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62EAC-17CC-4B1A-A89E-72279787ACEA}" type="doc">
      <dgm:prSet loTypeId="urn:microsoft.com/office/officeart/2005/8/layout/process1" loCatId="process" qsTypeId="urn:microsoft.com/office/officeart/2005/8/quickstyle/simple5" qsCatId="simple" csTypeId="urn:microsoft.com/office/officeart/2005/8/colors/accent4_2" csCatId="accent4" phldr="1"/>
      <dgm:spPr/>
    </dgm:pt>
    <dgm:pt modelId="{6BB25546-0CA5-4BA6-B9D1-4A6131730DDA}">
      <dgm:prSet phldrT="[Texto]" custT="1"/>
      <dgm:spPr/>
      <dgm:t>
        <a:bodyPr/>
        <a:lstStyle/>
        <a:p>
          <a:r>
            <a:rPr lang="es-MX" sz="1050" dirty="0">
              <a:solidFill>
                <a:schemeClr val="tx1"/>
              </a:solidFill>
            </a:rPr>
            <a:t>Sistema complejo (Problema): </a:t>
          </a:r>
          <a:br>
            <a:rPr lang="es-MX" sz="1050" dirty="0">
              <a:solidFill>
                <a:schemeClr val="tx1"/>
              </a:solidFill>
            </a:rPr>
          </a:br>
          <a:r>
            <a:rPr lang="es-MX" sz="1050" dirty="0">
              <a:solidFill>
                <a:schemeClr val="tx1"/>
              </a:solidFill>
            </a:rPr>
            <a:t>Datos – Estructurados y no Estructurados</a:t>
          </a:r>
        </a:p>
      </dgm:t>
    </dgm:pt>
    <dgm:pt modelId="{5C913CAA-BD65-4594-93DF-4E43A724541F}" type="parTrans" cxnId="{7C4418A0-C493-4C38-ABC2-C863E62C22EE}">
      <dgm:prSet/>
      <dgm:spPr/>
      <dgm:t>
        <a:bodyPr/>
        <a:lstStyle/>
        <a:p>
          <a:endParaRPr lang="es-MX" sz="1050">
            <a:solidFill>
              <a:schemeClr val="tx1"/>
            </a:solidFill>
          </a:endParaRPr>
        </a:p>
      </dgm:t>
    </dgm:pt>
    <dgm:pt modelId="{71942157-FA5C-46B2-9498-A91576C15F14}" type="sibTrans" cxnId="{7C4418A0-C493-4C38-ABC2-C863E62C22EE}">
      <dgm:prSet custT="1"/>
      <dgm:spPr/>
      <dgm:t>
        <a:bodyPr/>
        <a:lstStyle/>
        <a:p>
          <a:endParaRPr lang="es-MX" sz="900">
            <a:solidFill>
              <a:schemeClr val="tx1"/>
            </a:solidFill>
          </a:endParaRPr>
        </a:p>
      </dgm:t>
    </dgm:pt>
    <dgm:pt modelId="{95DDA40C-0F22-4DC3-A6A7-F1B1D48795B0}">
      <dgm:prSet phldrT="[Texto]" custT="1"/>
      <dgm:spPr/>
      <dgm:t>
        <a:bodyPr/>
        <a:lstStyle/>
        <a:p>
          <a:r>
            <a:rPr lang="es-MX" sz="1050" dirty="0">
              <a:solidFill>
                <a:schemeClr val="tx1"/>
              </a:solidFill>
            </a:rPr>
            <a:t>Procesos, Algoritmos</a:t>
          </a:r>
        </a:p>
        <a:p>
          <a:r>
            <a:rPr lang="es-MX" sz="1050" dirty="0">
              <a:solidFill>
                <a:schemeClr val="tx1"/>
              </a:solidFill>
            </a:rPr>
            <a:t>Estadística </a:t>
          </a:r>
        </a:p>
        <a:p>
          <a:r>
            <a:rPr lang="es-MX" sz="1050" dirty="0">
              <a:solidFill>
                <a:schemeClr val="tx1"/>
              </a:solidFill>
            </a:rPr>
            <a:t>Programación </a:t>
          </a:r>
        </a:p>
        <a:p>
          <a:r>
            <a:rPr lang="es-MX" sz="1050" dirty="0">
              <a:solidFill>
                <a:schemeClr val="tx1"/>
              </a:solidFill>
            </a:rPr>
            <a:t>Matemáticas </a:t>
          </a:r>
        </a:p>
        <a:p>
          <a:r>
            <a:rPr lang="es-MX" sz="1050" dirty="0">
              <a:solidFill>
                <a:schemeClr val="tx1"/>
              </a:solidFill>
            </a:rPr>
            <a:t>Conocimiento Empresarial </a:t>
          </a:r>
        </a:p>
        <a:p>
          <a:r>
            <a:rPr lang="es-MX" sz="1050" dirty="0">
              <a:solidFill>
                <a:schemeClr val="tx1"/>
              </a:solidFill>
            </a:rPr>
            <a:t>Storytelling </a:t>
          </a:r>
        </a:p>
      </dgm:t>
    </dgm:pt>
    <dgm:pt modelId="{52867BFA-1846-4652-AAD0-428F9B175803}" type="parTrans" cxnId="{DD4DADCA-8790-4527-B08B-3B73BF4B510D}">
      <dgm:prSet/>
      <dgm:spPr/>
      <dgm:t>
        <a:bodyPr/>
        <a:lstStyle/>
        <a:p>
          <a:endParaRPr lang="es-MX" sz="1050">
            <a:solidFill>
              <a:schemeClr val="tx1"/>
            </a:solidFill>
          </a:endParaRPr>
        </a:p>
      </dgm:t>
    </dgm:pt>
    <dgm:pt modelId="{691ED193-122E-44C1-AF36-356F1A2E22BE}" type="sibTrans" cxnId="{DD4DADCA-8790-4527-B08B-3B73BF4B510D}">
      <dgm:prSet custT="1"/>
      <dgm:spPr/>
      <dgm:t>
        <a:bodyPr/>
        <a:lstStyle/>
        <a:p>
          <a:endParaRPr lang="es-MX" sz="900">
            <a:solidFill>
              <a:schemeClr val="tx1"/>
            </a:solidFill>
          </a:endParaRPr>
        </a:p>
      </dgm:t>
    </dgm:pt>
    <dgm:pt modelId="{FF598698-7D90-4202-B2CD-D307078547E7}">
      <dgm:prSet phldrT="[Texto]" custT="1"/>
      <dgm:spPr/>
      <dgm:t>
        <a:bodyPr/>
        <a:lstStyle/>
        <a:p>
          <a:r>
            <a:rPr lang="es-MX" sz="1050" dirty="0">
              <a:solidFill>
                <a:schemeClr val="tx1"/>
              </a:solidFill>
            </a:rPr>
            <a:t>Hallazgos valiosos </a:t>
          </a:r>
        </a:p>
        <a:p>
          <a:r>
            <a:rPr lang="es-MX" sz="1050" dirty="0">
              <a:solidFill>
                <a:schemeClr val="tx1"/>
              </a:solidFill>
            </a:rPr>
            <a:t>Soporte a toma de decisiones</a:t>
          </a:r>
        </a:p>
        <a:p>
          <a:r>
            <a:rPr lang="es-MX" sz="1050" dirty="0">
              <a:solidFill>
                <a:schemeClr val="tx1"/>
              </a:solidFill>
            </a:rPr>
            <a:t>Cambios </a:t>
          </a:r>
        </a:p>
        <a:p>
          <a:r>
            <a:rPr lang="es-MX" sz="1050" dirty="0">
              <a:solidFill>
                <a:schemeClr val="tx1"/>
              </a:solidFill>
            </a:rPr>
            <a:t>Respuestas </a:t>
          </a:r>
        </a:p>
      </dgm:t>
    </dgm:pt>
    <dgm:pt modelId="{75B508AD-CBD0-4AB9-8712-035FFD8C7B6B}" type="parTrans" cxnId="{6F33ED33-45FA-44E6-B5F7-A22A5B8DE749}">
      <dgm:prSet/>
      <dgm:spPr/>
      <dgm:t>
        <a:bodyPr/>
        <a:lstStyle/>
        <a:p>
          <a:endParaRPr lang="es-MX" sz="1050">
            <a:solidFill>
              <a:schemeClr val="tx1"/>
            </a:solidFill>
          </a:endParaRPr>
        </a:p>
      </dgm:t>
    </dgm:pt>
    <dgm:pt modelId="{BD905479-36EB-4A1F-B4F2-733C029E68E8}" type="sibTrans" cxnId="{6F33ED33-45FA-44E6-B5F7-A22A5B8DE749}">
      <dgm:prSet/>
      <dgm:spPr/>
      <dgm:t>
        <a:bodyPr/>
        <a:lstStyle/>
        <a:p>
          <a:endParaRPr lang="es-MX" sz="1050">
            <a:solidFill>
              <a:schemeClr val="tx1"/>
            </a:solidFill>
          </a:endParaRPr>
        </a:p>
      </dgm:t>
    </dgm:pt>
    <dgm:pt modelId="{E3F06319-6700-44E7-BC6E-E625DB1C4B88}" type="pres">
      <dgm:prSet presAssocID="{64562EAC-17CC-4B1A-A89E-72279787ACEA}" presName="Name0" presStyleCnt="0">
        <dgm:presLayoutVars>
          <dgm:dir/>
          <dgm:resizeHandles val="exact"/>
        </dgm:presLayoutVars>
      </dgm:prSet>
      <dgm:spPr/>
    </dgm:pt>
    <dgm:pt modelId="{F03EDBF2-37B4-4979-8DD5-AA2A3A2E351D}" type="pres">
      <dgm:prSet presAssocID="{6BB25546-0CA5-4BA6-B9D1-4A6131730DDA}" presName="node" presStyleLbl="node1" presStyleIdx="0" presStyleCnt="3">
        <dgm:presLayoutVars>
          <dgm:bulletEnabled val="1"/>
        </dgm:presLayoutVars>
      </dgm:prSet>
      <dgm:spPr/>
    </dgm:pt>
    <dgm:pt modelId="{57B3A449-97C8-40BD-B899-F8A96CC73B7D}" type="pres">
      <dgm:prSet presAssocID="{71942157-FA5C-46B2-9498-A91576C15F14}" presName="sibTrans" presStyleLbl="sibTrans2D1" presStyleIdx="0" presStyleCnt="2"/>
      <dgm:spPr/>
    </dgm:pt>
    <dgm:pt modelId="{0B430C68-35E9-4FDF-B375-8EB45907E8F1}" type="pres">
      <dgm:prSet presAssocID="{71942157-FA5C-46B2-9498-A91576C15F14}" presName="connectorText" presStyleLbl="sibTrans2D1" presStyleIdx="0" presStyleCnt="2"/>
      <dgm:spPr/>
    </dgm:pt>
    <dgm:pt modelId="{EB72C532-7B80-4EEE-9CB4-05F3303CEAEC}" type="pres">
      <dgm:prSet presAssocID="{95DDA40C-0F22-4DC3-A6A7-F1B1D48795B0}" presName="node" presStyleLbl="node1" presStyleIdx="1" presStyleCnt="3">
        <dgm:presLayoutVars>
          <dgm:bulletEnabled val="1"/>
        </dgm:presLayoutVars>
      </dgm:prSet>
      <dgm:spPr/>
    </dgm:pt>
    <dgm:pt modelId="{F2D755A4-798D-4DF9-B4CC-69BB764650F7}" type="pres">
      <dgm:prSet presAssocID="{691ED193-122E-44C1-AF36-356F1A2E22BE}" presName="sibTrans" presStyleLbl="sibTrans2D1" presStyleIdx="1" presStyleCnt="2"/>
      <dgm:spPr/>
    </dgm:pt>
    <dgm:pt modelId="{414D1070-D8F3-4D52-9C7A-C2916CCBF970}" type="pres">
      <dgm:prSet presAssocID="{691ED193-122E-44C1-AF36-356F1A2E22BE}" presName="connectorText" presStyleLbl="sibTrans2D1" presStyleIdx="1" presStyleCnt="2"/>
      <dgm:spPr/>
    </dgm:pt>
    <dgm:pt modelId="{EDAFADD3-F9A9-4A2B-AE8A-59E9EE743A64}" type="pres">
      <dgm:prSet presAssocID="{FF598698-7D90-4202-B2CD-D307078547E7}" presName="node" presStyleLbl="node1" presStyleIdx="2" presStyleCnt="3">
        <dgm:presLayoutVars>
          <dgm:bulletEnabled val="1"/>
        </dgm:presLayoutVars>
      </dgm:prSet>
      <dgm:spPr/>
    </dgm:pt>
  </dgm:ptLst>
  <dgm:cxnLst>
    <dgm:cxn modelId="{CB505C00-98CF-464C-93EE-5F58327F8328}" type="presOf" srcId="{691ED193-122E-44C1-AF36-356F1A2E22BE}" destId="{F2D755A4-798D-4DF9-B4CC-69BB764650F7}" srcOrd="0" destOrd="0" presId="urn:microsoft.com/office/officeart/2005/8/layout/process1"/>
    <dgm:cxn modelId="{4D74B416-BB5E-4468-8B40-766EAFB823FD}" type="presOf" srcId="{FF598698-7D90-4202-B2CD-D307078547E7}" destId="{EDAFADD3-F9A9-4A2B-AE8A-59E9EE743A64}" srcOrd="0" destOrd="0" presId="urn:microsoft.com/office/officeart/2005/8/layout/process1"/>
    <dgm:cxn modelId="{6F33ED33-45FA-44E6-B5F7-A22A5B8DE749}" srcId="{64562EAC-17CC-4B1A-A89E-72279787ACEA}" destId="{FF598698-7D90-4202-B2CD-D307078547E7}" srcOrd="2" destOrd="0" parTransId="{75B508AD-CBD0-4AB9-8712-035FFD8C7B6B}" sibTransId="{BD905479-36EB-4A1F-B4F2-733C029E68E8}"/>
    <dgm:cxn modelId="{C5B5006F-94A5-450E-9FAC-4ACA140919AF}" type="presOf" srcId="{71942157-FA5C-46B2-9498-A91576C15F14}" destId="{0B430C68-35E9-4FDF-B375-8EB45907E8F1}" srcOrd="1" destOrd="0" presId="urn:microsoft.com/office/officeart/2005/8/layout/process1"/>
    <dgm:cxn modelId="{7C4418A0-C493-4C38-ABC2-C863E62C22EE}" srcId="{64562EAC-17CC-4B1A-A89E-72279787ACEA}" destId="{6BB25546-0CA5-4BA6-B9D1-4A6131730DDA}" srcOrd="0" destOrd="0" parTransId="{5C913CAA-BD65-4594-93DF-4E43A724541F}" sibTransId="{71942157-FA5C-46B2-9498-A91576C15F14}"/>
    <dgm:cxn modelId="{DC474BBA-297B-451E-9AE7-C40B68060963}" type="presOf" srcId="{691ED193-122E-44C1-AF36-356F1A2E22BE}" destId="{414D1070-D8F3-4D52-9C7A-C2916CCBF970}" srcOrd="1" destOrd="0" presId="urn:microsoft.com/office/officeart/2005/8/layout/process1"/>
    <dgm:cxn modelId="{DD4DADCA-8790-4527-B08B-3B73BF4B510D}" srcId="{64562EAC-17CC-4B1A-A89E-72279787ACEA}" destId="{95DDA40C-0F22-4DC3-A6A7-F1B1D48795B0}" srcOrd="1" destOrd="0" parTransId="{52867BFA-1846-4652-AAD0-428F9B175803}" sibTransId="{691ED193-122E-44C1-AF36-356F1A2E22BE}"/>
    <dgm:cxn modelId="{E76F56D0-FA4D-4608-9E72-160799049964}" type="presOf" srcId="{95DDA40C-0F22-4DC3-A6A7-F1B1D48795B0}" destId="{EB72C532-7B80-4EEE-9CB4-05F3303CEAEC}" srcOrd="0" destOrd="0" presId="urn:microsoft.com/office/officeart/2005/8/layout/process1"/>
    <dgm:cxn modelId="{B9CF4DD8-8936-46D3-AB6C-5F51C46474B6}" type="presOf" srcId="{64562EAC-17CC-4B1A-A89E-72279787ACEA}" destId="{E3F06319-6700-44E7-BC6E-E625DB1C4B88}" srcOrd="0" destOrd="0" presId="urn:microsoft.com/office/officeart/2005/8/layout/process1"/>
    <dgm:cxn modelId="{3B322AE9-AA49-42A7-B8E7-515CAB333EEA}" type="presOf" srcId="{71942157-FA5C-46B2-9498-A91576C15F14}" destId="{57B3A449-97C8-40BD-B899-F8A96CC73B7D}" srcOrd="0" destOrd="0" presId="urn:microsoft.com/office/officeart/2005/8/layout/process1"/>
    <dgm:cxn modelId="{6C5F99EB-F289-458A-9EA7-BB1A24C7C68F}" type="presOf" srcId="{6BB25546-0CA5-4BA6-B9D1-4A6131730DDA}" destId="{F03EDBF2-37B4-4979-8DD5-AA2A3A2E351D}" srcOrd="0" destOrd="0" presId="urn:microsoft.com/office/officeart/2005/8/layout/process1"/>
    <dgm:cxn modelId="{9DD59516-D51A-4314-86D3-841BA173FFAB}" type="presParOf" srcId="{E3F06319-6700-44E7-BC6E-E625DB1C4B88}" destId="{F03EDBF2-37B4-4979-8DD5-AA2A3A2E351D}" srcOrd="0" destOrd="0" presId="urn:microsoft.com/office/officeart/2005/8/layout/process1"/>
    <dgm:cxn modelId="{E6E6108C-4981-46E4-847D-AD6BB8DE1386}" type="presParOf" srcId="{E3F06319-6700-44E7-BC6E-E625DB1C4B88}" destId="{57B3A449-97C8-40BD-B899-F8A96CC73B7D}" srcOrd="1" destOrd="0" presId="urn:microsoft.com/office/officeart/2005/8/layout/process1"/>
    <dgm:cxn modelId="{C4037D4C-3A56-4D31-B25A-EE20B140BBD4}" type="presParOf" srcId="{57B3A449-97C8-40BD-B899-F8A96CC73B7D}" destId="{0B430C68-35E9-4FDF-B375-8EB45907E8F1}" srcOrd="0" destOrd="0" presId="urn:microsoft.com/office/officeart/2005/8/layout/process1"/>
    <dgm:cxn modelId="{8FE090F0-0AF9-4AB1-B41A-EAE313F32333}" type="presParOf" srcId="{E3F06319-6700-44E7-BC6E-E625DB1C4B88}" destId="{EB72C532-7B80-4EEE-9CB4-05F3303CEAEC}" srcOrd="2" destOrd="0" presId="urn:microsoft.com/office/officeart/2005/8/layout/process1"/>
    <dgm:cxn modelId="{06B7429E-6DC3-4CD1-A9B6-6542CF1EA479}" type="presParOf" srcId="{E3F06319-6700-44E7-BC6E-E625DB1C4B88}" destId="{F2D755A4-798D-4DF9-B4CC-69BB764650F7}" srcOrd="3" destOrd="0" presId="urn:microsoft.com/office/officeart/2005/8/layout/process1"/>
    <dgm:cxn modelId="{13017A54-04F3-431F-A136-12E4C941742D}" type="presParOf" srcId="{F2D755A4-798D-4DF9-B4CC-69BB764650F7}" destId="{414D1070-D8F3-4D52-9C7A-C2916CCBF970}" srcOrd="0" destOrd="0" presId="urn:microsoft.com/office/officeart/2005/8/layout/process1"/>
    <dgm:cxn modelId="{8C75DD06-FE64-4A44-828E-367BDB4B151D}" type="presParOf" srcId="{E3F06319-6700-44E7-BC6E-E625DB1C4B88}" destId="{EDAFADD3-F9A9-4A2B-AE8A-59E9EE743A6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EDBF2-37B4-4979-8DD5-AA2A3A2E351D}">
      <dsp:nvSpPr>
        <dsp:cNvPr id="0" name=""/>
        <dsp:cNvSpPr/>
      </dsp:nvSpPr>
      <dsp:spPr>
        <a:xfrm>
          <a:off x="7143" y="550998"/>
          <a:ext cx="2135187" cy="1341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Sistema complejo (Problema): </a:t>
          </a:r>
          <a:br>
            <a:rPr lang="es-MX" sz="1050" kern="1200" dirty="0">
              <a:solidFill>
                <a:schemeClr val="tx1"/>
              </a:solidFill>
            </a:rPr>
          </a:br>
          <a:r>
            <a:rPr lang="es-MX" sz="1050" kern="1200" dirty="0">
              <a:solidFill>
                <a:schemeClr val="tx1"/>
              </a:solidFill>
            </a:rPr>
            <a:t>Datos – Estructurados y no Estructurados</a:t>
          </a:r>
        </a:p>
      </dsp:txBody>
      <dsp:txXfrm>
        <a:off x="46424" y="590279"/>
        <a:ext cx="2056625" cy="1262602"/>
      </dsp:txXfrm>
    </dsp:sp>
    <dsp:sp modelId="{57B3A449-97C8-40BD-B899-F8A96CC73B7D}">
      <dsp:nvSpPr>
        <dsp:cNvPr id="0" name=""/>
        <dsp:cNvSpPr/>
      </dsp:nvSpPr>
      <dsp:spPr>
        <a:xfrm>
          <a:off x="2355850" y="95681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900" kern="1200">
            <a:solidFill>
              <a:schemeClr val="tx1"/>
            </a:solidFill>
          </a:endParaRPr>
        </a:p>
      </dsp:txBody>
      <dsp:txXfrm>
        <a:off x="2355850" y="1062722"/>
        <a:ext cx="316861" cy="317716"/>
      </dsp:txXfrm>
    </dsp:sp>
    <dsp:sp modelId="{EB72C532-7B80-4EEE-9CB4-05F3303CEAEC}">
      <dsp:nvSpPr>
        <dsp:cNvPr id="0" name=""/>
        <dsp:cNvSpPr/>
      </dsp:nvSpPr>
      <dsp:spPr>
        <a:xfrm>
          <a:off x="2996406" y="550998"/>
          <a:ext cx="2135187" cy="1341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Procesos, Algoritmos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Estadística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Programación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Matemáticas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Conocimiento Empresarial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Storytelling </a:t>
          </a:r>
        </a:p>
      </dsp:txBody>
      <dsp:txXfrm>
        <a:off x="3035687" y="590279"/>
        <a:ext cx="2056625" cy="1262602"/>
      </dsp:txXfrm>
    </dsp:sp>
    <dsp:sp modelId="{F2D755A4-798D-4DF9-B4CC-69BB764650F7}">
      <dsp:nvSpPr>
        <dsp:cNvPr id="0" name=""/>
        <dsp:cNvSpPr/>
      </dsp:nvSpPr>
      <dsp:spPr>
        <a:xfrm>
          <a:off x="5345112" y="95681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900" kern="1200">
            <a:solidFill>
              <a:schemeClr val="tx1"/>
            </a:solidFill>
          </a:endParaRPr>
        </a:p>
      </dsp:txBody>
      <dsp:txXfrm>
        <a:off x="5345112" y="1062722"/>
        <a:ext cx="316861" cy="317716"/>
      </dsp:txXfrm>
    </dsp:sp>
    <dsp:sp modelId="{EDAFADD3-F9A9-4A2B-AE8A-59E9EE743A64}">
      <dsp:nvSpPr>
        <dsp:cNvPr id="0" name=""/>
        <dsp:cNvSpPr/>
      </dsp:nvSpPr>
      <dsp:spPr>
        <a:xfrm>
          <a:off x="5985668" y="550998"/>
          <a:ext cx="2135187" cy="1341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Hallazgos valiosos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Soporte a toma de decisiones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Cambios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50" kern="1200" dirty="0">
              <a:solidFill>
                <a:schemeClr val="tx1"/>
              </a:solidFill>
            </a:rPr>
            <a:t>Respuestas </a:t>
          </a:r>
        </a:p>
      </dsp:txBody>
      <dsp:txXfrm>
        <a:off x="6024949" y="590279"/>
        <a:ext cx="2056625" cy="1262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5D72-CABA-48F4-961B-6C12DEEF2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DDAFF-6984-4BF1-85BD-5FC1DF24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4E485-3D34-4EAF-919C-2D9E0C12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F2424-4808-4C1F-9F66-E994B20E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60D73-469A-46B7-8F05-3B5A9079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14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22F6C-9F64-4BA4-9271-8A4726A9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00EAD3-DC3B-487B-9D4E-F12DE2752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90621-31C2-4115-AB1F-91DBE05E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0E680-EB19-4883-9C64-236E0D8B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F7E32-C311-48EB-A809-EF424642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5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19C51A-078B-4DEB-B1FA-F471EB0C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F9D56E-31CC-483B-A868-7C518033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1BA53-FC12-4DDA-A3E1-84C961CD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E910C-8A77-4F13-945A-656D3529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D18E9A-F340-43D9-B793-9B26FEC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6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01330-EC87-497F-8520-D6D883E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794BB-3063-4966-ACC4-381644DC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92490-4ED1-49D2-A564-F8B47C43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C4EFE-8DC6-42AE-AF07-25B18C77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5A28F-E28B-498B-97AF-48B9BB1F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71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9BC1-0F2A-4690-9189-3A08E483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A9D36-92F0-4100-B0BD-D14D7088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363DB0-F8AD-4826-AA87-46379D7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9685C-3F0D-4035-AF82-E8FC1ECC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9B25F-E07B-44F2-B42B-C843A1EE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98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BC8C7-E412-4A65-9A85-BC2CA145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A5F90-D064-4942-A535-25124BDDE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6E9DD-A7EF-4EA5-90D9-20F5D1FC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9F302A-D2A2-4604-A3F1-C1DDE951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967A93-C73A-4A57-9093-9F9055D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4A192-0932-4728-A728-EB52120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63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3F62C-B2DF-436B-8CDB-BFC80712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B07217-02C2-4967-A355-08B6F64C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3EB481-EF87-4BF9-9133-BE21400CE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9B4C2C-804B-4D5E-8F7A-EAEB7F63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F57887-F23E-4BE4-98AA-29EE37CA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AD98F0-07DA-4DA7-B4D7-DB4BD4E2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78CC1B-BCDF-4565-B919-02195C50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ECFD0B-5792-4961-BCF9-FFFADC2F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64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A988-915A-4772-A642-D25EE523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63CE95-1A18-44CA-B0CF-753AEF8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16C6D3-D76D-4DF8-B5CB-C610258F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DE4126-082D-48D5-BF32-3C08BFEA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36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1C2794-7FDA-49B6-8742-9CF509B1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4D4716-2C1A-41FE-BD36-139CB1B1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696B4F-0559-40C7-B8BB-BE4135DE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FC06-72AE-4963-9341-6BE3706D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700B0-5A16-4897-97AC-CCEF6445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B3759-B607-4E46-9ECC-F22D5C48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C0CA8E-F0B4-4231-A0A6-D319080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34EA3C-9945-4C4E-8D68-4A0D90DA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5C9F2-44C9-4518-9042-1031567B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1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C9E4B-8086-41F6-9105-6B46492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5BB893-21A7-463A-A5E9-FD0278743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A188B4-856D-4D91-A923-5B39E003F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56763-CF50-4B1F-A842-65BAD746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87F310-76B1-4DAD-B599-401053D0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92BF47-4D85-4E75-98F8-8717C94C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15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8130DF-0544-4A53-9F5B-69B7833D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6525B-837D-46B7-9042-765FAA78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D2691-3C74-4216-93E1-CD04595F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7043-08A5-44CF-8211-ECA037A4D32C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1D8AF-37DA-429D-88CE-C0FB3D00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9E3AA-EA11-4034-B426-5F406701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37D-A075-4A4F-8DD9-BDCCDB75CB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3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camiseta&#10;&#10;Descripción generada automáticamente">
            <a:extLst>
              <a:ext uri="{FF2B5EF4-FFF2-40B4-BE49-F238E27FC236}">
                <a16:creationId xmlns:a16="http://schemas.microsoft.com/office/drawing/2014/main" id="{C6A10985-C70D-4086-81A7-676C45A2A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27840" b="9092"/>
          <a:stretch/>
        </p:blipFill>
        <p:spPr>
          <a:xfrm>
            <a:off x="3575025" y="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D22F6B-C96E-44E3-AD98-C8AFBA828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/>
              <a:t>Tema 1. Introducción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4C7E3D-9146-4445-9D70-A85B446C1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MX" sz="2000" dirty="0"/>
              <a:t>1.1 </a:t>
            </a:r>
            <a:r>
              <a:rPr lang="es-ES" sz="1800" b="0" i="0" u="none" strike="noStrike" dirty="0">
                <a:effectLst/>
                <a:latin typeface="Arial" panose="020B0604020202020204" pitchFamily="34" charset="0"/>
              </a:rPr>
              <a:t>Relación: Ingeniería Industrial y Ciencia de Datos</a:t>
            </a:r>
            <a:endParaRPr lang="es-MX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4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300D31E9-1C1B-4AFD-9DCA-1660121C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4" y="1574796"/>
            <a:ext cx="2804171" cy="39725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6F7EB84-A51C-4F9E-B058-68B7BABBD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49" y="1429233"/>
            <a:ext cx="3608070" cy="3876475"/>
          </a:xfrm>
          <a:prstGeom prst="rect">
            <a:avLst/>
          </a:prstGeom>
        </p:spPr>
      </p:pic>
      <p:sp>
        <p:nvSpPr>
          <p:cNvPr id="24" name="Explosión: 14 puntos 23">
            <a:extLst>
              <a:ext uri="{FF2B5EF4-FFF2-40B4-BE49-F238E27FC236}">
                <a16:creationId xmlns:a16="http://schemas.microsoft.com/office/drawing/2014/main" id="{B3B54F93-99DD-4BF3-8961-A145713492D7}"/>
              </a:ext>
            </a:extLst>
          </p:cNvPr>
          <p:cNvSpPr/>
          <p:nvPr/>
        </p:nvSpPr>
        <p:spPr>
          <a:xfrm>
            <a:off x="2222216" y="633147"/>
            <a:ext cx="7348611" cy="5468645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07DBC3C-E457-4EE8-B70D-63E10B35DD26}"/>
              </a:ext>
            </a:extLst>
          </p:cNvPr>
          <p:cNvSpPr/>
          <p:nvPr/>
        </p:nvSpPr>
        <p:spPr>
          <a:xfrm rot="20427459">
            <a:off x="3682052" y="2490307"/>
            <a:ext cx="42511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400" b="1" cap="none" spc="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Ingenier</a:t>
            </a:r>
            <a:r>
              <a:rPr lang="es-ES" sz="4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Narrow" panose="020B0606020202030204" pitchFamily="34" charset="0"/>
              </a:rPr>
              <a:t>o con Superpoderes (esteroides) </a:t>
            </a:r>
            <a:endParaRPr lang="es-ES" sz="4400" b="1" cap="none" spc="0" dirty="0">
              <a:ln>
                <a:solidFill>
                  <a:schemeClr val="tx1"/>
                </a:solidFill>
              </a:ln>
              <a:solidFill>
                <a:srgbClr val="FFFF00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7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831E4-93FE-46B7-874B-0D413BE9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Arial Narrow" panose="020B0606020202030204" pitchFamily="34" charset="0"/>
              </a:rPr>
              <a:t>¿Por qué?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6DB2D-0C2C-4B61-BF25-8715538D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49"/>
            <a:ext cx="10515600" cy="38510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MX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Profesionistas que </a:t>
            </a:r>
            <a:r>
              <a:rPr lang="es-ES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resuelven problemas complejos 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en todo tipo de organización; para </a:t>
            </a:r>
            <a:r>
              <a:rPr lang="es-ES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mejorar, optimizar e innovar procesos y sistemas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para que sean sustentables. Se distingue por </a:t>
            </a:r>
            <a:r>
              <a:rPr lang="es-ES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liderar procesos de cambio</a:t>
            </a: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en un entorno globalizado y dinámico; y </a:t>
            </a:r>
            <a:r>
              <a:rPr lang="es-ES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ser capaz de integrar herramientas metodológicas para incrementar la productividad y competitividad. </a:t>
            </a:r>
            <a:endParaRPr lang="es-E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Arial Narrow" panose="020B0606020202030204" pitchFamily="34" charset="0"/>
              </a:rPr>
              <a:t>Campo laboral: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Logística, calidad y manufactura.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Consultoría y gestión de proyectos.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Planeación estratégica y administración de recursos humanos.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Automotriz, servicios financieros y servicios de salud.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Sector manufacturero, industrial y de servicios.</a:t>
            </a: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MX" sz="1300" dirty="0">
                <a:solidFill>
                  <a:schemeClr val="bg1"/>
                </a:solidFill>
                <a:latin typeface="Arial Narrow" panose="020B0606020202030204" pitchFamily="34" charset="0"/>
              </a:rPr>
              <a:t>https://tec.mx/es/innovacion-y-transformacion/ingeniero-industrial-y-de-sistemas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C93462-9A5C-4D2F-804D-07FB491694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9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Ingeniero Industrial y de Sistemas</a:t>
            </a:r>
            <a:endParaRPr lang="es-ES" sz="3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3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3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64E424-46D4-406D-8A12-45182338DD8C}"/>
              </a:ext>
            </a:extLst>
          </p:cNvPr>
          <p:cNvSpPr/>
          <p:nvPr/>
        </p:nvSpPr>
        <p:spPr>
          <a:xfrm>
            <a:off x="5173093" y="4114893"/>
            <a:ext cx="6019060" cy="11008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¡Analizar Datos!</a:t>
            </a:r>
          </a:p>
        </p:txBody>
      </p:sp>
    </p:spTree>
    <p:extLst>
      <p:ext uri="{BB962C8B-B14F-4D97-AF65-F5344CB8AC3E}">
        <p14:creationId xmlns:p14="http://schemas.microsoft.com/office/powerpoint/2010/main" val="31154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6E096-B0CA-44D9-9452-0A67EB43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Arial Narrow" panose="020B0606020202030204" pitchFamily="34" charset="0"/>
              </a:rPr>
              <a:t>Actualidad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41960-6D04-43C0-BFDA-84FFD71E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03" y="2928640"/>
            <a:ext cx="10515600" cy="1603375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Datos en todas partes. </a:t>
            </a:r>
          </a:p>
          <a:p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Más de 3 billones de personas están en línea compartiendo datos. </a:t>
            </a:r>
          </a:p>
          <a:p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Compañías tienen: Facebook, </a:t>
            </a:r>
            <a:r>
              <a:rPr lang="es-MX" sz="1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twitter</a:t>
            </a:r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, Instagram, páginas de internet, etc. </a:t>
            </a:r>
          </a:p>
          <a:p>
            <a:endParaRPr lang="es-MX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B12F5E-D6F2-458B-B387-D904A92E662C}"/>
              </a:ext>
            </a:extLst>
          </p:cNvPr>
          <p:cNvSpPr/>
          <p:nvPr/>
        </p:nvSpPr>
        <p:spPr>
          <a:xfrm>
            <a:off x="724097" y="3929360"/>
            <a:ext cx="57910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cap="none" spc="0" dirty="0">
                <a:ln/>
                <a:solidFill>
                  <a:srgbClr val="FF0000"/>
                </a:solidFill>
                <a:effectLst/>
              </a:rPr>
              <a:t>¿Se utilizan esos datos?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8B86AE-3B67-4E45-81FD-CAAF37A3C671}"/>
              </a:ext>
            </a:extLst>
          </p:cNvPr>
          <p:cNvSpPr/>
          <p:nvPr/>
        </p:nvSpPr>
        <p:spPr>
          <a:xfrm>
            <a:off x="7420911" y="2878584"/>
            <a:ext cx="4046992" cy="17034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¡NO!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Sólo el 0.5% de los datos, se usan y se analizan para generar información.  </a:t>
            </a:r>
          </a:p>
        </p:txBody>
      </p:sp>
    </p:spTree>
    <p:extLst>
      <p:ext uri="{BB962C8B-B14F-4D97-AF65-F5344CB8AC3E}">
        <p14:creationId xmlns:p14="http://schemas.microsoft.com/office/powerpoint/2010/main" val="3841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D2F98-AAB4-40AD-AD71-18CFE289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¿Qué es Ciencia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8783B-8FF4-43A8-9AFF-44C9C387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La práctica de </a:t>
            </a:r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convertir datos en bruto en hallazgos valiosos 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que habiliten acciones informadas – </a:t>
            </a:r>
            <a:r>
              <a:rPr lang="es-E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Mad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Gee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Estudio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fenomenológico </a:t>
            </a:r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de Sistemas Complejos 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Adaptativos, con el propósito de construir productos de datos que </a:t>
            </a:r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ayuden/soporten a la toma de decisiones y acciones sobre el sistema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. – Adolfo de Unanue (ITAM)</a:t>
            </a:r>
          </a:p>
          <a:p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Obtención de conocimiento 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proveniente de </a:t>
            </a:r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grandes volúmenes de datos 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(estructurados y no estructurados). – Juan Mármol (ITAM) </a:t>
            </a:r>
          </a:p>
          <a:p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La ciencia de datos es un campo interdisciplinario que utiliza </a:t>
            </a:r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métodos, procesos, algoritmos y sistemas científicos para extraer valor de los datos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. Los científicos de datos combinan una variedad de </a:t>
            </a:r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habilidades,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 entre ellas </a:t>
            </a:r>
            <a:r>
              <a:rPr lang="es-ES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estadísticas, informática y conocimiento empresarial</a:t>
            </a:r>
            <a:r>
              <a:rPr lang="es-ES" sz="1400" dirty="0">
                <a:solidFill>
                  <a:schemeClr val="bg1"/>
                </a:solidFill>
                <a:latin typeface="Arial Narrow" panose="020B0606020202030204" pitchFamily="34" charset="0"/>
              </a:rPr>
              <a:t>, para analizar datos recopilados de la web, de teléfonos inteligentes, de clientes, sensores y otras fuentes. – ORACLE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endParaRPr lang="es-MX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A93E181-19BE-4491-8588-68D4E7ED2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102104"/>
              </p:ext>
            </p:extLst>
          </p:nvPr>
        </p:nvGraphicFramePr>
        <p:xfrm>
          <a:off x="1774825" y="3733801"/>
          <a:ext cx="8128000" cy="244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3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08188-C7EF-4BA4-9BCB-F1B1131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Arial Narrow" panose="020B0606020202030204" pitchFamily="34" charset="0"/>
              </a:rPr>
              <a:t>Ingeniería Industrial y Ciencia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4E9C9-B8B7-4372-80B0-EBE89249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Resolver problemas. 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Entender sistemas complejos. 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Proponer soluciones para mejorar la productividad y competitividad. 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1"/>
                </a:solidFill>
                <a:latin typeface="Arial Narrow" panose="020B0606020202030204" pitchFamily="34" charset="0"/>
              </a:rPr>
              <a:t>Conocimientos fuertes en estadística y matemáticas.  </a:t>
            </a:r>
          </a:p>
          <a:p>
            <a:pPr marL="0" indent="0">
              <a:buNone/>
            </a:pPr>
            <a:endParaRPr lang="es-MX" sz="18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6BBADC-D5C9-4114-84D3-AE5585814763}"/>
              </a:ext>
            </a:extLst>
          </p:cNvPr>
          <p:cNvSpPr/>
          <p:nvPr/>
        </p:nvSpPr>
        <p:spPr>
          <a:xfrm>
            <a:off x="714087" y="3563937"/>
            <a:ext cx="53251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cap="none" spc="0" dirty="0">
                <a:ln/>
                <a:solidFill>
                  <a:srgbClr val="FF0000"/>
                </a:solidFill>
                <a:effectLst/>
              </a:rPr>
              <a:t>¿Qué pasa cuando los métodos tradicionales ya no son suficientes?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F91C29-04AD-4DE5-9E0D-FEAD42F0C5F9}"/>
              </a:ext>
            </a:extLst>
          </p:cNvPr>
          <p:cNvSpPr/>
          <p:nvPr/>
        </p:nvSpPr>
        <p:spPr>
          <a:xfrm>
            <a:off x="7518399" y="1680633"/>
            <a:ext cx="3185864" cy="466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arrow" panose="020B0606020202030204" pitchFamily="34" charset="0"/>
              </a:rPr>
              <a:t>+ Programación (R y Python).</a:t>
            </a:r>
          </a:p>
          <a:p>
            <a:pPr algn="ctr"/>
            <a:endParaRPr lang="es-MX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Arial Narrow" panose="020B0606020202030204" pitchFamily="34" charset="0"/>
              </a:rPr>
              <a:t>+ Variedad de modelos. 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Arial Narrow" panose="020B0606020202030204" pitchFamily="34" charset="0"/>
              </a:rPr>
              <a:t>+ Analizar más datos (Estructurados y no Análisis de estructurados) que permitan generar valor.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08855-513A-4245-9379-65CE09E076CA}"/>
              </a:ext>
            </a:extLst>
          </p:cNvPr>
          <p:cNvSpPr/>
          <p:nvPr/>
        </p:nvSpPr>
        <p:spPr>
          <a:xfrm>
            <a:off x="714087" y="4552816"/>
            <a:ext cx="53819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cap="none" spc="0" dirty="0">
                <a:ln/>
                <a:solidFill>
                  <a:srgbClr val="FF0000"/>
                </a:solidFill>
                <a:effectLst/>
              </a:rPr>
              <a:t>¿Qué pasa cuando la competencia nos empieza a dejar atrás?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72D732-CABE-44D2-B2E1-96DC887A1D22}"/>
              </a:ext>
            </a:extLst>
          </p:cNvPr>
          <p:cNvSpPr/>
          <p:nvPr/>
        </p:nvSpPr>
        <p:spPr>
          <a:xfrm>
            <a:off x="714087" y="5437186"/>
            <a:ext cx="5491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b="1" cap="none" spc="0" dirty="0">
                <a:ln/>
                <a:solidFill>
                  <a:srgbClr val="FF0000"/>
                </a:solidFill>
                <a:effectLst/>
              </a:rPr>
              <a:t>¿Qué pasa cuando las empresas no pueden comprar licencias para programas analíticos? </a:t>
            </a:r>
          </a:p>
        </p:txBody>
      </p:sp>
    </p:spTree>
    <p:extLst>
      <p:ext uri="{BB962C8B-B14F-4D97-AF65-F5344CB8AC3E}">
        <p14:creationId xmlns:p14="http://schemas.microsoft.com/office/powerpoint/2010/main" val="14594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470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Tema de Office</vt:lpstr>
      <vt:lpstr>Tema 1. Introducción </vt:lpstr>
      <vt:lpstr>Presentación de PowerPoint</vt:lpstr>
      <vt:lpstr>¿Por qué? </vt:lpstr>
      <vt:lpstr>Actualidad</vt:lpstr>
      <vt:lpstr>¿Qué es Ciencia de Datos?</vt:lpstr>
      <vt:lpstr>Ingeniería Industrial y Ciencia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1. Introducción </dc:title>
  <dc:creator>Ana L Masetto</dc:creator>
  <cp:lastModifiedBy>Ana L Masetto</cp:lastModifiedBy>
  <cp:revision>9</cp:revision>
  <dcterms:created xsi:type="dcterms:W3CDTF">2020-08-10T18:45:28Z</dcterms:created>
  <dcterms:modified xsi:type="dcterms:W3CDTF">2020-08-10T19:47:04Z</dcterms:modified>
</cp:coreProperties>
</file>