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La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Lato-regular.fntdata"/><Relationship Id="rId21" Type="http://schemas.openxmlformats.org/officeDocument/2006/relationships/font" Target="fonts/Economica-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La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Promedi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c669b9b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c669b9b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b3d01d3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b3d01d3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26485837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26485837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b3d01d3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b3d01d3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b3a78943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b3a78943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b3d01d3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b3d01d3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c669b9b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c669b9b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c669b9b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c669b9b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s" sz="1000">
                <a:solidFill>
                  <a:schemeClr val="dk1"/>
                </a:solidFill>
                <a:latin typeface="Lato"/>
                <a:ea typeface="Lato"/>
                <a:cs typeface="Lato"/>
                <a:sym typeface="Lato"/>
              </a:rPr>
              <a:t>cálculo para analizar un conjunto de datos en modo de puntos para crear series de</a:t>
            </a:r>
            <a:r>
              <a:rPr lang="es" sz="1000">
                <a:solidFill>
                  <a:schemeClr val="dk1"/>
                </a:solidFill>
                <a:uFill>
                  <a:noFill/>
                </a:uFill>
                <a:latin typeface="Lato"/>
                <a:ea typeface="Lato"/>
                <a:cs typeface="Lato"/>
                <a:sym typeface="Lato"/>
                <a:hlinkClick r:id="rId2">
                  <a:extLst>
                    <a:ext uri="{A12FA001-AC4F-418D-AE19-62706E023703}">
                      <ahyp:hlinkClr val="tx"/>
                    </a:ext>
                  </a:extLst>
                </a:hlinkClick>
              </a:rPr>
              <a:t> promedios</a:t>
            </a:r>
            <a:r>
              <a:rPr lang="es" sz="1000">
                <a:solidFill>
                  <a:schemeClr val="dk1"/>
                </a:solidFill>
                <a:latin typeface="Lato"/>
                <a:ea typeface="Lato"/>
                <a:cs typeface="Lato"/>
                <a:sym typeface="Lato"/>
              </a:rPr>
              <a:t>.</a:t>
            </a:r>
            <a:endParaRPr sz="1000">
              <a:solidFill>
                <a:schemeClr val="dk1"/>
              </a:solidFill>
              <a:latin typeface="Lato"/>
              <a:ea typeface="Lato"/>
              <a:cs typeface="Lato"/>
              <a:sym typeface="Lato"/>
            </a:endParaRPr>
          </a:p>
          <a:p>
            <a:pPr indent="0" lvl="0" marL="0" rtl="0" algn="just">
              <a:lnSpc>
                <a:spcPct val="115000"/>
              </a:lnSpc>
              <a:spcBef>
                <a:spcPts val="1200"/>
              </a:spcBef>
              <a:spcAft>
                <a:spcPts val="0"/>
              </a:spcAft>
              <a:buClr>
                <a:schemeClr val="dk1"/>
              </a:buClr>
              <a:buSzPts val="1100"/>
              <a:buFont typeface="Arial"/>
              <a:buNone/>
            </a:pPr>
            <a:r>
              <a:rPr lang="es" sz="1000">
                <a:solidFill>
                  <a:schemeClr val="dk1"/>
                </a:solidFill>
                <a:latin typeface="Lato"/>
                <a:ea typeface="Lato"/>
                <a:cs typeface="Lato"/>
                <a:sym typeface="Lato"/>
              </a:rPr>
              <a:t>se mantuvo en tres periodos considerando que el error tiene un comportamiento más estable y que en algunos casos los registros de ventas para cada periodo son de cero y tomar un modelo de sólo un periodo o dos no reflejaría una predicción tan confiable.</a:t>
            </a:r>
            <a:endParaRPr sz="1000">
              <a:solidFill>
                <a:schemeClr val="dk1"/>
              </a:solidFill>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Lato"/>
              <a:ea typeface="Lato"/>
              <a:cs typeface="Lato"/>
              <a:sym typeface="Lato"/>
            </a:endParaRPr>
          </a:p>
          <a:p>
            <a:pPr indent="0" lvl="0" marL="0" rtl="0" algn="just">
              <a:lnSpc>
                <a:spcPct val="115000"/>
              </a:lnSpc>
              <a:spcBef>
                <a:spcPts val="1200"/>
              </a:spcBef>
              <a:spcAft>
                <a:spcPts val="1200"/>
              </a:spcAft>
              <a:buClr>
                <a:schemeClr val="dk1"/>
              </a:buClr>
              <a:buSzPts val="1100"/>
              <a:buFont typeface="Arial"/>
              <a:buNone/>
            </a:pPr>
            <a:r>
              <a:rPr lang="es" sz="1000">
                <a:solidFill>
                  <a:schemeClr val="dk1"/>
                </a:solidFill>
                <a:latin typeface="Lato"/>
                <a:ea typeface="Lato"/>
                <a:cs typeface="Lato"/>
                <a:sym typeface="Lato"/>
              </a:rPr>
              <a:t>Asimismo, si de origen la variable a evaluar no presenta grandes variaciones, se recomienda el uso de una n mayor. Mientras que si muestra patrones cambiantes se recomienda el uso de un valor más pequeño para n periodos, como lo consideramos para este caso, pudiendo predecir con mayor confianza.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669b9b7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c669b9b7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c669b9b7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c669b9b7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c669b9b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c669b9b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xataka.com.mx/celulares-y-smartphones/oficial-motorola-regresara-a-gama-alta-su-nuevo-flagship-sera-presentado-mwc-2020" TargetMode="External"/><Relationship Id="rId4" Type="http://schemas.openxmlformats.org/officeDocument/2006/relationships/hyperlink" Target="https://expansion.mx/tecnologia/2019/02/07/motorola-crece-en-mexico-gracias-moto-g" TargetMode="External"/><Relationship Id="rId5" Type="http://schemas.openxmlformats.org/officeDocument/2006/relationships/hyperlink" Target="http://www.marketingetico.com.ar/Pron%C3%B3sticos%20de%20Venta.pdf" TargetMode="External"/><Relationship Id="rId6" Type="http://schemas.openxmlformats.org/officeDocument/2006/relationships/hyperlink" Target="https://experiencia21.tec.mx/courses/91924/pages/mis-clases?module_item_id=3256701" TargetMode="External"/><Relationship Id="rId7" Type="http://schemas.openxmlformats.org/officeDocument/2006/relationships/hyperlink" Target="https://www.matematica.uns.edu.ar/uma2016/material/Introduccion_a_los_Modelos_de_Pronosticos.pdf" TargetMode="External"/><Relationship Id="rId8" Type="http://schemas.openxmlformats.org/officeDocument/2006/relationships/hyperlink" Target="https://es.wikipedia.org/wiki/Media_m%C3%B3vi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s.wikipedia.org/wiki/Promedio"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797500" y="1034550"/>
            <a:ext cx="35490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Presentación Final: Empresa Motorola</a:t>
            </a:r>
            <a:endParaRPr/>
          </a:p>
        </p:txBody>
      </p:sp>
      <p:sp>
        <p:nvSpPr>
          <p:cNvPr id="63" name="Google Shape;63;p13"/>
          <p:cNvSpPr txBox="1"/>
          <p:nvPr>
            <p:ph idx="1" type="subTitle"/>
          </p:nvPr>
        </p:nvSpPr>
        <p:spPr>
          <a:xfrm>
            <a:off x="311700" y="2834125"/>
            <a:ext cx="8520600" cy="16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700">
                <a:solidFill>
                  <a:srgbClr val="000000"/>
                </a:solidFill>
              </a:rPr>
              <a:t>EQUIPO 2:</a:t>
            </a:r>
            <a:endParaRPr sz="1700">
              <a:solidFill>
                <a:srgbClr val="000000"/>
              </a:solidFill>
            </a:endParaRPr>
          </a:p>
          <a:p>
            <a:pPr indent="0" lvl="0" marL="0" rtl="0" algn="ctr">
              <a:spcBef>
                <a:spcPts val="0"/>
              </a:spcBef>
              <a:spcAft>
                <a:spcPts val="0"/>
              </a:spcAft>
              <a:buClr>
                <a:schemeClr val="dk1"/>
              </a:buClr>
              <a:buSzPts val="1100"/>
              <a:buFont typeface="Arial"/>
              <a:buNone/>
            </a:pPr>
            <a:r>
              <a:t/>
            </a:r>
            <a:endParaRPr sz="1700">
              <a:solidFill>
                <a:srgbClr val="000000"/>
              </a:solidFill>
            </a:endParaRPr>
          </a:p>
          <a:p>
            <a:pPr indent="0" lvl="0" marL="0" rtl="0" algn="ctr">
              <a:spcBef>
                <a:spcPts val="0"/>
              </a:spcBef>
              <a:spcAft>
                <a:spcPts val="0"/>
              </a:spcAft>
              <a:buClr>
                <a:schemeClr val="dk1"/>
              </a:buClr>
              <a:buSzPts val="1100"/>
              <a:buFont typeface="Arial"/>
              <a:buNone/>
            </a:pPr>
            <a:r>
              <a:rPr lang="es" sz="1700">
                <a:solidFill>
                  <a:srgbClr val="000000"/>
                </a:solidFill>
              </a:rPr>
              <a:t>Liliana Laura Arce Cruz A01366094</a:t>
            </a:r>
            <a:endParaRPr sz="1700">
              <a:solidFill>
                <a:srgbClr val="000000"/>
              </a:solidFill>
            </a:endParaRPr>
          </a:p>
          <a:p>
            <a:pPr indent="0" lvl="0" marL="0" rtl="0" algn="ctr">
              <a:spcBef>
                <a:spcPts val="0"/>
              </a:spcBef>
              <a:spcAft>
                <a:spcPts val="0"/>
              </a:spcAft>
              <a:buClr>
                <a:schemeClr val="dk1"/>
              </a:buClr>
              <a:buSzPts val="1100"/>
              <a:buFont typeface="Arial"/>
              <a:buNone/>
            </a:pPr>
            <a:r>
              <a:rPr lang="es" sz="1700">
                <a:solidFill>
                  <a:srgbClr val="000000"/>
                </a:solidFill>
              </a:rPr>
              <a:t>Verónica Cisneros         A01363654</a:t>
            </a:r>
            <a:endParaRPr sz="1700">
              <a:solidFill>
                <a:srgbClr val="000000"/>
              </a:solidFill>
            </a:endParaRPr>
          </a:p>
          <a:p>
            <a:pPr indent="0" lvl="0" marL="0" rtl="0" algn="ctr">
              <a:spcBef>
                <a:spcPts val="0"/>
              </a:spcBef>
              <a:spcAft>
                <a:spcPts val="0"/>
              </a:spcAft>
              <a:buClr>
                <a:schemeClr val="dk1"/>
              </a:buClr>
              <a:buSzPts val="1100"/>
              <a:buFont typeface="Arial"/>
              <a:buNone/>
            </a:pPr>
            <a:r>
              <a:rPr lang="es" sz="1700">
                <a:solidFill>
                  <a:srgbClr val="000000"/>
                </a:solidFill>
              </a:rPr>
              <a:t>Zaide Pale Bautista       A01363506</a:t>
            </a:r>
            <a:endParaRPr sz="2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Soluciones</a:t>
            </a:r>
            <a:endParaRPr/>
          </a:p>
        </p:txBody>
      </p:sp>
      <p:sp>
        <p:nvSpPr>
          <p:cNvPr id="152" name="Google Shape;152;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Realizar diversas prácticas para familiarizarnos con ambos programas.</a:t>
            </a:r>
            <a:endParaRPr/>
          </a:p>
          <a:p>
            <a:pPr indent="-342900" lvl="0" marL="457200" rtl="0" algn="l">
              <a:spcBef>
                <a:spcPts val="0"/>
              </a:spcBef>
              <a:spcAft>
                <a:spcPts val="0"/>
              </a:spcAft>
              <a:buSzPts val="1800"/>
              <a:buChar char="●"/>
            </a:pPr>
            <a:r>
              <a:rPr lang="es"/>
              <a:t>Descargar las librerías necesarias.</a:t>
            </a:r>
            <a:endParaRPr/>
          </a:p>
          <a:p>
            <a:pPr indent="-342900" lvl="0" marL="457200" rtl="0" algn="l">
              <a:spcBef>
                <a:spcPts val="0"/>
              </a:spcBef>
              <a:spcAft>
                <a:spcPts val="0"/>
              </a:spcAft>
              <a:buSzPts val="1800"/>
              <a:buChar char="●"/>
            </a:pPr>
            <a:r>
              <a:rPr lang="es"/>
              <a:t>Utilizar la computadora que ofreciera resultados más efectivos en cuestión de tiempo.</a:t>
            </a:r>
            <a:endParaRPr/>
          </a:p>
          <a:p>
            <a:pPr indent="-342900" lvl="0" marL="457200" rtl="0" algn="l">
              <a:spcBef>
                <a:spcPts val="0"/>
              </a:spcBef>
              <a:spcAft>
                <a:spcPts val="0"/>
              </a:spcAft>
              <a:buSzPts val="1800"/>
              <a:buChar char="●"/>
            </a:pPr>
            <a:r>
              <a:rPr lang="es"/>
              <a:t>Mantener una comunicación constante con el equipo de trabajo.</a:t>
            </a:r>
            <a:endParaRPr/>
          </a:p>
          <a:p>
            <a:pPr indent="-342900" lvl="0" marL="457200" rtl="0" algn="l">
              <a:spcBef>
                <a:spcPts val="0"/>
              </a:spcBef>
              <a:spcAft>
                <a:spcPts val="0"/>
              </a:spcAft>
              <a:buSzPts val="1800"/>
              <a:buChar char="●"/>
            </a:pPr>
            <a:r>
              <a:rPr lang="es"/>
              <a:t>Asesorías. </a:t>
            </a:r>
            <a:endParaRPr/>
          </a:p>
          <a:p>
            <a:pPr indent="-342900" lvl="0" marL="457200" rtl="0" algn="l">
              <a:spcBef>
                <a:spcPts val="0"/>
              </a:spcBef>
              <a:spcAft>
                <a:spcPts val="0"/>
              </a:spcAft>
              <a:buSzPts val="1800"/>
              <a:buChar char="●"/>
            </a:pPr>
            <a:r>
              <a:rPr lang="es"/>
              <a:t>Realizar investigaciones para conocer más a fondo los programas.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Conclusiones y recomendaciones</a:t>
            </a:r>
            <a:endParaRPr/>
          </a:p>
        </p:txBody>
      </p:sp>
      <p:sp>
        <p:nvSpPr>
          <p:cNvPr id="158" name="Google Shape;158;p23"/>
          <p:cNvSpPr txBox="1"/>
          <p:nvPr>
            <p:ph idx="1" type="body"/>
          </p:nvPr>
        </p:nvSpPr>
        <p:spPr>
          <a:xfrm>
            <a:off x="4346150" y="1225225"/>
            <a:ext cx="4486200" cy="33540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s" sz="1200">
                <a:latin typeface="Lato"/>
                <a:ea typeface="Lato"/>
                <a:cs typeface="Lato"/>
                <a:sym typeface="Lato"/>
              </a:rPr>
              <a:t>Lo obtenido, a partir de un modelo confiable y con base en los resultados del error medio que se hicieran a partir de las predicciones de prueba de los volúmenes de venta, las propuestas para Motorola es la posibilidad de una inversión para una campaña de mercadotecnia a finales de año que pueda elevar sustancialmente los volúmenes de venta para los periodos más bajos del año; a su vez esto implicaría una inversión que se justifica por el nivel de confianza de las predicciones y por la naturaleza de entrenamiento del modelo de regresión elegido.</a:t>
            </a:r>
            <a:endParaRPr sz="1200">
              <a:latin typeface="Lato"/>
              <a:ea typeface="Lato"/>
              <a:cs typeface="Lato"/>
              <a:sym typeface="Lato"/>
            </a:endParaRPr>
          </a:p>
          <a:p>
            <a:pPr indent="0" lvl="0" marL="0" rtl="0" algn="just">
              <a:lnSpc>
                <a:spcPct val="100000"/>
              </a:lnSpc>
              <a:spcBef>
                <a:spcPts val="1200"/>
              </a:spcBef>
              <a:spcAft>
                <a:spcPts val="0"/>
              </a:spcAft>
              <a:buNone/>
            </a:pPr>
            <a:r>
              <a:t/>
            </a:r>
            <a:endParaRPr sz="1200">
              <a:latin typeface="Lato"/>
              <a:ea typeface="Lato"/>
              <a:cs typeface="Lato"/>
              <a:sym typeface="Lato"/>
            </a:endParaRPr>
          </a:p>
          <a:p>
            <a:pPr indent="0" lvl="0" marL="0" rtl="0" algn="just">
              <a:lnSpc>
                <a:spcPct val="100000"/>
              </a:lnSpc>
              <a:spcBef>
                <a:spcPts val="1200"/>
              </a:spcBef>
              <a:spcAft>
                <a:spcPts val="1200"/>
              </a:spcAft>
              <a:buClr>
                <a:schemeClr val="dk1"/>
              </a:buClr>
              <a:buSzPts val="1100"/>
              <a:buFont typeface="Arial"/>
              <a:buNone/>
            </a:pPr>
            <a:r>
              <a:rPr lang="es" sz="1200">
                <a:latin typeface="Lato"/>
                <a:ea typeface="Lato"/>
                <a:cs typeface="Lato"/>
                <a:sym typeface="Lato"/>
              </a:rPr>
              <a:t>Consideramos que los </a:t>
            </a:r>
            <a:r>
              <a:rPr lang="es" sz="1200">
                <a:latin typeface="Lato"/>
                <a:ea typeface="Lato"/>
                <a:cs typeface="Lato"/>
                <a:sym typeface="Lato"/>
              </a:rPr>
              <a:t>resultados</a:t>
            </a:r>
            <a:r>
              <a:rPr lang="es" sz="1200">
                <a:latin typeface="Lato"/>
                <a:ea typeface="Lato"/>
                <a:cs typeface="Lato"/>
                <a:sym typeface="Lato"/>
              </a:rPr>
              <a:t> del proyecto sí fueron exitosos porque al final las herramientas utilizadas, los aprendizajes y la aplicación de diferentes herramientas de programación utilizadas nos dieron resultados confiables que nos permiten hacer recomendaciones justificadas y que nos enriquece no sólo a nivel académico sino profesional.</a:t>
            </a:r>
            <a:endParaRPr sz="1200">
              <a:latin typeface="Lato"/>
              <a:ea typeface="Lato"/>
              <a:cs typeface="Lato"/>
              <a:sym typeface="Lato"/>
            </a:endParaRPr>
          </a:p>
        </p:txBody>
      </p:sp>
      <p:pic>
        <p:nvPicPr>
          <p:cNvPr id="159" name="Google Shape;159;p23"/>
          <p:cNvPicPr preferRelativeResize="0"/>
          <p:nvPr/>
        </p:nvPicPr>
        <p:blipFill>
          <a:blip r:embed="rId3">
            <a:alphaModFix/>
          </a:blip>
          <a:stretch>
            <a:fillRect/>
          </a:stretch>
        </p:blipFill>
        <p:spPr>
          <a:xfrm>
            <a:off x="545450" y="1665375"/>
            <a:ext cx="3149325" cy="2473700"/>
          </a:xfrm>
          <a:prstGeom prst="rect">
            <a:avLst/>
          </a:prstGeom>
          <a:noFill/>
          <a:ln>
            <a:noFill/>
          </a:ln>
        </p:spPr>
      </p:pic>
      <p:sp>
        <p:nvSpPr>
          <p:cNvPr id="160" name="Google Shape;160;p23"/>
          <p:cNvSpPr txBox="1"/>
          <p:nvPr/>
        </p:nvSpPr>
        <p:spPr>
          <a:xfrm>
            <a:off x="494125" y="4188925"/>
            <a:ext cx="3223200" cy="3903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Clr>
                <a:schemeClr val="dk1"/>
              </a:buClr>
              <a:buSzPts val="1100"/>
              <a:buFont typeface="Arial"/>
              <a:buNone/>
            </a:pPr>
            <a:r>
              <a:rPr i="1" lang="es" sz="1000">
                <a:solidFill>
                  <a:schemeClr val="dk1"/>
                </a:solidFill>
                <a:latin typeface="Lato"/>
                <a:ea typeface="Lato"/>
                <a:cs typeface="Lato"/>
                <a:sym typeface="Lato"/>
              </a:rPr>
              <a:t>Predicciones de volúmen de ventas para el  modelo de Bosque aleatorio (n=300)</a:t>
            </a:r>
            <a:endParaRPr i="1" sz="1000">
              <a:solidFill>
                <a:schemeClr val="dk1"/>
              </a:solidFill>
              <a:latin typeface="Lato"/>
              <a:ea typeface="Lato"/>
              <a:cs typeface="Lato"/>
              <a:sym typeface="Lato"/>
            </a:endParaRPr>
          </a:p>
          <a:p>
            <a:pPr indent="0" lvl="0" marL="0" rtl="0" algn="ctr">
              <a:spcBef>
                <a:spcPts val="1200"/>
              </a:spcBef>
              <a:spcAft>
                <a:spcPts val="0"/>
              </a:spcAft>
              <a:buClr>
                <a:schemeClr val="dk1"/>
              </a:buClr>
              <a:buSzPts val="1100"/>
              <a:buFont typeface="Arial"/>
              <a:buNone/>
            </a:pPr>
            <a:r>
              <a:t/>
            </a:r>
            <a:endParaRPr sz="1000">
              <a:solidFill>
                <a:schemeClr val="dk1"/>
              </a:solidFill>
              <a:latin typeface="Lato"/>
              <a:ea typeface="Lato"/>
              <a:cs typeface="Lato"/>
              <a:sym typeface="Lato"/>
            </a:endParaRPr>
          </a:p>
          <a:p>
            <a:pPr indent="0" lvl="0" marL="0" rtl="0" algn="l">
              <a:spcBef>
                <a:spcPts val="12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Referencias</a:t>
            </a:r>
            <a:endParaRPr/>
          </a:p>
        </p:txBody>
      </p:sp>
      <p:sp>
        <p:nvSpPr>
          <p:cNvPr id="166" name="Google Shape;166;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Lato"/>
              <a:buChar char="●"/>
            </a:pPr>
            <a:r>
              <a:rPr lang="es" sz="1200">
                <a:latin typeface="Lato"/>
                <a:ea typeface="Lato"/>
                <a:cs typeface="Lato"/>
                <a:sym typeface="Lato"/>
              </a:rPr>
              <a:t>Cahun, A.. (2020). Es oficial, Motorola regresará a la gama alta: su nuevo flagship será presentado en el MWC 2020. Septiembre 03. 2020, de Xalaca México Sitio web: </a:t>
            </a:r>
            <a:r>
              <a:rPr lang="es" sz="1200" u="sng">
                <a:solidFill>
                  <a:srgbClr val="1155CC"/>
                </a:solidFill>
                <a:latin typeface="Lato"/>
                <a:ea typeface="Lato"/>
                <a:cs typeface="Lato"/>
                <a:sym typeface="Lato"/>
                <a:hlinkClick r:id="rId3">
                  <a:extLst>
                    <a:ext uri="{A12FA001-AC4F-418D-AE19-62706E023703}">
                      <ahyp:hlinkClr val="tx"/>
                    </a:ext>
                  </a:extLst>
                </a:hlinkClick>
              </a:rPr>
              <a:t>https://www.xataka.com.mx/celulares-y-smartphones/oficial-motorola-regresara-a-gama-alta-su-nuevo-flagship-sera-presentado-mwc-2020</a:t>
            </a:r>
            <a:endParaRPr sz="1200">
              <a:latin typeface="Lato"/>
              <a:ea typeface="Lato"/>
              <a:cs typeface="Lato"/>
              <a:sym typeface="Lato"/>
            </a:endParaRPr>
          </a:p>
          <a:p>
            <a:pPr indent="-304800" lvl="0" marL="457200" rtl="0" algn="l">
              <a:lnSpc>
                <a:spcPct val="100000"/>
              </a:lnSpc>
              <a:spcBef>
                <a:spcPts val="0"/>
              </a:spcBef>
              <a:spcAft>
                <a:spcPts val="0"/>
              </a:spcAft>
              <a:buSzPts val="1200"/>
              <a:buFont typeface="Lato"/>
              <a:buChar char="●"/>
            </a:pPr>
            <a:r>
              <a:rPr lang="es" sz="1200">
                <a:latin typeface="Lato"/>
                <a:ea typeface="Lato"/>
                <a:cs typeface="Lato"/>
                <a:sym typeface="Lato"/>
              </a:rPr>
              <a:t>Fernández, C.. (2019). Motorola crece en México gracias Moto G. Septiembre 03, 2020, de Expansión Sitio web: </a:t>
            </a:r>
            <a:r>
              <a:rPr lang="es" sz="1200" u="sng">
                <a:solidFill>
                  <a:srgbClr val="1155CC"/>
                </a:solidFill>
                <a:latin typeface="Lato"/>
                <a:ea typeface="Lato"/>
                <a:cs typeface="Lato"/>
                <a:sym typeface="Lato"/>
                <a:hlinkClick r:id="rId4">
                  <a:extLst>
                    <a:ext uri="{A12FA001-AC4F-418D-AE19-62706E023703}">
                      <ahyp:hlinkClr val="tx"/>
                    </a:ext>
                  </a:extLst>
                </a:hlinkClick>
              </a:rPr>
              <a:t>https://expansion.mx/tecnologia/2019/02/07/motorola-crece-en-mexico-gracias-moto-g</a:t>
            </a:r>
            <a:endParaRPr sz="1200">
              <a:latin typeface="Lato"/>
              <a:ea typeface="Lato"/>
              <a:cs typeface="Lato"/>
              <a:sym typeface="Lato"/>
            </a:endParaRPr>
          </a:p>
          <a:p>
            <a:pPr indent="-304800" lvl="0" marL="457200" rtl="0" algn="just">
              <a:spcBef>
                <a:spcPts val="0"/>
              </a:spcBef>
              <a:spcAft>
                <a:spcPts val="0"/>
              </a:spcAft>
              <a:buSzPts val="1200"/>
              <a:buFont typeface="Lato"/>
              <a:buChar char="●"/>
            </a:pPr>
            <a:r>
              <a:rPr lang="es" sz="1200">
                <a:latin typeface="Lato"/>
                <a:ea typeface="Lato"/>
                <a:cs typeface="Lato"/>
                <a:sym typeface="Lato"/>
              </a:rPr>
              <a:t>FACULTAD DE CIENCIAS ECONÓMICAS, JURÍDICAS Y SOCIALES. (2018). Pronósticos de ventas. Octubre 12, 2020, de UNIVERSIDAD NACIONAL DE SALTA Sitio web: </a:t>
            </a:r>
            <a:r>
              <a:rPr lang="es" sz="1200" u="sng">
                <a:solidFill>
                  <a:srgbClr val="1155CC"/>
                </a:solidFill>
                <a:latin typeface="Lato"/>
                <a:ea typeface="Lato"/>
                <a:cs typeface="Lato"/>
                <a:sym typeface="Lato"/>
                <a:hlinkClick r:id="rId5">
                  <a:extLst>
                    <a:ext uri="{A12FA001-AC4F-418D-AE19-62706E023703}">
                      <ahyp:hlinkClr val="tx"/>
                    </a:ext>
                  </a:extLst>
                </a:hlinkClick>
              </a:rPr>
              <a:t>http://www.marketingetico.com.ar/Pron%C3%B3sticos%20de%20Venta.pdf</a:t>
            </a:r>
            <a:endParaRPr sz="1200">
              <a:latin typeface="Lato"/>
              <a:ea typeface="Lato"/>
              <a:cs typeface="Lato"/>
              <a:sym typeface="Lato"/>
            </a:endParaRPr>
          </a:p>
          <a:p>
            <a:pPr indent="-304800" lvl="0" marL="457200" rtl="0" algn="just">
              <a:spcBef>
                <a:spcPts val="0"/>
              </a:spcBef>
              <a:spcAft>
                <a:spcPts val="0"/>
              </a:spcAft>
              <a:buSzPts val="1200"/>
              <a:buFont typeface="Lato"/>
              <a:buChar char="●"/>
            </a:pPr>
            <a:r>
              <a:rPr lang="es" sz="1200">
                <a:latin typeface="Lato"/>
                <a:ea typeface="Lato"/>
                <a:cs typeface="Lato"/>
                <a:sym typeface="Lato"/>
              </a:rPr>
              <a:t>Masetto, A.. (2020). Laboratorio de diseño y optimización de operaciones. Noviembre 13, 2020, de Canvas ITESM Sitio web: </a:t>
            </a:r>
            <a:r>
              <a:rPr lang="es" sz="1200" u="sng">
                <a:solidFill>
                  <a:srgbClr val="1155CC"/>
                </a:solidFill>
                <a:latin typeface="Lato"/>
                <a:ea typeface="Lato"/>
                <a:cs typeface="Lato"/>
                <a:sym typeface="Lato"/>
                <a:hlinkClick r:id="rId6">
                  <a:extLst>
                    <a:ext uri="{A12FA001-AC4F-418D-AE19-62706E023703}">
                      <ahyp:hlinkClr val="tx"/>
                    </a:ext>
                  </a:extLst>
                </a:hlinkClick>
              </a:rPr>
              <a:t>https://experiencia21.tec.mx/courses/91924/pages/mis-clases?module_item_id=3256701</a:t>
            </a:r>
            <a:r>
              <a:rPr lang="es" sz="1200" u="sng">
                <a:solidFill>
                  <a:srgbClr val="1155CC"/>
                </a:solidFill>
                <a:latin typeface="Lato"/>
                <a:ea typeface="Lato"/>
                <a:cs typeface="Lato"/>
                <a:sym typeface="Lato"/>
              </a:rPr>
              <a:t> </a:t>
            </a:r>
            <a:endParaRPr sz="1200">
              <a:latin typeface="Lato"/>
              <a:ea typeface="Lato"/>
              <a:cs typeface="Lato"/>
              <a:sym typeface="Lato"/>
            </a:endParaRPr>
          </a:p>
          <a:p>
            <a:pPr indent="-304800" lvl="0" marL="457200" rtl="0" algn="just">
              <a:spcBef>
                <a:spcPts val="0"/>
              </a:spcBef>
              <a:spcAft>
                <a:spcPts val="0"/>
              </a:spcAft>
              <a:buSzPts val="1200"/>
              <a:buFont typeface="Lato"/>
              <a:buChar char="●"/>
            </a:pPr>
            <a:r>
              <a:rPr lang="es" sz="1200">
                <a:latin typeface="Lato"/>
                <a:ea typeface="Lato"/>
                <a:cs typeface="Lato"/>
                <a:sym typeface="Lato"/>
              </a:rPr>
              <a:t>Villareal, F. (2016). “Introducción a los Modelos de Pronósticos”. Octubre 12, 2020, de Universidad Nacional del Sur- Departamento de Matemática Sitio web: </a:t>
            </a:r>
            <a:r>
              <a:rPr lang="es" sz="1200" u="sng">
                <a:solidFill>
                  <a:srgbClr val="1155CC"/>
                </a:solidFill>
                <a:latin typeface="Lato"/>
                <a:ea typeface="Lato"/>
                <a:cs typeface="Lato"/>
                <a:sym typeface="Lato"/>
                <a:hlinkClick r:id="rId7">
                  <a:extLst>
                    <a:ext uri="{A12FA001-AC4F-418D-AE19-62706E023703}">
                      <ahyp:hlinkClr val="tx"/>
                    </a:ext>
                  </a:extLst>
                </a:hlinkClick>
              </a:rPr>
              <a:t>https://www.matematica.uns.edu.ar/uma2016/material/Introduccion_a_los_Modelos_de_Pronosticos.pdf</a:t>
            </a:r>
            <a:r>
              <a:rPr lang="es" sz="1200">
                <a:latin typeface="Lato"/>
                <a:ea typeface="Lato"/>
                <a:cs typeface="Lato"/>
                <a:sym typeface="Lato"/>
              </a:rPr>
              <a:t> </a:t>
            </a:r>
            <a:endParaRPr sz="1200">
              <a:latin typeface="Lato"/>
              <a:ea typeface="Lato"/>
              <a:cs typeface="Lato"/>
              <a:sym typeface="Lato"/>
            </a:endParaRPr>
          </a:p>
          <a:p>
            <a:pPr indent="-304800" lvl="0" marL="457200" rtl="0" algn="just">
              <a:spcBef>
                <a:spcPts val="0"/>
              </a:spcBef>
              <a:spcAft>
                <a:spcPts val="0"/>
              </a:spcAft>
              <a:buSzPts val="1200"/>
              <a:buFont typeface="Lato"/>
              <a:buChar char="●"/>
            </a:pPr>
            <a:r>
              <a:rPr lang="es" sz="1200">
                <a:latin typeface="Lato"/>
                <a:ea typeface="Lato"/>
                <a:cs typeface="Lato"/>
                <a:sym typeface="Lato"/>
              </a:rPr>
              <a:t>Wikipedia. (2019). Media móvil. Octubre 12, 2020, de Wikipedia Sitio web: </a:t>
            </a:r>
            <a:r>
              <a:rPr lang="es" sz="1200" u="sng">
                <a:solidFill>
                  <a:srgbClr val="1155CC"/>
                </a:solidFill>
                <a:latin typeface="Lato"/>
                <a:ea typeface="Lato"/>
                <a:cs typeface="Lato"/>
                <a:sym typeface="Lato"/>
                <a:hlinkClick r:id="rId8">
                  <a:extLst>
                    <a:ext uri="{A12FA001-AC4F-418D-AE19-62706E023703}">
                      <ahyp:hlinkClr val="tx"/>
                    </a:ext>
                  </a:extLst>
                </a:hlinkClick>
              </a:rPr>
              <a:t>https://es.wikipedia.org/wiki/Media_m%C3%B3vil</a:t>
            </a:r>
            <a:r>
              <a:rPr lang="es" sz="1200">
                <a:latin typeface="Lato"/>
                <a:ea typeface="Lato"/>
                <a:cs typeface="Lato"/>
                <a:sym typeface="Lato"/>
              </a:rPr>
              <a:t> </a:t>
            </a:r>
            <a:endParaRPr sz="1200">
              <a:latin typeface="Lato"/>
              <a:ea typeface="Lato"/>
              <a:cs typeface="Lato"/>
              <a:sym typeface="Lato"/>
            </a:endParaRPr>
          </a:p>
          <a:p>
            <a:pPr indent="0" lvl="0" marL="457200" rtl="0" algn="just">
              <a:spcBef>
                <a:spcPts val="0"/>
              </a:spcBef>
              <a:spcAft>
                <a:spcPts val="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a:t>
            </a:r>
            <a:endParaRPr/>
          </a:p>
        </p:txBody>
      </p:sp>
      <p:pic>
        <p:nvPicPr>
          <p:cNvPr id="69" name="Google Shape;69;p14"/>
          <p:cNvPicPr preferRelativeResize="0"/>
          <p:nvPr/>
        </p:nvPicPr>
        <p:blipFill>
          <a:blip r:embed="rId3">
            <a:alphaModFix/>
          </a:blip>
          <a:stretch>
            <a:fillRect/>
          </a:stretch>
        </p:blipFill>
        <p:spPr>
          <a:xfrm>
            <a:off x="1276575" y="3438450"/>
            <a:ext cx="5739303" cy="1301975"/>
          </a:xfrm>
          <a:prstGeom prst="rect">
            <a:avLst/>
          </a:prstGeom>
          <a:noFill/>
          <a:ln>
            <a:noFill/>
          </a:ln>
        </p:spPr>
      </p:pic>
      <p:pic>
        <p:nvPicPr>
          <p:cNvPr id="70" name="Google Shape;70;p14"/>
          <p:cNvPicPr preferRelativeResize="0"/>
          <p:nvPr/>
        </p:nvPicPr>
        <p:blipFill>
          <a:blip r:embed="rId4">
            <a:alphaModFix/>
          </a:blip>
          <a:stretch>
            <a:fillRect/>
          </a:stretch>
        </p:blipFill>
        <p:spPr>
          <a:xfrm>
            <a:off x="421400" y="1485450"/>
            <a:ext cx="2576375" cy="1861425"/>
          </a:xfrm>
          <a:prstGeom prst="rect">
            <a:avLst/>
          </a:prstGeom>
          <a:noFill/>
          <a:ln>
            <a:noFill/>
          </a:ln>
        </p:spPr>
      </p:pic>
      <p:pic>
        <p:nvPicPr>
          <p:cNvPr id="71" name="Google Shape;71;p14"/>
          <p:cNvPicPr preferRelativeResize="0"/>
          <p:nvPr/>
        </p:nvPicPr>
        <p:blipFill>
          <a:blip r:embed="rId5">
            <a:alphaModFix/>
          </a:blip>
          <a:stretch>
            <a:fillRect/>
          </a:stretch>
        </p:blipFill>
        <p:spPr>
          <a:xfrm>
            <a:off x="5971350" y="1465118"/>
            <a:ext cx="2576374" cy="1902094"/>
          </a:xfrm>
          <a:prstGeom prst="rect">
            <a:avLst/>
          </a:prstGeom>
          <a:noFill/>
          <a:ln>
            <a:noFill/>
          </a:ln>
        </p:spPr>
      </p:pic>
      <p:pic>
        <p:nvPicPr>
          <p:cNvPr id="72" name="Google Shape;72;p14"/>
          <p:cNvPicPr preferRelativeResize="0"/>
          <p:nvPr/>
        </p:nvPicPr>
        <p:blipFill>
          <a:blip r:embed="rId6">
            <a:alphaModFix/>
          </a:blip>
          <a:stretch>
            <a:fillRect/>
          </a:stretch>
        </p:blipFill>
        <p:spPr>
          <a:xfrm>
            <a:off x="3303025" y="1588750"/>
            <a:ext cx="2394025" cy="1654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78" name="Google Shape;78;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t/>
            </a:r>
            <a:endParaRPr sz="1700">
              <a:latin typeface="Lato"/>
              <a:ea typeface="Lato"/>
              <a:cs typeface="Lato"/>
              <a:sym typeface="Lato"/>
            </a:endParaRPr>
          </a:p>
          <a:p>
            <a:pPr indent="0" lvl="0" marL="0" rtl="0" algn="just">
              <a:lnSpc>
                <a:spcPct val="100000"/>
              </a:lnSpc>
              <a:spcBef>
                <a:spcPts val="1200"/>
              </a:spcBef>
              <a:spcAft>
                <a:spcPts val="0"/>
              </a:spcAft>
              <a:buNone/>
            </a:pPr>
            <a:r>
              <a:t/>
            </a:r>
            <a:endParaRPr sz="1700">
              <a:latin typeface="Lato"/>
              <a:ea typeface="Lato"/>
              <a:cs typeface="Lato"/>
              <a:sym typeface="Lato"/>
            </a:endParaRPr>
          </a:p>
          <a:p>
            <a:pPr indent="0" lvl="0" marL="0" rtl="0" algn="just">
              <a:lnSpc>
                <a:spcPct val="100000"/>
              </a:lnSpc>
              <a:spcBef>
                <a:spcPts val="1200"/>
              </a:spcBef>
              <a:spcAft>
                <a:spcPts val="0"/>
              </a:spcAft>
              <a:buNone/>
            </a:pPr>
            <a:r>
              <a:t/>
            </a:r>
            <a:endParaRPr sz="1700">
              <a:latin typeface="Lato"/>
              <a:ea typeface="Lato"/>
              <a:cs typeface="Lato"/>
              <a:sym typeface="Lato"/>
            </a:endParaRPr>
          </a:p>
          <a:p>
            <a:pPr indent="0" lvl="0" marL="0" rtl="0" algn="just">
              <a:lnSpc>
                <a:spcPct val="100000"/>
              </a:lnSpc>
              <a:spcBef>
                <a:spcPts val="1200"/>
              </a:spcBef>
              <a:spcAft>
                <a:spcPts val="0"/>
              </a:spcAft>
              <a:buNone/>
            </a:pPr>
            <a:r>
              <a:t/>
            </a:r>
            <a:endParaRPr sz="1700">
              <a:latin typeface="Lato"/>
              <a:ea typeface="Lato"/>
              <a:cs typeface="Lato"/>
              <a:sym typeface="Lato"/>
            </a:endParaRPr>
          </a:p>
          <a:p>
            <a:pPr indent="0" lvl="0" marL="0" rtl="0" algn="just">
              <a:lnSpc>
                <a:spcPct val="100000"/>
              </a:lnSpc>
              <a:spcBef>
                <a:spcPts val="1200"/>
              </a:spcBef>
              <a:spcAft>
                <a:spcPts val="0"/>
              </a:spcAft>
              <a:buNone/>
            </a:pPr>
            <a:r>
              <a:t/>
            </a:r>
            <a:endParaRPr sz="1700">
              <a:latin typeface="Lato"/>
              <a:ea typeface="Lato"/>
              <a:cs typeface="Lato"/>
              <a:sym typeface="Lato"/>
            </a:endParaRPr>
          </a:p>
          <a:p>
            <a:pPr indent="0" lvl="0" marL="0" rtl="0" algn="just">
              <a:lnSpc>
                <a:spcPct val="100000"/>
              </a:lnSpc>
              <a:spcBef>
                <a:spcPts val="1200"/>
              </a:spcBef>
              <a:spcAft>
                <a:spcPts val="0"/>
              </a:spcAft>
              <a:buNone/>
            </a:pPr>
            <a:r>
              <a:t/>
            </a:r>
            <a:endParaRPr sz="1700">
              <a:latin typeface="Lato"/>
              <a:ea typeface="Lato"/>
              <a:cs typeface="Lato"/>
              <a:sym typeface="Lato"/>
            </a:endParaRPr>
          </a:p>
          <a:p>
            <a:pPr indent="0" lvl="0" marL="0" rtl="0" algn="ctr">
              <a:lnSpc>
                <a:spcPct val="100000"/>
              </a:lnSpc>
              <a:spcBef>
                <a:spcPts val="1200"/>
              </a:spcBef>
              <a:spcAft>
                <a:spcPts val="1200"/>
              </a:spcAft>
              <a:buNone/>
            </a:pPr>
            <a:r>
              <a:rPr b="1" lang="es">
                <a:latin typeface="Lato"/>
                <a:ea typeface="Lato"/>
                <a:cs typeface="Lato"/>
                <a:sym typeface="Lato"/>
              </a:rPr>
              <a:t>¿Cuántas unidades de cada producto de la marca Motorola, se van a vender en cada punto de venta de la compañía al siguiente mes de registro?</a:t>
            </a:r>
            <a:endParaRPr b="1">
              <a:latin typeface="Lato"/>
              <a:ea typeface="Lato"/>
              <a:cs typeface="Lato"/>
              <a:sym typeface="Lato"/>
            </a:endParaRPr>
          </a:p>
        </p:txBody>
      </p:sp>
      <p:pic>
        <p:nvPicPr>
          <p:cNvPr id="79" name="Google Shape;79;p15"/>
          <p:cNvPicPr preferRelativeResize="0"/>
          <p:nvPr/>
        </p:nvPicPr>
        <p:blipFill>
          <a:blip r:embed="rId3">
            <a:alphaModFix/>
          </a:blip>
          <a:stretch>
            <a:fillRect/>
          </a:stretch>
        </p:blipFill>
        <p:spPr>
          <a:xfrm>
            <a:off x="448863" y="1916088"/>
            <a:ext cx="2619375" cy="1743075"/>
          </a:xfrm>
          <a:prstGeom prst="rect">
            <a:avLst/>
          </a:prstGeom>
          <a:noFill/>
          <a:ln>
            <a:noFill/>
          </a:ln>
        </p:spPr>
      </p:pic>
      <p:pic>
        <p:nvPicPr>
          <p:cNvPr id="80" name="Google Shape;80;p15"/>
          <p:cNvPicPr preferRelativeResize="0"/>
          <p:nvPr/>
        </p:nvPicPr>
        <p:blipFill>
          <a:blip r:embed="rId4">
            <a:alphaModFix/>
          </a:blip>
          <a:stretch>
            <a:fillRect/>
          </a:stretch>
        </p:blipFill>
        <p:spPr>
          <a:xfrm>
            <a:off x="5396986" y="1571100"/>
            <a:ext cx="3345932" cy="2174850"/>
          </a:xfrm>
          <a:prstGeom prst="rect">
            <a:avLst/>
          </a:prstGeom>
          <a:noFill/>
          <a:ln>
            <a:noFill/>
          </a:ln>
        </p:spPr>
      </p:pic>
      <p:pic>
        <p:nvPicPr>
          <p:cNvPr id="81" name="Google Shape;81;p15"/>
          <p:cNvPicPr preferRelativeResize="0"/>
          <p:nvPr/>
        </p:nvPicPr>
        <p:blipFill>
          <a:blip r:embed="rId5">
            <a:alphaModFix/>
          </a:blip>
          <a:stretch>
            <a:fillRect/>
          </a:stretch>
        </p:blipFill>
        <p:spPr>
          <a:xfrm>
            <a:off x="3258550" y="982925"/>
            <a:ext cx="2899549" cy="150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60275"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Contenido- Etapas</a:t>
            </a:r>
            <a:endParaRPr/>
          </a:p>
        </p:txBody>
      </p:sp>
      <p:sp>
        <p:nvSpPr>
          <p:cNvPr id="87" name="Google Shape;87;p16"/>
          <p:cNvSpPr/>
          <p:nvPr/>
        </p:nvSpPr>
        <p:spPr>
          <a:xfrm>
            <a:off x="60275" y="1022175"/>
            <a:ext cx="2220000" cy="731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Comprensión del negocio</a:t>
            </a:r>
            <a:endParaRPr/>
          </a:p>
        </p:txBody>
      </p:sp>
      <p:sp>
        <p:nvSpPr>
          <p:cNvPr id="88" name="Google Shape;88;p16"/>
          <p:cNvSpPr/>
          <p:nvPr/>
        </p:nvSpPr>
        <p:spPr>
          <a:xfrm>
            <a:off x="640300" y="1753275"/>
            <a:ext cx="2031900" cy="731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Comprensión de los datos</a:t>
            </a:r>
            <a:endParaRPr/>
          </a:p>
        </p:txBody>
      </p:sp>
      <p:sp>
        <p:nvSpPr>
          <p:cNvPr id="89" name="Google Shape;89;p16"/>
          <p:cNvSpPr/>
          <p:nvPr/>
        </p:nvSpPr>
        <p:spPr>
          <a:xfrm>
            <a:off x="982925" y="2484375"/>
            <a:ext cx="2031900" cy="731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Preparación de los datos</a:t>
            </a:r>
            <a:endParaRPr/>
          </a:p>
        </p:txBody>
      </p:sp>
      <p:sp>
        <p:nvSpPr>
          <p:cNvPr id="90" name="Google Shape;90;p16"/>
          <p:cNvSpPr/>
          <p:nvPr/>
        </p:nvSpPr>
        <p:spPr>
          <a:xfrm>
            <a:off x="1612950" y="3215475"/>
            <a:ext cx="1832700" cy="731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Modelado</a:t>
            </a:r>
            <a:endParaRPr/>
          </a:p>
        </p:txBody>
      </p:sp>
      <p:sp>
        <p:nvSpPr>
          <p:cNvPr id="91" name="Google Shape;91;p16"/>
          <p:cNvSpPr/>
          <p:nvPr/>
        </p:nvSpPr>
        <p:spPr>
          <a:xfrm>
            <a:off x="2019325" y="3946575"/>
            <a:ext cx="1832700" cy="731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Evaluación</a:t>
            </a:r>
            <a:endParaRPr/>
          </a:p>
        </p:txBody>
      </p:sp>
      <p:sp>
        <p:nvSpPr>
          <p:cNvPr id="92" name="Google Shape;92;p16"/>
          <p:cNvSpPr txBox="1"/>
          <p:nvPr/>
        </p:nvSpPr>
        <p:spPr>
          <a:xfrm>
            <a:off x="2408775" y="102217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Se definen: necesidades del cliente, comprensión de objetivos, detectar problema y plan para alcanzar los objetivos. </a:t>
            </a:r>
            <a:endParaRPr>
              <a:latin typeface="Open Sans"/>
              <a:ea typeface="Open Sans"/>
              <a:cs typeface="Open Sans"/>
              <a:sym typeface="Open Sans"/>
            </a:endParaRPr>
          </a:p>
        </p:txBody>
      </p:sp>
      <p:sp>
        <p:nvSpPr>
          <p:cNvPr id="93" name="Google Shape;93;p16"/>
          <p:cNvSpPr txBox="1"/>
          <p:nvPr/>
        </p:nvSpPr>
        <p:spPr>
          <a:xfrm>
            <a:off x="2862575" y="1685888"/>
            <a:ext cx="563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Se colectan y se familiariza con los datos.</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Se detectan problemas de calidad y se descubren subconjuntos para hipótesis.</a:t>
            </a:r>
            <a:endParaRPr>
              <a:latin typeface="Open Sans"/>
              <a:ea typeface="Open Sans"/>
              <a:cs typeface="Open Sans"/>
              <a:sym typeface="Open Sans"/>
            </a:endParaRPr>
          </a:p>
        </p:txBody>
      </p:sp>
      <p:sp>
        <p:nvSpPr>
          <p:cNvPr id="94" name="Google Shape;94;p16"/>
          <p:cNvSpPr txBox="1"/>
          <p:nvPr/>
        </p:nvSpPr>
        <p:spPr>
          <a:xfrm>
            <a:off x="3145400" y="2512425"/>
            <a:ext cx="47808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Se analizan los datos y se seleccionan características.</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Se construye el conjunto final de datos.</a:t>
            </a:r>
            <a:endParaRPr>
              <a:latin typeface="Open Sans"/>
              <a:ea typeface="Open Sans"/>
              <a:cs typeface="Open Sans"/>
              <a:sym typeface="Open Sans"/>
            </a:endParaRPr>
          </a:p>
        </p:txBody>
      </p:sp>
      <p:sp>
        <p:nvSpPr>
          <p:cNvPr id="95" name="Google Shape;95;p16"/>
          <p:cNvSpPr txBox="1"/>
          <p:nvPr/>
        </p:nvSpPr>
        <p:spPr>
          <a:xfrm>
            <a:off x="3579075" y="3215463"/>
            <a:ext cx="47808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Se aplican técnicas de modelado, calibración de parámetros a valores óptimos.</a:t>
            </a:r>
            <a:endParaRPr>
              <a:latin typeface="Open Sans"/>
              <a:ea typeface="Open Sans"/>
              <a:cs typeface="Open Sans"/>
              <a:sym typeface="Open Sans"/>
            </a:endParaRPr>
          </a:p>
        </p:txBody>
      </p:sp>
      <p:sp>
        <p:nvSpPr>
          <p:cNvPr id="96" name="Google Shape;96;p16"/>
          <p:cNvSpPr txBox="1"/>
          <p:nvPr/>
        </p:nvSpPr>
        <p:spPr>
          <a:xfrm>
            <a:off x="3852025" y="3887225"/>
            <a:ext cx="4908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Se obtienen modelos que alcanzan una calidad de análisis de datos.</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Se evalúa, revisa y compara el modelo con los objetivos.</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57375" y="90425"/>
            <a:ext cx="2009100" cy="13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Hallazgos</a:t>
            </a:r>
            <a:endParaRPr/>
          </a:p>
          <a:p>
            <a:pPr indent="0" lvl="0" marL="0" rtl="0" algn="l">
              <a:spcBef>
                <a:spcPts val="0"/>
              </a:spcBef>
              <a:spcAft>
                <a:spcPts val="0"/>
              </a:spcAft>
              <a:buNone/>
            </a:pPr>
            <a:r>
              <a:rPr lang="es"/>
              <a:t>de calidad</a:t>
            </a:r>
            <a:endParaRPr/>
          </a:p>
        </p:txBody>
      </p:sp>
      <p:sp>
        <p:nvSpPr>
          <p:cNvPr id="102" name="Google Shape;102;p17"/>
          <p:cNvSpPr txBox="1"/>
          <p:nvPr>
            <p:ph idx="1" type="body"/>
          </p:nvPr>
        </p:nvSpPr>
        <p:spPr>
          <a:xfrm>
            <a:off x="3867950" y="165325"/>
            <a:ext cx="4861800" cy="11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Datos no homogéneos</a:t>
            </a:r>
            <a:endParaRPr sz="1200"/>
          </a:p>
          <a:p>
            <a:pPr indent="0" lvl="0" marL="0" rtl="0" algn="l">
              <a:spcBef>
                <a:spcPts val="1600"/>
              </a:spcBef>
              <a:spcAft>
                <a:spcPts val="0"/>
              </a:spcAft>
              <a:buNone/>
            </a:pPr>
            <a:r>
              <a:rPr lang="es" sz="1200"/>
              <a:t>Incongruencias entre estados y ciudades</a:t>
            </a:r>
            <a:endParaRPr sz="1200"/>
          </a:p>
          <a:p>
            <a:pPr indent="0" lvl="0" marL="0" rtl="0" algn="l">
              <a:spcBef>
                <a:spcPts val="1600"/>
              </a:spcBef>
              <a:spcAft>
                <a:spcPts val="1600"/>
              </a:spcAft>
              <a:buNone/>
            </a:pPr>
            <a:r>
              <a:rPr lang="es" sz="1200"/>
              <a:t>Valores repetidos por faltas de ortografía</a:t>
            </a:r>
            <a:endParaRPr sz="1200"/>
          </a:p>
        </p:txBody>
      </p:sp>
      <p:sp>
        <p:nvSpPr>
          <p:cNvPr id="103" name="Google Shape;103;p17"/>
          <p:cNvSpPr txBox="1"/>
          <p:nvPr/>
        </p:nvSpPr>
        <p:spPr>
          <a:xfrm>
            <a:off x="598775" y="1827700"/>
            <a:ext cx="1667700" cy="4218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PUNTO DE VENTA</a:t>
            </a:r>
            <a:endParaRPr>
              <a:latin typeface="Open Sans"/>
              <a:ea typeface="Open Sans"/>
              <a:cs typeface="Open Sans"/>
              <a:sym typeface="Open Sans"/>
            </a:endParaRPr>
          </a:p>
        </p:txBody>
      </p:sp>
      <p:sp>
        <p:nvSpPr>
          <p:cNvPr id="104" name="Google Shape;104;p17"/>
          <p:cNvSpPr txBox="1"/>
          <p:nvPr/>
        </p:nvSpPr>
        <p:spPr>
          <a:xfrm>
            <a:off x="3584738" y="1827700"/>
            <a:ext cx="1667700" cy="4218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MES</a:t>
            </a:r>
            <a:endParaRPr>
              <a:latin typeface="Open Sans"/>
              <a:ea typeface="Open Sans"/>
              <a:cs typeface="Open Sans"/>
              <a:sym typeface="Open Sans"/>
            </a:endParaRPr>
          </a:p>
        </p:txBody>
      </p:sp>
      <p:sp>
        <p:nvSpPr>
          <p:cNvPr id="105" name="Google Shape;105;p17"/>
          <p:cNvSpPr txBox="1"/>
          <p:nvPr/>
        </p:nvSpPr>
        <p:spPr>
          <a:xfrm>
            <a:off x="5424900" y="3513450"/>
            <a:ext cx="1345800" cy="4218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AÑO</a:t>
            </a:r>
            <a:endParaRPr>
              <a:latin typeface="Open Sans"/>
              <a:ea typeface="Open Sans"/>
              <a:cs typeface="Open Sans"/>
              <a:sym typeface="Open Sans"/>
            </a:endParaRPr>
          </a:p>
        </p:txBody>
      </p:sp>
      <p:sp>
        <p:nvSpPr>
          <p:cNvPr id="106" name="Google Shape;106;p17"/>
          <p:cNvSpPr txBox="1"/>
          <p:nvPr/>
        </p:nvSpPr>
        <p:spPr>
          <a:xfrm>
            <a:off x="130500" y="3513450"/>
            <a:ext cx="1667700" cy="4218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MARCA</a:t>
            </a:r>
            <a:endParaRPr>
              <a:latin typeface="Open Sans"/>
              <a:ea typeface="Open Sans"/>
              <a:cs typeface="Open Sans"/>
              <a:sym typeface="Open Sans"/>
            </a:endParaRPr>
          </a:p>
        </p:txBody>
      </p:sp>
      <p:sp>
        <p:nvSpPr>
          <p:cNvPr id="107" name="Google Shape;107;p17"/>
          <p:cNvSpPr txBox="1"/>
          <p:nvPr/>
        </p:nvSpPr>
        <p:spPr>
          <a:xfrm>
            <a:off x="7395900" y="3513450"/>
            <a:ext cx="1436400" cy="4218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ZONA</a:t>
            </a:r>
            <a:endParaRPr>
              <a:latin typeface="Open Sans"/>
              <a:ea typeface="Open Sans"/>
              <a:cs typeface="Open Sans"/>
              <a:sym typeface="Open Sans"/>
            </a:endParaRPr>
          </a:p>
        </p:txBody>
      </p:sp>
      <p:sp>
        <p:nvSpPr>
          <p:cNvPr id="108" name="Google Shape;108;p17"/>
          <p:cNvSpPr txBox="1"/>
          <p:nvPr/>
        </p:nvSpPr>
        <p:spPr>
          <a:xfrm>
            <a:off x="6349675" y="1827700"/>
            <a:ext cx="2009100" cy="4218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ESTADO Y CIUDAD</a:t>
            </a:r>
            <a:endParaRPr>
              <a:latin typeface="Open Sans"/>
              <a:ea typeface="Open Sans"/>
              <a:cs typeface="Open Sans"/>
              <a:sym typeface="Open Sans"/>
            </a:endParaRPr>
          </a:p>
        </p:txBody>
      </p:sp>
      <p:sp>
        <p:nvSpPr>
          <p:cNvPr id="109" name="Google Shape;109;p17"/>
          <p:cNvSpPr txBox="1"/>
          <p:nvPr/>
        </p:nvSpPr>
        <p:spPr>
          <a:xfrm>
            <a:off x="2354413" y="3513450"/>
            <a:ext cx="2301900" cy="4218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LATITUD Y LONGITUD</a:t>
            </a:r>
            <a:endParaRPr>
              <a:latin typeface="Open Sans"/>
              <a:ea typeface="Open Sans"/>
              <a:cs typeface="Open Sans"/>
              <a:sym typeface="Open Sans"/>
            </a:endParaRPr>
          </a:p>
        </p:txBody>
      </p:sp>
      <p:pic>
        <p:nvPicPr>
          <p:cNvPr id="110" name="Google Shape;110;p17"/>
          <p:cNvPicPr preferRelativeResize="0"/>
          <p:nvPr/>
        </p:nvPicPr>
        <p:blipFill>
          <a:blip r:embed="rId3">
            <a:alphaModFix/>
          </a:blip>
          <a:stretch>
            <a:fillRect/>
          </a:stretch>
        </p:blipFill>
        <p:spPr>
          <a:xfrm>
            <a:off x="80600" y="2299362"/>
            <a:ext cx="2908200" cy="1074750"/>
          </a:xfrm>
          <a:prstGeom prst="rect">
            <a:avLst/>
          </a:prstGeom>
          <a:noFill/>
          <a:ln>
            <a:noFill/>
          </a:ln>
        </p:spPr>
      </p:pic>
      <p:sp>
        <p:nvSpPr>
          <p:cNvPr id="111" name="Google Shape;111;p17"/>
          <p:cNvSpPr/>
          <p:nvPr/>
        </p:nvSpPr>
        <p:spPr>
          <a:xfrm>
            <a:off x="2200050" y="552325"/>
            <a:ext cx="1436400" cy="42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7"/>
          <p:cNvPicPr preferRelativeResize="0"/>
          <p:nvPr/>
        </p:nvPicPr>
        <p:blipFill>
          <a:blip r:embed="rId4">
            <a:alphaModFix/>
          </a:blip>
          <a:stretch>
            <a:fillRect/>
          </a:stretch>
        </p:blipFill>
        <p:spPr>
          <a:xfrm>
            <a:off x="3304925" y="2299350"/>
            <a:ext cx="2673950" cy="960588"/>
          </a:xfrm>
          <a:prstGeom prst="rect">
            <a:avLst/>
          </a:prstGeom>
          <a:noFill/>
          <a:ln>
            <a:noFill/>
          </a:ln>
        </p:spPr>
      </p:pic>
      <p:pic>
        <p:nvPicPr>
          <p:cNvPr id="113" name="Google Shape;113;p17"/>
          <p:cNvPicPr preferRelativeResize="0"/>
          <p:nvPr/>
        </p:nvPicPr>
        <p:blipFill>
          <a:blip r:embed="rId5">
            <a:alphaModFix/>
          </a:blip>
          <a:stretch>
            <a:fillRect/>
          </a:stretch>
        </p:blipFill>
        <p:spPr>
          <a:xfrm>
            <a:off x="1958300" y="4033200"/>
            <a:ext cx="3094125" cy="672825"/>
          </a:xfrm>
          <a:prstGeom prst="rect">
            <a:avLst/>
          </a:prstGeom>
          <a:noFill/>
          <a:ln>
            <a:noFill/>
          </a:ln>
        </p:spPr>
      </p:pic>
      <p:pic>
        <p:nvPicPr>
          <p:cNvPr id="114" name="Google Shape;114;p17"/>
          <p:cNvPicPr preferRelativeResize="0"/>
          <p:nvPr/>
        </p:nvPicPr>
        <p:blipFill>
          <a:blip r:embed="rId6">
            <a:alphaModFix/>
          </a:blip>
          <a:stretch>
            <a:fillRect/>
          </a:stretch>
        </p:blipFill>
        <p:spPr>
          <a:xfrm>
            <a:off x="182338" y="3935250"/>
            <a:ext cx="1564017" cy="960575"/>
          </a:xfrm>
          <a:prstGeom prst="rect">
            <a:avLst/>
          </a:prstGeom>
          <a:noFill/>
          <a:ln>
            <a:noFill/>
          </a:ln>
        </p:spPr>
      </p:pic>
      <p:pic>
        <p:nvPicPr>
          <p:cNvPr id="115" name="Google Shape;115;p17"/>
          <p:cNvPicPr preferRelativeResize="0"/>
          <p:nvPr/>
        </p:nvPicPr>
        <p:blipFill>
          <a:blip r:embed="rId7">
            <a:alphaModFix/>
          </a:blip>
          <a:stretch>
            <a:fillRect/>
          </a:stretch>
        </p:blipFill>
        <p:spPr>
          <a:xfrm>
            <a:off x="7264113" y="4016963"/>
            <a:ext cx="1853134" cy="421800"/>
          </a:xfrm>
          <a:prstGeom prst="rect">
            <a:avLst/>
          </a:prstGeom>
          <a:noFill/>
          <a:ln>
            <a:noFill/>
          </a:ln>
        </p:spPr>
      </p:pic>
      <p:pic>
        <p:nvPicPr>
          <p:cNvPr id="116" name="Google Shape;116;p17"/>
          <p:cNvPicPr preferRelativeResize="0"/>
          <p:nvPr/>
        </p:nvPicPr>
        <p:blipFill>
          <a:blip r:embed="rId8">
            <a:alphaModFix/>
          </a:blip>
          <a:stretch>
            <a:fillRect/>
          </a:stretch>
        </p:blipFill>
        <p:spPr>
          <a:xfrm>
            <a:off x="5376275" y="4033198"/>
            <a:ext cx="1564000" cy="389340"/>
          </a:xfrm>
          <a:prstGeom prst="rect">
            <a:avLst/>
          </a:prstGeom>
          <a:noFill/>
          <a:ln>
            <a:noFill/>
          </a:ln>
        </p:spPr>
      </p:pic>
      <p:pic>
        <p:nvPicPr>
          <p:cNvPr id="117" name="Google Shape;117;p17"/>
          <p:cNvPicPr preferRelativeResize="0"/>
          <p:nvPr/>
        </p:nvPicPr>
        <p:blipFill>
          <a:blip r:embed="rId9">
            <a:alphaModFix/>
          </a:blip>
          <a:stretch>
            <a:fillRect/>
          </a:stretch>
        </p:blipFill>
        <p:spPr>
          <a:xfrm>
            <a:off x="6379350" y="2281513"/>
            <a:ext cx="1949769" cy="83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Propuestas-Promedios Móviles</a:t>
            </a:r>
            <a:endParaRPr/>
          </a:p>
        </p:txBody>
      </p:sp>
      <p:sp>
        <p:nvSpPr>
          <p:cNvPr id="123" name="Google Shape;123;p18"/>
          <p:cNvSpPr txBox="1"/>
          <p:nvPr>
            <p:ph idx="1" type="body"/>
          </p:nvPr>
        </p:nvSpPr>
        <p:spPr>
          <a:xfrm>
            <a:off x="170800" y="1396025"/>
            <a:ext cx="3043800" cy="3546600"/>
          </a:xfrm>
          <a:prstGeom prst="rect">
            <a:avLst/>
          </a:prstGeom>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1200"/>
              </a:spcBef>
              <a:spcAft>
                <a:spcPts val="0"/>
              </a:spcAft>
              <a:buNone/>
            </a:pPr>
            <a:r>
              <a:rPr b="1" lang="es" sz="1200">
                <a:latin typeface="Lato"/>
                <a:ea typeface="Lato"/>
                <a:cs typeface="Lato"/>
                <a:sym typeface="Lato"/>
              </a:rPr>
              <a:t>¿Qué es?</a:t>
            </a:r>
            <a:br>
              <a:rPr lang="es" sz="1200">
                <a:latin typeface="Lato"/>
                <a:ea typeface="Lato"/>
                <a:cs typeface="Lato"/>
                <a:sym typeface="Lato"/>
              </a:rPr>
            </a:br>
            <a:r>
              <a:rPr lang="es" sz="1200">
                <a:latin typeface="Lato"/>
                <a:ea typeface="Lato"/>
                <a:cs typeface="Lato"/>
                <a:sym typeface="Lato"/>
              </a:rPr>
              <a:t>Cálculo para analizar un conjunto de datos en modo de puntos para crear series de</a:t>
            </a:r>
            <a:r>
              <a:rPr lang="es" sz="1200">
                <a:uFill>
                  <a:noFill/>
                </a:uFill>
                <a:latin typeface="Lato"/>
                <a:ea typeface="Lato"/>
                <a:cs typeface="Lato"/>
                <a:sym typeface="Lato"/>
                <a:hlinkClick r:id="rId3"/>
              </a:rPr>
              <a:t> promedios</a:t>
            </a:r>
            <a:r>
              <a:rPr lang="es" sz="1200">
                <a:latin typeface="Lato"/>
                <a:ea typeface="Lato"/>
                <a:cs typeface="Lato"/>
                <a:sym typeface="Lato"/>
              </a:rPr>
              <a:t>.</a:t>
            </a:r>
            <a:endParaRPr sz="1200">
              <a:latin typeface="Lato"/>
              <a:ea typeface="Lato"/>
              <a:cs typeface="Lato"/>
              <a:sym typeface="Lato"/>
            </a:endParaRPr>
          </a:p>
          <a:p>
            <a:pPr indent="0" lvl="0" marL="0" rtl="0" algn="just">
              <a:spcBef>
                <a:spcPts val="1200"/>
              </a:spcBef>
              <a:spcAft>
                <a:spcPts val="0"/>
              </a:spcAft>
              <a:buNone/>
            </a:pPr>
            <a:r>
              <a:t/>
            </a:r>
            <a:endParaRPr sz="1200">
              <a:latin typeface="Lato"/>
              <a:ea typeface="Lato"/>
              <a:cs typeface="Lato"/>
              <a:sym typeface="Lato"/>
            </a:endParaRPr>
          </a:p>
          <a:p>
            <a:pPr indent="0" lvl="0" marL="0" rtl="0" algn="just">
              <a:spcBef>
                <a:spcPts val="1200"/>
              </a:spcBef>
              <a:spcAft>
                <a:spcPts val="0"/>
              </a:spcAft>
              <a:buNone/>
            </a:pPr>
            <a:r>
              <a:rPr b="1" lang="es" sz="1200">
                <a:latin typeface="Lato"/>
                <a:ea typeface="Lato"/>
                <a:cs typeface="Lato"/>
                <a:sym typeface="Lato"/>
              </a:rPr>
              <a:t>¿Qué consideramos?</a:t>
            </a:r>
            <a:br>
              <a:rPr lang="es" sz="1200">
                <a:latin typeface="Lato"/>
                <a:ea typeface="Lato"/>
                <a:cs typeface="Lato"/>
                <a:sym typeface="Lato"/>
              </a:rPr>
            </a:br>
            <a:r>
              <a:rPr lang="es" sz="1200">
                <a:latin typeface="Lato"/>
                <a:ea typeface="Lato"/>
                <a:cs typeface="Lato"/>
                <a:sym typeface="Lato"/>
              </a:rPr>
              <a:t>3 periodos por su comportamiento más estable, considerando registros de ventas de cero.</a:t>
            </a:r>
            <a:endParaRPr sz="1200">
              <a:latin typeface="Lato"/>
              <a:ea typeface="Lato"/>
              <a:cs typeface="Lato"/>
              <a:sym typeface="Lato"/>
            </a:endParaRPr>
          </a:p>
          <a:p>
            <a:pPr indent="0" lvl="0" marL="0" rtl="0" algn="just">
              <a:spcBef>
                <a:spcPts val="1200"/>
              </a:spcBef>
              <a:spcAft>
                <a:spcPts val="0"/>
              </a:spcAft>
              <a:buNone/>
            </a:pPr>
            <a:r>
              <a:rPr lang="es" sz="1200">
                <a:latin typeface="Lato"/>
                <a:ea typeface="Lato"/>
                <a:cs typeface="Lato"/>
                <a:sym typeface="Lato"/>
              </a:rPr>
              <a:t>Variable a evaluar no presenta grandes variaciones ---&gt; n mayor. </a:t>
            </a:r>
            <a:endParaRPr sz="1200">
              <a:latin typeface="Lato"/>
              <a:ea typeface="Lato"/>
              <a:cs typeface="Lato"/>
              <a:sym typeface="Lato"/>
            </a:endParaRPr>
          </a:p>
          <a:p>
            <a:pPr indent="0" lvl="0" marL="0" rtl="0" algn="just">
              <a:spcBef>
                <a:spcPts val="1200"/>
              </a:spcBef>
              <a:spcAft>
                <a:spcPts val="0"/>
              </a:spcAft>
              <a:buNone/>
            </a:pPr>
            <a:r>
              <a:rPr b="1" lang="es" sz="1200">
                <a:latin typeface="Lato"/>
                <a:ea typeface="Lato"/>
                <a:cs typeface="Lato"/>
                <a:sym typeface="Lato"/>
              </a:rPr>
              <a:t>Patrones cambiantes ---&gt; n menor. </a:t>
            </a:r>
            <a:endParaRPr b="1" sz="1200">
              <a:latin typeface="Lato"/>
              <a:ea typeface="Lato"/>
              <a:cs typeface="Lato"/>
              <a:sym typeface="Lato"/>
            </a:endParaRPr>
          </a:p>
          <a:p>
            <a:pPr indent="0" lvl="0" marL="0" rtl="0" algn="just">
              <a:spcBef>
                <a:spcPts val="1200"/>
              </a:spcBef>
              <a:spcAft>
                <a:spcPts val="1200"/>
              </a:spcAft>
              <a:buClr>
                <a:schemeClr val="dk1"/>
              </a:buClr>
              <a:buSzPts val="1100"/>
              <a:buFont typeface="Arial"/>
              <a:buNone/>
            </a:pPr>
            <a:r>
              <a:t/>
            </a:r>
            <a:endParaRPr sz="1200">
              <a:latin typeface="Lato"/>
              <a:ea typeface="Lato"/>
              <a:cs typeface="Lato"/>
              <a:sym typeface="Lato"/>
            </a:endParaRPr>
          </a:p>
        </p:txBody>
      </p:sp>
      <p:pic>
        <p:nvPicPr>
          <p:cNvPr id="124" name="Google Shape;124;p18"/>
          <p:cNvPicPr preferRelativeResize="0"/>
          <p:nvPr/>
        </p:nvPicPr>
        <p:blipFill rotWithShape="1">
          <a:blip r:embed="rId4">
            <a:alphaModFix/>
          </a:blip>
          <a:srcRect b="0" l="4698" r="0" t="0"/>
          <a:stretch/>
        </p:blipFill>
        <p:spPr>
          <a:xfrm>
            <a:off x="3315150" y="2009200"/>
            <a:ext cx="5464500" cy="195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Errores de entrenamiento: MAE</a:t>
            </a:r>
            <a:endParaRPr/>
          </a:p>
        </p:txBody>
      </p:sp>
      <p:sp>
        <p:nvSpPr>
          <p:cNvPr id="130" name="Google Shape;130;p19"/>
          <p:cNvSpPr txBox="1"/>
          <p:nvPr>
            <p:ph idx="1" type="body"/>
          </p:nvPr>
        </p:nvSpPr>
        <p:spPr>
          <a:xfrm>
            <a:off x="462400" y="1335725"/>
            <a:ext cx="21195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200">
                <a:latin typeface="Lato"/>
                <a:ea typeface="Lato"/>
                <a:cs typeface="Lato"/>
                <a:sym typeface="Lato"/>
              </a:rPr>
              <a:t>En la comparación de los resultados obtenidos a partir de la medición del error absoluto medio, podemos ver el grado de mejora en comparación con el modelo de promedios móviles y la diferencia también entre el cambio de parámetro n (número de árboles de decisión) para los modelos de </a:t>
            </a:r>
            <a:r>
              <a:rPr b="1" i="1" lang="es" sz="1200">
                <a:latin typeface="Lato"/>
                <a:ea typeface="Lato"/>
                <a:cs typeface="Lato"/>
                <a:sym typeface="Lato"/>
              </a:rPr>
              <a:t>bosques aleatorios.</a:t>
            </a:r>
            <a:endParaRPr b="1" sz="2000"/>
          </a:p>
        </p:txBody>
      </p:sp>
      <p:pic>
        <p:nvPicPr>
          <p:cNvPr id="131" name="Google Shape;131;p19"/>
          <p:cNvPicPr preferRelativeResize="0"/>
          <p:nvPr/>
        </p:nvPicPr>
        <p:blipFill>
          <a:blip r:embed="rId3">
            <a:alphaModFix/>
          </a:blip>
          <a:stretch>
            <a:fillRect/>
          </a:stretch>
        </p:blipFill>
        <p:spPr>
          <a:xfrm>
            <a:off x="2581900" y="1335725"/>
            <a:ext cx="6247100" cy="1494325"/>
          </a:xfrm>
          <a:prstGeom prst="rect">
            <a:avLst/>
          </a:prstGeom>
          <a:noFill/>
          <a:ln>
            <a:noFill/>
          </a:ln>
        </p:spPr>
      </p:pic>
      <p:pic>
        <p:nvPicPr>
          <p:cNvPr id="132" name="Google Shape;132;p19"/>
          <p:cNvPicPr preferRelativeResize="0"/>
          <p:nvPr/>
        </p:nvPicPr>
        <p:blipFill>
          <a:blip r:embed="rId4">
            <a:alphaModFix/>
          </a:blip>
          <a:stretch>
            <a:fillRect/>
          </a:stretch>
        </p:blipFill>
        <p:spPr>
          <a:xfrm>
            <a:off x="2581900" y="2959975"/>
            <a:ext cx="6247109" cy="149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Errores de entrenamiento- MSE</a:t>
            </a:r>
            <a:endParaRPr/>
          </a:p>
        </p:txBody>
      </p:sp>
      <p:sp>
        <p:nvSpPr>
          <p:cNvPr id="138" name="Google Shape;138;p20"/>
          <p:cNvSpPr txBox="1"/>
          <p:nvPr>
            <p:ph idx="1" type="body"/>
          </p:nvPr>
        </p:nvSpPr>
        <p:spPr>
          <a:xfrm>
            <a:off x="6638000" y="1285925"/>
            <a:ext cx="23403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200">
                <a:latin typeface="Lato"/>
                <a:ea typeface="Lato"/>
                <a:cs typeface="Lato"/>
                <a:sym typeface="Lato"/>
              </a:rPr>
              <a:t>Aún cuando el error absoluto medio es un indicador más robusto también se realizó la comparación con el error cuadrático medio. La razón de tomar en cuenta este error se basa en que el MSE le otorga más peso a los errores más grandes; aunque esto resulta contraproducente para el análisis en el escenario más estricto, utilizando el MSE, el mejor modelo continúa siendo el </a:t>
            </a:r>
            <a:r>
              <a:rPr b="1" i="1" lang="es" sz="1200">
                <a:latin typeface="Lato"/>
                <a:ea typeface="Lato"/>
                <a:cs typeface="Lato"/>
                <a:sym typeface="Lato"/>
              </a:rPr>
              <a:t>bosque aleatorio con n=300.</a:t>
            </a:r>
            <a:endParaRPr b="1" i="1">
              <a:latin typeface="Lato"/>
              <a:ea typeface="Lato"/>
              <a:cs typeface="Lato"/>
              <a:sym typeface="Lato"/>
            </a:endParaRPr>
          </a:p>
        </p:txBody>
      </p:sp>
      <p:pic>
        <p:nvPicPr>
          <p:cNvPr id="139" name="Google Shape;139;p20"/>
          <p:cNvPicPr preferRelativeResize="0"/>
          <p:nvPr/>
        </p:nvPicPr>
        <p:blipFill>
          <a:blip r:embed="rId3">
            <a:alphaModFix/>
          </a:blip>
          <a:stretch>
            <a:fillRect/>
          </a:stretch>
        </p:blipFill>
        <p:spPr>
          <a:xfrm>
            <a:off x="89860" y="1375775"/>
            <a:ext cx="6496491" cy="1611525"/>
          </a:xfrm>
          <a:prstGeom prst="rect">
            <a:avLst/>
          </a:prstGeom>
          <a:noFill/>
          <a:ln>
            <a:noFill/>
          </a:ln>
        </p:spPr>
      </p:pic>
      <p:pic>
        <p:nvPicPr>
          <p:cNvPr id="140" name="Google Shape;140;p20"/>
          <p:cNvPicPr preferRelativeResize="0"/>
          <p:nvPr/>
        </p:nvPicPr>
        <p:blipFill>
          <a:blip r:embed="rId4">
            <a:alphaModFix/>
          </a:blip>
          <a:stretch>
            <a:fillRect/>
          </a:stretch>
        </p:blipFill>
        <p:spPr>
          <a:xfrm>
            <a:off x="85329" y="2987297"/>
            <a:ext cx="6505545" cy="15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Problemas </a:t>
            </a:r>
            <a:endParaRPr/>
          </a:p>
        </p:txBody>
      </p:sp>
      <p:sp>
        <p:nvSpPr>
          <p:cNvPr id="146" name="Google Shape;146;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Iniciales- Poca familiarización con el software.</a:t>
            </a:r>
            <a:endParaRPr/>
          </a:p>
          <a:p>
            <a:pPr indent="0" lvl="0" marL="0" rtl="0" algn="l">
              <a:spcBef>
                <a:spcPts val="1600"/>
              </a:spcBef>
              <a:spcAft>
                <a:spcPts val="0"/>
              </a:spcAft>
              <a:buNone/>
            </a:pPr>
            <a:r>
              <a:rPr lang="es"/>
              <a:t>Intermedios - Problemas al convertir el código de RStudio a PDF.</a:t>
            </a:r>
            <a:endParaRPr/>
          </a:p>
          <a:p>
            <a:pPr indent="0" lvl="0" marL="0" rtl="0" algn="l">
              <a:spcBef>
                <a:spcPts val="1600"/>
              </a:spcBef>
              <a:spcAft>
                <a:spcPts val="0"/>
              </a:spcAft>
              <a:buNone/>
            </a:pPr>
            <a:r>
              <a:rPr lang="es"/>
              <a:t>			- Descargar Driver Support One (PDF)</a:t>
            </a:r>
            <a:endParaRPr/>
          </a:p>
          <a:p>
            <a:pPr indent="0" lvl="0" marL="0" rtl="0" algn="l">
              <a:spcBef>
                <a:spcPts val="1600"/>
              </a:spcBef>
              <a:spcAft>
                <a:spcPts val="0"/>
              </a:spcAft>
              <a:buNone/>
            </a:pPr>
            <a:r>
              <a:rPr lang="es"/>
              <a:t>			-Cambio de software (de RStudio a Python).</a:t>
            </a:r>
            <a:endParaRPr/>
          </a:p>
          <a:p>
            <a:pPr indent="0" lvl="0" marL="0" rtl="0" algn="l">
              <a:spcBef>
                <a:spcPts val="1600"/>
              </a:spcBef>
              <a:spcAft>
                <a:spcPts val="0"/>
              </a:spcAft>
              <a:buNone/>
            </a:pPr>
            <a:r>
              <a:rPr lang="es"/>
              <a:t>			-Instalar nuevas librerías a Python.</a:t>
            </a:r>
            <a:endParaRPr/>
          </a:p>
          <a:p>
            <a:pPr indent="0" lvl="0" marL="0" rtl="0" algn="l">
              <a:spcBef>
                <a:spcPts val="1600"/>
              </a:spcBef>
              <a:spcAft>
                <a:spcPts val="0"/>
              </a:spcAft>
              <a:buNone/>
            </a:pPr>
            <a:r>
              <a:rPr lang="es"/>
              <a:t>Finales - Lentitud al correr el programa con n &gt; 200.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