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Anonymous Pro Bold" charset="1" panose="02060809030202000504"/>
      <p:regular r:id="rId22"/>
    </p:embeddedFont>
    <p:embeddedFont>
      <p:font typeface="Clear Sans" charset="1" panose="020B0503030202020304"/>
      <p:regular r:id="rId23"/>
    </p:embeddedFont>
    <p:embeddedFont>
      <p:font typeface="Clear Sans Thin" charset="1" panose="020B0203030202020304"/>
      <p:regular r:id="rId24"/>
    </p:embeddedFont>
    <p:embeddedFont>
      <p:font typeface="Clear Sans Bold" charset="1" panose="020B0803030202020304"/>
      <p:regular r:id="rId25"/>
    </p:embeddedFont>
    <p:embeddedFont>
      <p:font typeface="Clear Sans Bold Italics" charset="1" panose="020B0803030202090304"/>
      <p:regular r:id="rId26"/>
    </p:embeddedFont>
    <p:embeddedFont>
      <p:font typeface="Anonymous Pro Bold Italics" charset="1" panose="02060809030202000504"/>
      <p:regular r:id="rId27"/>
    </p:embeddedFont>
    <p:embeddedFont>
      <p:font typeface="Anonymous Pro" charset="1" panose="0206060903020200050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5.jpeg" Type="http://schemas.openxmlformats.org/officeDocument/2006/relationships/image"/><Relationship Id="rId5" Target="../media/VAGJSFStW7g.mp4" Type="http://schemas.openxmlformats.org/officeDocument/2006/relationships/video"/><Relationship Id="rId6" Target="../media/VAGJSFStW7g.mp4" Type="http://schemas.microsoft.com/office/2007/relationships/media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jpeg" Type="http://schemas.openxmlformats.org/officeDocument/2006/relationships/image"/><Relationship Id="rId5" Target="../media/VAGJRTGmYlA.mp4" Type="http://schemas.openxmlformats.org/officeDocument/2006/relationships/video"/><Relationship Id="rId6" Target="../media/VAGJRTGmYlA.mp4" Type="http://schemas.microsoft.com/office/2007/relationships/media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277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202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5220983" y="990600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6193613" y="203723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-5400000">
            <a:off x="-1047750" y="-10668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76771" y="4798617"/>
            <a:ext cx="14134458" cy="1014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22"/>
              </a:lnSpc>
            </a:pPr>
            <a:r>
              <a:rPr lang="en-US" sz="7085" spc="800">
                <a:solidFill>
                  <a:srgbClr val="000000"/>
                </a:solidFill>
                <a:latin typeface="Anonymous Pro Bold"/>
              </a:rPr>
              <a:t>ALGORITMOS DE ORDENAÇÃO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5400000">
            <a:off x="15661178" y="775501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277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59835" y="-146558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77902" y="1019175"/>
            <a:ext cx="10619111" cy="199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59"/>
              </a:lnSpc>
            </a:pPr>
            <a:r>
              <a:rPr lang="en-US" sz="6549" spc="379">
                <a:solidFill>
                  <a:srgbClr val="000000"/>
                </a:solidFill>
                <a:latin typeface="Anonymous Pro Bold"/>
              </a:rPr>
              <a:t>ORDENAÇÃO POR SELEÇÃO </a:t>
            </a:r>
          </a:p>
          <a:p>
            <a:pPr algn="l" marL="0" indent="0" lvl="0">
              <a:lnSpc>
                <a:spcPts val="7859"/>
              </a:lnSpc>
              <a:spcBef>
                <a:spcPct val="0"/>
              </a:spcBef>
            </a:pPr>
            <a:r>
              <a:rPr lang="en-US" sz="6549" spc="379">
                <a:solidFill>
                  <a:srgbClr val="000000"/>
                </a:solidFill>
                <a:latin typeface="Anonymous Pro Bold"/>
              </a:rPr>
              <a:t>(</a:t>
            </a:r>
            <a:r>
              <a:rPr lang="en-US" sz="6549" spc="379">
                <a:solidFill>
                  <a:srgbClr val="000000"/>
                </a:solidFill>
                <a:latin typeface="Anonymous Pro Bold Italics"/>
              </a:rPr>
              <a:t>SELECTION SORT</a:t>
            </a:r>
            <a:r>
              <a:rPr lang="en-US" sz="6549" spc="379">
                <a:solidFill>
                  <a:srgbClr val="000000"/>
                </a:solidFill>
                <a:latin typeface="Anonymous Pro Bold"/>
              </a:rPr>
              <a:t>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24584" y="3540949"/>
            <a:ext cx="17438831" cy="6488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34"/>
              </a:lnSpc>
            </a:pPr>
            <a:r>
              <a:rPr lang="en-US" sz="3489">
                <a:solidFill>
                  <a:srgbClr val="171818"/>
                </a:solidFill>
                <a:latin typeface="Clear Sans Bold"/>
              </a:rPr>
              <a:t>O algoritmo de ordenação por seleção funciona inicialmente encontrando o menor valor na lista e trocando-o com o primeiro elemento. Com isso, o primeiro elemento já está em sua posição correta. Em seguida, o algoritmo busca o menor valor na porção restante da lista e o troca com o primeiro elemento dessa porção. Esse processo se repete em cada iteração, reduzindo a parte não ordenada da lista e aumentando a parte ordenada. Isso continua até que todos os elementos tenham sido comparados e a lista esteja completamente ordenada.</a:t>
            </a:r>
          </a:p>
          <a:p>
            <a:pPr algn="just">
              <a:lnSpc>
                <a:spcPts val="5079"/>
              </a:lnSpc>
            </a:pPr>
          </a:p>
          <a:p>
            <a:pPr algn="just">
              <a:lnSpc>
                <a:spcPts val="5079"/>
              </a:lnSpc>
            </a:pPr>
          </a:p>
          <a:p>
            <a:pPr algn="just" marL="0" indent="0" lvl="0">
              <a:lnSpc>
                <a:spcPts val="50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277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59835" y="-146558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7434" y="3729479"/>
            <a:ext cx="17553131" cy="1943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34"/>
              </a:lnSpc>
            </a:pPr>
            <a:r>
              <a:rPr lang="en-US" sz="3489">
                <a:solidFill>
                  <a:srgbClr val="171818"/>
                </a:solidFill>
                <a:latin typeface="Clear Sans Bold"/>
              </a:rPr>
              <a:t>1- Receber uma lista de entrada:</a:t>
            </a:r>
          </a:p>
          <a:p>
            <a:pPr algn="just" marL="753490" indent="-376745" lvl="1">
              <a:lnSpc>
                <a:spcPts val="5234"/>
              </a:lnSpc>
              <a:buFont typeface="Arial"/>
              <a:buChar char="•"/>
            </a:pPr>
            <a:r>
              <a:rPr lang="en-US" sz="3489">
                <a:solidFill>
                  <a:srgbClr val="171818"/>
                </a:solidFill>
                <a:latin typeface="Clear Sans Bold"/>
              </a:rPr>
              <a:t>O algoritmo começa com uma lista de elementos que precisam ser ordenados.</a:t>
            </a:r>
          </a:p>
          <a:p>
            <a:pPr algn="just">
              <a:lnSpc>
                <a:spcPts val="5234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81734" y="5339585"/>
            <a:ext cx="17553131" cy="455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34"/>
              </a:lnSpc>
            </a:pPr>
            <a:r>
              <a:rPr lang="en-US" sz="3489">
                <a:solidFill>
                  <a:srgbClr val="171818"/>
                </a:solidFill>
                <a:latin typeface="Clear Sans Bold"/>
              </a:rPr>
              <a:t>2- Encontrar o menor elemento da lista e trocá-lo com o primeiro elemento:</a:t>
            </a:r>
          </a:p>
          <a:p>
            <a:pPr algn="just" marL="753490" indent="-376745" lvl="1">
              <a:lnSpc>
                <a:spcPts val="5234"/>
              </a:lnSpc>
              <a:buFont typeface="Arial"/>
              <a:buChar char="•"/>
            </a:pPr>
            <a:r>
              <a:rPr lang="en-US" sz="3489">
                <a:solidFill>
                  <a:srgbClr val="171818"/>
                </a:solidFill>
                <a:latin typeface="Clear Sans Bold"/>
              </a:rPr>
              <a:t>O algoritmo percorre toda a lista para encontrar o menor elemento.</a:t>
            </a:r>
          </a:p>
          <a:p>
            <a:pPr algn="just" marL="753490" indent="-376745" lvl="1">
              <a:lnSpc>
                <a:spcPts val="5234"/>
              </a:lnSpc>
              <a:buFont typeface="Arial"/>
              <a:buChar char="•"/>
            </a:pPr>
            <a:r>
              <a:rPr lang="en-US" sz="3489">
                <a:solidFill>
                  <a:srgbClr val="171818"/>
                </a:solidFill>
                <a:latin typeface="Clear Sans Bold"/>
              </a:rPr>
              <a:t>Uma vez encontrado, este menor elemento é trocado com o primeiro elemento da lista.</a:t>
            </a:r>
          </a:p>
          <a:p>
            <a:pPr algn="just" marL="753490" indent="-376745" lvl="1">
              <a:lnSpc>
                <a:spcPts val="5234"/>
              </a:lnSpc>
              <a:buFont typeface="Arial"/>
              <a:buChar char="•"/>
            </a:pPr>
            <a:r>
              <a:rPr lang="en-US" sz="3489">
                <a:solidFill>
                  <a:srgbClr val="171818"/>
                </a:solidFill>
                <a:latin typeface="Clear Sans Bold"/>
              </a:rPr>
              <a:t>Após esta troca, o primeiro elemento da lista está no seu lugar correto e não precisa mais ser considerado nas próximas iterações.</a:t>
            </a:r>
          </a:p>
          <a:p>
            <a:pPr algn="just">
              <a:lnSpc>
                <a:spcPts val="507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232592" y="1158904"/>
            <a:ext cx="16390574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59"/>
              </a:lnSpc>
              <a:spcBef>
                <a:spcPct val="0"/>
              </a:spcBef>
            </a:pPr>
            <a:r>
              <a:rPr lang="en-US" sz="6549" spc="379">
                <a:solidFill>
                  <a:srgbClr val="000000"/>
                </a:solidFill>
                <a:latin typeface="Anonymous Pro Bold"/>
              </a:rPr>
              <a:t>ETAPAS DA ORDENAÇÃO POR SELEÇÃO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277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59835" y="-146558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7446" y="2630621"/>
            <a:ext cx="17584013" cy="3898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34"/>
              </a:lnSpc>
            </a:pPr>
            <a:r>
              <a:rPr lang="en-US" sz="3489">
                <a:solidFill>
                  <a:srgbClr val="171818"/>
                </a:solidFill>
                <a:latin typeface="Clear Sans Bold"/>
              </a:rPr>
              <a:t>3- Considerar apenas o restante da lista que não está ordenado e ir para o passo 2 </a:t>
            </a:r>
          </a:p>
          <a:p>
            <a:pPr algn="just" marL="753490" indent="-376745" lvl="1">
              <a:lnSpc>
                <a:spcPts val="5234"/>
              </a:lnSpc>
              <a:buFont typeface="Arial"/>
              <a:buChar char="•"/>
            </a:pPr>
            <a:r>
              <a:rPr lang="en-US" sz="3489">
                <a:solidFill>
                  <a:srgbClr val="171818"/>
                </a:solidFill>
                <a:latin typeface="Clear Sans Bold"/>
              </a:rPr>
              <a:t>O algoritmo então considera a sub-lista que exclui o primeiro elemento (que já está ordenado).</a:t>
            </a:r>
          </a:p>
          <a:p>
            <a:pPr algn="just" marL="753490" indent="-376745" lvl="1">
              <a:lnSpc>
                <a:spcPts val="5234"/>
              </a:lnSpc>
              <a:buFont typeface="Arial"/>
              <a:buChar char="•"/>
            </a:pPr>
            <a:r>
              <a:rPr lang="en-US" sz="3489">
                <a:solidFill>
                  <a:srgbClr val="171818"/>
                </a:solidFill>
                <a:latin typeface="Clear Sans Bold"/>
              </a:rPr>
              <a:t>Ele repete o processo de encontrar o menor elemento nesta sub-lista e trocá-lo com o primeiro elemento da sub-lista.</a:t>
            </a:r>
          </a:p>
          <a:p>
            <a:pPr algn="just">
              <a:lnSpc>
                <a:spcPts val="507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57446" y="5983562"/>
            <a:ext cx="17584013" cy="455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34"/>
              </a:lnSpc>
            </a:pPr>
            <a:r>
              <a:rPr lang="en-US" sz="3489">
                <a:solidFill>
                  <a:srgbClr val="171818"/>
                </a:solidFill>
                <a:latin typeface="Clear Sans Bold"/>
              </a:rPr>
              <a:t>4- Repetir o processo para os elementos restantes:</a:t>
            </a:r>
          </a:p>
          <a:p>
            <a:pPr algn="just" marL="753490" indent="-376745" lvl="1">
              <a:lnSpc>
                <a:spcPts val="5234"/>
              </a:lnSpc>
              <a:buFont typeface="Arial"/>
              <a:buChar char="•"/>
            </a:pPr>
            <a:r>
              <a:rPr lang="en-US" sz="3489">
                <a:solidFill>
                  <a:srgbClr val="171818"/>
                </a:solidFill>
                <a:latin typeface="Clear Sans Bold"/>
              </a:rPr>
              <a:t>O algoritmo continua esse processo de redução da sub-lista não ordenada, movendo o menor elemento encontrado para a posição correta no início da sub-lista.</a:t>
            </a:r>
          </a:p>
          <a:p>
            <a:pPr algn="just" marL="753490" indent="-376745" lvl="1">
              <a:lnSpc>
                <a:spcPts val="5234"/>
              </a:lnSpc>
              <a:buFont typeface="Arial"/>
              <a:buChar char="•"/>
            </a:pPr>
            <a:r>
              <a:rPr lang="en-US" sz="3489">
                <a:solidFill>
                  <a:srgbClr val="171818"/>
                </a:solidFill>
                <a:latin typeface="Clear Sans Bold"/>
              </a:rPr>
              <a:t>Em cada iteração, a parte ordenada da lista aumenta em um elemento, e a parte não ordenada diminui.</a:t>
            </a:r>
          </a:p>
          <a:p>
            <a:pPr algn="just">
              <a:lnSpc>
                <a:spcPts val="507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232592" y="1204213"/>
            <a:ext cx="16276274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59"/>
              </a:lnSpc>
              <a:spcBef>
                <a:spcPct val="0"/>
              </a:spcBef>
            </a:pPr>
            <a:r>
              <a:rPr lang="en-US" sz="6549" spc="379">
                <a:solidFill>
                  <a:srgbClr val="000000"/>
                </a:solidFill>
                <a:latin typeface="Anonymous Pro Bold"/>
              </a:rPr>
              <a:t>ETAPAS DA ORDENAÇÃO POR SELEÇÃO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277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59835" y="-146558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3" id="3">
            <a:hlinkClick action="ppaction://media"/>
          </p:cNvPr>
          <p:cNvPicPr>
            <a:picLocks noChangeAspect="true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834010" y="5965637"/>
            <a:ext cx="1108281" cy="4111721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57446" y="2630621"/>
            <a:ext cx="16676831" cy="2583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34"/>
              </a:lnSpc>
            </a:pPr>
            <a:r>
              <a:rPr lang="en-US" sz="3489">
                <a:solidFill>
                  <a:srgbClr val="171818"/>
                </a:solidFill>
                <a:latin typeface="Clear Sans Bold"/>
              </a:rPr>
              <a:t>5- Quando o restante da lista estiver vazio, então a lista estará ordenada:</a:t>
            </a:r>
          </a:p>
          <a:p>
            <a:pPr algn="just" marL="753490" indent="-376745" lvl="1">
              <a:lnSpc>
                <a:spcPts val="5234"/>
              </a:lnSpc>
              <a:buFont typeface="Arial"/>
              <a:buChar char="•"/>
            </a:pPr>
            <a:r>
              <a:rPr lang="en-US" sz="3489">
                <a:solidFill>
                  <a:srgbClr val="171818"/>
                </a:solidFill>
                <a:latin typeface="Clear Sans Bold"/>
              </a:rPr>
              <a:t>O algoritmo termina quando a sub-lista não ordenada está vazia, ou seja, todos os elementos foram ordenados e estão em suas posições corretas.</a:t>
            </a:r>
          </a:p>
          <a:p>
            <a:pPr algn="just">
              <a:lnSpc>
                <a:spcPts val="507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164628" y="1204213"/>
            <a:ext cx="15769649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59"/>
              </a:lnSpc>
              <a:spcBef>
                <a:spcPct val="0"/>
              </a:spcBef>
            </a:pPr>
            <a:r>
              <a:rPr lang="en-US" sz="6549" spc="379">
                <a:solidFill>
                  <a:srgbClr val="000000"/>
                </a:solidFill>
                <a:latin typeface="Anonymous Pro Bold"/>
              </a:rPr>
              <a:t>ETAPAS DA ORDENAÇÃO POR SELEÇÃO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23026" y="5038725"/>
            <a:ext cx="3345672" cy="629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234"/>
              </a:lnSpc>
              <a:spcBef>
                <a:spcPct val="0"/>
              </a:spcBef>
            </a:pPr>
            <a:r>
              <a:rPr lang="en-US" sz="3489">
                <a:solidFill>
                  <a:srgbClr val="171818"/>
                </a:solidFill>
                <a:latin typeface="Clear Sans Bold"/>
              </a:rPr>
              <a:t>Exemplo visual: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277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609289" y="9936804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1505511" y="-166009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7300" y="2753759"/>
            <a:ext cx="4725074" cy="6953157"/>
          </a:xfrm>
          <a:custGeom>
            <a:avLst/>
            <a:gdLst/>
            <a:ahLst/>
            <a:cxnLst/>
            <a:rect r="r" b="b" t="t" l="l"/>
            <a:pathLst>
              <a:path h="6953157" w="4725074">
                <a:moveTo>
                  <a:pt x="0" y="0"/>
                </a:moveTo>
                <a:lnTo>
                  <a:pt x="4725073" y="0"/>
                </a:lnTo>
                <a:lnTo>
                  <a:pt x="4725073" y="6953157"/>
                </a:lnTo>
                <a:lnTo>
                  <a:pt x="0" y="69531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943927" y="2868136"/>
            <a:ext cx="7610680" cy="6951158"/>
          </a:xfrm>
          <a:custGeom>
            <a:avLst/>
            <a:gdLst/>
            <a:ahLst/>
            <a:cxnLst/>
            <a:rect r="r" b="b" t="t" l="l"/>
            <a:pathLst>
              <a:path h="6951158" w="7610680">
                <a:moveTo>
                  <a:pt x="0" y="0"/>
                </a:moveTo>
                <a:lnTo>
                  <a:pt x="7610681" y="0"/>
                </a:lnTo>
                <a:lnTo>
                  <a:pt x="7610681" y="6951158"/>
                </a:lnTo>
                <a:lnTo>
                  <a:pt x="0" y="69511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095362"/>
            <a:ext cx="5521771" cy="629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234"/>
              </a:lnSpc>
              <a:spcBef>
                <a:spcPct val="0"/>
              </a:spcBef>
            </a:pPr>
            <a:r>
              <a:rPr lang="en-US" sz="3489">
                <a:solidFill>
                  <a:srgbClr val="171818"/>
                </a:solidFill>
                <a:latin typeface="Clear Sans Bold"/>
              </a:rPr>
              <a:t>Pseudocódigo (Portugol):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93032" y="2143855"/>
            <a:ext cx="1787971" cy="629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234"/>
              </a:lnSpc>
              <a:spcBef>
                <a:spcPct val="0"/>
              </a:spcBef>
            </a:pPr>
            <a:r>
              <a:rPr lang="en-US" sz="3489">
                <a:solidFill>
                  <a:srgbClr val="171818"/>
                </a:solidFill>
                <a:latin typeface="Clear Sans Bold"/>
              </a:rPr>
              <a:t>Golang: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7300" y="990462"/>
            <a:ext cx="17080700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59"/>
              </a:lnSpc>
              <a:spcBef>
                <a:spcPct val="0"/>
              </a:spcBef>
            </a:pPr>
            <a:r>
              <a:rPr lang="en-US" sz="6549" spc="379">
                <a:solidFill>
                  <a:srgbClr val="000000"/>
                </a:solidFill>
                <a:latin typeface="Anonymous Pro Bold"/>
              </a:rPr>
              <a:t>CÓDIGOS COM ORDENAÇÃO POR SELEÇÃO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277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202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0" y="3909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63587" y="4182472"/>
            <a:ext cx="12760826" cy="647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0"/>
              </a:lnSpc>
            </a:pPr>
            <a:r>
              <a:rPr lang="en-US" sz="4482">
                <a:solidFill>
                  <a:srgbClr val="000000"/>
                </a:solidFill>
                <a:latin typeface="Anonymous Pro"/>
              </a:rPr>
              <a:t>Ana Luísa Pereira dos Santos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63587" y="4972652"/>
            <a:ext cx="12760826" cy="1577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"/>
              </a:rPr>
              <a:t>ana_luisa23@discente.ufg.br</a:t>
            </a:r>
          </a:p>
          <a:p>
            <a:pPr algn="ctr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"/>
              </a:rPr>
              <a:t>Engenharia de Software</a:t>
            </a:r>
          </a:p>
          <a:p>
            <a:pPr algn="ctr" marL="0" indent="0" lvl="0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"/>
              </a:rPr>
              <a:t>Introdução a Programação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6527520" y="10287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8C277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9100" y="770612"/>
            <a:ext cx="7200900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59"/>
              </a:lnSpc>
              <a:spcBef>
                <a:spcPct val="0"/>
              </a:spcBef>
            </a:pPr>
            <a:r>
              <a:rPr lang="en-US" sz="6549" spc="379">
                <a:solidFill>
                  <a:srgbClr val="000000"/>
                </a:solidFill>
                <a:latin typeface="Anonymous Pro Bold"/>
              </a:rPr>
              <a:t>REFERÊNCIAS 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5797761" y="92583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830039" y="2780728"/>
            <a:ext cx="16627921" cy="1286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234"/>
              </a:lnSpc>
              <a:spcBef>
                <a:spcPct val="0"/>
              </a:spcBef>
            </a:pPr>
            <a:r>
              <a:rPr lang="en-US" sz="3489">
                <a:solidFill>
                  <a:srgbClr val="171818"/>
                </a:solidFill>
                <a:latin typeface="Clear Sans Bold"/>
              </a:rPr>
              <a:t>https://www.treinaweb.com.br/blog/conheca-os-principais-algoritmos-de-ordenacao#google_vignette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0039" y="4447984"/>
            <a:ext cx="16989871" cy="1286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234"/>
              </a:lnSpc>
              <a:spcBef>
                <a:spcPct val="0"/>
              </a:spcBef>
            </a:pPr>
            <a:r>
              <a:rPr lang="en-US" sz="3489">
                <a:solidFill>
                  <a:srgbClr val="171818"/>
                </a:solidFill>
                <a:latin typeface="Clear Sans Bold"/>
              </a:rPr>
              <a:t>https://www.freecodecamp.org/portuguese/news/algoritmos-de-ordenacao-explicados-com-exemplos-em-python-java-e-c/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0039" y="6115241"/>
            <a:ext cx="16989871" cy="629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234"/>
              </a:lnSpc>
              <a:spcBef>
                <a:spcPct val="0"/>
              </a:spcBef>
            </a:pPr>
            <a:r>
              <a:rPr lang="en-US" sz="3489">
                <a:solidFill>
                  <a:srgbClr val="171818"/>
                </a:solidFill>
                <a:latin typeface="Clear Sans Bold"/>
              </a:rPr>
              <a:t>https://www.estrategiaconcursos.com.br/blog/algoritmo-ordenacao-insercao/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0039" y="7286720"/>
            <a:ext cx="17504221" cy="629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234"/>
              </a:lnSpc>
              <a:spcBef>
                <a:spcPct val="0"/>
              </a:spcBef>
            </a:pPr>
            <a:r>
              <a:rPr lang="en-US" sz="3489">
                <a:solidFill>
                  <a:srgbClr val="171818"/>
                </a:solidFill>
                <a:latin typeface="Clear Sans Bold"/>
              </a:rPr>
              <a:t>https://www.estrategiaconcursos.com.br/blog/algoritmo-ordenacao-por-selecao/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277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47051" y="6478149"/>
            <a:ext cx="3685701" cy="3685701"/>
          </a:xfrm>
          <a:custGeom>
            <a:avLst/>
            <a:gdLst/>
            <a:ahLst/>
            <a:cxnLst/>
            <a:rect r="r" b="b" t="t" l="l"/>
            <a:pathLst>
              <a:path h="3685701" w="3685701">
                <a:moveTo>
                  <a:pt x="0" y="0"/>
                </a:moveTo>
                <a:lnTo>
                  <a:pt x="3685701" y="0"/>
                </a:lnTo>
                <a:lnTo>
                  <a:pt x="3685701" y="3685701"/>
                </a:lnTo>
                <a:lnTo>
                  <a:pt x="0" y="3685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86205" y="377070"/>
            <a:ext cx="3346190" cy="3346190"/>
          </a:xfrm>
          <a:custGeom>
            <a:avLst/>
            <a:gdLst/>
            <a:ahLst/>
            <a:cxnLst/>
            <a:rect r="r" b="b" t="t" l="l"/>
            <a:pathLst>
              <a:path h="3346190" w="3346190">
                <a:moveTo>
                  <a:pt x="0" y="0"/>
                </a:moveTo>
                <a:lnTo>
                  <a:pt x="3346190" y="0"/>
                </a:lnTo>
                <a:lnTo>
                  <a:pt x="3346190" y="3346190"/>
                </a:lnTo>
                <a:lnTo>
                  <a:pt x="0" y="3346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5797761" y="92583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66800" y="1009650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738650" y="4106151"/>
            <a:ext cx="13338910" cy="1037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48"/>
              </a:lnSpc>
            </a:pPr>
            <a:r>
              <a:rPr lang="en-US" sz="6034" spc="349">
                <a:solidFill>
                  <a:srgbClr val="000000"/>
                </a:solidFill>
                <a:latin typeface="Anonymous Pro Bold"/>
              </a:rPr>
              <a:t>ANA LUÍSA PEREIRA DOS SANTOS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38650" y="5297906"/>
            <a:ext cx="12384794" cy="1669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1"/>
              </a:lnSpc>
            </a:pPr>
            <a:r>
              <a:rPr lang="en-US" sz="3364">
                <a:solidFill>
                  <a:srgbClr val="000000"/>
                </a:solidFill>
                <a:latin typeface="Clear Sans"/>
              </a:rPr>
              <a:t>Estudante de Engenharia de Software</a:t>
            </a:r>
          </a:p>
          <a:p>
            <a:pPr algn="l">
              <a:lnSpc>
                <a:spcPts val="4441"/>
              </a:lnSpc>
            </a:pPr>
            <a:r>
              <a:rPr lang="en-US" sz="3364">
                <a:solidFill>
                  <a:srgbClr val="000000"/>
                </a:solidFill>
                <a:latin typeface="Clear Sans"/>
              </a:rPr>
              <a:t>Universidade Federal de Goiás</a:t>
            </a:r>
          </a:p>
          <a:p>
            <a:pPr algn="l">
              <a:lnSpc>
                <a:spcPts val="4441"/>
              </a:lnSpc>
            </a:pPr>
            <a:r>
              <a:rPr lang="en-US" sz="3364">
                <a:solidFill>
                  <a:srgbClr val="000000"/>
                </a:solidFill>
                <a:latin typeface="Clear Sans"/>
              </a:rPr>
              <a:t>Trabalho referente a disciplina de Introdução a Programação</a:t>
            </a:r>
          </a:p>
        </p:txBody>
      </p:sp>
      <p:sp>
        <p:nvSpPr>
          <p:cNvPr name="AutoShape 8" id="8"/>
          <p:cNvSpPr/>
          <p:nvPr/>
        </p:nvSpPr>
        <p:spPr>
          <a:xfrm rot="-5400000">
            <a:off x="-17937" y="205628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277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26864" y="612873"/>
            <a:ext cx="6044226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464">
                <a:solidFill>
                  <a:srgbClr val="000000"/>
                </a:solidFill>
                <a:latin typeface="Anonymous Pro Bold"/>
              </a:rPr>
              <a:t>TÓPICOS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37133" y="1687068"/>
            <a:ext cx="10308944" cy="7609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7055" indent="-468528" lvl="1">
              <a:lnSpc>
                <a:spcPts val="8680"/>
              </a:lnSpc>
              <a:buFont typeface="Arial"/>
              <a:buChar char="•"/>
            </a:pPr>
            <a:r>
              <a:rPr lang="en-US" sz="4340">
                <a:solidFill>
                  <a:srgbClr val="000000"/>
                </a:solidFill>
                <a:latin typeface="Clear Sans Thin"/>
              </a:rPr>
              <a:t>Algoritmos de Ordenação;</a:t>
            </a:r>
          </a:p>
          <a:p>
            <a:pPr algn="l" marL="937055" indent="-468528" lvl="1">
              <a:lnSpc>
                <a:spcPts val="8680"/>
              </a:lnSpc>
              <a:buFont typeface="Arial"/>
              <a:buChar char="•"/>
            </a:pPr>
            <a:r>
              <a:rPr lang="en-US" sz="4340">
                <a:solidFill>
                  <a:srgbClr val="000000"/>
                </a:solidFill>
                <a:latin typeface="Clear Sans Thin"/>
              </a:rPr>
              <a:t>Ordenação por Inserção;</a:t>
            </a:r>
          </a:p>
          <a:p>
            <a:pPr algn="l" marL="937055" indent="-468528" lvl="1">
              <a:lnSpc>
                <a:spcPts val="8680"/>
              </a:lnSpc>
              <a:buFont typeface="Arial"/>
              <a:buChar char="•"/>
            </a:pPr>
            <a:r>
              <a:rPr lang="en-US" sz="4340">
                <a:solidFill>
                  <a:srgbClr val="000000"/>
                </a:solidFill>
                <a:latin typeface="Clear Sans Thin"/>
              </a:rPr>
              <a:t>Etapas da Ordenação por Inserção;</a:t>
            </a:r>
          </a:p>
          <a:p>
            <a:pPr algn="l" marL="937055" indent="-468528" lvl="1">
              <a:lnSpc>
                <a:spcPts val="8680"/>
              </a:lnSpc>
              <a:buFont typeface="Arial"/>
              <a:buChar char="•"/>
            </a:pPr>
            <a:r>
              <a:rPr lang="en-US" sz="4340">
                <a:solidFill>
                  <a:srgbClr val="000000"/>
                </a:solidFill>
                <a:latin typeface="Clear Sans Thin"/>
              </a:rPr>
              <a:t>Códigos com Ordenação por Inserção;</a:t>
            </a:r>
          </a:p>
          <a:p>
            <a:pPr algn="l" marL="937055" indent="-468528" lvl="1">
              <a:lnSpc>
                <a:spcPts val="8680"/>
              </a:lnSpc>
              <a:buFont typeface="Arial"/>
              <a:buChar char="•"/>
            </a:pPr>
            <a:r>
              <a:rPr lang="en-US" sz="4340">
                <a:solidFill>
                  <a:srgbClr val="000000"/>
                </a:solidFill>
                <a:latin typeface="Clear Sans Thin"/>
              </a:rPr>
              <a:t>Ordenação por Seleção;</a:t>
            </a:r>
          </a:p>
          <a:p>
            <a:pPr algn="l" marL="937055" indent="-468528" lvl="1">
              <a:lnSpc>
                <a:spcPts val="8680"/>
              </a:lnSpc>
              <a:buFont typeface="Arial"/>
              <a:buChar char="•"/>
            </a:pPr>
            <a:r>
              <a:rPr lang="en-US" sz="4340">
                <a:solidFill>
                  <a:srgbClr val="000000"/>
                </a:solidFill>
                <a:latin typeface="Clear Sans Thin"/>
              </a:rPr>
              <a:t>Etapas da Ordenação por Seleção;</a:t>
            </a:r>
          </a:p>
          <a:p>
            <a:pPr algn="l" marL="937055" indent="-468528" lvl="1">
              <a:lnSpc>
                <a:spcPts val="8680"/>
              </a:lnSpc>
              <a:buFont typeface="Arial"/>
              <a:buChar char="•"/>
            </a:pPr>
            <a:r>
              <a:rPr lang="en-US" sz="4340">
                <a:solidFill>
                  <a:srgbClr val="000000"/>
                </a:solidFill>
                <a:latin typeface="Clear Sans Thin"/>
              </a:rPr>
              <a:t> Códigos com Ordenação por Seleção.</a:t>
            </a:r>
          </a:p>
        </p:txBody>
      </p:sp>
      <p:sp>
        <p:nvSpPr>
          <p:cNvPr name="AutoShape 5" id="5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277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5595" y="3059323"/>
            <a:ext cx="9071754" cy="536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61"/>
              </a:lnSpc>
            </a:pPr>
            <a:r>
              <a:rPr lang="en-US" sz="3174">
                <a:solidFill>
                  <a:srgbClr val="171818"/>
                </a:solidFill>
                <a:latin typeface="Clear Sans Bold"/>
              </a:rPr>
              <a:t>Algoritmo de ordenação é um método ou procedimento para reorganizar os elementos de uma lista em uma sequência específica, geralmente em ordem </a:t>
            </a:r>
            <a:r>
              <a:rPr lang="en-US" sz="3174">
                <a:solidFill>
                  <a:srgbClr val="171818"/>
                </a:solidFill>
                <a:latin typeface="Clear Sans Bold Italics"/>
              </a:rPr>
              <a:t>crescente</a:t>
            </a:r>
            <a:r>
              <a:rPr lang="en-US" sz="3174">
                <a:solidFill>
                  <a:srgbClr val="171818"/>
                </a:solidFill>
                <a:latin typeface="Clear Sans Bold"/>
              </a:rPr>
              <a:t> ou </a:t>
            </a:r>
            <a:r>
              <a:rPr lang="en-US" sz="3174">
                <a:solidFill>
                  <a:srgbClr val="171818"/>
                </a:solidFill>
                <a:latin typeface="Clear Sans Bold Italics"/>
              </a:rPr>
              <a:t>decrescente</a:t>
            </a:r>
            <a:r>
              <a:rPr lang="en-US" sz="3174">
                <a:solidFill>
                  <a:srgbClr val="171818"/>
                </a:solidFill>
                <a:latin typeface="Clear Sans Bold"/>
              </a:rPr>
              <a:t>. Os algoritmos de ordenação são fundamentais na computação porque a ordenação pode, muitas vezes, reduzir a complexidade de um problema. </a:t>
            </a:r>
          </a:p>
          <a:p>
            <a:pPr algn="just" marL="0" indent="0" lvl="0">
              <a:lnSpc>
                <a:spcPts val="4761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47807" y="708438"/>
            <a:ext cx="7547329" cy="174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40"/>
              </a:lnSpc>
              <a:spcBef>
                <a:spcPct val="0"/>
              </a:spcBef>
            </a:pPr>
            <a:r>
              <a:rPr lang="en-US" sz="5700" spc="330">
                <a:solidFill>
                  <a:srgbClr val="000000"/>
                </a:solidFill>
                <a:latin typeface="Anonymous Pro Bold"/>
              </a:rPr>
              <a:t>ALGORITMOS DE ORDENAÇÃO</a:t>
            </a:r>
          </a:p>
        </p:txBody>
      </p:sp>
      <p:sp>
        <p:nvSpPr>
          <p:cNvPr name="AutoShape 4" id="4"/>
          <p:cNvSpPr/>
          <p:nvPr/>
        </p:nvSpPr>
        <p:spPr>
          <a:xfrm flipH="true">
            <a:off x="485415" y="415059"/>
            <a:ext cx="176345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504465" y="637798"/>
            <a:ext cx="57" cy="14729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513333" y="0"/>
            <a:ext cx="8774667" cy="10287000"/>
          </a:xfrm>
          <a:custGeom>
            <a:avLst/>
            <a:gdLst/>
            <a:ahLst/>
            <a:cxnLst/>
            <a:rect r="r" b="b" t="t" l="l"/>
            <a:pathLst>
              <a:path h="10287000" w="8774667">
                <a:moveTo>
                  <a:pt x="0" y="0"/>
                </a:moveTo>
                <a:lnTo>
                  <a:pt x="8774667" y="0"/>
                </a:lnTo>
                <a:lnTo>
                  <a:pt x="877466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82" t="0" r="-9952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277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27816" y="0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0" y="6172200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416018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60184" y="0"/>
                </a:lnTo>
                <a:lnTo>
                  <a:pt x="416018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7912" y="3137904"/>
            <a:ext cx="13250861" cy="2603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31"/>
              </a:lnSpc>
            </a:pPr>
            <a:r>
              <a:rPr lang="en-US" sz="3487">
                <a:solidFill>
                  <a:srgbClr val="171818"/>
                </a:solidFill>
                <a:latin typeface="Clear Sans Bold"/>
              </a:rPr>
              <a:t>Imagine que você tem uma lista de notas de alunos em um exame, e você precisa classificá-las em ordem crescente para saber quais alunos tiveram as melhores e piores pontuações. </a:t>
            </a:r>
          </a:p>
          <a:p>
            <a:pPr algn="just" marL="0" indent="0" lvl="0">
              <a:lnSpc>
                <a:spcPts val="5231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980548" y="5503109"/>
            <a:ext cx="14900830" cy="3261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31"/>
              </a:lnSpc>
            </a:pPr>
            <a:r>
              <a:rPr lang="en-US" sz="3487">
                <a:solidFill>
                  <a:srgbClr val="171818"/>
                </a:solidFill>
                <a:latin typeface="Clear Sans Bold"/>
              </a:rPr>
              <a:t>Fazer isso manualmente pode ser um processo muito trabalhoso, principalmente se a lista for grande. Se a lista tiver dezenas, centenas ou milhares de notas, o esforço necessário para comparar e ordenar cada uma das notas se torna inviável e sujeito a erros.</a:t>
            </a:r>
          </a:p>
          <a:p>
            <a:pPr algn="just" marL="0" indent="0" lvl="0">
              <a:lnSpc>
                <a:spcPts val="5231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27912" y="558098"/>
            <a:ext cx="12896470" cy="1005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57"/>
              </a:lnSpc>
              <a:spcBef>
                <a:spcPct val="0"/>
              </a:spcBef>
            </a:pPr>
            <a:r>
              <a:rPr lang="en-US" sz="6548" spc="379">
                <a:solidFill>
                  <a:srgbClr val="000000"/>
                </a:solidFill>
                <a:latin typeface="Anonymous Pro Bold"/>
              </a:rPr>
              <a:t>ALGORITMOS DE ORDENAÇÃO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277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59835" y="-146558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11441830" cy="199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59"/>
              </a:lnSpc>
            </a:pPr>
            <a:r>
              <a:rPr lang="en-US" sz="6549" spc="379">
                <a:solidFill>
                  <a:srgbClr val="000000"/>
                </a:solidFill>
                <a:latin typeface="Anonymous Pro Bold"/>
              </a:rPr>
              <a:t>ORDENAÇÃO POR INSERÇÃO</a:t>
            </a:r>
          </a:p>
          <a:p>
            <a:pPr algn="l" marL="0" indent="0" lvl="0">
              <a:lnSpc>
                <a:spcPts val="7859"/>
              </a:lnSpc>
              <a:spcBef>
                <a:spcPct val="0"/>
              </a:spcBef>
            </a:pPr>
            <a:r>
              <a:rPr lang="en-US" sz="6549" spc="379">
                <a:solidFill>
                  <a:srgbClr val="000000"/>
                </a:solidFill>
                <a:latin typeface="Anonymous Pro Bold"/>
              </a:rPr>
              <a:t>(</a:t>
            </a:r>
            <a:r>
              <a:rPr lang="en-US" sz="6549" spc="379">
                <a:solidFill>
                  <a:srgbClr val="000000"/>
                </a:solidFill>
                <a:latin typeface="Anonymous Pro Bold Italics"/>
              </a:rPr>
              <a:t>INSERTION SORT</a:t>
            </a:r>
            <a:r>
              <a:rPr lang="en-US" sz="6549" spc="379">
                <a:solidFill>
                  <a:srgbClr val="000000"/>
                </a:solidFill>
                <a:latin typeface="Anonymous Pro Bold"/>
              </a:rPr>
              <a:t>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61850" y="3558029"/>
            <a:ext cx="17564301" cy="7197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28"/>
              </a:lnSpc>
            </a:pPr>
            <a:r>
              <a:rPr lang="en-US" sz="3485">
                <a:solidFill>
                  <a:srgbClr val="171818"/>
                </a:solidFill>
                <a:latin typeface="Clear Sans Bold"/>
              </a:rPr>
              <a:t>O algoritmo de ordenação por inserção é um método estável que constrói aos poucos uma lista ordenada. Ele começa assumindo que o primeiro elemento da lista já está ordenado e, a partir daí, compara cada elemento subsequente com os elementos anteriores, inserindo-os na posição correta dentro da parte da lista que já está ordenada.</a:t>
            </a:r>
          </a:p>
          <a:p>
            <a:pPr algn="just">
              <a:lnSpc>
                <a:spcPts val="5228"/>
              </a:lnSpc>
            </a:pPr>
            <a:r>
              <a:rPr lang="en-US" sz="3485">
                <a:solidFill>
                  <a:srgbClr val="171818"/>
                </a:solidFill>
                <a:latin typeface="Clear Sans Bold"/>
              </a:rPr>
              <a:t>Ele divide a lista em duas partes, uma ordenada e a outra desordenada. Assim, ele vai pegando sempre o primeiro elemento da lista desordenada e colocando em sua posição correta na lista ordenada. Esse processo ocorre até que a lista esteja completamente ordenada. </a:t>
            </a:r>
          </a:p>
          <a:p>
            <a:pPr algn="just">
              <a:lnSpc>
                <a:spcPts val="5228"/>
              </a:lnSpc>
            </a:pPr>
          </a:p>
          <a:p>
            <a:pPr algn="just" marL="0" indent="0" lvl="0">
              <a:lnSpc>
                <a:spcPts val="522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277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59835" y="-146558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80132" y="1211503"/>
            <a:ext cx="16079168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59"/>
              </a:lnSpc>
              <a:spcBef>
                <a:spcPct val="0"/>
              </a:spcBef>
            </a:pPr>
            <a:r>
              <a:rPr lang="en-US" sz="6549" spc="379">
                <a:solidFill>
                  <a:srgbClr val="000000"/>
                </a:solidFill>
                <a:latin typeface="Anonymous Pro Bold"/>
              </a:rPr>
              <a:t>ETAPAS DA ORDENAÇÃO POR INSERÇÃO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1064" y="3372747"/>
            <a:ext cx="17317747" cy="1943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34"/>
              </a:lnSpc>
            </a:pPr>
            <a:r>
              <a:rPr lang="en-US" sz="3489">
                <a:solidFill>
                  <a:srgbClr val="171818"/>
                </a:solidFill>
                <a:latin typeface="Clear Sans Bold"/>
              </a:rPr>
              <a:t>1- Primeiramente, considere a primeira posição da lista como ordenada.</a:t>
            </a:r>
          </a:p>
          <a:p>
            <a:pPr algn="just" marL="753490" indent="-376745" lvl="1">
              <a:lnSpc>
                <a:spcPts val="5234"/>
              </a:lnSpc>
              <a:buFont typeface="Arial"/>
              <a:buChar char="•"/>
            </a:pPr>
            <a:r>
              <a:rPr lang="en-US" sz="3489">
                <a:solidFill>
                  <a:srgbClr val="171818"/>
                </a:solidFill>
                <a:latin typeface="Clear Sans Bold"/>
              </a:rPr>
              <a:t>A primeira posição é tratada como uma lista ordenada com um único elemento.</a:t>
            </a:r>
          </a:p>
          <a:p>
            <a:pPr algn="just" marL="0" indent="0" lvl="0">
              <a:lnSpc>
                <a:spcPts val="5234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53074" y="5211453"/>
            <a:ext cx="17733285" cy="3898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34"/>
              </a:lnSpc>
            </a:pPr>
            <a:r>
              <a:rPr lang="en-US" sz="3489">
                <a:solidFill>
                  <a:srgbClr val="171818"/>
                </a:solidFill>
                <a:latin typeface="Clear Sans Bold"/>
              </a:rPr>
              <a:t>2- Em seguida, pegue o primeiro elemento da lista não ordenada e coloque-o na posição correta na lista ordenada.</a:t>
            </a:r>
          </a:p>
          <a:p>
            <a:pPr algn="just" marL="753490" indent="-376745" lvl="1">
              <a:lnSpc>
                <a:spcPts val="5234"/>
              </a:lnSpc>
              <a:buFont typeface="Arial"/>
              <a:buChar char="•"/>
            </a:pPr>
            <a:r>
              <a:rPr lang="en-US" sz="3489">
                <a:solidFill>
                  <a:srgbClr val="171818"/>
                </a:solidFill>
                <a:latin typeface="Clear Sans Bold"/>
              </a:rPr>
              <a:t>Compare esse elemento com os elementos da lista ordenada (da direita para a esquerda) e insira-o na posição correta, deslocando os elementos maiores uma posição para a direita.</a:t>
            </a:r>
          </a:p>
          <a:p>
            <a:pPr algn="just" marL="0" indent="0" lvl="0">
              <a:lnSpc>
                <a:spcPts val="50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277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59835" y="-146558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3" id="3">
            <a:hlinkClick action="ppaction://media"/>
          </p:cNvPr>
          <p:cNvPicPr>
            <a:picLocks noChangeAspect="true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/>
          <a:srcRect l="842" t="5020" r="0" b="24363"/>
          <a:stretch>
            <a:fillRect/>
          </a:stretch>
        </p:blipFill>
        <p:spPr>
          <a:xfrm flipH="false" flipV="false" rot="0">
            <a:off x="5893154" y="7249283"/>
            <a:ext cx="5863291" cy="250534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78778" y="2977762"/>
            <a:ext cx="17774001" cy="3257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34"/>
              </a:lnSpc>
            </a:pPr>
            <a:r>
              <a:rPr lang="en-US" sz="3489">
                <a:solidFill>
                  <a:srgbClr val="171818"/>
                </a:solidFill>
                <a:latin typeface="Clear Sans Bold"/>
              </a:rPr>
              <a:t>3- Por fim, repita o passo 2 até que todos os elementos da lista não ordenada sejam inseridos na lista ordenada.</a:t>
            </a:r>
          </a:p>
          <a:p>
            <a:pPr algn="just" marL="753490" indent="-376745" lvl="1">
              <a:lnSpc>
                <a:spcPts val="5234"/>
              </a:lnSpc>
              <a:buFont typeface="Arial"/>
              <a:buChar char="•"/>
            </a:pPr>
            <a:r>
              <a:rPr lang="en-US" sz="3489">
                <a:solidFill>
                  <a:srgbClr val="171818"/>
                </a:solidFill>
                <a:latin typeface="Clear Sans Bold"/>
              </a:rPr>
              <a:t>Continue pegando o próximo elemento da lista não ordenada e inserindo-o na posição correta na lista ordenada até que todos os elementos estejam ordenados.</a:t>
            </a:r>
          </a:p>
          <a:p>
            <a:pPr algn="just" marL="0" indent="0" lvl="0">
              <a:lnSpc>
                <a:spcPts val="5234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938751" y="6372983"/>
            <a:ext cx="3345672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250"/>
              </a:lnSpc>
              <a:spcBef>
                <a:spcPct val="0"/>
              </a:spcBef>
            </a:pPr>
            <a:r>
              <a:rPr lang="en-US" sz="3500">
                <a:solidFill>
                  <a:srgbClr val="171818"/>
                </a:solidFill>
                <a:latin typeface="Clear Sans Bold"/>
              </a:rPr>
              <a:t>Exemplo visual: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38354" y="1243144"/>
            <a:ext cx="16714424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59"/>
              </a:lnSpc>
              <a:spcBef>
                <a:spcPct val="0"/>
              </a:spcBef>
            </a:pPr>
            <a:r>
              <a:rPr lang="en-US" sz="6549" spc="379">
                <a:solidFill>
                  <a:srgbClr val="000000"/>
                </a:solidFill>
                <a:latin typeface="Anonymous Pro Bold"/>
              </a:rPr>
              <a:t>ETAPAS DA ORDENAÇÃO POR INSERÇÃO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277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609289" y="9936804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1505511" y="-166009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7501" y="2988734"/>
            <a:ext cx="6272963" cy="6830559"/>
          </a:xfrm>
          <a:custGeom>
            <a:avLst/>
            <a:gdLst/>
            <a:ahLst/>
            <a:cxnLst/>
            <a:rect r="r" b="b" t="t" l="l"/>
            <a:pathLst>
              <a:path h="6830559" w="6272963">
                <a:moveTo>
                  <a:pt x="0" y="0"/>
                </a:moveTo>
                <a:lnTo>
                  <a:pt x="6272962" y="0"/>
                </a:lnTo>
                <a:lnTo>
                  <a:pt x="6272962" y="6830560"/>
                </a:lnTo>
                <a:lnTo>
                  <a:pt x="0" y="68305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263275" y="2850614"/>
            <a:ext cx="5996025" cy="6970285"/>
          </a:xfrm>
          <a:custGeom>
            <a:avLst/>
            <a:gdLst/>
            <a:ahLst/>
            <a:cxnLst/>
            <a:rect r="r" b="b" t="t" l="l"/>
            <a:pathLst>
              <a:path h="6970285" w="5996025">
                <a:moveTo>
                  <a:pt x="0" y="0"/>
                </a:moveTo>
                <a:lnTo>
                  <a:pt x="5996025" y="0"/>
                </a:lnTo>
                <a:lnTo>
                  <a:pt x="5996025" y="6970285"/>
                </a:lnTo>
                <a:lnTo>
                  <a:pt x="0" y="69702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195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221583"/>
            <a:ext cx="5521771" cy="629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234"/>
              </a:lnSpc>
              <a:spcBef>
                <a:spcPct val="0"/>
              </a:spcBef>
            </a:pPr>
            <a:r>
              <a:rPr lang="en-US" sz="3489">
                <a:solidFill>
                  <a:srgbClr val="171818"/>
                </a:solidFill>
                <a:latin typeface="Clear Sans Bold"/>
              </a:rPr>
              <a:t>Pseudocódigo (Portugol):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521782" y="2126333"/>
            <a:ext cx="1597471" cy="629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234"/>
              </a:lnSpc>
              <a:spcBef>
                <a:spcPct val="0"/>
              </a:spcBef>
            </a:pPr>
            <a:r>
              <a:rPr lang="en-US" sz="3489">
                <a:solidFill>
                  <a:srgbClr val="171818"/>
                </a:solidFill>
                <a:latin typeface="Clear Sans Bold"/>
              </a:rPr>
              <a:t>Golang: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11097" y="1019175"/>
            <a:ext cx="17176903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59"/>
              </a:lnSpc>
              <a:spcBef>
                <a:spcPct val="0"/>
              </a:spcBef>
            </a:pPr>
            <a:r>
              <a:rPr lang="en-US" sz="6549" spc="379">
                <a:solidFill>
                  <a:srgbClr val="000000"/>
                </a:solidFill>
                <a:latin typeface="Anonymous Pro Bold"/>
              </a:rPr>
              <a:t>CÓDIGOS COM ORDENAÇÃO POR INSERÇÃO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DAGJROlcl-8</dc:identifier>
  <dcterms:modified xsi:type="dcterms:W3CDTF">2011-08-01T06:04:30Z</dcterms:modified>
  <cp:revision>1</cp:revision>
  <dc:title>Apresentação de Slides Corporativo Preto e Branco</dc:title>
</cp:coreProperties>
</file>