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9" r:id="rId5"/>
    <p:sldId id="266" r:id="rId6"/>
    <p:sldId id="265" r:id="rId7"/>
    <p:sldId id="267" r:id="rId8"/>
    <p:sldId id="268" r:id="rId9"/>
    <p:sldId id="26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7CFD30-78F6-4796-AF78-35B103A0AD94}" type="datetime1">
              <a:rPr lang="pt-BR" smtClean="0"/>
              <a:t>04/12/2024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0B7AB-C550-4BF6-8EAB-569AF1D4AE2F}" type="datetime1">
              <a:rPr lang="pt-BR" smtClean="0"/>
              <a:pPr/>
              <a:t>04/12/2024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581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51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7DE95-306C-40E7-1B43-B3CEE5DE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9FD360-1C07-75DC-3435-25AB4A26F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23C81FA-146D-34F4-6558-6D0D763A9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FBCE1C-5F12-772B-B136-B5E46B215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27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6BD1-9BA4-9B4C-5E01-07204E5EE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40EDBE-BB15-3820-7D0B-12809B8AC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826C1E-D4F5-DFF6-5BD8-E74E10AF8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271718-8BAF-637A-8645-C3066596E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14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9B75D-69A9-E78D-6083-D5F32C346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1E9CBA-DA06-0093-CC9B-968166A969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ADFF01-5274-3A3E-95C6-CCE4AD887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61262D-2648-55F8-7CC1-BB79D106C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380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3C8D0-7B71-A215-9587-0018FEEEA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1EBAC1-AD65-C428-4B0A-E2D124AA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BE7543-5797-6AF5-BFCE-F12AD22CC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B3745-721B-7A55-570D-F0206E12B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19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1AB89-394C-C585-0AA3-3E33F8AC5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1390EC-12D0-D111-E667-5940B814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480636-61E8-84EC-2A9C-2828D98EB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2921BE-567D-FE81-A830-268378B18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8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3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28EBA231-C0E6-42FD-B24B-2197B630DF66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Galeria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FB819-0348-4FFA-8966-070D6E65A15D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C244C41E-0D5E-487D-B514-78B37ED7805E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1" name="Conector Reto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17BF1C-E377-4888-9F9B-0634F8D609BB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33" name="Conector Reto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ítulo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5F8C0E-F010-46B5-BB23-5671B30ED23F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5" name="Conector Reto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445C70-EE79-42A6-85BA-BA3CC5D5B7DD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4AB237-443A-4BC6-BE37-D916AE2FA8EB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ítulo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88C529-969D-4105-8B6E-4598109F5B47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1A5D7-7204-4C81-8724-ABF0E1B96082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ítulo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789B3-45A0-4F45-9BC1-E55C722BF4C5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FCEE1-8183-44AF-80BE-F88DFBCD9EA7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534713B2-1B8F-433D-9728-8BB21363C31B}" type="datetime1">
              <a:rPr lang="pt-BR" noProof="0" smtClean="0"/>
              <a:t>04/12/2024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Adicionar rodapé aqui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ebp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Sistema </a:t>
            </a:r>
            <a:r>
              <a:rPr lang="pt-BR" dirty="0" err="1"/>
              <a:t>iot</a:t>
            </a:r>
            <a:r>
              <a:rPr lang="pt-BR" dirty="0"/>
              <a:t> para controle de janelas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 rtlCol="0">
            <a:normAutofit fontScale="92500"/>
          </a:bodyPr>
          <a:lstStyle/>
          <a:p>
            <a:pPr rtl="0"/>
            <a:r>
              <a:rPr lang="pt-B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Disciplina de c115 – conceitos e topologias para dispositivos conectados</a:t>
            </a:r>
          </a:p>
          <a:p>
            <a:pPr rtl="0"/>
            <a:r>
              <a:rPr lang="pt-B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Ana </a:t>
            </a:r>
            <a:r>
              <a:rPr lang="pt-B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luiza</a:t>
            </a:r>
            <a:r>
              <a:rPr lang="pt-B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Martins – 1701, </a:t>
            </a:r>
            <a:r>
              <a:rPr lang="pt-BR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gec</a:t>
            </a:r>
            <a:r>
              <a:rPr lang="pt-BR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5" name="Elemento gráfico 4" descr="Ícone de cérebro na cabeça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4536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Como funciona?</a:t>
            </a:r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9603275" cy="3450613"/>
          </a:xfrm>
        </p:spPr>
        <p:txBody>
          <a:bodyPr rtlCol="0"/>
          <a:lstStyle/>
          <a:p>
            <a:pPr lvl="0" rtl="0"/>
            <a:r>
              <a:rPr lang="pt-BR" sz="1500" dirty="0"/>
              <a:t>O sistema é uma solução IoT para controle remoto e monitoramento de janelas em residências ou empresas. Ele permite que o usuário abra ou feche janelas por meio de uma interface, conectada a um broker MQTT, utilizando dispositivos móveis ou computadores. </a:t>
            </a:r>
            <a:endParaRPr lang="pt-BR" sz="1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r>
              <a:rPr lang="pt-BR" sz="1500" dirty="0"/>
              <a:t>Um botão envia comandos ("abrir"/"fechar") via MQTT.</a:t>
            </a:r>
            <a:endParaRPr lang="pt-BR" sz="1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rtl="0"/>
            <a:r>
              <a:rPr lang="pt-BR" sz="1500" dirty="0"/>
              <a:t>A interface visual muda para refletir o estado da janela (aberta ou fechada).</a:t>
            </a:r>
          </a:p>
          <a:p>
            <a:pPr lvl="0" rtl="0"/>
            <a:endParaRPr lang="pt-BR" sz="1500" dirty="0"/>
          </a:p>
          <a:p>
            <a:pPr lvl="0" rtl="0"/>
            <a:r>
              <a:rPr lang="pt-BR" sz="1500" b="1" dirty="0"/>
              <a:t>Objetivo</a:t>
            </a:r>
            <a:r>
              <a:rPr lang="pt-BR" sz="1500" dirty="0"/>
              <a:t>: Automatizar e integrar o controle de janelas em um ambiente conectado, trazendo conforto e segurança.</a:t>
            </a:r>
            <a:endParaRPr lang="pt-BR" sz="1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9CB109-0469-8E43-1F88-D152DACC7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140" y="4502096"/>
            <a:ext cx="1517604" cy="13268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94690C4-222E-527F-42E0-751F6A65D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3015" y="4502096"/>
            <a:ext cx="1771465" cy="13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Dispositivos e sensores para implementação</a:t>
            </a:r>
          </a:p>
        </p:txBody>
      </p:sp>
      <p:pic>
        <p:nvPicPr>
          <p:cNvPr id="6" name="Elemento gráfico 5" descr="Ícone de ferramenta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7637" y="522891"/>
            <a:ext cx="1044000" cy="1044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03693"/>
            <a:ext cx="9603275" cy="3450613"/>
          </a:xfrm>
        </p:spPr>
        <p:txBody>
          <a:bodyPr rtlCol="0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Dispositivos Necessários</a:t>
            </a:r>
            <a:r>
              <a:rPr lang="pt-BR" sz="1600" dirty="0"/>
              <a:t>:</a:t>
            </a:r>
          </a:p>
          <a:p>
            <a:pPr lvl="1"/>
            <a:r>
              <a:rPr lang="pt-BR" sz="1600" b="1" dirty="0"/>
              <a:t>Microcontrolador</a:t>
            </a:r>
            <a:r>
              <a:rPr lang="pt-BR" sz="1600" dirty="0"/>
              <a:t>: ESP32 ou ESP8266 (para comunicação MQTT e controle do motor da janela).</a:t>
            </a:r>
          </a:p>
          <a:p>
            <a:pPr lvl="1"/>
            <a:r>
              <a:rPr lang="pt-BR" sz="1600" b="1" dirty="0"/>
              <a:t>Atuadores</a:t>
            </a:r>
            <a:r>
              <a:rPr lang="pt-BR" sz="1600" dirty="0"/>
              <a:t>: Motor de passo ou servo motor para abrir e fechar a janela.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Sensores</a:t>
            </a:r>
            <a:r>
              <a:rPr lang="pt-BR" sz="1600" dirty="0"/>
              <a:t>:</a:t>
            </a:r>
          </a:p>
          <a:p>
            <a:pPr lvl="1"/>
            <a:r>
              <a:rPr lang="pt-BR" sz="1600" b="1" dirty="0"/>
              <a:t>Sensor de posição</a:t>
            </a:r>
            <a:r>
              <a:rPr lang="pt-BR" sz="1600" dirty="0"/>
              <a:t>: Para detectar se a janela está aberta ou fechada.</a:t>
            </a:r>
          </a:p>
          <a:p>
            <a:pPr lvl="1"/>
            <a:r>
              <a:rPr lang="pt-BR" sz="1600" b="1" dirty="0"/>
              <a:t>Sensor de umidade</a:t>
            </a:r>
            <a:r>
              <a:rPr lang="pt-BR" sz="1600" dirty="0"/>
              <a:t> (opcional): Detecta chuva para fechar automaticamente.</a:t>
            </a:r>
          </a:p>
          <a:p>
            <a:pPr lvl="1"/>
            <a:r>
              <a:rPr lang="pt-BR" sz="1600" b="1" dirty="0"/>
              <a:t>Sensor de temperatura</a:t>
            </a:r>
            <a:r>
              <a:rPr lang="pt-BR" sz="1600" dirty="0"/>
              <a:t> (opcional): Abre a janela em caso de temperatura elevada.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Conexões</a:t>
            </a:r>
            <a:r>
              <a:rPr lang="pt-BR" sz="1600" dirty="0"/>
              <a:t>:</a:t>
            </a:r>
          </a:p>
          <a:p>
            <a:pPr lvl="1"/>
            <a:r>
              <a:rPr lang="pt-BR" sz="1600" dirty="0"/>
              <a:t>Wi-Fi integrado ao ESP32/ESP8266.</a:t>
            </a:r>
          </a:p>
          <a:p>
            <a:pPr lvl="1"/>
            <a:r>
              <a:rPr lang="pt-BR" sz="1600" dirty="0"/>
              <a:t>Broker MQTT para comunicação.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0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0F575-505A-946D-561F-1F508B0AC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8FDB7-1DAB-D05F-2CF2-0A7CB0FBA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Dispositivos e sensores para implementação</a:t>
            </a:r>
          </a:p>
        </p:txBody>
      </p:sp>
      <p:pic>
        <p:nvPicPr>
          <p:cNvPr id="6" name="Elemento gráfico 5" descr="Ícone de ferramentas">
            <a:extLst>
              <a:ext uri="{FF2B5EF4-FFF2-40B4-BE49-F238E27FC236}">
                <a16:creationId xmlns:a16="http://schemas.microsoft.com/office/drawing/2014/main" id="{2E7C3CFB-CA06-BF57-C5A1-143BB73AE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7637" y="522891"/>
            <a:ext cx="1044000" cy="1044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E944868-599B-E0A7-61F9-2E638E063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474" y="1566891"/>
            <a:ext cx="4167051" cy="41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2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D191C-B8E4-6753-99D2-CA4FE0D4A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8E29C-BE4E-3407-DCFF-A0B3EE7F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Soluções comerciais e melhorias</a:t>
            </a:r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197E93B5-B3FD-78E0-A670-952979D473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B88C0-66D0-AF12-8DA1-0C89278F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703693"/>
            <a:ext cx="9603275" cy="3450613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500" b="1" dirty="0"/>
              <a:t>Soluções Existentes</a:t>
            </a:r>
            <a:r>
              <a:rPr lang="pt-BR" sz="1500" dirty="0"/>
              <a:t>:</a:t>
            </a:r>
          </a:p>
          <a:p>
            <a:pPr lvl="1"/>
            <a:r>
              <a:rPr lang="pt-BR" sz="1500" b="1" dirty="0" err="1"/>
              <a:t>Fakro</a:t>
            </a:r>
            <a:r>
              <a:rPr lang="pt-BR" sz="1500" b="1" dirty="0"/>
              <a:t> Z-</a:t>
            </a:r>
            <a:r>
              <a:rPr lang="pt-BR" sz="1500" b="1" dirty="0" err="1"/>
              <a:t>Wave</a:t>
            </a:r>
            <a:r>
              <a:rPr lang="pt-BR" sz="1500" b="1" dirty="0"/>
              <a:t> </a:t>
            </a:r>
            <a:r>
              <a:rPr lang="pt-BR" sz="1500" b="1" dirty="0" err="1"/>
              <a:t>Window</a:t>
            </a:r>
            <a:r>
              <a:rPr lang="pt-BR" sz="1500" b="1" dirty="0"/>
              <a:t> </a:t>
            </a:r>
            <a:r>
              <a:rPr lang="pt-BR" sz="1500" b="1" dirty="0" err="1"/>
              <a:t>Control</a:t>
            </a:r>
            <a:r>
              <a:rPr lang="pt-BR" sz="1500" dirty="0"/>
              <a:t>: Sistema automatizado para janelas, controlado por protocolo Z-</a:t>
            </a:r>
            <a:r>
              <a:rPr lang="pt-BR" sz="1500" dirty="0" err="1"/>
              <a:t>Wave</a:t>
            </a:r>
            <a:r>
              <a:rPr lang="pt-BR" sz="1500" dirty="0"/>
              <a:t>.</a:t>
            </a:r>
          </a:p>
          <a:p>
            <a:pPr lvl="1"/>
            <a:r>
              <a:rPr lang="pt-BR" sz="1500" b="1" dirty="0"/>
              <a:t>VELUX Active </a:t>
            </a:r>
            <a:r>
              <a:rPr lang="pt-BR" sz="1500" b="1" dirty="0" err="1"/>
              <a:t>with</a:t>
            </a:r>
            <a:r>
              <a:rPr lang="pt-BR" sz="1500" b="1" dirty="0"/>
              <a:t> </a:t>
            </a:r>
            <a:r>
              <a:rPr lang="pt-BR" sz="1500" b="1" dirty="0" err="1"/>
              <a:t>Netatmo</a:t>
            </a:r>
            <a:r>
              <a:rPr lang="pt-BR" sz="1500" dirty="0"/>
              <a:t>: Automatiza a abertura de janelas com sensores de temperatura e umidade, integrando-se a assistentes como </a:t>
            </a:r>
            <a:r>
              <a:rPr lang="pt-BR" sz="1500" dirty="0" err="1"/>
              <a:t>Alexa</a:t>
            </a:r>
            <a:r>
              <a:rPr lang="pt-BR" sz="1500" dirty="0"/>
              <a:t> e Google Home.</a:t>
            </a:r>
          </a:p>
          <a:p>
            <a:pPr lvl="1"/>
            <a:endParaRPr lang="pt-B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500" b="1" dirty="0"/>
              <a:t>Melhorias </a:t>
            </a:r>
            <a:r>
              <a:rPr lang="pt-BR" sz="1500" b="1" dirty="0" err="1"/>
              <a:t>Propostas</a:t>
            </a:r>
            <a:r>
              <a:rPr lang="pt-BR" sz="1500" dirty="0" err="1"/>
              <a:t>:Utilização</a:t>
            </a:r>
            <a:r>
              <a:rPr lang="pt-BR" sz="1500" dirty="0"/>
              <a:t> de protocolo MQTT, que é mais leve e flexível.</a:t>
            </a:r>
          </a:p>
          <a:p>
            <a:pPr lvl="1"/>
            <a:r>
              <a:rPr lang="pt-BR" sz="1500" dirty="0"/>
              <a:t>Integração com sensores adicionais (chuva, luz, temperatura).</a:t>
            </a:r>
          </a:p>
          <a:p>
            <a:pPr lvl="1"/>
            <a:r>
              <a:rPr lang="pt-BR" sz="1500" dirty="0"/>
              <a:t>Controle via aplicativo personalizado, com feedback em tempo real.</a:t>
            </a:r>
          </a:p>
          <a:p>
            <a:pPr lvl="1"/>
            <a:r>
              <a:rPr lang="pt-BR" sz="1500" dirty="0"/>
              <a:t>Compatibilidade com outros dispositivos IoT, como hubs de automação.</a:t>
            </a:r>
          </a:p>
          <a:p>
            <a:pPr lvl="1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63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8069-A145-BC7A-4075-57EDC6FF5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C661F-CA8E-94DD-79E4-AE3250D1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Benefícios do controle de janelas </a:t>
            </a:r>
            <a:r>
              <a:rPr lang="pt-BR" dirty="0" err="1"/>
              <a:t>iot</a:t>
            </a:r>
            <a:endParaRPr lang="pt-BR" dirty="0"/>
          </a:p>
        </p:txBody>
      </p:sp>
      <p:pic>
        <p:nvPicPr>
          <p:cNvPr id="6" name="Elemento gráfico 5" descr="Ícone de ferramentas">
            <a:extLst>
              <a:ext uri="{FF2B5EF4-FFF2-40B4-BE49-F238E27FC236}">
                <a16:creationId xmlns:a16="http://schemas.microsoft.com/office/drawing/2014/main" id="{DB9B7D76-1BC9-FE2B-9A6A-7CCD7B3CE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7637" y="522891"/>
            <a:ext cx="1044000" cy="1044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05A088-ED7D-A234-625D-89CB86AA8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48519"/>
            <a:ext cx="9603275" cy="3450613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500" b="1" dirty="0"/>
              <a:t>Conforto</a:t>
            </a:r>
            <a:r>
              <a:rPr lang="pt-BR" sz="1500" dirty="0"/>
              <a:t>: </a:t>
            </a:r>
          </a:p>
          <a:p>
            <a:pPr lvl="1"/>
            <a:r>
              <a:rPr lang="pt-BR" sz="1500" dirty="0"/>
              <a:t>Controle remoto, mesmo quando o usuário não está em casa.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b="1" dirty="0"/>
              <a:t>Segurança</a:t>
            </a:r>
            <a:r>
              <a:rPr lang="pt-BR" sz="1500" dirty="0"/>
              <a:t>: </a:t>
            </a:r>
          </a:p>
          <a:p>
            <a:pPr lvl="1"/>
            <a:r>
              <a:rPr lang="pt-BR" sz="1500" dirty="0"/>
              <a:t>Fechamento automático em caso de chuva ou vento forte.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b="1" dirty="0"/>
              <a:t>Sustentabilidade</a:t>
            </a:r>
            <a:r>
              <a:rPr lang="pt-BR" sz="1500" dirty="0"/>
              <a:t>: </a:t>
            </a:r>
          </a:p>
          <a:p>
            <a:pPr lvl="1"/>
            <a:r>
              <a:rPr lang="pt-BR" sz="1500" dirty="0"/>
              <a:t>Redução do uso de energia ao integrar o sistema com sensores de temperatura para ventilar naturalmente.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500" b="1" dirty="0"/>
              <a:t>Integração</a:t>
            </a:r>
            <a:r>
              <a:rPr lang="pt-BR" sz="1500" dirty="0"/>
              <a:t>: </a:t>
            </a:r>
          </a:p>
          <a:p>
            <a:pPr lvl="1"/>
            <a:r>
              <a:rPr lang="pt-BR" sz="1500" dirty="0"/>
              <a:t>Conexão com sistemas maiores de automação residencial, como iluminação e climatização.</a:t>
            </a:r>
          </a:p>
          <a:p>
            <a:pPr lvl="0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52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9B19F-42A3-2089-4835-D0DAF25D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2C424-ADEB-A201-0F5E-2020B35C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Viabilidade comercial</a:t>
            </a:r>
          </a:p>
        </p:txBody>
      </p:sp>
      <p:pic>
        <p:nvPicPr>
          <p:cNvPr id="4" name="Elemento Gráfico 3" descr="Ícone de lâmpada">
            <a:extLst>
              <a:ext uri="{FF2B5EF4-FFF2-40B4-BE49-F238E27FC236}">
                <a16:creationId xmlns:a16="http://schemas.microsoft.com/office/drawing/2014/main" id="{D930ABE5-0FC7-F396-5451-BB66EA7CA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93D31-96CA-D75E-3713-C411C43E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625316"/>
            <a:ext cx="9603275" cy="3450613"/>
          </a:xfrm>
        </p:spPr>
        <p:txBody>
          <a:bodyPr rtlCol="0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Mercado Potencial</a:t>
            </a:r>
            <a:r>
              <a:rPr lang="pt-BR" sz="1800" dirty="0"/>
              <a:t>:</a:t>
            </a:r>
          </a:p>
          <a:p>
            <a:pPr lvl="1"/>
            <a:r>
              <a:rPr lang="pt-BR" dirty="0"/>
              <a:t>Residências inteligentes (</a:t>
            </a:r>
            <a:r>
              <a:rPr lang="pt-BR" dirty="0" err="1"/>
              <a:t>smart</a:t>
            </a:r>
            <a:r>
              <a:rPr lang="pt-BR" dirty="0"/>
              <a:t> homes).</a:t>
            </a:r>
          </a:p>
          <a:p>
            <a:pPr lvl="1"/>
            <a:r>
              <a:rPr lang="pt-BR" dirty="0"/>
              <a:t>Escritórios automatizados.</a:t>
            </a:r>
          </a:p>
          <a:p>
            <a:pPr lvl="1"/>
            <a:r>
              <a:rPr lang="pt-BR" dirty="0"/>
              <a:t>Prédios comerciais e indústrias que demandam ventilação controlada.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Custo Estimado</a:t>
            </a:r>
            <a:r>
              <a:rPr lang="pt-BR" sz="1800" dirty="0"/>
              <a:t>:</a:t>
            </a:r>
          </a:p>
          <a:p>
            <a:pPr lvl="1"/>
            <a:r>
              <a:rPr lang="pt-BR" dirty="0"/>
              <a:t>Hardware (ESP32/ESP8266, motor, sensores): R$ 100–200.</a:t>
            </a:r>
          </a:p>
          <a:p>
            <a:pPr lvl="1"/>
            <a:r>
              <a:rPr lang="pt-BR" dirty="0"/>
              <a:t>Desenvolvimento do software: Médio (dependendo da equipe).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Preço de Venda</a:t>
            </a:r>
            <a:r>
              <a:rPr lang="pt-BR" sz="1800" dirty="0"/>
              <a:t>: </a:t>
            </a:r>
          </a:p>
          <a:p>
            <a:pPr lvl="1"/>
            <a:r>
              <a:rPr lang="pt-BR" dirty="0"/>
              <a:t>Com base em soluções similares, pode ser vendido por R$ 500–1000.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b="1" dirty="0"/>
              <a:t>Diferencial Competitivo: </a:t>
            </a:r>
          </a:p>
          <a:p>
            <a:pPr lvl="1"/>
            <a:r>
              <a:rPr lang="pt-BR" dirty="0"/>
              <a:t>Sistema mais acessível, configurável e integrado com sensores personalizados.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62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D2EDD-16A3-94E9-535A-5F001739C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B3EB9-DF54-D9BA-3D60-52D2C3A4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pt-BR" dirty="0"/>
              <a:t>Integração com arquiteturas </a:t>
            </a:r>
            <a:r>
              <a:rPr lang="pt-BR" dirty="0" err="1"/>
              <a:t>iot</a:t>
            </a:r>
            <a:endParaRPr lang="pt-BR" dirty="0"/>
          </a:p>
        </p:txBody>
      </p:sp>
      <p:pic>
        <p:nvPicPr>
          <p:cNvPr id="6" name="Elemento gráfico 5" descr="Ícone de ferramentas">
            <a:extLst>
              <a:ext uri="{FF2B5EF4-FFF2-40B4-BE49-F238E27FC236}">
                <a16:creationId xmlns:a16="http://schemas.microsoft.com/office/drawing/2014/main" id="{0ACF1A18-17AE-6657-53F7-7ED3CFC8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7637" y="522891"/>
            <a:ext cx="1044000" cy="1044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2D0BF-CB0A-8A5A-739C-BAE327D6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48519"/>
            <a:ext cx="9603275" cy="3450613"/>
          </a:xfrm>
        </p:spPr>
        <p:txBody>
          <a:bodyPr rtlCol="0">
            <a:normAutofit fontScale="92500" lnSpcReduction="20000"/>
          </a:bodyPr>
          <a:lstStyle/>
          <a:p>
            <a:r>
              <a:rPr lang="pt-BR" sz="1500" b="1" dirty="0"/>
              <a:t>Possibilidades de Integração</a:t>
            </a:r>
            <a:r>
              <a:rPr lang="pt-BR" sz="1500" dirty="0"/>
              <a:t>:</a:t>
            </a:r>
          </a:p>
          <a:p>
            <a:pPr lvl="1"/>
            <a:r>
              <a:rPr lang="pt-BR" sz="1500" b="1" dirty="0" err="1"/>
              <a:t>Smart</a:t>
            </a:r>
            <a:r>
              <a:rPr lang="pt-BR" sz="1500" b="1" dirty="0"/>
              <a:t> Home</a:t>
            </a:r>
            <a:r>
              <a:rPr lang="pt-BR" sz="1500" dirty="0"/>
              <a:t>: </a:t>
            </a:r>
          </a:p>
          <a:p>
            <a:pPr lvl="2"/>
            <a:r>
              <a:rPr lang="pt-BR" sz="1500" dirty="0"/>
              <a:t>Conectar o sistema de janelas com termostatos inteligentes, iluminação e assistentes virtuais (</a:t>
            </a:r>
            <a:r>
              <a:rPr lang="pt-BR" sz="1500" dirty="0" err="1"/>
              <a:t>Alexa</a:t>
            </a:r>
            <a:r>
              <a:rPr lang="pt-BR" sz="1500" dirty="0"/>
              <a:t>, Google Home).</a:t>
            </a:r>
          </a:p>
          <a:p>
            <a:pPr lvl="1"/>
            <a:r>
              <a:rPr lang="pt-BR" sz="1500" b="1" dirty="0"/>
              <a:t>Cenários Automatizados</a:t>
            </a:r>
            <a:r>
              <a:rPr lang="pt-BR" sz="1500" dirty="0"/>
              <a:t>: </a:t>
            </a:r>
          </a:p>
          <a:p>
            <a:pPr lvl="2"/>
            <a:r>
              <a:rPr lang="pt-BR" sz="1500" dirty="0"/>
              <a:t>Abrir as janelas ao amanhecer.</a:t>
            </a:r>
          </a:p>
          <a:p>
            <a:pPr lvl="2"/>
            <a:r>
              <a:rPr lang="pt-BR" sz="1500" dirty="0"/>
              <a:t>Fechar automaticamente ao ativar um alarme de segurança.</a:t>
            </a:r>
          </a:p>
          <a:p>
            <a:pPr lvl="1"/>
            <a:r>
              <a:rPr lang="pt-BR" sz="1500" b="1" dirty="0"/>
              <a:t>Sistema Climático</a:t>
            </a:r>
            <a:r>
              <a:rPr lang="pt-BR" sz="1500" dirty="0"/>
              <a:t>: </a:t>
            </a:r>
          </a:p>
          <a:p>
            <a:pPr lvl="2"/>
            <a:r>
              <a:rPr lang="pt-BR" sz="1500" dirty="0"/>
              <a:t>Trabalhar com sensores de qualidade do ar e umidade.</a:t>
            </a:r>
          </a:p>
          <a:p>
            <a:r>
              <a:rPr lang="pt-BR" sz="1500" b="1" dirty="0" err="1"/>
              <a:t>Escabilidade</a:t>
            </a:r>
            <a:r>
              <a:rPr lang="pt-BR" sz="1500" dirty="0"/>
              <a:t>:</a:t>
            </a:r>
          </a:p>
          <a:p>
            <a:pPr lvl="2"/>
            <a:r>
              <a:rPr lang="pt-BR" sz="1500" dirty="0"/>
              <a:t>Monitoramento e controle de várias janelas em um único app.</a:t>
            </a:r>
          </a:p>
          <a:p>
            <a:pPr lvl="2"/>
            <a:r>
              <a:rPr lang="pt-BR" sz="1500" dirty="0"/>
              <a:t>Centralização no hub MQTT para integrar outros dispositivos residenciais.</a:t>
            </a:r>
          </a:p>
          <a:p>
            <a:pPr marL="914400" lvl="2" indent="0">
              <a:buNone/>
            </a:pPr>
            <a:endParaRPr lang="pt-BR" sz="1400" dirty="0"/>
          </a:p>
          <a:p>
            <a:pPr>
              <a:buFont typeface="Arial" panose="020B0604020202020204" pitchFamily="34" charset="0"/>
              <a:buChar char="•"/>
            </a:pP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06094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078" y="478271"/>
            <a:ext cx="4360715" cy="1049235"/>
          </a:xfrm>
        </p:spPr>
        <p:txBody>
          <a:bodyPr rtlCol="0">
            <a:normAutofit/>
          </a:bodyPr>
          <a:lstStyle/>
          <a:p>
            <a:pPr rtl="0"/>
            <a:r>
              <a:rPr lang="pt-BR" sz="6000" dirty="0"/>
              <a:t>OBRIGADA!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3200" u="sng" dirty="0">
                <a:solidFill>
                  <a:srgbClr val="0070C0"/>
                </a:solidFill>
                <a:hlinkClick r:id="rId3" action="ppaction://hlinksldjump"/>
              </a:rPr>
              <a:t>https://github.com/AnaLuizaMartins29/C115---Conceitos-e-Tecnologias-para-Dispositivos-Conectados.git</a:t>
            </a:r>
            <a:endParaRPr lang="pt-BR" sz="3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1_TF66921596_Win32" id="{C147C79E-8E1C-40F4-8D7A-3772C7AC7D12}" vid="{D847A2F1-5FAE-40C1-B138-7870E4FBE2C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Minha invenção</Template>
  <TotalTime>115</TotalTime>
  <Words>570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Tahoma</vt:lpstr>
      <vt:lpstr>Galeria</vt:lpstr>
      <vt:lpstr>Sistema iot para controle de janelas</vt:lpstr>
      <vt:lpstr>Como funciona?</vt:lpstr>
      <vt:lpstr>Dispositivos e sensores para implementação</vt:lpstr>
      <vt:lpstr>Dispositivos e sensores para implementação</vt:lpstr>
      <vt:lpstr>Soluções comerciais e melhorias</vt:lpstr>
      <vt:lpstr>Benefícios do controle de janelas iot</vt:lpstr>
      <vt:lpstr>Viabilidade comercial</vt:lpstr>
      <vt:lpstr>Integração com arquiteturas iot</vt:lpstr>
      <vt:lpstr>OBRIGADA!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pedro santo</dc:creator>
  <cp:lastModifiedBy>joão pedro santo</cp:lastModifiedBy>
  <cp:revision>1</cp:revision>
  <dcterms:created xsi:type="dcterms:W3CDTF">2024-12-04T04:15:27Z</dcterms:created>
  <dcterms:modified xsi:type="dcterms:W3CDTF">2024-12-04T06:11:13Z</dcterms:modified>
</cp:coreProperties>
</file>