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3.jpg" ContentType="image/jpg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0" r:id="rId5"/>
    <p:sldId id="261" r:id="rId6"/>
    <p:sldId id="267" r:id="rId7"/>
    <p:sldId id="262" r:id="rId8"/>
    <p:sldId id="258" r:id="rId9"/>
    <p:sldId id="259" r:id="rId10"/>
    <p:sldId id="265" r:id="rId11"/>
    <p:sldId id="263" r:id="rId12"/>
    <p:sldId id="264" r:id="rId1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992" y="803147"/>
            <a:ext cx="778601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758" y="1572260"/>
            <a:ext cx="8406483" cy="449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backup.online/a-importancia-da-seguranca-da-informacao-na-area-da-saud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cias.universia.pt/destaque/noticia/2017/10/03/1155786/dicas-memorizar-rapidament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bconstrucoespa.com.br/2019/02/equipamentos-de-seguranca-para-sua-cas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ponto-de-interroga%C3%A7%C3%A3o-pergunta-1019820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053135"/>
            <a:ext cx="2240280" cy="713105"/>
          </a:xfrm>
          <a:custGeom>
            <a:avLst/>
            <a:gdLst/>
            <a:ahLst/>
            <a:cxnLst/>
            <a:rect l="l" t="t" r="r" b="b"/>
            <a:pathLst>
              <a:path w="2240280" h="713104">
                <a:moveTo>
                  <a:pt x="2240026" y="0"/>
                </a:moveTo>
                <a:lnTo>
                  <a:pt x="0" y="0"/>
                </a:lnTo>
                <a:lnTo>
                  <a:pt x="0" y="712788"/>
                </a:lnTo>
                <a:lnTo>
                  <a:pt x="2240026" y="712788"/>
                </a:lnTo>
                <a:lnTo>
                  <a:pt x="2240026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4926" y="4203997"/>
            <a:ext cx="6494145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algn="ctr">
              <a:lnSpc>
                <a:spcPct val="100000"/>
              </a:lnSpc>
              <a:spcBef>
                <a:spcPts val="105"/>
              </a:spcBef>
            </a:pPr>
            <a:r>
              <a:rPr sz="4900" spc="-275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Me</a:t>
            </a:r>
            <a:r>
              <a:rPr sz="4900" spc="-27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sz="4900" spc="-275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</a:t>
            </a:r>
            <a:r>
              <a:rPr sz="49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sz="4900" spc="-545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sz="4900" spc="-275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sz="49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sz="4900" spc="-55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sz="4900" spc="-27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sz="4900" spc="-275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ospedage</a:t>
            </a:r>
            <a:r>
              <a:rPr sz="49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sz="4900" spc="-55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sz="4900" spc="-55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</a:t>
            </a:r>
          </a:p>
          <a:p>
            <a:pPr marL="107950" algn="ctr">
              <a:lnSpc>
                <a:spcPct val="100000"/>
              </a:lnSpc>
              <a:spcBef>
                <a:spcPts val="105"/>
              </a:spcBef>
            </a:pPr>
            <a:r>
              <a:rPr lang="pt-BR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sz="32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Segurança Hoteleira </a:t>
            </a:r>
          </a:p>
          <a:p>
            <a:pPr marL="107950" algn="ctr">
              <a:lnSpc>
                <a:spcPct val="100000"/>
              </a:lnSpc>
              <a:spcBef>
                <a:spcPts val="105"/>
              </a:spcBef>
            </a:pPr>
            <a:r>
              <a:rPr lang="pt-B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Profa. </a:t>
            </a:r>
            <a:r>
              <a:rPr lang="pt-BR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Lélian</a:t>
            </a:r>
            <a:r>
              <a:rPr lang="pt-B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Silveira</a:t>
            </a:r>
          </a:p>
          <a:p>
            <a:pPr marL="107950" algn="ctr">
              <a:lnSpc>
                <a:spcPct val="100000"/>
              </a:lnSpc>
              <a:spcBef>
                <a:spcPts val="105"/>
              </a:spcBef>
            </a:pPr>
            <a:r>
              <a:rPr lang="pt-BR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2022</a:t>
            </a:r>
          </a:p>
          <a:p>
            <a:pPr marL="107950" algn="ctr">
              <a:lnSpc>
                <a:spcPct val="100000"/>
              </a:lnSpc>
              <a:spcBef>
                <a:spcPts val="105"/>
              </a:spcBef>
            </a:pPr>
            <a:endParaRPr lang="pt-BR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7950" algn="ctr">
              <a:lnSpc>
                <a:spcPct val="100000"/>
              </a:lnSpc>
              <a:spcBef>
                <a:spcPts val="105"/>
              </a:spcBef>
            </a:pPr>
            <a:r>
              <a:rPr lang="pt-BR" dirty="0">
                <a:highlight>
                  <a:srgbClr val="FFFF00"/>
                </a:highlight>
                <a:ea typeface="Arial Unicode MS" panose="020B0604020202020204" pitchFamily="34" charset="-128"/>
                <a:cs typeface="Arial Unicode MS" panose="020B0604020202020204" pitchFamily="34" charset="-128"/>
              </a:rPr>
              <a:t>Parte 6</a:t>
            </a:r>
          </a:p>
          <a:p>
            <a:pPr marL="107950">
              <a:lnSpc>
                <a:spcPct val="100000"/>
              </a:lnSpc>
              <a:spcBef>
                <a:spcPts val="105"/>
              </a:spcBef>
            </a:pPr>
            <a:endParaRPr sz="3200" dirty="0"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7695" y="6274308"/>
            <a:ext cx="3027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5" dirty="0">
                <a:solidFill>
                  <a:srgbClr val="FFFFFF"/>
                </a:solidFill>
                <a:latin typeface="Arial MT"/>
                <a:cs typeface="Arial MT"/>
              </a:rPr>
              <a:t>Lé</a:t>
            </a:r>
            <a:r>
              <a:rPr sz="2600" spc="-160" dirty="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sz="2600" spc="-1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600" spc="-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600" spc="-110" dirty="0">
                <a:solidFill>
                  <a:srgbClr val="FFFFFF"/>
                </a:solidFill>
                <a:latin typeface="Arial MT"/>
                <a:cs typeface="Arial MT"/>
              </a:rPr>
              <a:t>il</a:t>
            </a:r>
            <a:r>
              <a:rPr sz="2600" spc="-105" dirty="0">
                <a:solidFill>
                  <a:srgbClr val="FFFFFF"/>
                </a:solidFill>
                <a:latin typeface="Arial MT"/>
                <a:cs typeface="Arial MT"/>
              </a:rPr>
              <a:t>ve</a:t>
            </a:r>
            <a:r>
              <a:rPr sz="2600" spc="-110" dirty="0">
                <a:solidFill>
                  <a:srgbClr val="FFFFFF"/>
                </a:solidFill>
                <a:latin typeface="Arial MT"/>
                <a:cs typeface="Arial MT"/>
              </a:rPr>
              <a:t>ir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spc="-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49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600" spc="-484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spc="-49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600" spc="-484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2600" dirty="0">
              <a:latin typeface="Arial MT"/>
              <a:cs typeface="Arial MT"/>
            </a:endParaRPr>
          </a:p>
        </p:txBody>
      </p:sp>
      <p:pic>
        <p:nvPicPr>
          <p:cNvPr id="22" name="Imagem 21" descr="Homem com camiseta azul&#10;&#10;Descrição gerada automaticamente com confiança baixa">
            <a:extLst>
              <a:ext uri="{FF2B5EF4-FFF2-40B4-BE49-F238E27FC236}">
                <a16:creationId xmlns:a16="http://schemas.microsoft.com/office/drawing/2014/main" id="{687663C8-9303-F94F-9945-54C6BA3E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0136" y="914400"/>
            <a:ext cx="6063723" cy="31502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92FC05-3A6A-8D43-A2A5-FF5BEE14CC7E}"/>
              </a:ext>
            </a:extLst>
          </p:cNvPr>
          <p:cNvSpPr/>
          <p:nvPr/>
        </p:nvSpPr>
        <p:spPr>
          <a:xfrm>
            <a:off x="1828800" y="762000"/>
            <a:ext cx="5943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+mj-lt"/>
              </a:rPr>
              <a:t>D</a:t>
            </a:r>
            <a:r>
              <a:rPr lang="pt-BR" sz="3000" b="1" i="0" u="none" strike="noStrike" dirty="0">
                <a:effectLst/>
                <a:latin typeface="+mj-lt"/>
              </a:rPr>
              <a:t>icas para garantir a segurança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CFB4DCB-E6AB-B445-8EB5-4B7A4F578494}"/>
              </a:ext>
            </a:extLst>
          </p:cNvPr>
          <p:cNvSpPr/>
          <p:nvPr/>
        </p:nvSpPr>
        <p:spPr>
          <a:xfrm>
            <a:off x="533400" y="2209800"/>
            <a:ext cx="811125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i="0" u="none" strike="noStrike" dirty="0">
                <a:effectLst/>
              </a:rPr>
              <a:t>Nunca corte gastos com 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Desenvolva procedimentos padrões para emergências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Treine continuamente seus colaboradores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Sinalize as saídas de emergência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Cuide da iluminação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Tenha um back-up dos dados do hotel ou pousada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Instale telefones e câmeras na salas fitness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Peça recomendações de confiança ao contratar alguém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Verifique sempre os dispositivos de alerta e equipamentos de 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Ofereça cofres para os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Faça o controle de visitas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0" u="none" strike="noStrike" dirty="0">
              <a:effectLst/>
            </a:endParaRPr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C4D81A4-601E-FA4C-932F-39E6A8226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5600" y="1981200"/>
            <a:ext cx="2362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799084"/>
            <a:ext cx="2590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Curiosidades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845" y="1801876"/>
            <a:ext cx="8282940" cy="404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Muitos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itens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são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esquecidos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nos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hotéis.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achados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perdidos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são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reponsabilidade </a:t>
            </a:r>
            <a:r>
              <a:rPr sz="2200" spc="-5" dirty="0">
                <a:latin typeface="Calibri"/>
                <a:cs typeface="Calibri"/>
              </a:rPr>
              <a:t>da governança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registados no sistema </a:t>
            </a:r>
            <a:r>
              <a:rPr sz="2200" dirty="0">
                <a:latin typeface="Calibri"/>
                <a:cs typeface="Calibri"/>
              </a:rPr>
              <a:t>e/ ou </a:t>
            </a:r>
            <a:r>
              <a:rPr sz="2200" spc="-1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livro </a:t>
            </a:r>
            <a:r>
              <a:rPr sz="2200" spc="-5" dirty="0">
                <a:latin typeface="Calibri"/>
                <a:cs typeface="Calibri"/>
              </a:rPr>
              <a:t>de registro. Após 3, </a:t>
            </a:r>
            <a:r>
              <a:rPr sz="2200" dirty="0">
                <a:latin typeface="Calibri"/>
                <a:cs typeface="Calibri"/>
              </a:rPr>
              <a:t>6 ou 9 meses o </a:t>
            </a:r>
            <a:r>
              <a:rPr sz="2200" spc="-5" dirty="0">
                <a:latin typeface="Calibri"/>
                <a:cs typeface="Calibri"/>
              </a:rPr>
              <a:t>hotel tomará </a:t>
            </a:r>
            <a:r>
              <a:rPr sz="2200" spc="-10" dirty="0">
                <a:latin typeface="Calibri"/>
                <a:cs typeface="Calibri"/>
              </a:rPr>
              <a:t>providencias </a:t>
            </a:r>
            <a:r>
              <a:rPr sz="2200" spc="-5" dirty="0">
                <a:latin typeface="Calibri"/>
                <a:cs typeface="Calibri"/>
              </a:rPr>
              <a:t> sobre</a:t>
            </a:r>
            <a:r>
              <a:rPr sz="2200" dirty="0">
                <a:latin typeface="Calibri"/>
                <a:cs typeface="Calibri"/>
              </a:rPr>
              <a:t> os </a:t>
            </a:r>
            <a:r>
              <a:rPr sz="2200" spc="-5" dirty="0">
                <a:latin typeface="Calibri"/>
                <a:cs typeface="Calibri"/>
              </a:rPr>
              <a:t>itens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(leilão,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doação, bazar, etc.),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355600" marR="6350" indent="-342900">
              <a:lnSpc>
                <a:spcPts val="2620"/>
              </a:lnSpc>
              <a:buFont typeface="Arial MT"/>
              <a:buChar char="•"/>
              <a:tabLst>
                <a:tab pos="354965" algn="l"/>
                <a:tab pos="355600" algn="l"/>
                <a:tab pos="893444" algn="l"/>
                <a:tab pos="1443990" algn="l"/>
                <a:tab pos="2225040" algn="l"/>
                <a:tab pos="2690495" algn="l"/>
                <a:tab pos="3696970" algn="l"/>
                <a:tab pos="4262120" algn="l"/>
                <a:tab pos="5487670" algn="l"/>
                <a:tab pos="5919470" algn="l"/>
                <a:tab pos="7352665" algn="l"/>
              </a:tabLst>
            </a:pPr>
            <a:r>
              <a:rPr sz="2200" b="1" dirty="0">
                <a:latin typeface="Calibri"/>
                <a:cs typeface="Calibri"/>
              </a:rPr>
              <a:t>Em	</a:t>
            </a:r>
            <a:r>
              <a:rPr sz="2200" b="1" spc="-10" dirty="0">
                <a:latin typeface="Calibri"/>
                <a:cs typeface="Calibri"/>
              </a:rPr>
              <a:t>u</a:t>
            </a:r>
            <a:r>
              <a:rPr sz="2200" b="1" dirty="0">
                <a:latin typeface="Calibri"/>
                <a:cs typeface="Calibri"/>
              </a:rPr>
              <a:t>m	</a:t>
            </a:r>
            <a:r>
              <a:rPr sz="2200" b="1" spc="-10" dirty="0">
                <a:latin typeface="Calibri"/>
                <a:cs typeface="Calibri"/>
              </a:rPr>
              <a:t>h</a:t>
            </a:r>
            <a:r>
              <a:rPr sz="2200" b="1" spc="5" dirty="0">
                <a:latin typeface="Calibri"/>
                <a:cs typeface="Calibri"/>
              </a:rPr>
              <a:t>o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l	</a:t>
            </a:r>
            <a:r>
              <a:rPr sz="2200" b="1" spc="-10" dirty="0">
                <a:latin typeface="Calibri"/>
                <a:cs typeface="Calibri"/>
              </a:rPr>
              <a:t>d</a:t>
            </a:r>
            <a:r>
              <a:rPr sz="2200" b="1" dirty="0">
                <a:latin typeface="Calibri"/>
                <a:cs typeface="Calibri"/>
              </a:rPr>
              <a:t>e	B</a:t>
            </a:r>
            <a:r>
              <a:rPr sz="2200" b="1" spc="5" dirty="0">
                <a:latin typeface="Calibri"/>
                <a:cs typeface="Calibri"/>
              </a:rPr>
              <a:t>er</a:t>
            </a:r>
            <a:r>
              <a:rPr sz="2200" b="1" spc="-5" dirty="0">
                <a:latin typeface="Calibri"/>
                <a:cs typeface="Calibri"/>
              </a:rPr>
              <a:t>li</a:t>
            </a:r>
            <a:r>
              <a:rPr sz="2200" b="1" spc="-1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,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or	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5" dirty="0">
                <a:latin typeface="Calibri"/>
                <a:cs typeface="Calibri"/>
              </a:rPr>
              <a:t>em</a:t>
            </a:r>
            <a:r>
              <a:rPr sz="2200" spc="-5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o,	os	</a:t>
            </a:r>
            <a:r>
              <a:rPr sz="2200" spc="-10" dirty="0" err="1">
                <a:latin typeface="Calibri"/>
                <a:cs typeface="Calibri"/>
              </a:rPr>
              <a:t>h</a:t>
            </a:r>
            <a:r>
              <a:rPr sz="2200" dirty="0" err="1">
                <a:latin typeface="Calibri"/>
                <a:cs typeface="Calibri"/>
              </a:rPr>
              <a:t>ós</a:t>
            </a:r>
            <a:r>
              <a:rPr sz="2200" spc="-10" dirty="0" err="1">
                <a:latin typeface="Calibri"/>
                <a:cs typeface="Calibri"/>
              </a:rPr>
              <a:t>p</a:t>
            </a:r>
            <a:r>
              <a:rPr sz="2200" dirty="0" err="1">
                <a:latin typeface="Calibri"/>
                <a:cs typeface="Calibri"/>
              </a:rPr>
              <a:t>e</a:t>
            </a:r>
            <a:r>
              <a:rPr sz="2200" spc="-10" dirty="0" err="1">
                <a:latin typeface="Calibri"/>
                <a:cs typeface="Calibri"/>
              </a:rPr>
              <a:t>d</a:t>
            </a:r>
            <a:r>
              <a:rPr sz="2200" dirty="0" err="1">
                <a:latin typeface="Calibri"/>
                <a:cs typeface="Calibri"/>
              </a:rPr>
              <a:t>es</a:t>
            </a:r>
            <a:r>
              <a:rPr lang="pt-BR" sz="2200" dirty="0">
                <a:latin typeface="Calibri"/>
                <a:cs typeface="Calibri"/>
              </a:rPr>
              <a:t> </a:t>
            </a:r>
            <a:r>
              <a:rPr sz="2200" spc="-5" dirty="0" err="1">
                <a:latin typeface="Calibri"/>
                <a:cs typeface="Calibri"/>
              </a:rPr>
              <a:t>l</a:t>
            </a:r>
            <a:r>
              <a:rPr sz="2200" dirty="0" err="1">
                <a:latin typeface="Calibri"/>
                <a:cs typeface="Calibri"/>
              </a:rPr>
              <a:t>e</a:t>
            </a:r>
            <a:r>
              <a:rPr sz="2200" spc="-10" dirty="0" err="1">
                <a:latin typeface="Calibri"/>
                <a:cs typeface="Calibri"/>
              </a:rPr>
              <a:t>v</a:t>
            </a:r>
            <a:r>
              <a:rPr sz="2200" spc="-5" dirty="0" err="1">
                <a:latin typeface="Calibri"/>
                <a:cs typeface="Calibri"/>
              </a:rPr>
              <a:t>a</a:t>
            </a:r>
            <a:r>
              <a:rPr sz="2200" spc="-10" dirty="0" err="1">
                <a:latin typeface="Calibri"/>
                <a:cs typeface="Calibri"/>
              </a:rPr>
              <a:t>r</a:t>
            </a:r>
            <a:r>
              <a:rPr sz="2200" spc="-5" dirty="0" err="1">
                <a:latin typeface="Calibri"/>
                <a:cs typeface="Calibri"/>
              </a:rPr>
              <a:t>am</a:t>
            </a:r>
            <a:r>
              <a:rPr sz="2200" spc="-5" dirty="0">
                <a:latin typeface="Calibri"/>
                <a:cs typeface="Calibri"/>
              </a:rPr>
              <a:t>  chuveiros,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assento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sanitário,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tubulação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até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uma pia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ts val="250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Na</a:t>
            </a:r>
            <a:r>
              <a:rPr sz="2200" b="1" spc="2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Alemanha,</a:t>
            </a:r>
            <a:r>
              <a:rPr sz="2200" b="1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proprietário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hotel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disse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todo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sistema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615"/>
              </a:lnSpc>
              <a:spcBef>
                <a:spcPts val="75"/>
              </a:spcBef>
            </a:pP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desapareceu.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ts val="26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Na</a:t>
            </a:r>
            <a:r>
              <a:rPr sz="2200" b="1" spc="-5" dirty="0">
                <a:latin typeface="Calibri"/>
                <a:cs typeface="Calibri"/>
              </a:rPr>
              <a:t> Itália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5" dirty="0">
                <a:latin typeface="Calibri"/>
                <a:cs typeface="Calibri"/>
              </a:rPr>
              <a:t>ladrões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levaram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piano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cauda.</a:t>
            </a:r>
            <a:endParaRPr sz="2200" dirty="0">
              <a:latin typeface="Calibri"/>
              <a:cs typeface="Calibri"/>
            </a:endParaRPr>
          </a:p>
          <a:p>
            <a:pPr marL="355600" marR="573405" indent="-342900">
              <a:lnSpc>
                <a:spcPts val="2620"/>
              </a:lnSpc>
              <a:spcBef>
                <a:spcPts val="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Os </a:t>
            </a:r>
            <a:r>
              <a:rPr sz="2200" spc="-5" dirty="0">
                <a:latin typeface="Calibri"/>
                <a:cs typeface="Calibri"/>
              </a:rPr>
              <a:t>colchões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luxuosos,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costumam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custar milhares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dólares,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também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não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escapam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mal-intencionados.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1800" y="1649476"/>
            <a:ext cx="8053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065" algn="l"/>
              </a:tabLst>
            </a:pPr>
            <a:r>
              <a:rPr sz="2200" dirty="0">
                <a:latin typeface="Calibri"/>
                <a:cs typeface="Calibri"/>
              </a:rPr>
              <a:t>Uma </a:t>
            </a:r>
            <a:r>
              <a:rPr sz="2200" spc="-5" dirty="0">
                <a:latin typeface="Calibri"/>
                <a:cs typeface="Calibri"/>
              </a:rPr>
              <a:t>pesquisa</a:t>
            </a:r>
            <a:r>
              <a:rPr sz="2200" spc="50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realizada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pelo	site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turismo 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luxo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Wellness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Heaven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275" y="2006600"/>
            <a:ext cx="2446655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5"/>
              </a:lnSpc>
            </a:pPr>
            <a:r>
              <a:rPr sz="2200" b="1" spc="-5" dirty="0">
                <a:latin typeface="Calibri"/>
                <a:cs typeface="Calibri"/>
              </a:rPr>
              <a:t>alemães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britânicos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1981708"/>
            <a:ext cx="7900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63995" algn="l"/>
              </a:tabLst>
            </a:pPr>
            <a:r>
              <a:rPr sz="2200" spc="-5" dirty="0">
                <a:latin typeface="Calibri"/>
                <a:cs typeface="Calibri"/>
              </a:rPr>
              <a:t>mostrou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hóspedes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hotéis	</a:t>
            </a:r>
            <a:r>
              <a:rPr sz="2200" dirty="0">
                <a:latin typeface="Calibri"/>
                <a:cs typeface="Calibri"/>
              </a:rPr>
              <a:t>seguem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00" y="2310891"/>
            <a:ext cx="4806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padrão</a:t>
            </a:r>
            <a:r>
              <a:rPr sz="2200" spc="-5" dirty="0">
                <a:latin typeface="Calibri"/>
                <a:cs typeface="Calibri"/>
              </a:rPr>
              <a:t> 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roubo "bastante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normal".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Além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50" y="2349500"/>
            <a:ext cx="3711575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toalhas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 roupões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 banho,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2679700"/>
            <a:ext cx="5723255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b="1" u="sng" spc="-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se</a:t>
            </a:r>
            <a:r>
              <a:rPr sz="2200" b="1" u="sng" spc="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concentram</a:t>
            </a:r>
            <a:r>
              <a:rPr sz="2200" b="1" u="sng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5" dirty="0"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no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itens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higiene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cosméticos.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2984500"/>
            <a:ext cx="1734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Por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outro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lado,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650" y="3009900"/>
            <a:ext cx="6203950" cy="3429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sz="2200" dirty="0">
                <a:latin typeface="Calibri"/>
                <a:cs typeface="Calibri"/>
              </a:rPr>
              <a:t>os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austríacos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são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mais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orientados </a:t>
            </a:r>
            <a:r>
              <a:rPr sz="2200" b="1" dirty="0">
                <a:latin typeface="Calibri"/>
                <a:cs typeface="Calibri"/>
              </a:rPr>
              <a:t>ao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prazer: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pratos</a:t>
            </a:r>
            <a:r>
              <a:rPr sz="2200" b="1" dirty="0">
                <a:latin typeface="Calibri"/>
                <a:cs typeface="Calibri"/>
              </a:rPr>
              <a:t> 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3352800"/>
            <a:ext cx="2097405" cy="3429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sz="2200" b="1" spc="-5" dirty="0">
                <a:latin typeface="Calibri"/>
                <a:cs typeface="Calibri"/>
              </a:rPr>
              <a:t>máquinas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café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5387" y="3325876"/>
            <a:ext cx="5798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estão</a:t>
            </a:r>
            <a:r>
              <a:rPr sz="2200" spc="-5" dirty="0">
                <a:latin typeface="Calibri"/>
                <a:cs typeface="Calibri"/>
              </a:rPr>
              <a:t> no topo 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lista entre</a:t>
            </a:r>
            <a:r>
              <a:rPr sz="2200" dirty="0">
                <a:latin typeface="Calibri"/>
                <a:cs typeface="Calibri"/>
              </a:rPr>
              <a:t> os</a:t>
            </a:r>
            <a:r>
              <a:rPr sz="2200" spc="-5" dirty="0">
                <a:latin typeface="Calibri"/>
                <a:cs typeface="Calibri"/>
              </a:rPr>
              <a:t> itens 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300" y="3658108"/>
            <a:ext cx="3498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levados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estabelecimentos.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" y="4013200"/>
            <a:ext cx="8550275" cy="34290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5"/>
              </a:lnSpc>
            </a:pPr>
            <a:r>
              <a:rPr sz="2200" spc="-5" dirty="0">
                <a:latin typeface="Calibri"/>
                <a:cs typeface="Calibri"/>
              </a:rPr>
              <a:t>Para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os</a:t>
            </a:r>
            <a:r>
              <a:rPr sz="2200" b="1" spc="-5" dirty="0">
                <a:latin typeface="Calibri"/>
                <a:cs typeface="Calibri"/>
              </a:rPr>
              <a:t> americanos, </a:t>
            </a:r>
            <a:r>
              <a:rPr sz="2200" b="1" dirty="0">
                <a:latin typeface="Calibri"/>
                <a:cs typeface="Calibri"/>
              </a:rPr>
              <a:t>os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travesseiros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pilhas </a:t>
            </a:r>
            <a:r>
              <a:rPr sz="2200" b="1" dirty="0">
                <a:latin typeface="Calibri"/>
                <a:cs typeface="Calibri"/>
              </a:rPr>
              <a:t>aparecem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como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os</a:t>
            </a:r>
            <a:r>
              <a:rPr sz="2200" b="1" spc="-5" dirty="0">
                <a:latin typeface="Calibri"/>
                <a:cs typeface="Calibri"/>
              </a:rPr>
              <a:t> principais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00" y="4356100"/>
            <a:ext cx="2054225" cy="34290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b="1" spc="-5" dirty="0">
                <a:latin typeface="Calibri"/>
                <a:cs typeface="Calibri"/>
              </a:rPr>
              <a:t>objetos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desejo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2525" y="4331716"/>
            <a:ext cx="100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" y="4686300"/>
            <a:ext cx="306895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sz="2200" spc="-5" dirty="0">
                <a:latin typeface="Calibri"/>
                <a:cs typeface="Calibri"/>
              </a:rPr>
              <a:t>Ainda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segundo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pesquisa,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9637" y="4686300"/>
            <a:ext cx="4900930" cy="3429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sz="2200" dirty="0">
                <a:latin typeface="Calibri"/>
                <a:cs typeface="Calibri"/>
              </a:rPr>
              <a:t>os </a:t>
            </a:r>
            <a:r>
              <a:rPr sz="2200" b="1" spc="-5" dirty="0">
                <a:latin typeface="Calibri"/>
                <a:cs typeface="Calibri"/>
              </a:rPr>
              <a:t>italianos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preferem </a:t>
            </a:r>
            <a:r>
              <a:rPr sz="2200" b="1" spc="-5" dirty="0">
                <a:latin typeface="Calibri"/>
                <a:cs typeface="Calibri"/>
              </a:rPr>
              <a:t>levar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taças 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vinho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000" y="5029200"/>
            <a:ext cx="3068955" cy="3429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sz="2200" b="1" spc="-5" dirty="0">
                <a:latin typeface="Calibri"/>
                <a:cs typeface="Calibri"/>
              </a:rPr>
              <a:t>como lembrança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 hote</a:t>
            </a:r>
            <a:r>
              <a:rPr sz="2200" spc="-5" dirty="0">
                <a:latin typeface="Calibri"/>
                <a:cs typeface="Calibri"/>
              </a:rPr>
              <a:t>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000" y="5372100"/>
            <a:ext cx="8312150" cy="330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sz="2200" b="1" spc="-5" dirty="0">
                <a:latin typeface="Calibri"/>
                <a:cs typeface="Calibri"/>
              </a:rPr>
              <a:t>Enquanto</a:t>
            </a:r>
            <a:r>
              <a:rPr sz="2200" b="1" dirty="0">
                <a:latin typeface="Calibri"/>
                <a:cs typeface="Calibri"/>
              </a:rPr>
              <a:t> 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secador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cabelos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ocupa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um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lugar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destaque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ranking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000" y="5702300"/>
            <a:ext cx="679450" cy="330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u</a:t>
            </a:r>
            <a:r>
              <a:rPr sz="2200" b="1" spc="-5" dirty="0">
                <a:latin typeface="Calibri"/>
                <a:cs typeface="Calibri"/>
              </a:rPr>
              <a:t>í</a:t>
            </a:r>
            <a:r>
              <a:rPr sz="2200" b="1" spc="5" dirty="0">
                <a:latin typeface="Calibri"/>
                <a:cs typeface="Calibri"/>
              </a:rPr>
              <a:t>ç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000" y="6032500"/>
            <a:ext cx="7780655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b="1" spc="-5" dirty="0">
                <a:latin typeface="Calibri"/>
                <a:cs typeface="Calibri"/>
              </a:rPr>
              <a:t>Os franceses, por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sua</a:t>
            </a:r>
            <a:r>
              <a:rPr sz="2200" b="1" dirty="0">
                <a:latin typeface="Calibri"/>
                <a:cs typeface="Calibri"/>
              </a:rPr>
              <a:t> vez,</a:t>
            </a:r>
            <a:r>
              <a:rPr sz="2200" b="1" spc="-5" dirty="0">
                <a:latin typeface="Calibri"/>
                <a:cs typeface="Calibri"/>
              </a:rPr>
              <a:t> gostam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levar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TVs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controles remotos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35937" y="6008116"/>
            <a:ext cx="96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000" y="6375400"/>
            <a:ext cx="520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0"/>
              </a:lnSpc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040" y="6354088"/>
            <a:ext cx="7529830" cy="307777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0"/>
              </a:lnSpc>
            </a:pPr>
            <a:r>
              <a:rPr sz="2200" b="1" spc="-5" dirty="0">
                <a:latin typeface="Calibri"/>
                <a:cs typeface="Calibri"/>
              </a:rPr>
              <a:t>holandeses</a:t>
            </a:r>
            <a:r>
              <a:rPr sz="2200" b="1" dirty="0">
                <a:latin typeface="Calibri"/>
                <a:cs typeface="Calibri"/>
              </a:rPr>
              <a:t> foram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eleitos os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mais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práticos: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 err="1">
                <a:latin typeface="Calibri"/>
                <a:cs typeface="Calibri"/>
              </a:rPr>
              <a:t>preferem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 err="1">
                <a:latin typeface="Calibri"/>
                <a:cs typeface="Calibri"/>
              </a:rPr>
              <a:t>lâmpadas</a:t>
            </a:r>
            <a:r>
              <a:rPr lang="pt-BR" sz="2200" b="1" spc="-5">
                <a:latin typeface="Calibri"/>
                <a:cs typeface="Calibri"/>
              </a:rPr>
              <a:t>. 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F0E4-412F-4C45-9ADA-94EF61E3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92" y="803147"/>
            <a:ext cx="7786015" cy="461665"/>
          </a:xfrm>
        </p:spPr>
        <p:txBody>
          <a:bodyPr/>
          <a:lstStyle/>
          <a:p>
            <a:pPr algn="ctr"/>
            <a:r>
              <a:rPr lang="pt-BR" sz="3000" dirty="0"/>
              <a:t>Conceito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C7327-5A2F-1346-A24C-F023E201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57" y="2133600"/>
            <a:ext cx="8406483" cy="2954655"/>
          </a:xfrm>
        </p:spPr>
        <p:txBody>
          <a:bodyPr/>
          <a:lstStyle/>
          <a:p>
            <a:r>
              <a:rPr lang="pt-BR" dirty="0"/>
              <a:t>Medidas de segurança adotadas em um hotel com a finalidade de garantir  a segurança das pessoas e bens contra ações voluntárias ou involuntárias que podem gerar danos humanos, materiais e financeiros. </a:t>
            </a:r>
          </a:p>
          <a:p>
            <a:endParaRPr lang="pt-BR" dirty="0"/>
          </a:p>
          <a:p>
            <a:r>
              <a:rPr lang="pt-BR" dirty="0"/>
              <a:t>Espaços internos </a:t>
            </a:r>
          </a:p>
          <a:p>
            <a:endParaRPr lang="pt-BR" dirty="0"/>
          </a:p>
          <a:p>
            <a:r>
              <a:rPr lang="pt-BR" dirty="0"/>
              <a:t>Espaços  externos </a:t>
            </a:r>
          </a:p>
        </p:txBody>
      </p:sp>
      <p:pic>
        <p:nvPicPr>
          <p:cNvPr id="5" name="Imagem 4" descr="Uma imagem contendo ao ar livre, edifício, frente, rua&#10;&#10;Descrição gerada automaticamente">
            <a:extLst>
              <a:ext uri="{FF2B5EF4-FFF2-40B4-BE49-F238E27FC236}">
                <a16:creationId xmlns:a16="http://schemas.microsoft.com/office/drawing/2014/main" id="{D3F468E0-E303-3E4C-99F6-61F355735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1998" y="3962400"/>
            <a:ext cx="3659006" cy="18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2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998" y="762000"/>
            <a:ext cx="305480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483360" algn="l"/>
              </a:tabLst>
            </a:pPr>
            <a:r>
              <a:rPr sz="3000" spc="-5" dirty="0">
                <a:latin typeface="Arial"/>
                <a:cs typeface="Arial"/>
              </a:rPr>
              <a:t>D</a:t>
            </a:r>
            <a:r>
              <a:rPr sz="3000" spc="5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do</a:t>
            </a:r>
            <a:r>
              <a:rPr sz="3000" dirty="0">
                <a:latin typeface="Arial"/>
                <a:cs typeface="Arial"/>
              </a:rPr>
              <a:t>s</a:t>
            </a:r>
            <a:endParaRPr sz="30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1639315"/>
            <a:ext cx="8041005" cy="4949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5750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sz="2200" b="1" spc="-5" dirty="0">
                <a:latin typeface="Calibri"/>
                <a:cs typeface="Calibri"/>
              </a:rPr>
              <a:t>80%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crimes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realizados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hotelaria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paulista</a:t>
            </a:r>
            <a:r>
              <a:rPr sz="2200" b="1" spc="5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são 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realizados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por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estrangeiros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(laptops,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bolsas</a:t>
            </a:r>
            <a:r>
              <a:rPr sz="2200" dirty="0">
                <a:latin typeface="Calibri"/>
                <a:cs typeface="Calibri"/>
              </a:rPr>
              <a:t> 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carteiras, </a:t>
            </a:r>
            <a:r>
              <a:rPr sz="2200" spc="-5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câmeras,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celulares);</a:t>
            </a:r>
            <a:endParaRPr sz="2200" dirty="0">
              <a:latin typeface="Calibri"/>
              <a:cs typeface="Calibri"/>
            </a:endParaRPr>
          </a:p>
          <a:p>
            <a:pPr marL="298450" marR="5080" indent="-285750" algn="just">
              <a:lnSpc>
                <a:spcPct val="994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Algumas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quadrilhas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hotéis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</a:t>
            </a:r>
            <a:r>
              <a:rPr sz="2200" b="1" spc="-5" dirty="0">
                <a:latin typeface="Calibri"/>
                <a:cs typeface="Calibri"/>
              </a:rPr>
              <a:t>escritórios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crime”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aliciam jovens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classe baixa </a:t>
            </a:r>
            <a:r>
              <a:rPr sz="2200" dirty="0">
                <a:latin typeface="Calibri"/>
                <a:cs typeface="Calibri"/>
              </a:rPr>
              <a:t>para a </a:t>
            </a:r>
            <a:r>
              <a:rPr sz="2200" spc="-5" dirty="0">
                <a:latin typeface="Calibri"/>
                <a:cs typeface="Calibri"/>
              </a:rPr>
              <a:t>distribuição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drogas,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prometem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falsos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empréstimos,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praticam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golpes</a:t>
            </a:r>
            <a:r>
              <a:rPr sz="2200" dirty="0">
                <a:latin typeface="Calibri"/>
                <a:cs typeface="Calibri"/>
              </a:rPr>
              <a:t> 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planejamento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outros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tipos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crimes;</a:t>
            </a:r>
            <a:endParaRPr sz="22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200" b="1" spc="-5" dirty="0">
                <a:latin typeface="Calibri"/>
                <a:cs typeface="Calibri"/>
              </a:rPr>
              <a:t>Hotéis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 luxo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4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são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os mais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 err="1">
                <a:latin typeface="Calibri"/>
                <a:cs typeface="Calibri"/>
              </a:rPr>
              <a:t>visados</a:t>
            </a:r>
            <a:r>
              <a:rPr sz="2200" spc="-5" dirty="0">
                <a:latin typeface="Calibri"/>
                <a:cs typeface="Calibri"/>
              </a:rPr>
              <a:t>;</a:t>
            </a:r>
            <a:endParaRPr lang="pt-BR" sz="2200" spc="-5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pt-BR" sz="2200" spc="-5" dirty="0">
                <a:latin typeface="Calibri"/>
                <a:cs typeface="Calibri"/>
              </a:rPr>
              <a:t>Hotéis com espaços para </a:t>
            </a:r>
            <a:r>
              <a:rPr lang="pt-BR" sz="2200" b="1" spc="-5" dirty="0">
                <a:latin typeface="Calibri"/>
                <a:cs typeface="Calibri"/>
              </a:rPr>
              <a:t>eventos </a:t>
            </a:r>
            <a:r>
              <a:rPr lang="pt-BR" sz="2200" spc="-5" dirty="0">
                <a:latin typeface="Calibri"/>
                <a:cs typeface="Calibri"/>
              </a:rPr>
              <a:t>atraem mais furtos; </a:t>
            </a:r>
            <a:endParaRPr sz="2200" dirty="0">
              <a:latin typeface="Calibri"/>
              <a:cs typeface="Calibri"/>
            </a:endParaRPr>
          </a:p>
          <a:p>
            <a:pPr marL="298450" marR="5080" indent="-285750" algn="just">
              <a:lnSpc>
                <a:spcPct val="99800"/>
              </a:lnSpc>
              <a:spcBef>
                <a:spcPts val="1515"/>
              </a:spcBef>
              <a:buFont typeface="Arial MT"/>
              <a:buChar char="•"/>
              <a:tabLst>
                <a:tab pos="298450" algn="l"/>
              </a:tabLst>
            </a:pPr>
            <a:r>
              <a:rPr sz="2200" b="1" spc="-5" dirty="0">
                <a:latin typeface="Calibri"/>
                <a:cs typeface="Calibri"/>
              </a:rPr>
              <a:t>Outros itens cobiçados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dirty="0">
                <a:latin typeface="Calibri"/>
                <a:cs typeface="Calibri"/>
              </a:rPr>
              <a:t>ferros de </a:t>
            </a:r>
            <a:r>
              <a:rPr sz="2200" spc="-5" dirty="0">
                <a:latin typeface="Calibri"/>
                <a:cs typeface="Calibri"/>
              </a:rPr>
              <a:t>passar roupa, adaptadores,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toalhas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extras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(enviadas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posteriormente),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roupões,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cabides, </a:t>
            </a:r>
            <a:r>
              <a:rPr sz="2200" spc="-5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pilhas</a:t>
            </a:r>
            <a:r>
              <a:rPr sz="2200" dirty="0">
                <a:latin typeface="Calibri"/>
                <a:cs typeface="Calibri"/>
              </a:rPr>
              <a:t> e/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controles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remotos,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lâmpadas</a:t>
            </a:r>
            <a:r>
              <a:rPr sz="2200" dirty="0">
                <a:latin typeface="Calibri"/>
                <a:cs typeface="Calibri"/>
              </a:rPr>
              <a:t> 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abajures, </a:t>
            </a:r>
            <a:r>
              <a:rPr sz="2200" spc="-5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quadros,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travesseiros,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papel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higiênico,</a:t>
            </a:r>
            <a:r>
              <a:rPr sz="2200" dirty="0">
                <a:latin typeface="Calibri"/>
                <a:cs typeface="Calibri"/>
              </a:rPr>
              <a:t> número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identificação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" dirty="0">
                <a:latin typeface="Calibri"/>
                <a:cs typeface="Calibri"/>
              </a:rPr>
              <a:t> apartamento, placas sinalizadoras,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etc.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112" y="838200"/>
            <a:ext cx="530288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3000" spc="-5" dirty="0" err="1"/>
              <a:t>T</a:t>
            </a:r>
            <a:r>
              <a:rPr sz="3000" spc="-5" dirty="0" err="1"/>
              <a:t>ipos</a:t>
            </a:r>
            <a:r>
              <a:rPr sz="3000" spc="-5" dirty="0"/>
              <a:t> </a:t>
            </a:r>
            <a:r>
              <a:rPr sz="3000" dirty="0"/>
              <a:t>de</a:t>
            </a:r>
            <a:r>
              <a:rPr sz="3000" spc="-5" dirty="0"/>
              <a:t> segurança</a:t>
            </a:r>
            <a:r>
              <a:rPr sz="3000" dirty="0"/>
              <a:t> </a:t>
            </a:r>
            <a:r>
              <a:rPr sz="3000" spc="-5" dirty="0"/>
              <a:t>hoteleira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845" y="2096515"/>
            <a:ext cx="37725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Segurança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eletrônica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Segurança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física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Segurança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contra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incêndios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Segurança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trabalho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45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Segurança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pessoal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4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Segurança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informação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603" y="3657600"/>
            <a:ext cx="4063999" cy="2711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68758" y="1572260"/>
            <a:ext cx="8406483" cy="488056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78180" indent="-342900">
              <a:lnSpc>
                <a:spcPct val="100000"/>
              </a:lnSpc>
              <a:spcBef>
                <a:spcPts val="8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</a:tabLst>
            </a:pPr>
            <a:r>
              <a:rPr spc="-15" dirty="0"/>
              <a:t>Circuito</a:t>
            </a:r>
            <a:r>
              <a:rPr spc="-40" dirty="0"/>
              <a:t> </a:t>
            </a:r>
            <a:r>
              <a:rPr spc="-15" dirty="0"/>
              <a:t>interno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105" dirty="0"/>
              <a:t>TV;</a:t>
            </a:r>
          </a:p>
          <a:p>
            <a:pPr marL="678180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</a:tabLst>
            </a:pPr>
            <a:r>
              <a:rPr spc="-20" dirty="0"/>
              <a:t>Ronda </a:t>
            </a:r>
            <a:r>
              <a:rPr dirty="0"/>
              <a:t>e</a:t>
            </a:r>
            <a:r>
              <a:rPr spc="-5" dirty="0"/>
              <a:t> vigilância 24</a:t>
            </a:r>
            <a:r>
              <a:rPr spc="-50" dirty="0"/>
              <a:t> </a:t>
            </a:r>
            <a:r>
              <a:rPr dirty="0"/>
              <a:t>h </a:t>
            </a:r>
            <a:r>
              <a:rPr spc="-20" dirty="0"/>
              <a:t>(garantir</a:t>
            </a:r>
            <a:r>
              <a:rPr spc="-5" dirty="0"/>
              <a:t> </a:t>
            </a:r>
            <a:r>
              <a:rPr dirty="0"/>
              <a:t>a </a:t>
            </a:r>
            <a:r>
              <a:rPr spc="-5" dirty="0"/>
              <a:t>privacidade</a:t>
            </a:r>
            <a:r>
              <a:rPr dirty="0"/>
              <a:t> </a:t>
            </a:r>
            <a:r>
              <a:rPr spc="-5" dirty="0"/>
              <a:t>dos hóspedes);</a:t>
            </a:r>
          </a:p>
          <a:p>
            <a:pPr marL="677545" marR="5080" indent="-342900">
              <a:lnSpc>
                <a:spcPct val="100800"/>
              </a:lnSpc>
              <a:spcBef>
                <a:spcPts val="695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  <a:tab pos="2070735" algn="l"/>
                <a:tab pos="2614295" algn="l"/>
                <a:tab pos="3789679" algn="l"/>
                <a:tab pos="5487670" algn="l"/>
                <a:tab pos="6270625" algn="l"/>
                <a:tab pos="8081009" algn="l"/>
              </a:tabLst>
            </a:pPr>
            <a:r>
              <a:rPr spc="-5" dirty="0"/>
              <a:t>Co</a:t>
            </a:r>
            <a:r>
              <a:rPr spc="-25" dirty="0"/>
              <a:t>n</a:t>
            </a:r>
            <a:r>
              <a:rPr spc="-5" dirty="0"/>
              <a:t>t</a:t>
            </a:r>
            <a:r>
              <a:rPr spc="-40" dirty="0"/>
              <a:t>r</a:t>
            </a:r>
            <a:r>
              <a:rPr spc="-5" dirty="0"/>
              <a:t>ol</a:t>
            </a:r>
            <a:r>
              <a:rPr spc="5" dirty="0"/>
              <a:t>e</a:t>
            </a:r>
            <a:r>
              <a:rPr dirty="0"/>
              <a:t>s	de	a</a:t>
            </a:r>
            <a:r>
              <a:rPr spc="-5" dirty="0"/>
              <a:t>c</a:t>
            </a:r>
            <a:r>
              <a:rPr spc="5" dirty="0"/>
              <a:t>e</a:t>
            </a:r>
            <a:r>
              <a:rPr spc="-5" dirty="0"/>
              <a:t>sso</a:t>
            </a:r>
            <a:r>
              <a:rPr dirty="0"/>
              <a:t>s	b</a:t>
            </a:r>
            <a:r>
              <a:rPr spc="-5" dirty="0"/>
              <a:t>iom</a:t>
            </a:r>
            <a:r>
              <a:rPr spc="-10" dirty="0"/>
              <a:t>é</a:t>
            </a:r>
            <a:r>
              <a:rPr spc="-5" dirty="0"/>
              <a:t>t</a:t>
            </a:r>
            <a:r>
              <a:rPr dirty="0"/>
              <a:t>ri</a:t>
            </a:r>
            <a:r>
              <a:rPr spc="-25" dirty="0"/>
              <a:t>c</a:t>
            </a:r>
            <a:r>
              <a:rPr spc="-5" dirty="0"/>
              <a:t>o</a:t>
            </a:r>
            <a:r>
              <a:rPr dirty="0"/>
              <a:t>s	p</a:t>
            </a:r>
            <a:r>
              <a:rPr spc="-5" dirty="0"/>
              <a:t>a</a:t>
            </a:r>
            <a:r>
              <a:rPr spc="-50" dirty="0"/>
              <a:t>r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d</a:t>
            </a:r>
            <a:r>
              <a:rPr spc="5" dirty="0"/>
              <a:t>e</a:t>
            </a:r>
            <a:r>
              <a:rPr spc="-25" dirty="0"/>
              <a:t>n</a:t>
            </a:r>
            <a:r>
              <a:rPr spc="-5" dirty="0"/>
              <a:t>ti</a:t>
            </a:r>
            <a:r>
              <a:rPr dirty="0"/>
              <a:t>f</a:t>
            </a:r>
            <a:r>
              <a:rPr spc="-5" dirty="0"/>
              <a:t>i</a:t>
            </a:r>
            <a:r>
              <a:rPr spc="-25" dirty="0"/>
              <a:t>c</a:t>
            </a:r>
            <a:r>
              <a:rPr dirty="0"/>
              <a:t>a</a:t>
            </a:r>
            <a:r>
              <a:rPr spc="-25" dirty="0"/>
              <a:t>ç</a:t>
            </a:r>
            <a:r>
              <a:rPr dirty="0"/>
              <a:t>ão	de  </a:t>
            </a:r>
            <a:r>
              <a:rPr spc="-5" dirty="0"/>
              <a:t>funcionários;</a:t>
            </a:r>
          </a:p>
          <a:p>
            <a:pPr marL="678180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</a:tabLst>
            </a:pPr>
            <a:r>
              <a:rPr spc="-5" dirty="0"/>
              <a:t>Alarmes</a:t>
            </a:r>
            <a:r>
              <a:rPr spc="-40" dirty="0"/>
              <a:t> </a:t>
            </a:r>
            <a:r>
              <a:rPr spc="-10" dirty="0"/>
              <a:t>monitorados;</a:t>
            </a:r>
          </a:p>
          <a:p>
            <a:pPr marL="678180" indent="-342900">
              <a:lnSpc>
                <a:spcPct val="100000"/>
              </a:lnSpc>
              <a:spcBef>
                <a:spcPts val="625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  <a:tab pos="1736725" algn="l"/>
              </a:tabLst>
            </a:pPr>
            <a:r>
              <a:rPr b="1" spc="-5" dirty="0"/>
              <a:t>Cartões	</a:t>
            </a:r>
            <a:r>
              <a:rPr b="1" dirty="0"/>
              <a:t>e</a:t>
            </a:r>
            <a:r>
              <a:rPr b="1" spc="-5" dirty="0"/>
              <a:t> mecanismos</a:t>
            </a:r>
            <a:r>
              <a:rPr b="1" spc="-10" dirty="0"/>
              <a:t> eletrônicos</a:t>
            </a:r>
            <a:r>
              <a:rPr b="1" spc="-15" dirty="0"/>
              <a:t> para</a:t>
            </a:r>
            <a:r>
              <a:rPr b="1" spc="-5" dirty="0"/>
              <a:t> </a:t>
            </a:r>
            <a:r>
              <a:rPr b="1" spc="-10" dirty="0"/>
              <a:t>abertura </a:t>
            </a:r>
            <a:r>
              <a:rPr b="1" spc="-5" dirty="0"/>
              <a:t>das</a:t>
            </a:r>
            <a:r>
              <a:rPr b="1" spc="-10" dirty="0"/>
              <a:t> </a:t>
            </a:r>
            <a:r>
              <a:rPr b="1" spc="-10" dirty="0" err="1"/>
              <a:t>portas</a:t>
            </a:r>
            <a:r>
              <a:rPr lang="pt-BR" b="1" spc="-10" dirty="0"/>
              <a:t> e acionamento de elevadores;</a:t>
            </a:r>
            <a:endParaRPr b="1" spc="-10" dirty="0"/>
          </a:p>
          <a:p>
            <a:pPr marL="678180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</a:tabLst>
            </a:pPr>
            <a:r>
              <a:rPr spc="-15" dirty="0"/>
              <a:t>Cercas</a:t>
            </a:r>
            <a:r>
              <a:rPr spc="-35" dirty="0"/>
              <a:t> </a:t>
            </a:r>
            <a:r>
              <a:rPr spc="-5" dirty="0"/>
              <a:t>elétricas;</a:t>
            </a:r>
          </a:p>
          <a:p>
            <a:pPr marL="678180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</a:tabLst>
            </a:pPr>
            <a:r>
              <a:rPr spc="-10" dirty="0"/>
              <a:t>Equipamentos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identificação</a:t>
            </a:r>
            <a:r>
              <a:rPr spc="-5" dirty="0"/>
              <a:t> </a:t>
            </a:r>
            <a:r>
              <a:rPr dirty="0"/>
              <a:t>e</a:t>
            </a:r>
            <a:r>
              <a:rPr spc="5" dirty="0"/>
              <a:t> </a:t>
            </a:r>
            <a:r>
              <a:rPr spc="-15" dirty="0"/>
              <a:t>combates</a:t>
            </a:r>
            <a:r>
              <a:rPr spc="-10" dirty="0"/>
              <a:t> </a:t>
            </a:r>
            <a:r>
              <a:rPr dirty="0"/>
              <a:t>à </a:t>
            </a:r>
            <a:r>
              <a:rPr spc="-5" dirty="0"/>
              <a:t>incêndios</a:t>
            </a:r>
          </a:p>
          <a:p>
            <a:pPr marL="678180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</a:tabLst>
            </a:pPr>
            <a:r>
              <a:rPr spc="-20" dirty="0"/>
              <a:t>Rotas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fuga;</a:t>
            </a:r>
          </a:p>
          <a:p>
            <a:pPr marL="678180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655320" algn="l"/>
                <a:tab pos="655955" algn="l"/>
              </a:tabLst>
            </a:pPr>
            <a:r>
              <a:rPr spc="-5" dirty="0"/>
              <a:t>Canal</a:t>
            </a:r>
            <a:r>
              <a:rPr spc="-15" dirty="0"/>
              <a:t> direto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senha </a:t>
            </a:r>
            <a:r>
              <a:rPr dirty="0"/>
              <a:t>de</a:t>
            </a:r>
            <a:r>
              <a:rPr spc="-5" dirty="0"/>
              <a:t> </a:t>
            </a:r>
            <a:r>
              <a:rPr spc="-15" dirty="0"/>
              <a:t>socorro;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8914" y="788670"/>
            <a:ext cx="36461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Na</a:t>
            </a:r>
            <a:r>
              <a:rPr sz="3000" spc="-70" dirty="0"/>
              <a:t> </a:t>
            </a:r>
            <a:r>
              <a:rPr sz="3000" spc="-5" dirty="0"/>
              <a:t>prática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0D8D39-50D4-6145-8E60-E5D4CFD6B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0" b="10559"/>
          <a:stretch/>
        </p:blipFill>
        <p:spPr>
          <a:xfrm>
            <a:off x="609599" y="1524000"/>
            <a:ext cx="5228263" cy="3657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BDC0CD-E474-5446-8502-A4EBEE5DC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4" t="6139" r="17093"/>
          <a:stretch/>
        </p:blipFill>
        <p:spPr>
          <a:xfrm>
            <a:off x="5486400" y="4029485"/>
            <a:ext cx="3276600" cy="26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418" y="1611883"/>
            <a:ext cx="8028382" cy="515269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8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alibri"/>
                <a:cs typeface="Calibri"/>
              </a:rPr>
              <a:t>Socorro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 meio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botões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pânico;</a:t>
            </a:r>
            <a:endParaRPr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alibri"/>
                <a:cs typeface="Calibri"/>
              </a:rPr>
              <a:t>Portões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automáticos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" dirty="0">
                <a:latin typeface="Calibri"/>
                <a:cs typeface="Calibri"/>
              </a:rPr>
              <a:t> acesso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garagem;</a:t>
            </a:r>
            <a:endParaRPr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  <a:tab pos="5335905" algn="l"/>
              </a:tabLst>
            </a:pPr>
            <a:r>
              <a:rPr sz="2400" spc="-5" dirty="0">
                <a:latin typeface="Calibri"/>
                <a:cs typeface="Calibri"/>
              </a:rPr>
              <a:t>Fechaduras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eletrônicas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sistema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	</a:t>
            </a:r>
            <a:r>
              <a:rPr sz="2400" spc="-5" dirty="0">
                <a:latin typeface="Calibri"/>
                <a:cs typeface="Calibri"/>
              </a:rPr>
              <a:t>auditoria;</a:t>
            </a:r>
            <a:endParaRPr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Calibri"/>
                <a:cs typeface="Calibri"/>
              </a:rPr>
              <a:t>Cofres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apartamentos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pessoais;</a:t>
            </a:r>
            <a:endParaRPr sz="2400" dirty="0">
              <a:latin typeface="Calibri"/>
              <a:cs typeface="Calibri"/>
            </a:endParaRPr>
          </a:p>
          <a:p>
            <a:pPr marL="367029" indent="-342900">
              <a:lnSpc>
                <a:spcPct val="100000"/>
              </a:lnSpc>
              <a:spcBef>
                <a:spcPts val="405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413384" algn="l"/>
                <a:tab pos="414020" algn="l"/>
              </a:tabLst>
            </a:pPr>
            <a:r>
              <a:rPr sz="2400" spc="-5" dirty="0">
                <a:latin typeface="Calibri"/>
                <a:cs typeface="Calibri"/>
              </a:rPr>
              <a:t>Controlar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hotel;</a:t>
            </a:r>
            <a:endParaRPr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315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alibri"/>
                <a:cs typeface="Calibri"/>
              </a:rPr>
              <a:t>Evitar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hóspedes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pagar;</a:t>
            </a:r>
            <a:endParaRPr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alibri"/>
                <a:cs typeface="Calibri"/>
              </a:rPr>
              <a:t>Controle</a:t>
            </a:r>
            <a:r>
              <a:rPr sz="2400" dirty="0">
                <a:latin typeface="Calibri"/>
                <a:cs typeface="Calibri"/>
              </a:rPr>
              <a:t> 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armários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saída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dos funcionários;</a:t>
            </a:r>
            <a:endParaRPr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409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alibri"/>
                <a:cs typeface="Calibri"/>
              </a:rPr>
              <a:t>Relógio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Ponto,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etc.;</a:t>
            </a:r>
            <a:endParaRPr lang="pt-BR" sz="2400" spc="-5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409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lang="pt-BR" sz="2400" spc="-5" dirty="0">
                <a:latin typeface="Calibri"/>
                <a:cs typeface="Calibri"/>
              </a:rPr>
              <a:t>Desabamento, suicídios, homicídios, sequestros,  agressões físicas e morais, acidentes;  </a:t>
            </a:r>
            <a:endParaRPr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alibri"/>
                <a:cs typeface="Calibri"/>
              </a:rPr>
              <a:t>Detectar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hóspedes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registrados</a:t>
            </a:r>
            <a:r>
              <a:rPr sz="2400" spc="-5" dirty="0">
                <a:latin typeface="Calibri"/>
                <a:cs typeface="Calibri"/>
              </a:rPr>
              <a:t>;</a:t>
            </a:r>
            <a:endParaRPr lang="pt-BR" sz="2400" dirty="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SzPct val="58333"/>
              <a:buFont typeface="Arial" panose="020B0604020202020204" pitchFamily="34" charset="0"/>
              <a:buChar char="•"/>
              <a:tabLst>
                <a:tab pos="344805" algn="l"/>
                <a:tab pos="345440" algn="l"/>
              </a:tabLst>
            </a:pPr>
            <a:r>
              <a:rPr lang="pt-BR" sz="2400" spc="-150" dirty="0">
                <a:latin typeface="Calibri"/>
                <a:cs typeface="Calibri"/>
              </a:rPr>
              <a:t>Furtos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estacionamento,UHS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áreas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sociais</a:t>
            </a:r>
            <a:r>
              <a:rPr lang="pt-BR" sz="2400" spc="-5" dirty="0">
                <a:latin typeface="Calibri"/>
                <a:cs typeface="Calibri"/>
              </a:rPr>
              <a:t>, etc.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068" y="1981200"/>
            <a:ext cx="6349365" cy="2157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7142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305" dirty="0" err="1">
                <a:latin typeface="Calibri"/>
                <a:cs typeface="Calibri"/>
              </a:rPr>
              <a:t>Segurança</a:t>
            </a:r>
            <a:r>
              <a:rPr sz="2800" spc="-335" dirty="0">
                <a:latin typeface="Calibri"/>
                <a:cs typeface="Calibri"/>
              </a:rPr>
              <a:t> </a:t>
            </a:r>
            <a:r>
              <a:rPr lang="pt-BR" sz="2800" spc="-335" dirty="0">
                <a:latin typeface="Calibri"/>
                <a:cs typeface="Calibri"/>
              </a:rPr>
              <a:t> </a:t>
            </a:r>
            <a:r>
              <a:rPr sz="2800" spc="-20" dirty="0" err="1">
                <a:latin typeface="Calibri"/>
                <a:cs typeface="Calibri"/>
              </a:rPr>
              <a:t>terceirizada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 </a:t>
            </a:r>
            <a:r>
              <a:rPr sz="2800" spc="-15" dirty="0">
                <a:latin typeface="Calibri"/>
                <a:cs typeface="Calibri"/>
              </a:rPr>
              <a:t>própria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325"/>
              </a:lnSpc>
              <a:spcBef>
                <a:spcPts val="45"/>
              </a:spcBef>
              <a:buClr>
                <a:srgbClr val="DD8046"/>
              </a:buClr>
              <a:buSzPct val="57142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0" dirty="0">
                <a:latin typeface="Calibri"/>
                <a:cs typeface="Calibri"/>
              </a:rPr>
              <a:t>Necessidade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treinamentos</a:t>
            </a:r>
            <a:endParaRPr sz="2800" dirty="0">
              <a:latin typeface="Calibri"/>
              <a:cs typeface="Calibri"/>
            </a:endParaRPr>
          </a:p>
          <a:p>
            <a:pPr marL="332740" marR="5080" indent="-320040">
              <a:lnSpc>
                <a:spcPts val="3410"/>
              </a:lnSpc>
              <a:spcBef>
                <a:spcPts val="35"/>
              </a:spcBef>
              <a:buClr>
                <a:srgbClr val="DD8046"/>
              </a:buClr>
              <a:buSzPct val="57142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5" dirty="0">
                <a:latin typeface="Calibri"/>
                <a:cs typeface="Calibri"/>
              </a:rPr>
              <a:t>Conhecimento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todas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áreas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hotel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ts val="3165"/>
              </a:lnSpc>
              <a:buClr>
                <a:srgbClr val="DD8046"/>
              </a:buClr>
              <a:buSzPct val="57142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0" dirty="0">
                <a:latin typeface="Calibri"/>
                <a:cs typeface="Calibri"/>
              </a:rPr>
              <a:t>Idiomas</a:t>
            </a:r>
            <a:endParaRPr sz="2800" dirty="0">
              <a:latin typeface="Calibri"/>
              <a:cs typeface="Calibri"/>
            </a:endParaRPr>
          </a:p>
          <a:p>
            <a:pPr marL="332740" indent="-320040"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SzPct val="57142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0" dirty="0">
                <a:latin typeface="Calibri"/>
                <a:cs typeface="Calibri"/>
              </a:rPr>
              <a:t>Discrição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0801" y="3228343"/>
            <a:ext cx="2282167" cy="24891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9337" y="747090"/>
            <a:ext cx="537686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Estrutura </a:t>
            </a:r>
            <a:r>
              <a:rPr sz="3000" dirty="0"/>
              <a:t>da </a:t>
            </a:r>
            <a:r>
              <a:rPr sz="3000" spc="-5" dirty="0"/>
              <a:t>segurança</a:t>
            </a:r>
            <a:r>
              <a:rPr sz="3000" dirty="0"/>
              <a:t> </a:t>
            </a:r>
            <a:r>
              <a:rPr sz="3000" spc="-5" dirty="0"/>
              <a:t>hoteleira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796" y="860415"/>
            <a:ext cx="64763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Por</a:t>
            </a:r>
            <a:r>
              <a:rPr sz="3000" spc="-20" dirty="0"/>
              <a:t> </a:t>
            </a:r>
            <a:r>
              <a:rPr sz="3000" dirty="0"/>
              <a:t>que</a:t>
            </a:r>
            <a:r>
              <a:rPr sz="3000" spc="-5" dirty="0"/>
              <a:t> </a:t>
            </a:r>
            <a:r>
              <a:rPr sz="3000" dirty="0"/>
              <a:t>investir</a:t>
            </a:r>
            <a:r>
              <a:rPr sz="3000" spc="-15" dirty="0"/>
              <a:t> </a:t>
            </a:r>
            <a:r>
              <a:rPr sz="3000" dirty="0"/>
              <a:t>na</a:t>
            </a:r>
            <a:r>
              <a:rPr sz="3000" spc="-20" dirty="0"/>
              <a:t> </a:t>
            </a:r>
            <a:r>
              <a:rPr sz="3000" spc="-5" dirty="0"/>
              <a:t>segurança</a:t>
            </a:r>
            <a:r>
              <a:rPr sz="3000" spc="-15" dirty="0"/>
              <a:t> </a:t>
            </a:r>
            <a:r>
              <a:rPr sz="3000" spc="-5" dirty="0" err="1"/>
              <a:t>hoteleira</a:t>
            </a:r>
            <a:r>
              <a:rPr sz="3000" spc="-15" dirty="0"/>
              <a:t> 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1396"/>
            <a:ext cx="5480050" cy="2369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49885">
              <a:lnSpc>
                <a:spcPct val="98600"/>
              </a:lnSpc>
              <a:spcBef>
                <a:spcPts val="135"/>
              </a:spcBef>
              <a:buAutoNum type="arabicPlain"/>
              <a:tabLst>
                <a:tab pos="217804" algn="l"/>
                <a:tab pos="3077845" algn="l"/>
                <a:tab pos="3345815" algn="l"/>
              </a:tabLst>
            </a:pPr>
            <a:r>
              <a:rPr sz="2200" dirty="0">
                <a:solidFill>
                  <a:srgbClr val="2E1A46"/>
                </a:solidFill>
                <a:latin typeface="Calibri"/>
                <a:cs typeface="Calibri"/>
              </a:rPr>
              <a:t>–</a:t>
            </a:r>
            <a:r>
              <a:rPr sz="2200" spc="10" dirty="0">
                <a:solidFill>
                  <a:srgbClr val="2E1A46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1A46"/>
                </a:solidFill>
                <a:latin typeface="Calibri"/>
                <a:cs typeface="Calibri"/>
              </a:rPr>
              <a:t>Conforto,</a:t>
            </a:r>
            <a:r>
              <a:rPr sz="2200" b="1" spc="5" dirty="0">
                <a:solidFill>
                  <a:srgbClr val="2E1A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1A46"/>
                </a:solidFill>
                <a:latin typeface="Calibri"/>
                <a:cs typeface="Calibri"/>
              </a:rPr>
              <a:t>segurança</a:t>
            </a:r>
            <a:r>
              <a:rPr sz="2200" b="1" spc="5" dirty="0">
                <a:solidFill>
                  <a:srgbClr val="2E1A46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1A46"/>
                </a:solidFill>
                <a:latin typeface="Calibri"/>
                <a:cs typeface="Calibri"/>
              </a:rPr>
              <a:t>e	e	</a:t>
            </a:r>
            <a:r>
              <a:rPr sz="2200" b="1" spc="-15" dirty="0">
                <a:solidFill>
                  <a:srgbClr val="2E1A46"/>
                </a:solidFill>
                <a:latin typeface="Calibri"/>
                <a:cs typeface="Calibri"/>
              </a:rPr>
              <a:t>satisfação</a:t>
            </a:r>
            <a:r>
              <a:rPr sz="2200" b="1" dirty="0">
                <a:solidFill>
                  <a:srgbClr val="2E1A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1A46"/>
                </a:solidFill>
                <a:latin typeface="Calibri"/>
                <a:cs typeface="Calibri"/>
              </a:rPr>
              <a:t>do </a:t>
            </a:r>
            <a:r>
              <a:rPr sz="2200" spc="-5" dirty="0">
                <a:solidFill>
                  <a:srgbClr val="2E1A46"/>
                </a:solidFill>
                <a:latin typeface="Calibri"/>
                <a:cs typeface="Calibri"/>
              </a:rPr>
              <a:t> hóspede, </a:t>
            </a:r>
            <a:r>
              <a:rPr sz="2200" spc="-10" dirty="0">
                <a:solidFill>
                  <a:srgbClr val="2E1A46"/>
                </a:solidFill>
                <a:latin typeface="Calibri"/>
                <a:cs typeface="Calibri"/>
              </a:rPr>
              <a:t>que espera </a:t>
            </a:r>
            <a:r>
              <a:rPr sz="2200" spc="-5" dirty="0">
                <a:solidFill>
                  <a:srgbClr val="2E1A46"/>
                </a:solidFill>
                <a:latin typeface="Calibri"/>
                <a:cs typeface="Calibri"/>
              </a:rPr>
              <a:t>usufruir de uma </a:t>
            </a:r>
            <a:r>
              <a:rPr sz="2200" spc="-10" dirty="0">
                <a:solidFill>
                  <a:srgbClr val="2E1A46"/>
                </a:solidFill>
                <a:latin typeface="Calibri"/>
                <a:cs typeface="Calibri"/>
              </a:rPr>
              <a:t>estadia </a:t>
            </a:r>
            <a:r>
              <a:rPr sz="2200" spc="-484" dirty="0">
                <a:solidFill>
                  <a:srgbClr val="2E1A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1A46"/>
                </a:solidFill>
                <a:latin typeface="Calibri"/>
                <a:cs typeface="Calibri"/>
              </a:rPr>
              <a:t>tranquila,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lain"/>
            </a:pPr>
            <a:endParaRPr sz="2150" dirty="0">
              <a:latin typeface="Calibri"/>
              <a:cs typeface="Calibri"/>
            </a:endParaRPr>
          </a:p>
          <a:p>
            <a:pPr marL="12700" marR="5080" algn="just">
              <a:lnSpc>
                <a:spcPct val="100499"/>
              </a:lnSpc>
              <a:buAutoNum type="arabicPlain"/>
              <a:tabLst>
                <a:tab pos="415290" algn="l"/>
              </a:tabLst>
            </a:pPr>
            <a:r>
              <a:rPr sz="2200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responsabilidade</a:t>
            </a:r>
            <a:r>
              <a:rPr sz="2200" b="1" spc="-5" dirty="0">
                <a:latin typeface="Calibri"/>
                <a:cs typeface="Calibri"/>
              </a:rPr>
              <a:t> civil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comprometer 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hotel </a:t>
            </a:r>
            <a:r>
              <a:rPr sz="2200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seus </a:t>
            </a:r>
            <a:r>
              <a:rPr sz="2200" spc="-15" dirty="0">
                <a:latin typeface="Calibri"/>
                <a:cs typeface="Calibri"/>
              </a:rPr>
              <a:t>proprietários </a:t>
            </a:r>
            <a:r>
              <a:rPr sz="2200" spc="-5" dirty="0">
                <a:latin typeface="Calibri"/>
                <a:cs typeface="Calibri"/>
              </a:rPr>
              <a:t>nos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aspectos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criminal.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53635"/>
            <a:ext cx="82867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2200" spc="-5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-	Um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200" spc="-10" dirty="0">
                <a:latin typeface="Calibri"/>
                <a:cs typeface="Calibri"/>
              </a:rPr>
              <a:t>acabar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8155" y="4453635"/>
            <a:ext cx="4518025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88595">
              <a:lnSpc>
                <a:spcPts val="2590"/>
              </a:lnSpc>
              <a:spcBef>
                <a:spcPts val="225"/>
              </a:spcBef>
              <a:tabLst>
                <a:tab pos="702945" algn="l"/>
                <a:tab pos="1040765" algn="l"/>
                <a:tab pos="1348105" algn="l"/>
                <a:tab pos="1807845" algn="l"/>
                <a:tab pos="2418080" algn="l"/>
                <a:tab pos="2646045" algn="l"/>
                <a:tab pos="2922270" algn="l"/>
                <a:tab pos="3528060" algn="l"/>
                <a:tab pos="392557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or	g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de 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om	a	</a:t>
            </a:r>
            <a:r>
              <a:rPr sz="2200" b="1" spc="-20" dirty="0">
                <a:latin typeface="Calibri"/>
                <a:cs typeface="Calibri"/>
              </a:rPr>
              <a:t>r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10" dirty="0">
                <a:latin typeface="Calibri"/>
                <a:cs typeface="Calibri"/>
              </a:rPr>
              <a:t>pu</a:t>
            </a: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ç</a:t>
            </a:r>
            <a:r>
              <a:rPr sz="2200" b="1" dirty="0">
                <a:latin typeface="Calibri"/>
                <a:cs typeface="Calibri"/>
              </a:rPr>
              <a:t>ão	</a:t>
            </a:r>
            <a:r>
              <a:rPr sz="2200" b="1" spc="-10" dirty="0">
                <a:latin typeface="Calibri"/>
                <a:cs typeface="Calibri"/>
              </a:rPr>
              <a:t>d</a:t>
            </a:r>
            <a:r>
              <a:rPr sz="2200" b="1" dirty="0">
                <a:latin typeface="Calibri"/>
                <a:cs typeface="Calibri"/>
              </a:rPr>
              <a:t>o	</a:t>
            </a:r>
            <a:r>
              <a:rPr sz="2200" b="1" spc="-5" dirty="0">
                <a:latin typeface="Calibri"/>
                <a:cs typeface="Calibri"/>
              </a:rPr>
              <a:t>s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u	</a:t>
            </a:r>
            <a:r>
              <a:rPr sz="2200" b="1" spc="-10" dirty="0">
                <a:latin typeface="Calibri"/>
                <a:cs typeface="Calibri"/>
              </a:rPr>
              <a:t>n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spc="-30" dirty="0">
                <a:latin typeface="Calibri"/>
                <a:cs typeface="Calibri"/>
              </a:rPr>
              <a:t>g</a:t>
            </a:r>
            <a:r>
              <a:rPr sz="2200" b="1" spc="5" dirty="0">
                <a:latin typeface="Calibri"/>
                <a:cs typeface="Calibri"/>
              </a:rPr>
              <a:t>ó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5" dirty="0">
                <a:latin typeface="Calibri"/>
                <a:cs typeface="Calibri"/>
              </a:rPr>
              <a:t>i</a:t>
            </a:r>
            <a:r>
              <a:rPr sz="2200" b="1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124196"/>
            <a:ext cx="5481320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  <a:tabLst>
                <a:tab pos="1302385" algn="l"/>
                <a:tab pos="2345055" algn="l"/>
                <a:tab pos="2660015" algn="l"/>
                <a:tab pos="4324350" algn="l"/>
                <a:tab pos="4785360" algn="l"/>
              </a:tabLst>
            </a:pP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nd</a:t>
            </a:r>
            <a:r>
              <a:rPr sz="2200" dirty="0">
                <a:latin typeface="Calibri"/>
                <a:cs typeface="Calibri"/>
              </a:rPr>
              <a:t>o	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li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	e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spc="-10" dirty="0">
                <a:latin typeface="Calibri"/>
                <a:cs typeface="Calibri"/>
              </a:rPr>
              <a:t>ud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nd</a:t>
            </a:r>
            <a:r>
              <a:rPr sz="2200" dirty="0">
                <a:latin typeface="Calibri"/>
                <a:cs typeface="Calibri"/>
              </a:rPr>
              <a:t>o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ma  </a:t>
            </a:r>
            <a:r>
              <a:rPr sz="2200" spc="-10" dirty="0">
                <a:latin typeface="Calibri"/>
                <a:cs typeface="Calibri"/>
              </a:rPr>
              <a:t>definitiva </a:t>
            </a:r>
            <a:r>
              <a:rPr sz="2200" dirty="0">
                <a:latin typeface="Calibri"/>
                <a:cs typeface="Calibri"/>
              </a:rPr>
              <a:t>seu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empreendimento.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8EB72BE5-5881-8342-A616-4A21175B5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8400" y="1978284"/>
            <a:ext cx="28956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B92269CC60D64092725060F72870CC" ma:contentTypeVersion="0" ma:contentTypeDescription="Crie um novo documento." ma:contentTypeScope="" ma:versionID="3dfdd5a8255c8948e8b323e11cfb66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E88AA1-B943-4D3B-9EC5-FC6D46C21443}"/>
</file>

<file path=customXml/itemProps2.xml><?xml version="1.0" encoding="utf-8"?>
<ds:datastoreItem xmlns:ds="http://schemas.openxmlformats.org/officeDocument/2006/customXml" ds:itemID="{587CD93A-7589-44E5-A0B8-40353920C01A}"/>
</file>

<file path=customXml/itemProps3.xml><?xml version="1.0" encoding="utf-8"?>
<ds:datastoreItem xmlns:ds="http://schemas.openxmlformats.org/officeDocument/2006/customXml" ds:itemID="{0369DA09-A5D7-425F-BB87-5B9DAC60F32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835</Words>
  <Application>Microsoft Macintosh PowerPoint</Application>
  <PresentationFormat>Apresentação na tela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Wingdings</vt:lpstr>
      <vt:lpstr>Office Theme</vt:lpstr>
      <vt:lpstr>Apresentação do PowerPoint</vt:lpstr>
      <vt:lpstr>Conceito</vt:lpstr>
      <vt:lpstr>Dados</vt:lpstr>
      <vt:lpstr>Tipos de segurança hoteleira</vt:lpstr>
      <vt:lpstr>Na prática</vt:lpstr>
      <vt:lpstr>Apresentação do PowerPoint</vt:lpstr>
      <vt:lpstr>Apresentação do PowerPoint</vt:lpstr>
      <vt:lpstr>Estrutura da segurança hoteleira</vt:lpstr>
      <vt:lpstr>Por que investir na segurança hoteleira </vt:lpstr>
      <vt:lpstr>Apresentação do PowerPoint</vt:lpstr>
      <vt:lpstr>Curiosidades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LELIAN PATRICIA DE OLIVEIRA SILVEIRA</cp:lastModifiedBy>
  <cp:revision>10</cp:revision>
  <dcterms:created xsi:type="dcterms:W3CDTF">2021-05-18T17:15:05Z</dcterms:created>
  <dcterms:modified xsi:type="dcterms:W3CDTF">2022-08-02T19:56:11Z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0x0101003CB92269CC60D64092725060F72870CC</vt:lpwstr>
  </property>
</Properties>
</file>