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charts/colors1.xml" ContentType="application/vnd.ms-office.chartcolorstyl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charts/style1.xml" ContentType="application/vnd.ms-office.chartstyle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7" r:id="rId4"/>
    <p:sldId id="262" r:id="rId5"/>
    <p:sldId id="258" r:id="rId6"/>
    <p:sldId id="268" r:id="rId7"/>
    <p:sldId id="269" r:id="rId8"/>
    <p:sldId id="263" r:id="rId9"/>
    <p:sldId id="265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732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pt-BR" sz="2000" b="0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Pertencimento</a:t>
            </a:r>
            <a:r>
              <a:rPr lang="pt-BR" sz="2000" baseline="0">
                <a:latin typeface="Arial" panose="020B0604020202020204" pitchFamily="34" charset="0"/>
                <a:cs typeface="Arial" panose="020B0604020202020204" pitchFamily="34" charset="0"/>
              </a:rPr>
              <a:t> ao projeto</a:t>
            </a:r>
          </a:p>
          <a:p>
            <a: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pPr>
            <a:r>
              <a:rPr lang="pt-BR" sz="2000" baseline="0">
                <a:latin typeface="Arial" panose="020B0604020202020204" pitchFamily="34" charset="0"/>
                <a:cs typeface="Arial" panose="020B0604020202020204" pitchFamily="34" charset="0"/>
              </a:rPr>
              <a:t>"Caminhos da Serra do Mar"</a:t>
            </a:r>
            <a:endParaRPr lang="pt-BR" sz="200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48545122484689412"/>
          <c:y val="0.842592592592592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t-BR" sz="200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5877296587926505E-2"/>
          <c:y val="0.13663203557888595"/>
          <c:w val="0.68133202099737533"/>
          <c:h val="0.6855438903470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D35D5D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729-42B0-BADC-0704AA35B3A8}"/>
              </c:ext>
            </c:extLst>
          </c:dPt>
          <c:dPt>
            <c:idx val="4"/>
            <c:invertIfNegative val="0"/>
            <c:bubble3D val="0"/>
            <c:spPr>
              <a:solidFill>
                <a:srgbClr val="D35D5D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729-42B0-BADC-0704AA35B3A8}"/>
              </c:ext>
            </c:extLst>
          </c:dPt>
          <c:cat>
            <c:strRef>
              <c:f>Plan1!$A$2:$A$8</c:f>
              <c:strCache>
                <c:ptCount val="5"/>
                <c:pt idx="0">
                  <c:v>Sabia</c:v>
                </c:pt>
                <c:pt idx="1">
                  <c:v>Não sabia</c:v>
                </c:pt>
                <c:pt idx="3">
                  <c:v>Sabia</c:v>
                </c:pt>
                <c:pt idx="4">
                  <c:v>Não sabia</c:v>
                </c:pt>
              </c:strCache>
              <c:extLst/>
            </c:strRef>
          </c:cat>
          <c:val>
            <c:numRef>
              <c:f>Plan1!$B$2:$B$8</c:f>
              <c:numCache>
                <c:formatCode>General</c:formatCode>
                <c:ptCount val="5"/>
                <c:pt idx="0">
                  <c:v>25</c:v>
                </c:pt>
                <c:pt idx="1">
                  <c:v>35</c:v>
                </c:pt>
                <c:pt idx="3">
                  <c:v>20</c:v>
                </c:pt>
                <c:pt idx="4">
                  <c:v>35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D729-42B0-BADC-0704AA35B3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"/>
        <c:axId val="1479438272"/>
        <c:axId val="1479431200"/>
      </c:barChart>
      <c:catAx>
        <c:axId val="1479438272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pt-BR" sz="20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pt-BR" sz="2000">
                    <a:latin typeface="Arial" panose="020B0604020202020204" pitchFamily="34" charset="0"/>
                    <a:cs typeface="Arial" panose="020B0604020202020204" pitchFamily="34" charset="0"/>
                  </a:rPr>
                  <a:t>Pertencimento ao </a:t>
                </a:r>
              </a:p>
              <a:p>
                <a:pPr>
                  <a:defRPr sz="20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pt-BR" sz="2000">
                    <a:latin typeface="Arial" panose="020B0604020202020204" pitchFamily="34" charset="0"/>
                    <a:cs typeface="Arial" panose="020B0604020202020204" pitchFamily="34" charset="0"/>
                  </a:rPr>
                  <a:t>PARNASO</a:t>
                </a:r>
              </a:p>
            </c:rich>
          </c:tx>
          <c:layout>
            <c:manualLayout>
              <c:xMode val="edge"/>
              <c:yMode val="edge"/>
              <c:x val="0.10627660296600609"/>
              <c:y val="0.845324040529900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pt-BR" sz="2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479431200"/>
        <c:crosses val="autoZero"/>
        <c:auto val="1"/>
        <c:lblAlgn val="ctr"/>
        <c:lblOffset val="100"/>
        <c:noMultiLvlLbl val="0"/>
      </c:catAx>
      <c:valAx>
        <c:axId val="1479431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pt-BR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Número</a:t>
                </a:r>
                <a:r>
                  <a:rPr lang="pt-BR" baseline="0" dirty="0"/>
                  <a:t> de pessoas</a:t>
                </a:r>
                <a:endParaRPr lang="en-GB" dirty="0"/>
              </a:p>
            </c:rich>
          </c:tx>
          <c:layout>
            <c:manualLayout>
              <c:xMode val="edge"/>
              <c:yMode val="edge"/>
              <c:x val="0"/>
              <c:y val="0.365376996649390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pt-BR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pt-BR" sz="16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79438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t-BR" sz="20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 algn="ctr" rtl="0">
        <a:defRPr lang="pt-BR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81A66-7203-4FAB-9B51-282969800D6E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9CF4B-210B-446C-950D-79F967ABFBF6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B8FD-3A3C-4B0E-9FF1-829805D10282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B3862-6DFF-4D95-B11A-340F1CC8C76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F625B-BDED-4E33-B169-08054D0DF158}" type="datetime1">
              <a:rPr lang="pt-BR" smtClean="0"/>
              <a:t>12/06/2018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8984-DC95-406B-8D9E-A1CDEB4D4F3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48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9F79-E45F-473E-A83F-4C0808CE8804}" type="datetime1">
              <a:rPr lang="pt-BR" smtClean="0"/>
              <a:t>12/06/2018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8984-DC95-406B-8D9E-A1CDEB4D4F3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75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80AE-F355-4EA3-8B8F-84FA6B3FCBBE}" type="datetime1">
              <a:rPr lang="pt-BR" smtClean="0"/>
              <a:t>12/06/2018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8984-DC95-406B-8D9E-A1CDEB4D4F3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82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CCC6-F5B6-4840-B0C2-72A887983F32}" type="datetime1">
              <a:rPr lang="pt-BR" smtClean="0"/>
              <a:t>12/06/2018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8984-DC95-406B-8D9E-A1CDEB4D4F3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E958-0366-4666-8C27-E73E66495CB0}" type="datetime1">
              <a:rPr lang="pt-BR" smtClean="0"/>
              <a:t>12/06/2018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8984-DC95-406B-8D9E-A1CDEB4D4F3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65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680D-AEFE-4825-B0BA-2EC4A8EB290E}" type="datetime1">
              <a:rPr lang="pt-BR" smtClean="0"/>
              <a:t>12/06/2018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8984-DC95-406B-8D9E-A1CDEB4D4F3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29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D86B-58DD-4E1C-A7EF-57A734A661DA}" type="datetime1">
              <a:rPr lang="pt-BR" smtClean="0"/>
              <a:t>12/06/2018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8984-DC95-406B-8D9E-A1CDEB4D4F3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78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8F27-D82B-4317-8CDD-E5AFF7C314B4}" type="datetime1">
              <a:rPr lang="pt-BR" smtClean="0"/>
              <a:t>12/06/2018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8984-DC95-406B-8D9E-A1CDEB4D4F3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1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6C65-8B06-447D-8AB2-D453D1FFBF52}" type="datetime1">
              <a:rPr lang="pt-BR" smtClean="0"/>
              <a:t>12/06/2018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8984-DC95-406B-8D9E-A1CDEB4D4F3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54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8958-6B6E-4D5C-ACE0-B134C3BAF91A}" type="datetime1">
              <a:rPr lang="pt-BR" smtClean="0"/>
              <a:t>12/06/2018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8984-DC95-406B-8D9E-A1CDEB4D4F3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7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2F38-32F8-4D5F-B7B6-425DFCB61042}" type="datetime1">
              <a:rPr lang="pt-BR" smtClean="0"/>
              <a:t>12/06/2018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8984-DC95-406B-8D9E-A1CDEB4D4F3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37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0"/>
            <a:lum/>
          </a:blip>
          <a:srcRect/>
          <a:stretch>
            <a:fillRect l="-9000" t="6000" r="-3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173BA-705A-4379-B553-D8E8836B925A}" type="datetime1">
              <a:rPr lang="pt-BR" smtClean="0"/>
              <a:t>12/06/2018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E8984-DC95-406B-8D9E-A1CDEB4D4F3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10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Perfil Turístico Na Trilha Urbana do Morro Meu Castelo (RJ)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86600" cy="2711152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pt-B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Autores: </a:t>
            </a:r>
            <a:r>
              <a:rPr lang="pt-B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Daylaine</a:t>
            </a:r>
            <a:r>
              <a:rPr lang="pt-B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dos Santos Pereira¹</a:t>
            </a:r>
            <a:r>
              <a:rPr lang="en-GB" altLang="en-US" dirty="0">
                <a:solidFill>
                  <a:srgbClr val="000000"/>
                </a:solidFill>
                <a:latin typeface="Arial" panose="020B0604020202020204" pitchFamily="34" charset="0"/>
              </a:rPr>
              <a:t>; </a:t>
            </a:r>
            <a:r>
              <a:rPr lang="pt-B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Fillipe Fernandes Rodrigues de Oliveira¹;Luana da Silva Pitzer¹</a:t>
            </a:r>
            <a:r>
              <a:rPr lang="en-GB" altLang="en-US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r>
              <a:rPr lang="pt-B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Marcos André da Silva Virginio¹;Vitor Pinto Chaves Victorino¹</a:t>
            </a:r>
            <a:r>
              <a:rPr lang="en-GB" altLang="en-US" dirty="0">
                <a:solidFill>
                  <a:srgbClr val="000000"/>
                </a:solidFill>
                <a:latin typeface="Arial" panose="020B0604020202020204" pitchFamily="34" charset="0"/>
              </a:rPr>
              <a:t>; </a:t>
            </a:r>
          </a:p>
          <a:p>
            <a:pPr algn="just"/>
            <a:r>
              <a:rPr lang="pt-B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Orientadores: Marcelo Faria Porretti¹²</a:t>
            </a:r>
            <a:r>
              <a:rPr lang="en-GB" altLang="en-US" dirty="0">
                <a:solidFill>
                  <a:srgbClr val="000000"/>
                </a:solidFill>
                <a:latin typeface="Arial" panose="020B0604020202020204" pitchFamily="34" charset="0"/>
              </a:rPr>
              <a:t>; </a:t>
            </a:r>
            <a:r>
              <a:rPr lang="pt-B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Fernando Amaro Pessoa¹³</a:t>
            </a:r>
          </a:p>
          <a:p>
            <a:pPr algn="just"/>
            <a:r>
              <a:rPr lang="pt-BR" altLang="en-US" sz="2000" dirty="0">
                <a:latin typeface="Arial" panose="020B0604020202020204" pitchFamily="34" charset="0"/>
              </a:rPr>
              <a:t>¹CEFET/RJ – </a:t>
            </a:r>
            <a:r>
              <a:rPr lang="pt-BR" altLang="en-US" sz="2000" i="1" dirty="0">
                <a:latin typeface="Arial" panose="020B0604020202020204" pitchFamily="34" charset="0"/>
              </a:rPr>
              <a:t>campus </a:t>
            </a:r>
            <a:r>
              <a:rPr lang="pt-BR" altLang="en-US" sz="2000" dirty="0">
                <a:latin typeface="Arial" panose="020B0604020202020204" pitchFamily="34" charset="0"/>
              </a:rPr>
              <a:t>Petrópolis; </a:t>
            </a:r>
          </a:p>
          <a:p>
            <a:pPr algn="just"/>
            <a:r>
              <a:rPr lang="pt-BR" altLang="en-US" sz="2000" dirty="0">
                <a:latin typeface="Arial" panose="020B0604020202020204" pitchFamily="34" charset="0"/>
              </a:rPr>
              <a:t>²Programa de Pós-Graduação em Ciências do Exercício e do Esporte (PPGCEE-UERJ);</a:t>
            </a:r>
          </a:p>
          <a:p>
            <a:pPr algn="just"/>
            <a:r>
              <a:rPr lang="pt-BR" altLang="en-US" sz="2000" dirty="0">
                <a:latin typeface="Arial" panose="020B0604020202020204" pitchFamily="34" charset="0"/>
              </a:rPr>
              <a:t>³Programa de Pós-Graduação em Geografia da UFRJ (PPGG-UFRJ)</a:t>
            </a:r>
            <a:endParaRPr lang="en-GB" altLang="en-US" sz="2000" dirty="0">
              <a:latin typeface="Arial" panose="020B0604020202020204" pitchFamily="34" charset="0"/>
            </a:endParaRPr>
          </a:p>
          <a:p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Turismo e Meio Ambiente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95544"/>
            <a:ext cx="7416824" cy="157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0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277888"/>
            <a:ext cx="8229600" cy="926976"/>
          </a:xfrm>
        </p:spPr>
        <p:txBody>
          <a:bodyPr/>
          <a:lstStyle/>
          <a:p>
            <a:r>
              <a:rPr lang="pt-BR" dirty="0"/>
              <a:t>1. INTRODUÇÃO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4624"/>
            <a:ext cx="7416824" cy="157236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E743F96-44C0-4DBE-B4BB-CB0BAFB5B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859" y="2204864"/>
            <a:ext cx="6306282" cy="404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0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0832" y="1613922"/>
            <a:ext cx="8229600" cy="1143000"/>
          </a:xfrm>
        </p:spPr>
        <p:txBody>
          <a:bodyPr/>
          <a:lstStyle/>
          <a:p>
            <a:r>
              <a:rPr lang="pt-BR" dirty="0"/>
              <a:t>1. INTRODUÇÃO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4624"/>
            <a:ext cx="7416824" cy="157236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9EC7820-007C-40C0-AA81-67F7D5B21ECB}"/>
              </a:ext>
            </a:extLst>
          </p:cNvPr>
          <p:cNvSpPr txBox="1"/>
          <p:nvPr/>
        </p:nvSpPr>
        <p:spPr>
          <a:xfrm>
            <a:off x="467544" y="2996952"/>
            <a:ext cx="822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3200" dirty="0"/>
              <a:t>OBJETIVOS: </a:t>
            </a:r>
            <a:r>
              <a:rPr lang="pt-BR" altLang="en-US" sz="3200" dirty="0">
                <a:latin typeface="Arial" panose="020B0604020202020204" pitchFamily="34" charset="0"/>
              </a:rPr>
              <a:t>Buscar o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perfil prévio do participante.</a:t>
            </a:r>
          </a:p>
          <a:p>
            <a:pPr lvl="0"/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Observar alguns aspectos da trilha.</a:t>
            </a:r>
          </a:p>
          <a:p>
            <a:r>
              <a:rPr lang="pt-BR" sz="3200" dirty="0"/>
              <a:t> 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07440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17008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2. PROCEDIMENTOS METODOLÓGICOS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068960"/>
            <a:ext cx="8229600" cy="3057203"/>
          </a:xfrm>
        </p:spPr>
        <p:txBody>
          <a:bodyPr>
            <a:normAutofit fontScale="62500" lnSpcReduction="20000"/>
          </a:bodyPr>
          <a:lstStyle/>
          <a:p>
            <a:pPr indent="0" algn="just">
              <a:lnSpc>
                <a:spcPct val="170000"/>
              </a:lnSpc>
              <a:spcBef>
                <a:spcPts val="0"/>
              </a:spcBef>
            </a:pPr>
            <a:r>
              <a:rPr lang="pt-BR" dirty="0"/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pesquisa foi realizada no começo da temporada de montanha de 2017, com a aplicação de um questionário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semi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estruturado com questões abertas e fechadas diretamente em campo em dois finais de semana (dias 06, 07, 27 e 28 de maio);</a:t>
            </a:r>
            <a:r>
              <a:rPr lang="pt-BR" dirty="0"/>
              <a:t> </a:t>
            </a:r>
          </a:p>
          <a:p>
            <a:pPr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pt-BR" dirty="0"/>
              <a:t>• TIPO, OBJETO/POPULAÇÃO E AMOSTRA, INSTRUMENTO E COLETA DOS DADOS, ANÁLISE DOS DADOS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7416824" cy="157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26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1143000"/>
          </a:xfrm>
        </p:spPr>
        <p:txBody>
          <a:bodyPr/>
          <a:lstStyle/>
          <a:p>
            <a:r>
              <a:rPr lang="pt-BR" dirty="0"/>
              <a:t>3. RESULTADOS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6433"/>
            <a:ext cx="7416824" cy="157236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275E8E9-5C4D-41DA-9D9B-451A4D3A0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339752"/>
            <a:ext cx="4572000" cy="359695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2EE2C92-CC47-41E7-983F-7CA54DCAE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2479972"/>
            <a:ext cx="4741259" cy="345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9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1143000"/>
          </a:xfrm>
        </p:spPr>
        <p:txBody>
          <a:bodyPr/>
          <a:lstStyle/>
          <a:p>
            <a:r>
              <a:rPr lang="pt-BR" dirty="0"/>
              <a:t>3. RESULTADOS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6433"/>
            <a:ext cx="7416824" cy="157236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9296D49-5DED-42E6-9244-A36242B70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20888"/>
            <a:ext cx="9144000" cy="349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2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1143000"/>
          </a:xfrm>
        </p:spPr>
        <p:txBody>
          <a:bodyPr/>
          <a:lstStyle/>
          <a:p>
            <a:r>
              <a:rPr lang="pt-BR" dirty="0"/>
              <a:t>3. RESULTADOS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6433"/>
            <a:ext cx="7416824" cy="1572367"/>
          </a:xfrm>
          <a:prstGeom prst="rect">
            <a:avLst/>
          </a:prstGeom>
        </p:spPr>
      </p:pic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19777F74-A6CE-4C09-9CAD-5CE11CB9900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31778225"/>
              </p:ext>
            </p:extLst>
          </p:nvPr>
        </p:nvGraphicFramePr>
        <p:xfrm>
          <a:off x="837928" y="2072657"/>
          <a:ext cx="7848872" cy="4596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41249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1628800"/>
            <a:ext cx="8229600" cy="1143000"/>
          </a:xfrm>
        </p:spPr>
        <p:txBody>
          <a:bodyPr/>
          <a:lstStyle/>
          <a:p>
            <a:r>
              <a:rPr lang="pt-BR" dirty="0"/>
              <a:t>4. CONSIDERAÇÕES FINAIS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345235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2400" u="sng" dirty="0">
                <a:latin typeface="Arial" panose="020B0604020202020204" pitchFamily="34" charset="0"/>
                <a:cs typeface="Arial" panose="020B0604020202020204" pitchFamily="34" charset="0"/>
              </a:rPr>
              <a:t>busca por atrativos naturais ocorre de forma crescente e até determinado ponto consciente por quem a procura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perspectiva que ressalta que o contato com o meio ambiente </a:t>
            </a: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torna o cidadão mais consciente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sobre a temática ambiental.</a:t>
            </a:r>
          </a:p>
          <a:p>
            <a:pPr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Ações futuras planejadas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aplicação de mais questionários em um maior período de tempo e em diferentes dias da semana para que assim seja possível de fato traçar o perfil dos visitantes desta trilha. 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4664"/>
            <a:ext cx="7416824" cy="157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9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1628800"/>
            <a:ext cx="8229600" cy="1143000"/>
          </a:xfrm>
        </p:spPr>
        <p:txBody>
          <a:bodyPr/>
          <a:lstStyle/>
          <a:p>
            <a:r>
              <a:rPr lang="pt-BR" dirty="0"/>
              <a:t>5. REFERÊNCIAS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4664"/>
            <a:ext cx="7416824" cy="1572367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CE2256D-EEAA-4711-B430-3E9D2B137392}"/>
              </a:ext>
            </a:extLst>
          </p:cNvPr>
          <p:cNvSpPr txBox="1">
            <a:spLocks/>
          </p:cNvSpPr>
          <p:nvPr/>
        </p:nvSpPr>
        <p:spPr>
          <a:xfrm>
            <a:off x="302840" y="2636912"/>
            <a:ext cx="7763748" cy="38164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BRASIL. Lei nº 9.985, de 18 de julho de 2000. 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Sistema Nacional de Unidade de Conservação da Natureza – SNUC: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3 ed. Brasília: MMA/SBF, 2003.</a:t>
            </a:r>
          </a:p>
          <a:p>
            <a:pPr algn="just">
              <a:lnSpc>
                <a:spcPct val="110000"/>
              </a:lnSpc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DIEGUES,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Antonio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Carlos. O mito moderno da natureza intocada. São Paulo:  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Hucitec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, 1996.</a:t>
            </a:r>
          </a:p>
          <a:p>
            <a:pPr algn="just">
              <a:lnSpc>
                <a:spcPct val="110000"/>
              </a:lnSpc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INSTITUTO BRASILEIRO DE TURISMO - EMBRATUR. Disponível em: http://www.embratur.gov.br/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piembraturnew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opencms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salaImprensa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/noticias/arquivos/Brasil_e_o_melhor_pais_do_mundo_para_o_turismo_de_aventura_aponta_o_ranking_Global_Best_Countries.html. Acesso:18 de abr. de 2017.</a:t>
            </a:r>
          </a:p>
          <a:p>
            <a:pPr algn="just">
              <a:lnSpc>
                <a:spcPct val="110000"/>
              </a:lnSpc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NETO,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Waldyr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Garcia de Oliveira. Guia de Trilhas de Petrópolis. 1ª ed. Petrópolis, 2008.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6984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53C343C268614E94D03DBBEEBD7132" ma:contentTypeVersion="10" ma:contentTypeDescription="Crie um novo documento." ma:contentTypeScope="" ma:versionID="31859d3f2e36cb2cc542430a4fca36f2">
  <xsd:schema xmlns:xsd="http://www.w3.org/2001/XMLSchema" xmlns:xs="http://www.w3.org/2001/XMLSchema" xmlns:p="http://schemas.microsoft.com/office/2006/metadata/properties" xmlns:ns2="5d8d113c-76c5-4bdd-aff1-9d4a4e1a3966" targetNamespace="http://schemas.microsoft.com/office/2006/metadata/properties" ma:root="true" ma:fieldsID="328dcfa79d5bff12c33f335a4f784308" ns2:_="">
    <xsd:import namespace="5d8d113c-76c5-4bdd-aff1-9d4a4e1a39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8d113c-76c5-4bdd-aff1-9d4a4e1a3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DE4257-872D-454C-8881-D8A3BFF14498}"/>
</file>

<file path=customXml/itemProps2.xml><?xml version="1.0" encoding="utf-8"?>
<ds:datastoreItem xmlns:ds="http://schemas.openxmlformats.org/officeDocument/2006/customXml" ds:itemID="{4777CBD2-4A40-4CB2-9FB1-455688CD5EE5}"/>
</file>

<file path=customXml/itemProps3.xml><?xml version="1.0" encoding="utf-8"?>
<ds:datastoreItem xmlns:ds="http://schemas.openxmlformats.org/officeDocument/2006/customXml" ds:itemID="{A85076F0-A203-4E5C-8D18-D2300B8E7820}"/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327</Words>
  <Application>Microsoft Office PowerPoint</Application>
  <PresentationFormat>Apresentação na tela (4:3)</PresentationFormat>
  <Paragraphs>32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do Office</vt:lpstr>
      <vt:lpstr>Perfil Turístico Na Trilha Urbana do Morro Meu Castelo (RJ)</vt:lpstr>
      <vt:lpstr>1. INTRODUÇÃO</vt:lpstr>
      <vt:lpstr>1. INTRODUÇÃO</vt:lpstr>
      <vt:lpstr>2. PROCEDIMENTOS METODOLÓGICOS</vt:lpstr>
      <vt:lpstr>3. RESULTADOS</vt:lpstr>
      <vt:lpstr>3. RESULTADOS</vt:lpstr>
      <vt:lpstr>3. RESULTADOS</vt:lpstr>
      <vt:lpstr>4. CONSIDERAÇÕES FINAIS </vt:lpstr>
      <vt:lpstr>5. REFERÊNCIAS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acer</dc:creator>
  <cp:lastModifiedBy>Fillipe Fernandes</cp:lastModifiedBy>
  <cp:revision>9</cp:revision>
  <dcterms:created xsi:type="dcterms:W3CDTF">2016-06-02T12:17:57Z</dcterms:created>
  <dcterms:modified xsi:type="dcterms:W3CDTF">2018-06-12T20:21:32Z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0x0101006653C343C268614E94D03DBBEEBD7132</vt:lpwstr>
  </property>
</Properties>
</file>