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diagrams/data1.xml" ContentType="application/vnd.openxmlformats-officedocument.drawingml.diagramData+xml"/>
  <Override PartName="/ppt/presentation.xml" ContentType="application/vnd.openxmlformats-officedocument.presentationml.presentation.main+xml"/>
  <Override PartName="/ppt/slides/slide5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5.xml" ContentType="application/vnd.openxmlformats-officedocument.presentationml.slide+xml"/>
  <Override PartName="/ppt/slides/slide13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4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notesSlides/notesSlide2.xml" ContentType="application/vnd.openxmlformats-officedocument.presentationml.notesSlide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diagrams/drawing1.xml" ContentType="application/vnd.ms-office.drawingml.diagramDrawing+xml"/>
  <Override PartName="/ppt/diagrams/quickStyle1.xml" ContentType="application/vnd.openxmlformats-officedocument.drawingml.diagramStyle+xml"/>
  <Override PartName="/ppt/diagrams/layout1.xml" ContentType="application/vnd.openxmlformats-officedocument.drawingml.diagramLayout+xml"/>
  <Override PartName="/ppt/diagrams/colors1.xml" ContentType="application/vnd.openxmlformats-officedocument.drawingml.diagramColor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7" r:id="rId3"/>
    <p:sldId id="267" r:id="rId4"/>
    <p:sldId id="266" r:id="rId5"/>
    <p:sldId id="271" r:id="rId6"/>
    <p:sldId id="262" r:id="rId7"/>
    <p:sldId id="268" r:id="rId8"/>
    <p:sldId id="269" r:id="rId9"/>
    <p:sldId id="270" r:id="rId10"/>
    <p:sldId id="272" r:id="rId11"/>
    <p:sldId id="258" r:id="rId12"/>
    <p:sldId id="273" r:id="rId13"/>
    <p:sldId id="263" r:id="rId14"/>
    <p:sldId id="265" r:id="rId15"/>
    <p:sldId id="274" r:id="rId1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291" autoAdjust="0"/>
  </p:normalViewPr>
  <p:slideViewPr>
    <p:cSldViewPr>
      <p:cViewPr varScale="1">
        <p:scale>
          <a:sx n="65" d="100"/>
          <a:sy n="65" d="100"/>
        </p:scale>
        <p:origin x="1452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1CED161-4323-43D4-B2EB-9F832571981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68A9BD91-1994-46B9-B5EC-23FB4E1FE98A}">
      <dgm:prSet phldrT="[Texto]"/>
      <dgm:spPr/>
      <dgm:t>
        <a:bodyPr/>
        <a:lstStyle/>
        <a:p>
          <a:r>
            <a:rPr lang="pt-BR" dirty="0"/>
            <a:t>Pesquisa Online</a:t>
          </a:r>
          <a:endParaRPr lang="en-GB" dirty="0"/>
        </a:p>
      </dgm:t>
    </dgm:pt>
    <dgm:pt modelId="{53712B7F-D5C0-4E70-ACEE-ACAF1DA9C33D}" type="parTrans" cxnId="{9879E4CD-0E29-4DEE-82DB-908F04E2C34A}">
      <dgm:prSet/>
      <dgm:spPr/>
      <dgm:t>
        <a:bodyPr/>
        <a:lstStyle/>
        <a:p>
          <a:endParaRPr lang="en-GB"/>
        </a:p>
      </dgm:t>
    </dgm:pt>
    <dgm:pt modelId="{4301DE10-6BBB-498C-8983-EA0E34E58C7B}" type="sibTrans" cxnId="{9879E4CD-0E29-4DEE-82DB-908F04E2C34A}">
      <dgm:prSet/>
      <dgm:spPr/>
      <dgm:t>
        <a:bodyPr/>
        <a:lstStyle/>
        <a:p>
          <a:endParaRPr lang="en-GB"/>
        </a:p>
      </dgm:t>
    </dgm:pt>
    <dgm:pt modelId="{83CAEC94-5229-4AAE-83B7-5943728E0D2A}">
      <dgm:prSet phldrT="[Texto]"/>
      <dgm:spPr/>
      <dgm:t>
        <a:bodyPr/>
        <a:lstStyle/>
        <a:p>
          <a:r>
            <a:rPr lang="pt-BR" dirty="0"/>
            <a:t>70* pessoas não sabiam;</a:t>
          </a:r>
          <a:endParaRPr lang="en-GB" dirty="0"/>
        </a:p>
      </dgm:t>
    </dgm:pt>
    <dgm:pt modelId="{FF1C08D6-655D-4C7E-983A-D9AAB563713A}" type="parTrans" cxnId="{FFF99FBA-E58C-420A-BB45-58808BC16C62}">
      <dgm:prSet/>
      <dgm:spPr/>
      <dgm:t>
        <a:bodyPr/>
        <a:lstStyle/>
        <a:p>
          <a:endParaRPr lang="en-GB"/>
        </a:p>
      </dgm:t>
    </dgm:pt>
    <dgm:pt modelId="{6C86A390-581C-4134-8813-478E5FE1FEBB}" type="sibTrans" cxnId="{FFF99FBA-E58C-420A-BB45-58808BC16C62}">
      <dgm:prSet/>
      <dgm:spPr/>
      <dgm:t>
        <a:bodyPr/>
        <a:lstStyle/>
        <a:p>
          <a:endParaRPr lang="en-GB"/>
        </a:p>
      </dgm:t>
    </dgm:pt>
    <dgm:pt modelId="{66E5DB33-96A6-4C82-932F-DBB17FD8BDFC}">
      <dgm:prSet phldrT="[Texto]"/>
      <dgm:spPr/>
      <dgm:t>
        <a:bodyPr/>
        <a:lstStyle/>
        <a:p>
          <a:r>
            <a:rPr lang="pt-BR" dirty="0"/>
            <a:t>Pesquisa em Campo</a:t>
          </a:r>
          <a:endParaRPr lang="en-GB" dirty="0"/>
        </a:p>
      </dgm:t>
    </dgm:pt>
    <dgm:pt modelId="{F13EA601-3E99-4FFF-8908-2C2A35B33B07}" type="parTrans" cxnId="{E2684593-0512-49CF-95E2-8F2CDAF57582}">
      <dgm:prSet/>
      <dgm:spPr/>
      <dgm:t>
        <a:bodyPr/>
        <a:lstStyle/>
        <a:p>
          <a:endParaRPr lang="en-GB"/>
        </a:p>
      </dgm:t>
    </dgm:pt>
    <dgm:pt modelId="{B0E64B9E-8E70-4356-9922-9837ED6F1249}" type="sibTrans" cxnId="{E2684593-0512-49CF-95E2-8F2CDAF57582}">
      <dgm:prSet/>
      <dgm:spPr/>
      <dgm:t>
        <a:bodyPr/>
        <a:lstStyle/>
        <a:p>
          <a:endParaRPr lang="en-GB"/>
        </a:p>
      </dgm:t>
    </dgm:pt>
    <dgm:pt modelId="{E0220FED-01DC-4133-9C5B-E0FEF221B4A3}">
      <dgm:prSet phldrT="[Texto]"/>
      <dgm:spPr/>
      <dgm:t>
        <a:bodyPr/>
        <a:lstStyle/>
        <a:p>
          <a:r>
            <a:rPr lang="pt-BR" dirty="0"/>
            <a:t>35** pessoas não sabiam;</a:t>
          </a:r>
          <a:endParaRPr lang="en-GB" dirty="0"/>
        </a:p>
      </dgm:t>
    </dgm:pt>
    <dgm:pt modelId="{B4B97552-1CD6-4E4C-9CF8-AFB9C94AD7D0}" type="parTrans" cxnId="{276C7E27-C4AD-4DF3-8683-CF710583751E}">
      <dgm:prSet/>
      <dgm:spPr/>
      <dgm:t>
        <a:bodyPr/>
        <a:lstStyle/>
        <a:p>
          <a:endParaRPr lang="en-GB"/>
        </a:p>
      </dgm:t>
    </dgm:pt>
    <dgm:pt modelId="{35F3B1F6-0B62-4C54-95C4-48C3E4A3BFE1}" type="sibTrans" cxnId="{276C7E27-C4AD-4DF3-8683-CF710583751E}">
      <dgm:prSet/>
      <dgm:spPr/>
      <dgm:t>
        <a:bodyPr/>
        <a:lstStyle/>
        <a:p>
          <a:endParaRPr lang="en-GB"/>
        </a:p>
      </dgm:t>
    </dgm:pt>
    <dgm:pt modelId="{6A412487-493F-4E17-99FB-E2DCDF8610F3}" type="pres">
      <dgm:prSet presAssocID="{E1CED161-4323-43D4-B2EB-9F832571981D}" presName="linear" presStyleCnt="0">
        <dgm:presLayoutVars>
          <dgm:animLvl val="lvl"/>
          <dgm:resizeHandles val="exact"/>
        </dgm:presLayoutVars>
      </dgm:prSet>
      <dgm:spPr/>
    </dgm:pt>
    <dgm:pt modelId="{615C2CC8-87D7-40B2-B516-CE50C4ECC189}" type="pres">
      <dgm:prSet presAssocID="{68A9BD91-1994-46B9-B5EC-23FB4E1FE98A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133C40D0-1AAF-4EA1-A37E-FB84DAC4CC65}" type="pres">
      <dgm:prSet presAssocID="{68A9BD91-1994-46B9-B5EC-23FB4E1FE98A}" presName="childText" presStyleLbl="revTx" presStyleIdx="0" presStyleCnt="2">
        <dgm:presLayoutVars>
          <dgm:bulletEnabled val="1"/>
        </dgm:presLayoutVars>
      </dgm:prSet>
      <dgm:spPr/>
    </dgm:pt>
    <dgm:pt modelId="{A4039246-ED53-40F6-9708-885CD80D5321}" type="pres">
      <dgm:prSet presAssocID="{66E5DB33-96A6-4C82-932F-DBB17FD8BDFC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2C5C4CAD-242B-4D71-9D9A-4DD6689C9C0A}" type="pres">
      <dgm:prSet presAssocID="{66E5DB33-96A6-4C82-932F-DBB17FD8BDFC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276C7E27-C4AD-4DF3-8683-CF710583751E}" srcId="{66E5DB33-96A6-4C82-932F-DBB17FD8BDFC}" destId="{E0220FED-01DC-4133-9C5B-E0FEF221B4A3}" srcOrd="0" destOrd="0" parTransId="{B4B97552-1CD6-4E4C-9CF8-AFB9C94AD7D0}" sibTransId="{35F3B1F6-0B62-4C54-95C4-48C3E4A3BFE1}"/>
    <dgm:cxn modelId="{3F749729-4503-49F7-9026-C308973D2E95}" type="presOf" srcId="{68A9BD91-1994-46B9-B5EC-23FB4E1FE98A}" destId="{615C2CC8-87D7-40B2-B516-CE50C4ECC189}" srcOrd="0" destOrd="0" presId="urn:microsoft.com/office/officeart/2005/8/layout/vList2"/>
    <dgm:cxn modelId="{4161D377-708A-4DCF-ABBC-70EF3B2B3862}" type="presOf" srcId="{E0220FED-01DC-4133-9C5B-E0FEF221B4A3}" destId="{2C5C4CAD-242B-4D71-9D9A-4DD6689C9C0A}" srcOrd="0" destOrd="0" presId="urn:microsoft.com/office/officeart/2005/8/layout/vList2"/>
    <dgm:cxn modelId="{E2684593-0512-49CF-95E2-8F2CDAF57582}" srcId="{E1CED161-4323-43D4-B2EB-9F832571981D}" destId="{66E5DB33-96A6-4C82-932F-DBB17FD8BDFC}" srcOrd="1" destOrd="0" parTransId="{F13EA601-3E99-4FFF-8908-2C2A35B33B07}" sibTransId="{B0E64B9E-8E70-4356-9922-9837ED6F1249}"/>
    <dgm:cxn modelId="{FFF99FBA-E58C-420A-BB45-58808BC16C62}" srcId="{68A9BD91-1994-46B9-B5EC-23FB4E1FE98A}" destId="{83CAEC94-5229-4AAE-83B7-5943728E0D2A}" srcOrd="0" destOrd="0" parTransId="{FF1C08D6-655D-4C7E-983A-D9AAB563713A}" sibTransId="{6C86A390-581C-4134-8813-478E5FE1FEBB}"/>
    <dgm:cxn modelId="{9879E4CD-0E29-4DEE-82DB-908F04E2C34A}" srcId="{E1CED161-4323-43D4-B2EB-9F832571981D}" destId="{68A9BD91-1994-46B9-B5EC-23FB4E1FE98A}" srcOrd="0" destOrd="0" parTransId="{53712B7F-D5C0-4E70-ACEE-ACAF1DA9C33D}" sibTransId="{4301DE10-6BBB-498C-8983-EA0E34E58C7B}"/>
    <dgm:cxn modelId="{99D958E5-80FC-4B6A-8BE6-2462DE6ED8DE}" type="presOf" srcId="{66E5DB33-96A6-4C82-932F-DBB17FD8BDFC}" destId="{A4039246-ED53-40F6-9708-885CD80D5321}" srcOrd="0" destOrd="0" presId="urn:microsoft.com/office/officeart/2005/8/layout/vList2"/>
    <dgm:cxn modelId="{4902DDFA-E342-4115-945C-D15841066C9F}" type="presOf" srcId="{83CAEC94-5229-4AAE-83B7-5943728E0D2A}" destId="{133C40D0-1AAF-4EA1-A37E-FB84DAC4CC65}" srcOrd="0" destOrd="0" presId="urn:microsoft.com/office/officeart/2005/8/layout/vList2"/>
    <dgm:cxn modelId="{8923BFFC-DE52-42B2-A398-F79700F137CD}" type="presOf" srcId="{E1CED161-4323-43D4-B2EB-9F832571981D}" destId="{6A412487-493F-4E17-99FB-E2DCDF8610F3}" srcOrd="0" destOrd="0" presId="urn:microsoft.com/office/officeart/2005/8/layout/vList2"/>
    <dgm:cxn modelId="{BA59EA51-E67F-4853-A88A-7D88E728FBA6}" type="presParOf" srcId="{6A412487-493F-4E17-99FB-E2DCDF8610F3}" destId="{615C2CC8-87D7-40B2-B516-CE50C4ECC189}" srcOrd="0" destOrd="0" presId="urn:microsoft.com/office/officeart/2005/8/layout/vList2"/>
    <dgm:cxn modelId="{C9B1CFEC-92C3-4FE7-9764-FB9D8F2200E2}" type="presParOf" srcId="{6A412487-493F-4E17-99FB-E2DCDF8610F3}" destId="{133C40D0-1AAF-4EA1-A37E-FB84DAC4CC65}" srcOrd="1" destOrd="0" presId="urn:microsoft.com/office/officeart/2005/8/layout/vList2"/>
    <dgm:cxn modelId="{91C804AE-4261-4999-A58C-0A3BC2F72C11}" type="presParOf" srcId="{6A412487-493F-4E17-99FB-E2DCDF8610F3}" destId="{A4039246-ED53-40F6-9708-885CD80D5321}" srcOrd="2" destOrd="0" presId="urn:microsoft.com/office/officeart/2005/8/layout/vList2"/>
    <dgm:cxn modelId="{161B9F33-EA7C-410A-9731-1A28515C7B97}" type="presParOf" srcId="{6A412487-493F-4E17-99FB-E2DCDF8610F3}" destId="{2C5C4CAD-242B-4D71-9D9A-4DD6689C9C0A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5C2CC8-87D7-40B2-B516-CE50C4ECC189}">
      <dsp:nvSpPr>
        <dsp:cNvPr id="0" name=""/>
        <dsp:cNvSpPr/>
      </dsp:nvSpPr>
      <dsp:spPr>
        <a:xfrm>
          <a:off x="0" y="210523"/>
          <a:ext cx="4856436" cy="9833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4100" kern="1200" dirty="0"/>
            <a:t>Pesquisa Online</a:t>
          </a:r>
          <a:endParaRPr lang="en-GB" sz="4100" kern="1200" dirty="0"/>
        </a:p>
      </dsp:txBody>
      <dsp:txXfrm>
        <a:off x="48005" y="258528"/>
        <a:ext cx="4760426" cy="887374"/>
      </dsp:txXfrm>
    </dsp:sp>
    <dsp:sp modelId="{133C40D0-1AAF-4EA1-A37E-FB84DAC4CC65}">
      <dsp:nvSpPr>
        <dsp:cNvPr id="0" name=""/>
        <dsp:cNvSpPr/>
      </dsp:nvSpPr>
      <dsp:spPr>
        <a:xfrm>
          <a:off x="0" y="1193908"/>
          <a:ext cx="4856436" cy="678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192" tIns="52070" rIns="291592" bIns="52070" numCol="1" spcCol="1270" anchor="t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3200" kern="1200" dirty="0"/>
            <a:t>70* pessoas não sabiam;</a:t>
          </a:r>
          <a:endParaRPr lang="en-GB" sz="3200" kern="1200" dirty="0"/>
        </a:p>
      </dsp:txBody>
      <dsp:txXfrm>
        <a:off x="0" y="1193908"/>
        <a:ext cx="4856436" cy="678960"/>
      </dsp:txXfrm>
    </dsp:sp>
    <dsp:sp modelId="{A4039246-ED53-40F6-9708-885CD80D5321}">
      <dsp:nvSpPr>
        <dsp:cNvPr id="0" name=""/>
        <dsp:cNvSpPr/>
      </dsp:nvSpPr>
      <dsp:spPr>
        <a:xfrm>
          <a:off x="0" y="1872868"/>
          <a:ext cx="4856436" cy="9833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4100" kern="1200" dirty="0"/>
            <a:t>Pesquisa em Campo</a:t>
          </a:r>
          <a:endParaRPr lang="en-GB" sz="4100" kern="1200" dirty="0"/>
        </a:p>
      </dsp:txBody>
      <dsp:txXfrm>
        <a:off x="48005" y="1920873"/>
        <a:ext cx="4760426" cy="887374"/>
      </dsp:txXfrm>
    </dsp:sp>
    <dsp:sp modelId="{2C5C4CAD-242B-4D71-9D9A-4DD6689C9C0A}">
      <dsp:nvSpPr>
        <dsp:cNvPr id="0" name=""/>
        <dsp:cNvSpPr/>
      </dsp:nvSpPr>
      <dsp:spPr>
        <a:xfrm>
          <a:off x="0" y="2856253"/>
          <a:ext cx="4856436" cy="9972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192" tIns="52070" rIns="291592" bIns="52070" numCol="1" spcCol="1270" anchor="t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3200" kern="1200" dirty="0"/>
            <a:t>35** pessoas não sabiam;</a:t>
          </a:r>
          <a:endParaRPr lang="en-GB" sz="3200" kern="1200" dirty="0"/>
        </a:p>
      </dsp:txBody>
      <dsp:txXfrm>
        <a:off x="0" y="2856253"/>
        <a:ext cx="4856436" cy="9972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381A66-7203-4FAB-9B51-282969800D6E}" type="datetimeFigureOut">
              <a:rPr lang="pt-BR" smtClean="0"/>
              <a:t>21/06/2018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39CF4B-210B-446C-950D-79F967ABFB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3676114"/>
      </p:ext>
    </p:extLst>
  </p:cSld>
  <p:clrMap bg1="lt1" tx1="dk1" bg2="lt2" tx2="dk2" accent1="accent1" accent2="accent2" accent3="accent3" accent4="accent4" accent5="accent5" accent6="accent6" hlink="hlink" folHlink="folHlink"/>
  <p:hf sldNum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EEB8FD-3A3C-4B0E-9FF1-829805D10282}" type="datetimeFigureOut">
              <a:rPr lang="pt-BR" smtClean="0"/>
              <a:t>21/06/2018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8B3862-6DFF-4D95-B11A-340F1CC8C7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6299813"/>
      </p:ext>
    </p:extLst>
  </p:cSld>
  <p:clrMap bg1="lt1" tx1="dk1" bg2="lt2" tx2="dk2" accent1="accent1" accent2="accent2" accent3="accent3" accent4="accent4" accent5="accent5" accent6="accent6" hlink="hlink" folHlink="folHlink"/>
  <p:hf sldNum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15047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92921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F625B-BDED-4E33-B169-08054D0DF158}" type="datetime1">
              <a:rPr lang="pt-BR" smtClean="0"/>
              <a:t>21/06/2018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E8984-DC95-406B-8D9E-A1CDEB4D4F35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6489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79F79-E45F-473E-A83F-4C0808CE8804}" type="datetime1">
              <a:rPr lang="pt-BR" smtClean="0"/>
              <a:t>21/06/2018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E8984-DC95-406B-8D9E-A1CDEB4D4F35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0756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80AE-F355-4EA3-8B8F-84FA6B3FCBBE}" type="datetime1">
              <a:rPr lang="pt-BR" smtClean="0"/>
              <a:t>21/06/2018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E8984-DC95-406B-8D9E-A1CDEB4D4F35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1829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ACCC6-F5B6-4840-B0C2-72A887983F32}" type="datetime1">
              <a:rPr lang="pt-BR" smtClean="0"/>
              <a:t>21/06/2018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E8984-DC95-406B-8D9E-A1CDEB4D4F35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740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6E958-0366-4666-8C27-E73E66495CB0}" type="datetime1">
              <a:rPr lang="pt-BR" smtClean="0"/>
              <a:t>21/06/2018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E8984-DC95-406B-8D9E-A1CDEB4D4F35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0656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0680D-AEFE-4825-B0BA-2EC4A8EB290E}" type="datetime1">
              <a:rPr lang="pt-BR" smtClean="0"/>
              <a:t>21/06/2018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E8984-DC95-406B-8D9E-A1CDEB4D4F35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5295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AD86B-58DD-4E1C-A7EF-57A734A661DA}" type="datetime1">
              <a:rPr lang="pt-BR" smtClean="0"/>
              <a:t>21/06/2018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E8984-DC95-406B-8D9E-A1CDEB4D4F35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1780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58F27-D82B-4317-8CDD-E5AFF7C314B4}" type="datetime1">
              <a:rPr lang="pt-BR" smtClean="0"/>
              <a:t>21/06/2018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E8984-DC95-406B-8D9E-A1CDEB4D4F35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4105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E6C65-8B06-447D-8AB2-D453D1FFBF52}" type="datetime1">
              <a:rPr lang="pt-BR" smtClean="0"/>
              <a:t>21/06/2018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E8984-DC95-406B-8D9E-A1CDEB4D4F35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6546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D8958-6B6E-4D5C-ACE0-B134C3BAF91A}" type="datetime1">
              <a:rPr lang="pt-BR" smtClean="0"/>
              <a:t>21/06/2018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E8984-DC95-406B-8D9E-A1CDEB4D4F35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773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A2F38-32F8-4D5F-B7B6-425DFCB61042}" type="datetime1">
              <a:rPr lang="pt-BR" smtClean="0"/>
              <a:t>21/06/2018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E8984-DC95-406B-8D9E-A1CDEB4D4F35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9375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alphaModFix amt="0"/>
            <a:lum/>
          </a:blip>
          <a:srcRect/>
          <a:stretch>
            <a:fillRect l="-9000" t="6000" r="-3000" b="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4173BA-705A-4379-B553-D8E8836B925A}" type="datetime1">
              <a:rPr lang="pt-BR" smtClean="0"/>
              <a:t>21/06/2018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8E8984-DC95-406B-8D9E-A1CDEB4D4F35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5106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pt-BR" sz="2000" b="1" dirty="0"/>
              <a:t>Desafios da Gestão do Uso Público e Gestão de Riscos em uma trilha </a:t>
            </a:r>
            <a:br>
              <a:rPr lang="pt-BR" sz="2000" b="1" dirty="0"/>
            </a:br>
            <a:r>
              <a:rPr lang="pt-BR" sz="2000" b="1" dirty="0"/>
              <a:t>urbana: o caso do Turismo no Morro Meu Castelo, no Parque Nacional da Serra dos Órgãos - RJ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279104"/>
          </a:xfrm>
        </p:spPr>
        <p:txBody>
          <a:bodyPr>
            <a:normAutofit fontScale="40000" lnSpcReduction="20000"/>
          </a:bodyPr>
          <a:lstStyle/>
          <a:p>
            <a:r>
              <a:rPr lang="pt-BR" sz="4900" b="1" dirty="0">
                <a:solidFill>
                  <a:schemeClr val="tx1"/>
                </a:solidFill>
              </a:rPr>
              <a:t>Luana da Silva Pitzer</a:t>
            </a:r>
          </a:p>
          <a:p>
            <a:r>
              <a:rPr lang="pt-BR" sz="4900" b="1" dirty="0">
                <a:solidFill>
                  <a:schemeClr val="tx1"/>
                </a:solidFill>
              </a:rPr>
              <a:t>Fillipe Fernandes Rodrigues de Oliveira </a:t>
            </a:r>
          </a:p>
          <a:p>
            <a:r>
              <a:rPr lang="pt-BR" sz="4900" b="1" dirty="0">
                <a:solidFill>
                  <a:schemeClr val="tx1"/>
                </a:solidFill>
              </a:rPr>
              <a:t>Marcos André da Silva </a:t>
            </a:r>
            <a:r>
              <a:rPr lang="pt-BR" sz="4900" b="1" dirty="0" err="1">
                <a:solidFill>
                  <a:schemeClr val="tx1"/>
                </a:solidFill>
              </a:rPr>
              <a:t>Virginio</a:t>
            </a:r>
            <a:endParaRPr lang="pt-BR" sz="4900" b="1" dirty="0">
              <a:solidFill>
                <a:schemeClr val="tx1"/>
              </a:solidFill>
            </a:endParaRPr>
          </a:p>
          <a:p>
            <a:r>
              <a:rPr lang="pt-BR" sz="4900" b="1" dirty="0">
                <a:solidFill>
                  <a:schemeClr val="tx1"/>
                </a:solidFill>
              </a:rPr>
              <a:t>Fernando Amaro Pessoa</a:t>
            </a:r>
          </a:p>
          <a:p>
            <a:br>
              <a:rPr lang="pt-BR" sz="4900" dirty="0">
                <a:solidFill>
                  <a:schemeClr val="tx1"/>
                </a:solidFill>
              </a:rPr>
            </a:br>
            <a:r>
              <a:rPr lang="pt-BR" sz="4900" dirty="0">
                <a:solidFill>
                  <a:schemeClr val="tx1"/>
                </a:solidFill>
              </a:rPr>
              <a:t>CEFET/RJ </a:t>
            </a:r>
            <a:r>
              <a:rPr lang="pt-BR" sz="4900" i="1" dirty="0">
                <a:solidFill>
                  <a:schemeClr val="tx1"/>
                </a:solidFill>
              </a:rPr>
              <a:t>Campus</a:t>
            </a:r>
            <a:r>
              <a:rPr lang="pt-BR" sz="4900" dirty="0">
                <a:solidFill>
                  <a:schemeClr val="tx1"/>
                </a:solidFill>
              </a:rPr>
              <a:t> Petrópolis</a:t>
            </a:r>
          </a:p>
          <a:p>
            <a:br>
              <a:rPr lang="pt-BR" dirty="0">
                <a:solidFill>
                  <a:schemeClr val="tx1"/>
                </a:solidFill>
              </a:rPr>
            </a:br>
            <a:r>
              <a:rPr lang="pt-BR" sz="4000" dirty="0">
                <a:solidFill>
                  <a:schemeClr val="tx1"/>
                </a:solidFill>
              </a:rPr>
              <a:t>Turismo e Meio Ambiente 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595544"/>
            <a:ext cx="7416824" cy="1572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7084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72847" y="1290325"/>
            <a:ext cx="8229600" cy="1143000"/>
          </a:xfrm>
        </p:spPr>
        <p:txBody>
          <a:bodyPr>
            <a:normAutofit/>
          </a:bodyPr>
          <a:lstStyle/>
          <a:p>
            <a:r>
              <a:rPr lang="pt-BR" sz="3600" dirty="0"/>
              <a:t>4. PRINCIPAIS RESULTADOS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409405"/>
            <a:ext cx="5328592" cy="1129662"/>
          </a:xfrm>
          <a:prstGeom prst="rect">
            <a:avLst/>
          </a:prstGeom>
        </p:spPr>
      </p:pic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386630" y="2194076"/>
            <a:ext cx="8615817" cy="47348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endParaRPr lang="pt-BR" sz="2400" b="1" dirty="0"/>
          </a:p>
        </p:txBody>
      </p:sp>
      <p:graphicFrame>
        <p:nvGraphicFramePr>
          <p:cNvPr id="6" name="Diagrama 5">
            <a:extLst>
              <a:ext uri="{FF2B5EF4-FFF2-40B4-BE49-F238E27FC236}">
                <a16:creationId xmlns:a16="http://schemas.microsoft.com/office/drawing/2014/main" id="{CE220C50-22FD-4927-B9EB-6B41F681974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30078499"/>
              </p:ext>
            </p:extLst>
          </p:nvPr>
        </p:nvGraphicFramePr>
        <p:xfrm>
          <a:off x="147612" y="2322168"/>
          <a:ext cx="4856436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CaixaDeTexto 6">
            <a:extLst>
              <a:ext uri="{FF2B5EF4-FFF2-40B4-BE49-F238E27FC236}">
                <a16:creationId xmlns:a16="http://schemas.microsoft.com/office/drawing/2014/main" id="{0B949AB9-AAC5-4497-9459-3D5F749DD4DA}"/>
              </a:ext>
            </a:extLst>
          </p:cNvPr>
          <p:cNvSpPr txBox="1"/>
          <p:nvPr/>
        </p:nvSpPr>
        <p:spPr>
          <a:xfrm>
            <a:off x="370108" y="6288206"/>
            <a:ext cx="2961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*N=151 ** N= 60</a:t>
            </a:r>
            <a:endParaRPr lang="en-GB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06F3F41F-A529-421E-B14C-A5DB4D34AE91}"/>
              </a:ext>
            </a:extLst>
          </p:cNvPr>
          <p:cNvSpPr txBox="1"/>
          <p:nvPr/>
        </p:nvSpPr>
        <p:spPr>
          <a:xfrm>
            <a:off x="5436096" y="3360641"/>
            <a:ext cx="356029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/>
              <a:t>Pertencimento ao PARNASO</a:t>
            </a:r>
            <a:endParaRPr lang="en-GB" sz="3200" b="1" dirty="0"/>
          </a:p>
        </p:txBody>
      </p:sp>
    </p:spTree>
    <p:extLst>
      <p:ext uri="{BB962C8B-B14F-4D97-AF65-F5344CB8AC3E}">
        <p14:creationId xmlns:p14="http://schemas.microsoft.com/office/powerpoint/2010/main" val="20329770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409405"/>
            <a:ext cx="5328592" cy="1129662"/>
          </a:xfrm>
          <a:prstGeom prst="rect">
            <a:avLst/>
          </a:prstGeom>
        </p:spPr>
      </p:pic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386630" y="2194076"/>
            <a:ext cx="8615817" cy="47348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pt-BR" sz="2400" dirty="0"/>
              <a:t>Fatores da beleza cênica e do grau de facilidade, a presença de lixo, vandalismo (pichações), caçadores de pássaros, falta de sinalização e fiscalização, degradação da trilha, barulho, uso por ciclistas e motociclistas. 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pt-BR" sz="2400" b="1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3876540"/>
            <a:ext cx="3539180" cy="2397361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4774" y="3876539"/>
            <a:ext cx="3196482" cy="2397361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2118050" y="6273900"/>
            <a:ext cx="31141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/>
              <a:t>Marcas do uso por motociclistas </a:t>
            </a:r>
            <a:r>
              <a:rPr lang="pt-BR" sz="1600" dirty="0"/>
              <a:t>– </a:t>
            </a:r>
          </a:p>
          <a:p>
            <a:r>
              <a:rPr lang="pt-BR" sz="1200" dirty="0"/>
              <a:t>acervo pessoal de PITZER, 2017.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5384785" y="6255246"/>
            <a:ext cx="37705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/>
              <a:t>Uso por ciclistas </a:t>
            </a:r>
            <a:r>
              <a:rPr lang="pt-BR" sz="2000" dirty="0"/>
              <a:t>– </a:t>
            </a:r>
            <a:r>
              <a:rPr lang="pt-BR" sz="1200" dirty="0"/>
              <a:t>acervo pessoal de PITZER, 2017</a:t>
            </a:r>
            <a:r>
              <a:rPr lang="pt-BR" sz="1600" dirty="0"/>
              <a:t>.</a:t>
            </a:r>
          </a:p>
          <a:p>
            <a:endParaRPr lang="pt-BR" sz="1600" dirty="0"/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F1E1472C-5F9D-414D-95FF-210D2CF1521E}"/>
              </a:ext>
            </a:extLst>
          </p:cNvPr>
          <p:cNvSpPr txBox="1">
            <a:spLocks/>
          </p:cNvSpPr>
          <p:nvPr/>
        </p:nvSpPr>
        <p:spPr>
          <a:xfrm>
            <a:off x="772847" y="1290325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/>
              <a:t>4. PRINCIPAIS RESULTADOS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4776984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116632"/>
            <a:ext cx="5328592" cy="1129662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C181D9AE-685A-4A51-9865-4AA86684E2FB}"/>
              </a:ext>
            </a:extLst>
          </p:cNvPr>
          <p:cNvSpPr txBox="1"/>
          <p:nvPr/>
        </p:nvSpPr>
        <p:spPr>
          <a:xfrm>
            <a:off x="385192" y="2348880"/>
            <a:ext cx="82296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/>
              <a:t>Fatores de Risco :</a:t>
            </a:r>
          </a:p>
          <a:p>
            <a:endParaRPr lang="pt-BR" sz="32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200" dirty="0"/>
              <a:t>Falta de infraestrutura;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200" dirty="0"/>
              <a:t>Falta de sinalização;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200" dirty="0"/>
              <a:t>Falta de orientação;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200" dirty="0"/>
              <a:t>Atropelamento por veículos;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3200" dirty="0"/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F8DD18E2-3F4D-4C4B-A71B-FFBBE2112D73}"/>
              </a:ext>
            </a:extLst>
          </p:cNvPr>
          <p:cNvSpPr txBox="1">
            <a:spLocks/>
          </p:cNvSpPr>
          <p:nvPr/>
        </p:nvSpPr>
        <p:spPr>
          <a:xfrm>
            <a:off x="755576" y="1046067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dirty="0"/>
              <a:t>4. PRINCIPAIS RESULTADOS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B79AE7E2-56CF-47D8-BD0E-91A07976FDEA}"/>
              </a:ext>
            </a:extLst>
          </p:cNvPr>
          <p:cNvSpPr txBox="1"/>
          <p:nvPr/>
        </p:nvSpPr>
        <p:spPr>
          <a:xfrm>
            <a:off x="4755079" y="5424965"/>
            <a:ext cx="41971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/>
              <a:t>Baseado na norma da ABNT NBR 15331:2005 e no manual de boas praticas do sistema de gestão da segurança da ABETA</a:t>
            </a:r>
          </a:p>
          <a:p>
            <a:pPr algn="just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40105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11560" y="1628800"/>
            <a:ext cx="8229600" cy="1143000"/>
          </a:xfrm>
        </p:spPr>
        <p:txBody>
          <a:bodyPr/>
          <a:lstStyle/>
          <a:p>
            <a:r>
              <a:rPr lang="pt-BR" dirty="0"/>
              <a:t>5. CONSIDERAÇÕES FINAIS 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2780928"/>
            <a:ext cx="8229600" cy="3345235"/>
          </a:xfrm>
        </p:spPr>
        <p:txBody>
          <a:bodyPr>
            <a:normAutofit fontScale="77500" lnSpcReduction="20000"/>
          </a:bodyPr>
          <a:lstStyle/>
          <a:p>
            <a:pPr marL="0" indent="0" algn="ctr">
              <a:buNone/>
            </a:pPr>
            <a:r>
              <a:rPr lang="pt-BR" dirty="0"/>
              <a:t>A localidade carece de </a:t>
            </a:r>
            <a:r>
              <a:rPr lang="pt-BR" b="1" dirty="0"/>
              <a:t>conservação, educação ambiental e planejamento e estruturação</a:t>
            </a:r>
            <a:r>
              <a:rPr lang="pt-BR" dirty="0"/>
              <a:t>, apesar de ser amplamente descrita pelas </a:t>
            </a:r>
            <a:r>
              <a:rPr lang="pt-BR" b="1" dirty="0"/>
              <a:t>belezas visuais</a:t>
            </a:r>
            <a:r>
              <a:rPr lang="pt-BR" dirty="0"/>
              <a:t> e seus </a:t>
            </a:r>
            <a:r>
              <a:rPr lang="pt-BR" b="1" dirty="0"/>
              <a:t>ecossistemas.</a:t>
            </a:r>
          </a:p>
          <a:p>
            <a:pPr marL="0" indent="0" algn="ctr">
              <a:buNone/>
            </a:pPr>
            <a:r>
              <a:rPr lang="pt-BR" b="1" dirty="0"/>
              <a:t> </a:t>
            </a:r>
          </a:p>
          <a:p>
            <a:pPr algn="just"/>
            <a:r>
              <a:rPr lang="pt-BR" sz="2800" dirty="0"/>
              <a:t>A administração precisa estar mais presente.</a:t>
            </a:r>
          </a:p>
          <a:p>
            <a:pPr algn="just"/>
            <a:r>
              <a:rPr lang="pt-BR" sz="2800" dirty="0"/>
              <a:t>A Gestão de riscos poderia ser melhor desenvolvida, implantação de sinalizações com informações a respeito da vestimenta adequada, a intensidade da caminhada, além da comunicação de todos os riscos intrínsecos ao percurso. </a:t>
            </a:r>
          </a:p>
          <a:p>
            <a:pPr algn="just"/>
            <a:endParaRPr lang="pt-BR" sz="28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404664"/>
            <a:ext cx="7416824" cy="1572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6984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11560" y="1628800"/>
            <a:ext cx="8229600" cy="1143000"/>
          </a:xfrm>
        </p:spPr>
        <p:txBody>
          <a:bodyPr/>
          <a:lstStyle/>
          <a:p>
            <a:r>
              <a:rPr lang="pt-BR" dirty="0"/>
              <a:t>6. REFERÊNCIAS 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2780928"/>
            <a:ext cx="8229600" cy="3345235"/>
          </a:xfrm>
        </p:spPr>
        <p:txBody>
          <a:bodyPr>
            <a:normAutofit fontScale="70000" lnSpcReduction="20000"/>
          </a:bodyPr>
          <a:lstStyle/>
          <a:p>
            <a:r>
              <a:rPr lang="pt-BR" dirty="0"/>
              <a:t>ABETA, Associação Brasileira de Empresas de Turismo de Aventura e Ecoturismo.  </a:t>
            </a:r>
            <a:r>
              <a:rPr lang="pt-BR" b="1" dirty="0"/>
              <a:t>Manual de boas práticas de sistema de gestão da segurança.</a:t>
            </a:r>
            <a:r>
              <a:rPr lang="pt-BR" dirty="0"/>
              <a:t> Belo Horizonte: Ed. dos autores, 2009.</a:t>
            </a:r>
          </a:p>
          <a:p>
            <a:r>
              <a:rPr lang="pt-BR" dirty="0"/>
              <a:t>ASSOCIAÇÃO BRASILEIRA DE NORMAS TÉCNICAS, ABNT NBR 15286:2005 – Turismo de Aventura – Informações mínimas preliminares ao cliente. Rio de Janeiro: ABNT, 2005.</a:t>
            </a:r>
          </a:p>
          <a:p>
            <a:r>
              <a:rPr lang="pt-BR" dirty="0"/>
              <a:t>SENA, I.  S. et al. </a:t>
            </a:r>
            <a:r>
              <a:rPr lang="pt-BR" b="1" dirty="0"/>
              <a:t>Avaliação do Estado de Conservação da Trilha do Carteiro, APA Serra São José, Tiradentes, Minas Gerais</a:t>
            </a:r>
            <a:r>
              <a:rPr lang="pt-BR" dirty="0"/>
              <a:t>. In: SEABRA, G. (Org.) Terra: Qualidade de vida, mobilidade e segurança nas cidades: Editora Universitária da UFPB, 2013.</a:t>
            </a:r>
          </a:p>
          <a:p>
            <a:pPr marL="0" indent="0">
              <a:buNone/>
            </a:pPr>
            <a:r>
              <a:rPr lang="pt-BR" dirty="0"/>
              <a:t>	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404664"/>
            <a:ext cx="7416824" cy="1572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6984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11560" y="1844824"/>
            <a:ext cx="8229600" cy="1143000"/>
          </a:xfrm>
        </p:spPr>
        <p:txBody>
          <a:bodyPr/>
          <a:lstStyle/>
          <a:p>
            <a:r>
              <a:rPr lang="pt-BR" dirty="0"/>
              <a:t>Muito Obrigado(a)!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3429000"/>
            <a:ext cx="8229600" cy="2697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800" dirty="0"/>
              <a:t>Fillipe Fernandes R. de Oliveira  </a:t>
            </a:r>
          </a:p>
          <a:p>
            <a:pPr marL="0" indent="0">
              <a:buNone/>
            </a:pPr>
            <a:r>
              <a:rPr lang="pt-BR" sz="2800" dirty="0" err="1"/>
              <a:t>Email</a:t>
            </a:r>
            <a:r>
              <a:rPr lang="pt-BR" sz="2800" dirty="0"/>
              <a:t>: fillip_oliveira@hotmail.com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pt-BR" sz="2800" dirty="0"/>
              <a:t>Luana da Silva </a:t>
            </a:r>
            <a:r>
              <a:rPr lang="pt-BR" sz="2800" dirty="0" err="1"/>
              <a:t>Pitzer</a:t>
            </a:r>
            <a:r>
              <a:rPr lang="pt-BR" sz="2800" dirty="0"/>
              <a:t> 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pt-BR" sz="2800" dirty="0" err="1"/>
              <a:t>Email</a:t>
            </a:r>
            <a:r>
              <a:rPr lang="pt-BR" sz="2800" dirty="0"/>
              <a:t>: pitzer.Luana@hotmail.com</a:t>
            </a:r>
          </a:p>
          <a:p>
            <a:pPr marL="0" indent="0">
              <a:lnSpc>
                <a:spcPct val="150000"/>
              </a:lnSpc>
              <a:buNone/>
            </a:pP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404664"/>
            <a:ext cx="7416824" cy="1572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405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1520" y="1052736"/>
            <a:ext cx="8229600" cy="1143000"/>
          </a:xfrm>
        </p:spPr>
        <p:txBody>
          <a:bodyPr>
            <a:normAutofit/>
          </a:bodyPr>
          <a:lstStyle/>
          <a:p>
            <a:r>
              <a:rPr lang="pt-BR" sz="4000" dirty="0"/>
              <a:t>1. INTRODUÇÃO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7544" y="2460029"/>
            <a:ext cx="8229600" cy="3777283"/>
          </a:xfrm>
        </p:spPr>
        <p:txBody>
          <a:bodyPr>
            <a:normAutofit fontScale="92500"/>
          </a:bodyPr>
          <a:lstStyle/>
          <a:p>
            <a:pPr algn="ctr"/>
            <a:r>
              <a:rPr lang="pt-BR" sz="2400" dirty="0"/>
              <a:t>‘’Impactos negativos da entrada do homem nesses espaços podem ocorrer, por isso uma boa gestão baseada no planejamento, nos riscos e no manejo deve ser prioridade.’’ (SENA et al, 2013)</a:t>
            </a:r>
          </a:p>
          <a:p>
            <a:pPr marL="0" indent="0" algn="just">
              <a:buNone/>
            </a:pPr>
            <a:endParaRPr lang="pt-BR" sz="2400" dirty="0"/>
          </a:p>
          <a:p>
            <a:pPr algn="just"/>
            <a:r>
              <a:rPr lang="pt-BR" sz="2400" dirty="0"/>
              <a:t>O uso público em UC deve ter como princípio fundamental a segurança. A Gestão de Riscos em trilhas deve “[...] compreender a fundo as características da operação, identificando e avaliando as situações de risco a fim de diferenciar os riscos menores dos maiores e encontrar formas de tratamento desses eventos indesejados. [...]” (ABETA, 2009, p. 25)</a:t>
            </a:r>
          </a:p>
          <a:p>
            <a:pPr algn="just"/>
            <a:endParaRPr lang="pt-BR" sz="2400" dirty="0"/>
          </a:p>
          <a:p>
            <a:pPr algn="just"/>
            <a:endParaRPr lang="pt-BR" sz="24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44624"/>
            <a:ext cx="5256584" cy="1114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000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77180" y="1349896"/>
            <a:ext cx="8229600" cy="1143000"/>
          </a:xfrm>
        </p:spPr>
        <p:txBody>
          <a:bodyPr>
            <a:normAutofit/>
          </a:bodyPr>
          <a:lstStyle/>
          <a:p>
            <a:r>
              <a:rPr lang="pt-BR" sz="4000" dirty="0"/>
              <a:t>1. INTRODUÇÃO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2748061"/>
            <a:ext cx="8579296" cy="3489251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pt-BR" dirty="0"/>
              <a:t>Aliar a população para a preservação por meio da conscientização ambiental.</a:t>
            </a:r>
          </a:p>
          <a:p>
            <a:pPr marL="0" indent="0" algn="just">
              <a:buNone/>
            </a:pPr>
            <a:endParaRPr lang="pt-BR" dirty="0"/>
          </a:p>
          <a:p>
            <a:pPr marL="0" indent="0" algn="just">
              <a:lnSpc>
                <a:spcPct val="120000"/>
              </a:lnSpc>
              <a:buNone/>
            </a:pPr>
            <a:r>
              <a:rPr lang="pt-BR" dirty="0"/>
              <a:t>• </a:t>
            </a:r>
            <a:r>
              <a:rPr lang="pt-BR" u="sng" dirty="0"/>
              <a:t>OBJETIVOS:</a:t>
            </a:r>
            <a:r>
              <a:rPr lang="pt-BR" dirty="0"/>
              <a:t> </a:t>
            </a:r>
            <a:r>
              <a:rPr lang="pt-BR" sz="2400" dirty="0"/>
              <a:t>Analisar o  uso  público  e  o desenvolvimento  da  área,  observando  as  questões  turísticas do local, assim como, a percepção dos visitantes a respeito da gestão do percurso. 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pt-BR" sz="2400" dirty="0"/>
              <a:t>Os riscos que o turismo de aventura podem ocasionar e a gestão deles na  trilha também foram investigados.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44624"/>
            <a:ext cx="7416824" cy="1572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490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23528" y="1037873"/>
            <a:ext cx="8229600" cy="828693"/>
          </a:xfrm>
        </p:spPr>
        <p:txBody>
          <a:bodyPr/>
          <a:lstStyle/>
          <a:p>
            <a:r>
              <a:rPr lang="pt-BR" dirty="0"/>
              <a:t>2. OBJETO DE ESTUDO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648" y="122133"/>
            <a:ext cx="4850425" cy="1028290"/>
          </a:xfrm>
          <a:prstGeom prst="rect">
            <a:avLst/>
          </a:prstGeom>
        </p:spPr>
      </p:pic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462366" y="1484784"/>
            <a:ext cx="4069300" cy="26317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pt-BR" dirty="0"/>
          </a:p>
          <a:p>
            <a:pPr algn="just"/>
            <a:r>
              <a:rPr lang="pt-BR" sz="2400" dirty="0"/>
              <a:t>Situado em Petrópolis- RJ (bairro </a:t>
            </a:r>
            <a:r>
              <a:rPr lang="pt-BR" sz="2400" dirty="0" err="1"/>
              <a:t>Morin</a:t>
            </a:r>
            <a:r>
              <a:rPr lang="pt-BR" sz="2400" dirty="0"/>
              <a:t>);</a:t>
            </a:r>
          </a:p>
          <a:p>
            <a:pPr algn="just"/>
            <a:r>
              <a:rPr lang="pt-BR" sz="2400" dirty="0"/>
              <a:t>Incorporado ao PARNASO;</a:t>
            </a:r>
            <a:endParaRPr lang="pt-BR" sz="24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277" y="3429000"/>
            <a:ext cx="4023457" cy="2638211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1312" y="3435480"/>
            <a:ext cx="3958125" cy="2631731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5552776" y="6104171"/>
            <a:ext cx="28351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600" b="1" dirty="0"/>
              <a:t>Cume do Morro Meu Castelo </a:t>
            </a:r>
            <a:r>
              <a:rPr lang="pt-BR" sz="1600" dirty="0"/>
              <a:t>– </a:t>
            </a:r>
          </a:p>
          <a:p>
            <a:pPr algn="ctr"/>
            <a:r>
              <a:rPr lang="pt-BR" sz="1200" dirty="0"/>
              <a:t>acervo pessoal de PITZER, 2017.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1402806" y="6151992"/>
            <a:ext cx="2188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600" b="1" dirty="0"/>
              <a:t>Vista noturna </a:t>
            </a:r>
            <a:r>
              <a:rPr lang="pt-BR" sz="1600" dirty="0"/>
              <a:t>– </a:t>
            </a:r>
          </a:p>
          <a:p>
            <a:pPr algn="ctr"/>
            <a:r>
              <a:rPr lang="pt-BR" sz="1200" dirty="0"/>
              <a:t>acervo pessoal de PITZER, 2017.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493B7E47-161B-45E4-A6DE-6068FFCF1F4D}"/>
              </a:ext>
            </a:extLst>
          </p:cNvPr>
          <p:cNvSpPr txBox="1"/>
          <p:nvPr/>
        </p:nvSpPr>
        <p:spPr>
          <a:xfrm>
            <a:off x="4847934" y="1900405"/>
            <a:ext cx="3552613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dirty="0"/>
              <a:t>Extensão: 2,6 Km;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dirty="0"/>
              <a:t>Altitude: 1.245 m;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dirty="0"/>
              <a:t>Duração: 40 minutos (em média). </a:t>
            </a:r>
          </a:p>
          <a:p>
            <a:pPr algn="just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83603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9682" y="1157467"/>
            <a:ext cx="8229600" cy="1143000"/>
          </a:xfrm>
        </p:spPr>
        <p:txBody>
          <a:bodyPr>
            <a:normAutofit/>
          </a:bodyPr>
          <a:lstStyle/>
          <a:p>
            <a:r>
              <a:rPr lang="pt-BR" sz="3600" dirty="0"/>
              <a:t>2. OBJETO DE ESTUDO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2016" y="340246"/>
            <a:ext cx="5328592" cy="1129662"/>
          </a:xfrm>
          <a:prstGeom prst="rect">
            <a:avLst/>
          </a:prstGeom>
        </p:spPr>
      </p:pic>
      <p:pic>
        <p:nvPicPr>
          <p:cNvPr id="10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682" y="3728446"/>
            <a:ext cx="4300948" cy="285967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992" y="2200198"/>
            <a:ext cx="4305541" cy="286272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2" name="CaixaDeTexto 11"/>
          <p:cNvSpPr txBox="1"/>
          <p:nvPr/>
        </p:nvSpPr>
        <p:spPr>
          <a:xfrm>
            <a:off x="1641907" y="2994924"/>
            <a:ext cx="26949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600" b="1" dirty="0"/>
              <a:t>Vista durante a caminhada </a:t>
            </a:r>
            <a:r>
              <a:rPr lang="pt-BR" sz="1600" dirty="0"/>
              <a:t>– </a:t>
            </a:r>
          </a:p>
          <a:p>
            <a:pPr algn="r"/>
            <a:r>
              <a:rPr lang="pt-BR" sz="1200" dirty="0"/>
              <a:t>acervo pessoal de PITZER, 2017.</a:t>
            </a:r>
          </a:p>
        </p:txBody>
      </p:sp>
      <p:sp>
        <p:nvSpPr>
          <p:cNvPr id="13" name="CaixaDeTexto 12"/>
          <p:cNvSpPr txBox="1"/>
          <p:nvPr/>
        </p:nvSpPr>
        <p:spPr>
          <a:xfrm>
            <a:off x="4962188" y="6005387"/>
            <a:ext cx="2188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/>
              <a:t>Percurso </a:t>
            </a:r>
            <a:r>
              <a:rPr lang="pt-BR" sz="1600" dirty="0"/>
              <a:t>– </a:t>
            </a:r>
          </a:p>
          <a:p>
            <a:r>
              <a:rPr lang="pt-BR" sz="1200" dirty="0"/>
              <a:t>acervo pessoal de PITZER, 2017.</a:t>
            </a:r>
          </a:p>
        </p:txBody>
      </p:sp>
    </p:spTree>
    <p:extLst>
      <p:ext uri="{BB962C8B-B14F-4D97-AF65-F5344CB8AC3E}">
        <p14:creationId xmlns:p14="http://schemas.microsoft.com/office/powerpoint/2010/main" val="13275842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9552" y="170080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pt-BR" dirty="0"/>
              <a:t>3. PROCEDIMENTOS METODOLÓGICOS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3068960"/>
            <a:ext cx="8229600" cy="3057203"/>
          </a:xfrm>
        </p:spPr>
        <p:txBody>
          <a:bodyPr/>
          <a:lstStyle/>
          <a:p>
            <a:pPr marL="0" indent="0" algn="r">
              <a:lnSpc>
                <a:spcPct val="100000"/>
              </a:lnSpc>
              <a:buNone/>
            </a:pPr>
            <a:r>
              <a:rPr lang="pt-BR" sz="3600" dirty="0"/>
              <a:t>Três metodologias de investigação</a:t>
            </a:r>
            <a:r>
              <a:rPr lang="pt-BR" dirty="0"/>
              <a:t>: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Estudo de Campo</a:t>
            </a:r>
            <a:r>
              <a:rPr lang="pt-BR" dirty="0"/>
              <a:t> pelo uso da técnica da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observação sistemática, questionário</a:t>
            </a:r>
            <a:r>
              <a:rPr lang="pt-BR" dirty="0"/>
              <a:t> 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presencial</a:t>
            </a:r>
            <a:r>
              <a:rPr lang="pt-BR" dirty="0"/>
              <a:t> e um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questionário </a:t>
            </a:r>
            <a:r>
              <a:rPr lang="pt-BR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online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dirty="0"/>
              <a:t>para pessoas que</a:t>
            </a:r>
          </a:p>
          <a:p>
            <a:pPr marL="0" indent="0" algn="r">
              <a:lnSpc>
                <a:spcPct val="100000"/>
              </a:lnSpc>
              <a:buNone/>
            </a:pPr>
            <a:r>
              <a:rPr lang="pt-BR" dirty="0"/>
              <a:t> já fizeram a trilha.</a:t>
            </a:r>
          </a:p>
          <a:p>
            <a:endParaRPr lang="pt-BR" sz="3000" dirty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404664"/>
            <a:ext cx="7416824" cy="1572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3267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9552" y="170080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pt-BR" dirty="0"/>
              <a:t>3. PROCEDIMENTOS METODOLÓGICOS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3068960"/>
            <a:ext cx="8229600" cy="305720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Estudo de campo  pela técnica da observação sistemática:</a:t>
            </a:r>
          </a:p>
          <a:p>
            <a:pPr marL="0" indent="0" algn="just">
              <a:buNone/>
            </a:pP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dirty="0"/>
              <a:t>Foram executadas no período de dois anos (2016 e 2017), duas vezes a cada semestre, inseridas no contexto do projeto de extensão intitulado “Expedições do CEFET/RJ -</a:t>
            </a:r>
            <a:r>
              <a:rPr lang="pt-BR" i="1" dirty="0"/>
              <a:t> campus </a:t>
            </a:r>
            <a:r>
              <a:rPr lang="pt-BR" dirty="0"/>
              <a:t>Petrópolis” e de visitas técnicas de disciplinas do curso de Bacharelado em Turismo da mesma instituição.</a:t>
            </a:r>
            <a:endParaRPr lang="pt-BR" dirty="0">
              <a:latin typeface="Arial" pitchFamily="34" charset="0"/>
              <a:cs typeface="Arial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404664"/>
            <a:ext cx="7416824" cy="1572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9081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9552" y="170080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pt-BR" dirty="0"/>
              <a:t>3. PROCEDIMENTOS METODOLÓGICOS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2636912"/>
            <a:ext cx="8311952" cy="3600400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10000"/>
              </a:lnSpc>
              <a:buNone/>
            </a:pP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Questionário</a:t>
            </a:r>
            <a:r>
              <a:rPr lang="pt-BR" dirty="0"/>
              <a:t> 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presencial:</a:t>
            </a:r>
          </a:p>
          <a:p>
            <a:pPr marL="0" indent="0" algn="just">
              <a:lnSpc>
                <a:spcPct val="110000"/>
              </a:lnSpc>
              <a:buNone/>
            </a:pPr>
            <a:r>
              <a:rPr lang="pt-BR" dirty="0"/>
              <a:t>O estado da trilha e às motivações que levaram o visitante a realizar o trajeto foi verificado por meio de questionários com questões abertas e fechadas. Realizado durante o mês de maio de 2017.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404664"/>
            <a:ext cx="7416824" cy="1572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2325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9552" y="170080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pt-BR" dirty="0"/>
              <a:t>3. PROCEDIMENTOS METODOLÓGICOS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5237" y="2708920"/>
            <a:ext cx="8229600" cy="3057203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Questionário</a:t>
            </a:r>
            <a:r>
              <a:rPr lang="pt-BR" dirty="0"/>
              <a:t> 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online:</a:t>
            </a:r>
          </a:p>
          <a:p>
            <a:pPr marL="0" indent="0" algn="just">
              <a:buNone/>
            </a:pPr>
            <a:r>
              <a:rPr lang="pt-BR" dirty="0"/>
              <a:t>Ocorreu no período de um mês, ficando aberto a respostas entre os dias 24/11/2017 ao 24/12/2017. O questionário disponibilizado no </a:t>
            </a:r>
            <a:r>
              <a:rPr lang="pt-BR" i="1" u="sng" dirty="0"/>
              <a:t>Google </a:t>
            </a:r>
            <a:r>
              <a:rPr lang="pt-BR" i="1" u="sng" dirty="0" err="1"/>
              <a:t>forms</a:t>
            </a:r>
            <a:r>
              <a:rPr lang="pt-BR" i="1" dirty="0"/>
              <a:t>, </a:t>
            </a:r>
            <a:r>
              <a:rPr lang="pt-BR" dirty="0"/>
              <a:t>foi </a:t>
            </a:r>
            <a:r>
              <a:rPr lang="pt-BR" b="1" u="sng" dirty="0"/>
              <a:t>divulgado nas redes sociais</a:t>
            </a:r>
            <a:r>
              <a:rPr lang="pt-BR" dirty="0"/>
              <a:t>, em grupos de montanhistas, portal de notícias da cidade, e para o público em geral. Foram recebidas 151 respostas.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404664"/>
            <a:ext cx="7416824" cy="1572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57171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6653C343C268614E94D03DBBEEBD7132" ma:contentTypeVersion="10" ma:contentTypeDescription="Crie um novo documento." ma:contentTypeScope="" ma:versionID="31859d3f2e36cb2cc542430a4fca36f2">
  <xsd:schema xmlns:xsd="http://www.w3.org/2001/XMLSchema" xmlns:xs="http://www.w3.org/2001/XMLSchema" xmlns:p="http://schemas.microsoft.com/office/2006/metadata/properties" xmlns:ns2="5d8d113c-76c5-4bdd-aff1-9d4a4e1a3966" targetNamespace="http://schemas.microsoft.com/office/2006/metadata/properties" ma:root="true" ma:fieldsID="328dcfa79d5bff12c33f335a4f784308" ns2:_="">
    <xsd:import namespace="5d8d113c-76c5-4bdd-aff1-9d4a4e1a396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d8d113c-76c5-4bdd-aff1-9d4a4e1a396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9B36DE0-7528-43F3-B9F2-DDEAF3D24B4B}"/>
</file>

<file path=customXml/itemProps2.xml><?xml version="1.0" encoding="utf-8"?>
<ds:datastoreItem xmlns:ds="http://schemas.openxmlformats.org/officeDocument/2006/customXml" ds:itemID="{51A0E6D3-E75A-4E0C-8B9B-93AE7C54C425}"/>
</file>

<file path=customXml/itemProps3.xml><?xml version="1.0" encoding="utf-8"?>
<ds:datastoreItem xmlns:ds="http://schemas.openxmlformats.org/officeDocument/2006/customXml" ds:itemID="{05A5B09C-A778-4D5B-ACCB-0CA20AE9D94E}"/>
</file>

<file path=docProps/app.xml><?xml version="1.0" encoding="utf-8"?>
<Properties xmlns="http://schemas.openxmlformats.org/officeDocument/2006/extended-properties" xmlns:vt="http://schemas.openxmlformats.org/officeDocument/2006/docPropsVTypes">
  <TotalTime>484</TotalTime>
  <Words>865</Words>
  <Application>Microsoft Office PowerPoint</Application>
  <PresentationFormat>Apresentação na tela (4:3)</PresentationFormat>
  <Paragraphs>80</Paragraphs>
  <Slides>15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18" baseType="lpstr">
      <vt:lpstr>Arial</vt:lpstr>
      <vt:lpstr>Calibri</vt:lpstr>
      <vt:lpstr>Tema do Office</vt:lpstr>
      <vt:lpstr>Desafios da Gestão do Uso Público e Gestão de Riscos em uma trilha  urbana: o caso do Turismo no Morro Meu Castelo, no Parque Nacional da Serra dos Órgãos - RJ</vt:lpstr>
      <vt:lpstr>1. INTRODUÇÃO</vt:lpstr>
      <vt:lpstr>1. INTRODUÇÃO</vt:lpstr>
      <vt:lpstr>2. OBJETO DE ESTUDO</vt:lpstr>
      <vt:lpstr>2. OBJETO DE ESTUDO</vt:lpstr>
      <vt:lpstr>3. PROCEDIMENTOS METODOLÓGICOS</vt:lpstr>
      <vt:lpstr>3. PROCEDIMENTOS METODOLÓGICOS</vt:lpstr>
      <vt:lpstr>3. PROCEDIMENTOS METODOLÓGICOS</vt:lpstr>
      <vt:lpstr>3. PROCEDIMENTOS METODOLÓGICOS</vt:lpstr>
      <vt:lpstr>4. PRINCIPAIS RESULTADOS</vt:lpstr>
      <vt:lpstr>Apresentação do PowerPoint</vt:lpstr>
      <vt:lpstr>Apresentação do PowerPoint</vt:lpstr>
      <vt:lpstr>5. CONSIDERAÇÕES FINAIS </vt:lpstr>
      <vt:lpstr>6. REFERÊNCIAS </vt:lpstr>
      <vt:lpstr>Muito Obrigado(a)!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acer</dc:creator>
  <cp:lastModifiedBy>Fillipe Fernandes</cp:lastModifiedBy>
  <cp:revision>31</cp:revision>
  <dcterms:created xsi:type="dcterms:W3CDTF">2016-06-02T12:17:57Z</dcterms:created>
  <dcterms:modified xsi:type="dcterms:W3CDTF">2018-06-22T03:45:47Z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0x0101006653C343C268614E94D03DBBEEBD7132</vt:lpwstr>
  </property>
</Properties>
</file>