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charts/style1.xml" ContentType="application/vnd.ms-office.chartstyle+xml"/>
  <Override PartName="/ppt/theme/theme2.xml" ContentType="application/vnd.openxmlformats-officedocument.theme+xml"/>
  <Override PartName="/ppt/charts/colors1.xml" ContentType="application/vnd.ms-office.chartcolorstyle+xml"/>
  <Override PartName="/ppt/theme/theme1.xml" ContentType="application/vnd.openxmlformats-officedocument.theme+xml"/>
  <Override PartName="/ppt/charts/chart1.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72" userDrawn="1">
          <p15:clr>
            <a:srgbClr val="A4A3A4"/>
          </p15:clr>
        </p15:guide>
        <p15:guide id="2" pos="102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p:scale>
          <a:sx n="30" d="100"/>
          <a:sy n="30" d="100"/>
        </p:scale>
        <p:origin x="360" y="-4416"/>
      </p:cViewPr>
      <p:guideLst>
        <p:guide orient="horz" pos="12472"/>
        <p:guide pos="10204"/>
      </p:guideLst>
    </p:cSldViewPr>
  </p:slideViewPr>
  <p:notesTextViewPr>
    <p:cViewPr>
      <p:scale>
        <a:sx n="1" d="1"/>
        <a:sy n="1" d="1"/>
      </p:scale>
      <p:origin x="0" y="0"/>
    </p:cViewPr>
  </p:notesText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oleObject" Target="Pasta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pt-B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pt-BR" sz="2000">
                <a:latin typeface="Arial" panose="020B0604020202020204" pitchFamily="34" charset="0"/>
                <a:cs typeface="Arial" panose="020B0604020202020204" pitchFamily="34" charset="0"/>
              </a:rPr>
              <a:t>Pertencimento</a:t>
            </a:r>
            <a:r>
              <a:rPr lang="pt-BR" sz="2000" baseline="0">
                <a:latin typeface="Arial" panose="020B0604020202020204" pitchFamily="34" charset="0"/>
                <a:cs typeface="Arial" panose="020B0604020202020204" pitchFamily="34" charset="0"/>
              </a:rPr>
              <a:t> ao projeto</a:t>
            </a:r>
          </a:p>
          <a:p>
            <a:pPr>
              <a:defRPr sz="2000">
                <a:latin typeface="Arial" panose="020B0604020202020204" pitchFamily="34" charset="0"/>
                <a:cs typeface="Arial" panose="020B0604020202020204" pitchFamily="34" charset="0"/>
              </a:defRPr>
            </a:pPr>
            <a:r>
              <a:rPr lang="pt-BR" sz="2000" baseline="0">
                <a:latin typeface="Arial" panose="020B0604020202020204" pitchFamily="34" charset="0"/>
                <a:cs typeface="Arial" panose="020B0604020202020204" pitchFamily="34" charset="0"/>
              </a:rPr>
              <a:t>"Caminhos da Serra do Mar"</a:t>
            </a:r>
            <a:endParaRPr lang="pt-BR" sz="2000">
              <a:latin typeface="Arial" panose="020B0604020202020204" pitchFamily="34" charset="0"/>
              <a:cs typeface="Arial" panose="020B0604020202020204" pitchFamily="34" charset="0"/>
            </a:endParaRPr>
          </a:p>
        </c:rich>
      </c:tx>
      <c:layout>
        <c:manualLayout>
          <c:xMode val="edge"/>
          <c:yMode val="edge"/>
          <c:x val="0.48545122484689412"/>
          <c:y val="0.84259259259259256"/>
        </c:manualLayout>
      </c:layout>
      <c:overlay val="0"/>
      <c:spPr>
        <a:noFill/>
        <a:ln>
          <a:noFill/>
        </a:ln>
        <a:effectLst/>
      </c:spPr>
      <c:txPr>
        <a:bodyPr rot="0" spcFirstLastPara="1" vertOverflow="ellipsis" vert="horz" wrap="square" anchor="ctr" anchorCtr="1"/>
        <a:lstStyle/>
        <a:p>
          <a:pPr>
            <a:defRPr lang="pt-B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8.5877296587926505E-2"/>
          <c:y val="0.13663203557888595"/>
          <c:w val="0.68133202099737533"/>
          <c:h val="0.68554389034704"/>
        </c:manualLayout>
      </c:layout>
      <c:barChart>
        <c:barDir val="col"/>
        <c:grouping val="clustered"/>
        <c:varyColors val="0"/>
        <c:ser>
          <c:idx val="0"/>
          <c:order val="0"/>
          <c:spPr>
            <a:solidFill>
              <a:schemeClr val="accent1"/>
            </a:solidFill>
            <a:ln>
              <a:solidFill>
                <a:schemeClr val="bg1"/>
              </a:solidFill>
            </a:ln>
            <a:effectLst/>
          </c:spPr>
          <c:invertIfNegative val="0"/>
          <c:dPt>
            <c:idx val="1"/>
            <c:invertIfNegative val="0"/>
            <c:bubble3D val="0"/>
            <c:spPr>
              <a:solidFill>
                <a:srgbClr val="D35D5D"/>
              </a:solidFill>
              <a:ln>
                <a:solidFill>
                  <a:schemeClr val="bg1"/>
                </a:solidFill>
              </a:ln>
              <a:effectLst/>
            </c:spPr>
            <c:extLst>
              <c:ext xmlns:c16="http://schemas.microsoft.com/office/drawing/2014/chart" uri="{C3380CC4-5D6E-409C-BE32-E72D297353CC}">
                <c16:uniqueId val="{00000001-A1D7-43CD-883F-761B0D57B65D}"/>
              </c:ext>
            </c:extLst>
          </c:dPt>
          <c:dPt>
            <c:idx val="4"/>
            <c:invertIfNegative val="0"/>
            <c:bubble3D val="0"/>
            <c:spPr>
              <a:solidFill>
                <a:srgbClr val="D35D5D"/>
              </a:solidFill>
              <a:ln>
                <a:solidFill>
                  <a:schemeClr val="bg1"/>
                </a:solidFill>
              </a:ln>
              <a:effectLst/>
            </c:spPr>
            <c:extLst>
              <c:ext xmlns:c16="http://schemas.microsoft.com/office/drawing/2014/chart" uri="{C3380CC4-5D6E-409C-BE32-E72D297353CC}">
                <c16:uniqueId val="{00000003-A1D7-43CD-883F-761B0D57B65D}"/>
              </c:ext>
            </c:extLst>
          </c:dPt>
          <c:cat>
            <c:strRef>
              <c:f>Plan1!$A$2:$A$8</c:f>
              <c:strCache>
                <c:ptCount val="5"/>
                <c:pt idx="0">
                  <c:v>Sabia</c:v>
                </c:pt>
                <c:pt idx="1">
                  <c:v>Não sabia</c:v>
                </c:pt>
                <c:pt idx="3">
                  <c:v>Sabia</c:v>
                </c:pt>
                <c:pt idx="4">
                  <c:v>Não sabia</c:v>
                </c:pt>
              </c:strCache>
              <c:extLst/>
            </c:strRef>
          </c:cat>
          <c:val>
            <c:numRef>
              <c:f>Plan1!$B$2:$B$8</c:f>
              <c:numCache>
                <c:formatCode>General</c:formatCode>
                <c:ptCount val="5"/>
                <c:pt idx="0">
                  <c:v>25</c:v>
                </c:pt>
                <c:pt idx="1">
                  <c:v>35</c:v>
                </c:pt>
                <c:pt idx="3">
                  <c:v>20</c:v>
                </c:pt>
                <c:pt idx="4">
                  <c:v>35</c:v>
                </c:pt>
              </c:numCache>
              <c:extLst/>
            </c:numRef>
          </c:val>
          <c:extLst>
            <c:ext xmlns:c16="http://schemas.microsoft.com/office/drawing/2014/chart" uri="{C3380CC4-5D6E-409C-BE32-E72D297353CC}">
              <c16:uniqueId val="{00000004-A1D7-43CD-883F-761B0D57B65D}"/>
            </c:ext>
          </c:extLst>
        </c:ser>
        <c:dLbls>
          <c:showLegendKey val="0"/>
          <c:showVal val="0"/>
          <c:showCatName val="0"/>
          <c:showSerName val="0"/>
          <c:showPercent val="0"/>
          <c:showBubbleSize val="0"/>
        </c:dLbls>
        <c:gapWidth val="3"/>
        <c:axId val="1479438272"/>
        <c:axId val="1479431200"/>
      </c:barChart>
      <c:catAx>
        <c:axId val="1479438272"/>
        <c:scaling>
          <c:orientation val="minMax"/>
        </c:scaling>
        <c:delete val="1"/>
        <c:axPos val="b"/>
        <c:title>
          <c:tx>
            <c:rich>
              <a:bodyPr rot="0" spcFirstLastPara="1" vertOverflow="ellipsis" vert="horz" wrap="square" anchor="ctr" anchorCtr="1"/>
              <a:lstStyle/>
              <a:p>
                <a:pPr>
                  <a:defRPr lang="pt-BR" sz="2000" b="0" i="0" u="none" strike="noStrike" kern="1200" baseline="0">
                    <a:solidFill>
                      <a:schemeClr val="tx1"/>
                    </a:solidFill>
                    <a:latin typeface="Arial" panose="020B0604020202020204" pitchFamily="34" charset="0"/>
                    <a:ea typeface="+mn-ea"/>
                    <a:cs typeface="Arial" panose="020B0604020202020204" pitchFamily="34" charset="0"/>
                  </a:defRPr>
                </a:pPr>
                <a:r>
                  <a:rPr lang="pt-BR" sz="2000">
                    <a:latin typeface="Arial" panose="020B0604020202020204" pitchFamily="34" charset="0"/>
                    <a:cs typeface="Arial" panose="020B0604020202020204" pitchFamily="34" charset="0"/>
                  </a:rPr>
                  <a:t>Pertencimento ao </a:t>
                </a:r>
              </a:p>
              <a:p>
                <a:pPr>
                  <a:defRPr sz="2000">
                    <a:latin typeface="Arial" panose="020B0604020202020204" pitchFamily="34" charset="0"/>
                    <a:cs typeface="Arial" panose="020B0604020202020204" pitchFamily="34" charset="0"/>
                  </a:defRPr>
                </a:pPr>
                <a:r>
                  <a:rPr lang="pt-BR" sz="2000">
                    <a:latin typeface="Arial" panose="020B0604020202020204" pitchFamily="34" charset="0"/>
                    <a:cs typeface="Arial" panose="020B0604020202020204" pitchFamily="34" charset="0"/>
                  </a:rPr>
                  <a:t>PARNASO</a:t>
                </a:r>
              </a:p>
            </c:rich>
          </c:tx>
          <c:layout>
            <c:manualLayout>
              <c:xMode val="edge"/>
              <c:yMode val="edge"/>
              <c:x val="0.10627660296600609"/>
              <c:y val="0.84532404052990007"/>
            </c:manualLayout>
          </c:layout>
          <c:overlay val="0"/>
          <c:spPr>
            <a:noFill/>
            <a:ln>
              <a:noFill/>
            </a:ln>
            <a:effectLst/>
          </c:spPr>
          <c:txPr>
            <a:bodyPr rot="0" spcFirstLastPara="1" vertOverflow="ellipsis" vert="horz" wrap="square" anchor="ctr" anchorCtr="1"/>
            <a:lstStyle/>
            <a:p>
              <a:pPr>
                <a:defRPr lang="pt-BR" sz="2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1479431200"/>
        <c:crosses val="autoZero"/>
        <c:auto val="1"/>
        <c:lblAlgn val="ctr"/>
        <c:lblOffset val="100"/>
        <c:noMultiLvlLbl val="0"/>
      </c:catAx>
      <c:valAx>
        <c:axId val="1479431200"/>
        <c:scaling>
          <c:orientation val="minMax"/>
        </c:scaling>
        <c:delete val="0"/>
        <c:axPos val="l"/>
        <c:majorGridlines>
          <c:spPr>
            <a:ln w="9525" cap="flat" cmpd="sng" algn="ctr">
              <a:solidFill>
                <a:schemeClr val="tx1">
                  <a:lumMod val="50000"/>
                  <a:lumOff val="5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pt-BR" sz="2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479438272"/>
        <c:crosses val="autoZero"/>
        <c:crossBetween val="between"/>
      </c:valAx>
      <c:spPr>
        <a:noFill/>
        <a:ln>
          <a:noFill/>
        </a:ln>
        <a:effectLst/>
      </c:spPr>
    </c:plotArea>
    <c:legend>
      <c:legendPos val="r"/>
      <c:legendEntry>
        <c:idx val="0"/>
        <c:delete val="1"/>
      </c:legendEntry>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lang="pt-B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lgn="ctr" rtl="0">
        <a:defRPr lang="pt-BR"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A5441-CF3F-45C3-9049-B9EF2F5E2E0B}" type="datetimeFigureOut">
              <a:rPr lang="en-GB" smtClean="0"/>
              <a:t>19/11/2017</a:t>
            </a:fld>
            <a:endParaRPr lang="en-GB"/>
          </a:p>
        </p:txBody>
      </p:sp>
      <p:sp>
        <p:nvSpPr>
          <p:cNvPr id="4" name="Espaço Reservado para Imagem de Slide 3"/>
          <p:cNvSpPr>
            <a:spLocks noGrp="1" noRot="1" noChangeAspect="1"/>
          </p:cNvSpPr>
          <p:nvPr>
            <p:ph type="sldImg" idx="2"/>
          </p:nvPr>
        </p:nvSpPr>
        <p:spPr>
          <a:xfrm>
            <a:off x="2166938" y="1143000"/>
            <a:ext cx="25241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62900-AF5C-4658-9B03-49EEDE3B1878}" type="slidenum">
              <a:rPr lang="en-GB" smtClean="0"/>
              <a:t>‹nº›</a:t>
            </a:fld>
            <a:endParaRPr lang="en-GB"/>
          </a:p>
        </p:txBody>
      </p:sp>
    </p:spTree>
    <p:extLst>
      <p:ext uri="{BB962C8B-B14F-4D97-AF65-F5344CB8AC3E}">
        <p14:creationId xmlns:p14="http://schemas.microsoft.com/office/powerpoint/2010/main" val="19803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GB" dirty="0"/>
          </a:p>
        </p:txBody>
      </p:sp>
      <p:sp>
        <p:nvSpPr>
          <p:cNvPr id="4" name="Espaço Reservado para Número de Slide 3"/>
          <p:cNvSpPr>
            <a:spLocks noGrp="1"/>
          </p:cNvSpPr>
          <p:nvPr>
            <p:ph type="sldNum" sz="quarter" idx="10"/>
          </p:nvPr>
        </p:nvSpPr>
        <p:spPr/>
        <p:txBody>
          <a:bodyPr/>
          <a:lstStyle/>
          <a:p>
            <a:fld id="{99362900-AF5C-4658-9B03-49EEDE3B1878}" type="slidenum">
              <a:rPr lang="en-GB" smtClean="0"/>
              <a:t>1</a:t>
            </a:fld>
            <a:endParaRPr lang="en-GB"/>
          </a:p>
        </p:txBody>
      </p:sp>
    </p:spTree>
    <p:extLst>
      <p:ext uri="{BB962C8B-B14F-4D97-AF65-F5344CB8AC3E}">
        <p14:creationId xmlns:p14="http://schemas.microsoft.com/office/powerpoint/2010/main" val="265695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8B9A892-C830-47E7-A587-168213C63063}"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83988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B9A892-C830-47E7-A587-168213C63063}"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277741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B9A892-C830-47E7-A587-168213C63063}"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111322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B9A892-C830-47E7-A587-168213C63063}"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168197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8B9A892-C830-47E7-A587-168213C63063}"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261585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8B9A892-C830-47E7-A587-168213C63063}" type="datetimeFigureOut">
              <a:rPr lang="en-GB" smtClean="0"/>
              <a:t>19/11/2017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364207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4465069"/>
            <a:ext cx="13706415"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4465069"/>
            <a:ext cx="13773917"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8B9A892-C830-47E7-A587-168213C63063}" type="datetimeFigureOut">
              <a:rPr lang="en-GB" smtClean="0"/>
              <a:t>19/11/2017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218890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8B9A892-C830-47E7-A587-168213C63063}" type="datetimeFigureOut">
              <a:rPr lang="en-GB" smtClean="0"/>
              <a:t>19/11/2017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253801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9A892-C830-47E7-A587-168213C63063}" type="datetimeFigureOut">
              <a:rPr lang="en-GB" smtClean="0"/>
              <a:t>19/11/2017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111814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D8B9A892-C830-47E7-A587-168213C63063}" type="datetimeFigureOut">
              <a:rPr lang="en-GB" smtClean="0"/>
              <a:t>19/11/2017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160953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D8B9A892-C830-47E7-A587-168213C63063}" type="datetimeFigureOut">
              <a:rPr lang="en-GB" smtClean="0"/>
              <a:t>19/11/2017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3E1E7F-1ECD-431B-ABA0-3329F229B47A}" type="slidenum">
              <a:rPr lang="en-GB" smtClean="0"/>
              <a:t>‹nº›</a:t>
            </a:fld>
            <a:endParaRPr lang="en-GB"/>
          </a:p>
        </p:txBody>
      </p:sp>
    </p:spTree>
    <p:extLst>
      <p:ext uri="{BB962C8B-B14F-4D97-AF65-F5344CB8AC3E}">
        <p14:creationId xmlns:p14="http://schemas.microsoft.com/office/powerpoint/2010/main" val="311182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D8B9A892-C830-47E7-A587-168213C63063}" type="datetimeFigureOut">
              <a:rPr lang="en-GB" smtClean="0"/>
              <a:t>19/11/2017</a:t>
            </a:fld>
            <a:endParaRPr lang="en-GB"/>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473E1E7F-1ECD-431B-ABA0-3329F229B47A}" type="slidenum">
              <a:rPr lang="en-GB" smtClean="0"/>
              <a:t>‹nº›</a:t>
            </a:fld>
            <a:endParaRPr lang="en-GB"/>
          </a:p>
        </p:txBody>
      </p:sp>
    </p:spTree>
    <p:extLst>
      <p:ext uri="{BB962C8B-B14F-4D97-AF65-F5344CB8AC3E}">
        <p14:creationId xmlns:p14="http://schemas.microsoft.com/office/powerpoint/2010/main" val="1006504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859D0D61-1431-453C-BD2D-26C85A57C3A5}"/>
              </a:ext>
            </a:extLst>
          </p:cNvPr>
          <p:cNvSpPr/>
          <p:nvPr/>
        </p:nvSpPr>
        <p:spPr>
          <a:xfrm>
            <a:off x="826076" y="1154802"/>
            <a:ext cx="30341455" cy="37656655"/>
          </a:xfrm>
          <a:prstGeom prst="rect">
            <a:avLst/>
          </a:prstGeom>
          <a:noFill/>
          <a:ln w="5080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CaixaDeTexto 4">
            <a:extLst>
              <a:ext uri="{FF2B5EF4-FFF2-40B4-BE49-F238E27FC236}">
                <a16:creationId xmlns:a16="http://schemas.microsoft.com/office/drawing/2014/main" id="{F3EB71F5-D886-405D-B709-7F6144ED605C}"/>
              </a:ext>
            </a:extLst>
          </p:cNvPr>
          <p:cNvSpPr txBox="1"/>
          <p:nvPr/>
        </p:nvSpPr>
        <p:spPr>
          <a:xfrm>
            <a:off x="7879015" y="1491153"/>
            <a:ext cx="17373600" cy="1569660"/>
          </a:xfrm>
          <a:prstGeom prst="rect">
            <a:avLst/>
          </a:prstGeom>
          <a:noFill/>
        </p:spPr>
        <p:txBody>
          <a:bodyPr wrap="square" rtlCol="0">
            <a:spAutoFit/>
          </a:bodyPr>
          <a:lstStyle/>
          <a:p>
            <a:pPr algn="ctr"/>
            <a:r>
              <a:rPr lang="pt-BR" sz="4800" b="1" dirty="0">
                <a:latin typeface="Arial" panose="020B0604020202020204" pitchFamily="34" charset="0"/>
                <a:cs typeface="Arial" panose="020B0604020202020204" pitchFamily="34" charset="0"/>
              </a:rPr>
              <a:t>UMA TRILHA URBANA E SEUS DESAFIOS: </a:t>
            </a:r>
            <a:endParaRPr lang="en-GB" sz="4800" dirty="0">
              <a:latin typeface="Arial" panose="020B0604020202020204" pitchFamily="34" charset="0"/>
              <a:cs typeface="Arial" panose="020B0604020202020204" pitchFamily="34" charset="0"/>
            </a:endParaRPr>
          </a:p>
          <a:p>
            <a:pPr algn="ctr"/>
            <a:r>
              <a:rPr lang="pt-BR" sz="4800" b="1" dirty="0">
                <a:latin typeface="Arial" panose="020B0604020202020204" pitchFamily="34" charset="0"/>
                <a:cs typeface="Arial" panose="020B0604020202020204" pitchFamily="34" charset="0"/>
              </a:rPr>
              <a:t>O MORRO MEU CASTELO EM PETRÓPOLIS/RJ</a:t>
            </a:r>
            <a:endParaRPr lang="en-GB" sz="4800" dirty="0">
              <a:latin typeface="Arial" panose="020B0604020202020204" pitchFamily="34" charset="0"/>
              <a:cs typeface="Arial" panose="020B0604020202020204" pitchFamily="34" charset="0"/>
            </a:endParaRPr>
          </a:p>
        </p:txBody>
      </p:sp>
      <p:sp>
        <p:nvSpPr>
          <p:cNvPr id="7" name="Retângulo 6">
            <a:extLst>
              <a:ext uri="{FF2B5EF4-FFF2-40B4-BE49-F238E27FC236}">
                <a16:creationId xmlns:a16="http://schemas.microsoft.com/office/drawing/2014/main" id="{10BD2391-70D9-422F-AA55-09F012A022D7}"/>
              </a:ext>
            </a:extLst>
          </p:cNvPr>
          <p:cNvSpPr/>
          <p:nvPr/>
        </p:nvSpPr>
        <p:spPr>
          <a:xfrm>
            <a:off x="3637431" y="7760776"/>
            <a:ext cx="10058400" cy="80640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Introdução</a:t>
            </a:r>
            <a:endParaRPr lang="en-GB"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CaixaDeTexto 7">
            <a:extLst>
              <a:ext uri="{FF2B5EF4-FFF2-40B4-BE49-F238E27FC236}">
                <a16:creationId xmlns:a16="http://schemas.microsoft.com/office/drawing/2014/main" id="{FD8BCD30-61B4-4910-8DA6-653D4144097E}"/>
              </a:ext>
            </a:extLst>
          </p:cNvPr>
          <p:cNvSpPr txBox="1"/>
          <p:nvPr/>
        </p:nvSpPr>
        <p:spPr>
          <a:xfrm>
            <a:off x="1031101" y="8814515"/>
            <a:ext cx="15138544" cy="3901837"/>
          </a:xfrm>
          <a:prstGeom prst="rect">
            <a:avLst/>
          </a:prstGeom>
          <a:noFill/>
        </p:spPr>
        <p:txBody>
          <a:bodyPr wrap="square" rtlCol="0">
            <a:spAutoFit/>
          </a:bodyPr>
          <a:lstStyle/>
          <a:p>
            <a:pPr indent="432000" algn="just">
              <a:lnSpc>
                <a:spcPct val="150000"/>
              </a:lnSpc>
            </a:pPr>
            <a:r>
              <a:rPr lang="pt-BR" sz="2400" dirty="0">
                <a:latin typeface="Arial" panose="020B0604020202020204" pitchFamily="34" charset="0"/>
                <a:cs typeface="Arial" panose="020B0604020202020204" pitchFamily="34" charset="0"/>
              </a:rPr>
              <a:t>Situado no bairro </a:t>
            </a:r>
            <a:r>
              <a:rPr lang="pt-BR" sz="2400" dirty="0" err="1">
                <a:latin typeface="Arial" panose="020B0604020202020204" pitchFamily="34" charset="0"/>
                <a:cs typeface="Arial" panose="020B0604020202020204" pitchFamily="34" charset="0"/>
              </a:rPr>
              <a:t>Morin</a:t>
            </a:r>
            <a:r>
              <a:rPr lang="pt-BR" sz="2400" dirty="0">
                <a:latin typeface="Arial" panose="020B0604020202020204" pitchFamily="34" charset="0"/>
                <a:cs typeface="Arial" panose="020B0604020202020204" pitchFamily="34" charset="0"/>
              </a:rPr>
              <a:t>, cidade de Petrópolis-RJ, o morro Meu Castelo, também conhecido como Castelinho, possui uma intensa visitação em sua trilha, associada a sua localização e facilidade de acesso. O nome Meu Castelo deve-se à curiosa formação do cume (1.245 metros de altitude), parecido com um castelo de pedras. Ele é formado por blocos de granito com até 6 metros de altura, esculpidos pela ação da chuva e do vento. A trilha principal de subida ao Castelinho tem 2,6 km de distância, com tempo médio que varia de 40 a 60 minutos. Do cume é possível observar toda a baixada da Guanabara e os maciços costeiros do Rio de Janeiro ao sul, e a cidade de Petrópolis ao norte. </a:t>
            </a:r>
            <a:endParaRPr lang="en-GB" sz="2400" dirty="0">
              <a:latin typeface="Arial" panose="020B0604020202020204" pitchFamily="34" charset="0"/>
              <a:cs typeface="Arial" panose="020B0604020202020204" pitchFamily="34" charset="0"/>
            </a:endParaRPr>
          </a:p>
        </p:txBody>
      </p:sp>
      <p:sp>
        <p:nvSpPr>
          <p:cNvPr id="10" name="Retângulo 9">
            <a:extLst>
              <a:ext uri="{FF2B5EF4-FFF2-40B4-BE49-F238E27FC236}">
                <a16:creationId xmlns:a16="http://schemas.microsoft.com/office/drawing/2014/main" id="{78C6F403-2C7B-4439-BE09-954176891B52}"/>
              </a:ext>
            </a:extLst>
          </p:cNvPr>
          <p:cNvSpPr/>
          <p:nvPr/>
        </p:nvSpPr>
        <p:spPr>
          <a:xfrm>
            <a:off x="3637431" y="33064385"/>
            <a:ext cx="10058400" cy="806400"/>
          </a:xfrm>
          <a:prstGeom prst="rect">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3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Objetivos</a:t>
            </a:r>
            <a:endParaRPr lang="en-GB"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CaixaDeTexto 8">
            <a:extLst>
              <a:ext uri="{FF2B5EF4-FFF2-40B4-BE49-F238E27FC236}">
                <a16:creationId xmlns:a16="http://schemas.microsoft.com/office/drawing/2014/main" id="{D0905454-FAC6-45D1-A537-E381E9AE1118}"/>
              </a:ext>
            </a:extLst>
          </p:cNvPr>
          <p:cNvSpPr txBox="1"/>
          <p:nvPr/>
        </p:nvSpPr>
        <p:spPr>
          <a:xfrm>
            <a:off x="1034133" y="33917691"/>
            <a:ext cx="15068477" cy="1131848"/>
          </a:xfrm>
          <a:prstGeom prst="rect">
            <a:avLst/>
          </a:prstGeom>
          <a:noFill/>
        </p:spPr>
        <p:txBody>
          <a:bodyPr wrap="square" rtlCol="0">
            <a:spAutoFit/>
          </a:bodyPr>
          <a:lstStyle/>
          <a:p>
            <a:pPr indent="432000" algn="just">
              <a:lnSpc>
                <a:spcPct val="150000"/>
              </a:lnSpc>
            </a:pPr>
            <a:r>
              <a:rPr lang="pt-BR" sz="2400" dirty="0">
                <a:latin typeface="Arial" panose="020B0604020202020204" pitchFamily="34" charset="0"/>
                <a:cs typeface="Arial" panose="020B0604020202020204" pitchFamily="34" charset="0"/>
              </a:rPr>
              <a:t>O presente trabalho possui como objetivo a busca de um perfil de participante e de alguns aspectos encontrados na trilha, tendo em vista que ainda não há registros de trabalho acadêmico deste tipo. </a:t>
            </a:r>
            <a:endParaRPr lang="en-GB" sz="2400" dirty="0">
              <a:latin typeface="Arial" panose="020B0604020202020204" pitchFamily="34" charset="0"/>
              <a:cs typeface="Arial" panose="020B0604020202020204" pitchFamily="34" charset="0"/>
            </a:endParaRPr>
          </a:p>
        </p:txBody>
      </p:sp>
      <p:sp>
        <p:nvSpPr>
          <p:cNvPr id="12" name="Retângulo 11">
            <a:extLst>
              <a:ext uri="{FF2B5EF4-FFF2-40B4-BE49-F238E27FC236}">
                <a16:creationId xmlns:a16="http://schemas.microsoft.com/office/drawing/2014/main" id="{5F848A67-A8BE-42C9-B978-633DD688E1BB}"/>
              </a:ext>
            </a:extLst>
          </p:cNvPr>
          <p:cNvSpPr/>
          <p:nvPr/>
        </p:nvSpPr>
        <p:spPr>
          <a:xfrm>
            <a:off x="18423296" y="7816958"/>
            <a:ext cx="10058400" cy="80640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Resultados</a:t>
            </a:r>
            <a:endParaRPr lang="en-GB"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5" name="Retângulo 14">
            <a:extLst>
              <a:ext uri="{FF2B5EF4-FFF2-40B4-BE49-F238E27FC236}">
                <a16:creationId xmlns:a16="http://schemas.microsoft.com/office/drawing/2014/main" id="{02699739-8713-4057-A77B-5E0B0AD8D0E8}"/>
              </a:ext>
            </a:extLst>
          </p:cNvPr>
          <p:cNvSpPr/>
          <p:nvPr/>
        </p:nvSpPr>
        <p:spPr>
          <a:xfrm>
            <a:off x="3637431" y="35265110"/>
            <a:ext cx="10058400" cy="806400"/>
          </a:xfrm>
          <a:prstGeom prst="rect">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3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Metodologia de Pesquisa</a:t>
            </a:r>
            <a:endParaRPr lang="en-GB"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4" name="CaixaDeTexto 13">
            <a:extLst>
              <a:ext uri="{FF2B5EF4-FFF2-40B4-BE49-F238E27FC236}">
                <a16:creationId xmlns:a16="http://schemas.microsoft.com/office/drawing/2014/main" id="{666940E4-3AD8-4EF4-9056-45E99621FC16}"/>
              </a:ext>
            </a:extLst>
          </p:cNvPr>
          <p:cNvSpPr txBox="1"/>
          <p:nvPr/>
        </p:nvSpPr>
        <p:spPr>
          <a:xfrm>
            <a:off x="1442264" y="36243223"/>
            <a:ext cx="14660346" cy="1754326"/>
          </a:xfrm>
          <a:prstGeom prst="rect">
            <a:avLst/>
          </a:prstGeom>
          <a:noFill/>
        </p:spPr>
        <p:txBody>
          <a:bodyPr wrap="square" rtlCol="0">
            <a:spAutoFit/>
          </a:bodyPr>
          <a:lstStyle/>
          <a:p>
            <a:pPr indent="432000" algn="just">
              <a:lnSpc>
                <a:spcPct val="150000"/>
              </a:lnSpc>
            </a:pPr>
            <a:r>
              <a:rPr lang="pt-BR" sz="2400" dirty="0">
                <a:latin typeface="Arial" panose="020B0604020202020204" pitchFamily="34" charset="0"/>
                <a:cs typeface="Arial" panose="020B0604020202020204" pitchFamily="34" charset="0"/>
              </a:rPr>
              <a:t>A pesquisa foi realizada no começo da temporada de montanha de 2017, com a aplicação de um questionário diretamente no campo em dois finais de semana (dias 06, 07, 27 e 28 de maio), com questões quantitativas e qualitativas.</a:t>
            </a:r>
            <a:endParaRPr lang="en-GB" sz="2400" dirty="0">
              <a:latin typeface="Arial" panose="020B0604020202020204" pitchFamily="34" charset="0"/>
              <a:cs typeface="Arial" panose="020B0604020202020204" pitchFamily="34" charset="0"/>
            </a:endParaRPr>
          </a:p>
        </p:txBody>
      </p:sp>
      <p:sp>
        <p:nvSpPr>
          <p:cNvPr id="16" name="CaixaDeTexto 15">
            <a:extLst>
              <a:ext uri="{FF2B5EF4-FFF2-40B4-BE49-F238E27FC236}">
                <a16:creationId xmlns:a16="http://schemas.microsoft.com/office/drawing/2014/main" id="{C86685B3-F674-4BC1-9493-5EEEABF39A1E}"/>
              </a:ext>
            </a:extLst>
          </p:cNvPr>
          <p:cNvSpPr txBox="1"/>
          <p:nvPr/>
        </p:nvSpPr>
        <p:spPr>
          <a:xfrm>
            <a:off x="16590590" y="8839823"/>
            <a:ext cx="14379154" cy="3970318"/>
          </a:xfrm>
          <a:prstGeom prst="rect">
            <a:avLst/>
          </a:prstGeom>
          <a:noFill/>
        </p:spPr>
        <p:txBody>
          <a:bodyPr wrap="square" rtlCol="0">
            <a:spAutoFit/>
          </a:bodyPr>
          <a:lstStyle/>
          <a:p>
            <a:pPr indent="432000" algn="just">
              <a:lnSpc>
                <a:spcPct val="150000"/>
              </a:lnSpc>
            </a:pPr>
            <a:r>
              <a:rPr lang="pt-BR" sz="2400" dirty="0">
                <a:latin typeface="Arial" panose="020B0604020202020204" pitchFamily="34" charset="0"/>
                <a:cs typeface="Arial" panose="020B0604020202020204" pitchFamily="34" charset="0"/>
              </a:rPr>
              <a:t>Foram aplicados 60 questionários, sendo 38 entrevistados do sexo masculino e 22 do sexo feminino. A idade variou entre 10 e 61 anos, sendo a maioria entre 10 e 40 anos. Grande parte relatou que os motivos que os levaram a realizar a trilha foram atividade física e lazer. Os visitantes são em maioria de Petrópolis, mas também existiam visitantes de Duque de Caxias, Magé e Três Rios. 95% dos participantes informaram que souberam da trilha através de amigos ou familiares. 85% dos entrevistados não participam de nenhum grupo de montanhismo.</a:t>
            </a:r>
            <a:r>
              <a:rPr lang="pt-BR" dirty="0"/>
              <a:t> </a:t>
            </a:r>
            <a:br>
              <a:rPr lang="pt-BR"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p:txBody>
      </p:sp>
      <p:pic>
        <p:nvPicPr>
          <p:cNvPr id="1032" name="Picture 8" descr="https://lh6.googleusercontent.com/qZzqaLpGXNSYPnLBlDn_tGCNw1NOD2SSz_w2cR1FxAUxawKNEO1yJKEtKDG2eyLdvxYEjJ4SSe7r6gMDToemqf-QYSz85nhOAHVFjFVTD5jnr75QNaAYuu-32DbV_pE7zSs9mYeD">
            <a:extLst>
              <a:ext uri="{FF2B5EF4-FFF2-40B4-BE49-F238E27FC236}">
                <a16:creationId xmlns:a16="http://schemas.microsoft.com/office/drawing/2014/main" id="{A7F41AEA-F20B-4602-9C95-FA160FBD2F0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080" y="12716352"/>
            <a:ext cx="10725469" cy="6431524"/>
          </a:xfrm>
          <a:prstGeom prst="rect">
            <a:avLst/>
          </a:prstGeom>
          <a:noFill/>
          <a:extLst>
            <a:ext uri="{909E8E84-426E-40DD-AFC4-6F175D3DCCD1}">
              <a14:hiddenFill xmlns:a14="http://schemas.microsoft.com/office/drawing/2010/main">
                <a:solidFill>
                  <a:srgbClr val="FFFFFF"/>
                </a:solidFill>
              </a14:hiddenFill>
            </a:ext>
          </a:extLst>
        </p:spPr>
      </p:pic>
      <p:sp>
        <p:nvSpPr>
          <p:cNvPr id="20" name="CaixaDeTexto 19">
            <a:extLst>
              <a:ext uri="{FF2B5EF4-FFF2-40B4-BE49-F238E27FC236}">
                <a16:creationId xmlns:a16="http://schemas.microsoft.com/office/drawing/2014/main" id="{17BA4B95-5FD4-4B38-B399-6C5DF060E655}"/>
              </a:ext>
            </a:extLst>
          </p:cNvPr>
          <p:cNvSpPr txBox="1"/>
          <p:nvPr/>
        </p:nvSpPr>
        <p:spPr>
          <a:xfrm>
            <a:off x="16610696" y="19703628"/>
            <a:ext cx="14364000" cy="3970318"/>
          </a:xfrm>
          <a:prstGeom prst="rect">
            <a:avLst/>
          </a:prstGeom>
          <a:noFill/>
        </p:spPr>
        <p:txBody>
          <a:bodyPr wrap="square" rtlCol="0">
            <a:spAutoFit/>
          </a:bodyPr>
          <a:lstStyle/>
          <a:p>
            <a:pPr indent="432000" algn="just">
              <a:lnSpc>
                <a:spcPct val="150000"/>
              </a:lnSpc>
            </a:pPr>
            <a:r>
              <a:rPr lang="pt-BR" sz="2400" dirty="0">
                <a:latin typeface="Arial" panose="020B0604020202020204" pitchFamily="34" charset="0"/>
                <a:cs typeface="Arial" panose="020B0604020202020204" pitchFamily="34" charset="0"/>
              </a:rPr>
              <a:t>Dos 60 participantes, 25 tinham o conhecimento que a trilha faz parte do PARNASO e 35 não sabiam. 90% dos entrevistados relataram que a trilha deveria ser sinalizada. Alguns aspectos tanto positivos quanto negativos chamaram a atenção dos visitantes que fizeram a trilha, dentre os mais citados: paisagem (35), a facilidade da trilha (4), degradação (9), dificuldade (1), falta de sinalização (3), captação de água (3). 18 pessoas estavam realizando a trilha pela primeira vez, 23 já haviam realizado a trilha inúmeras vezes, um visitante relatou que não voltaria a realizar esta trilha, os demais estavam fazendo pela segunda vez. </a:t>
            </a:r>
            <a:br>
              <a:rPr lang="pt-BR"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4740F732-4F51-4CD0-9913-BD6D245B4D91}"/>
              </a:ext>
            </a:extLst>
          </p:cNvPr>
          <p:cNvSpPr txBox="1"/>
          <p:nvPr/>
        </p:nvSpPr>
        <p:spPr>
          <a:xfrm>
            <a:off x="1336458" y="20769949"/>
            <a:ext cx="14660346" cy="2308324"/>
          </a:xfrm>
          <a:prstGeom prst="rect">
            <a:avLst/>
          </a:prstGeom>
          <a:noFill/>
        </p:spPr>
        <p:txBody>
          <a:bodyPr wrap="square" rtlCol="0">
            <a:spAutoFit/>
          </a:bodyPr>
          <a:lstStyle/>
          <a:p>
            <a:pPr indent="432000" algn="just">
              <a:lnSpc>
                <a:spcPct val="150000"/>
              </a:lnSpc>
            </a:pPr>
            <a:r>
              <a:rPr lang="pt-BR" sz="2400" dirty="0">
                <a:latin typeface="Arial" panose="020B0604020202020204" pitchFamily="34" charset="0"/>
                <a:cs typeface="Arial" panose="020B0604020202020204" pitchFamily="34" charset="0"/>
              </a:rPr>
              <a:t>Pertencente a Serra da Estrela, o Castelinho poderá fazer parte do projeto de trilhas de longo percurso, denominado “Caminhos da Serra do Mar”, que irá passar por Magé, Petrópolis até chegar em Teresópolis pelas montanhas destes municípios. </a:t>
            </a:r>
            <a:endParaRPr lang="en-GB" sz="2400" dirty="0">
              <a:latin typeface="Arial" panose="020B0604020202020204" pitchFamily="34" charset="0"/>
              <a:cs typeface="Arial" panose="020B0604020202020204" pitchFamily="34" charset="0"/>
            </a:endParaRPr>
          </a:p>
          <a:p>
            <a:pPr indent="432000" algn="just">
              <a:lnSpc>
                <a:spcPct val="150000"/>
              </a:lnSpc>
            </a:pPr>
            <a:endParaRPr lang="en-GB" sz="2400" dirty="0">
              <a:latin typeface="Arial" panose="020B0604020202020204" pitchFamily="34" charset="0"/>
              <a:cs typeface="Arial" panose="020B0604020202020204" pitchFamily="34" charset="0"/>
            </a:endParaRPr>
          </a:p>
        </p:txBody>
      </p:sp>
      <p:pic>
        <p:nvPicPr>
          <p:cNvPr id="18" name="Imagem 17">
            <a:extLst>
              <a:ext uri="{FF2B5EF4-FFF2-40B4-BE49-F238E27FC236}">
                <a16:creationId xmlns:a16="http://schemas.microsoft.com/office/drawing/2014/main" id="{EB337385-3622-4A40-BE8D-DC8980D8E8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3446" y="1154802"/>
            <a:ext cx="6086367" cy="485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5">
            <a:extLst>
              <a:ext uri="{FF2B5EF4-FFF2-40B4-BE49-F238E27FC236}">
                <a16:creationId xmlns:a16="http://schemas.microsoft.com/office/drawing/2014/main" id="{724D9C95-5A24-4B22-B2F7-32169E5BAF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9178" y="27824110"/>
            <a:ext cx="8420196" cy="5026132"/>
          </a:xfrm>
          <a:prstGeom prst="rect">
            <a:avLst/>
          </a:prstGeom>
        </p:spPr>
      </p:pic>
      <p:sp>
        <p:nvSpPr>
          <p:cNvPr id="21" name="Retângulo 20">
            <a:extLst>
              <a:ext uri="{FF2B5EF4-FFF2-40B4-BE49-F238E27FC236}">
                <a16:creationId xmlns:a16="http://schemas.microsoft.com/office/drawing/2014/main" id="{4B93E9F2-F97E-4136-B4A1-216E6940616E}"/>
              </a:ext>
            </a:extLst>
          </p:cNvPr>
          <p:cNvSpPr/>
          <p:nvPr/>
        </p:nvSpPr>
        <p:spPr>
          <a:xfrm>
            <a:off x="18423296" y="30676384"/>
            <a:ext cx="10058400" cy="806400"/>
          </a:xfrm>
          <a:prstGeom prst="rect">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3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Considerações Finais</a:t>
            </a:r>
            <a:endParaRPr lang="en-GB"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 name="CaixaDeTexto 10">
            <a:extLst>
              <a:ext uri="{FF2B5EF4-FFF2-40B4-BE49-F238E27FC236}">
                <a16:creationId xmlns:a16="http://schemas.microsoft.com/office/drawing/2014/main" id="{F2893BC4-56CF-4DEE-8D81-E012DDAF1CB8}"/>
              </a:ext>
            </a:extLst>
          </p:cNvPr>
          <p:cNvSpPr txBox="1"/>
          <p:nvPr/>
        </p:nvSpPr>
        <p:spPr>
          <a:xfrm>
            <a:off x="16565815" y="31397324"/>
            <a:ext cx="14364000" cy="2844000"/>
          </a:xfrm>
          <a:prstGeom prst="rect">
            <a:avLst/>
          </a:prstGeom>
          <a:noFill/>
        </p:spPr>
        <p:txBody>
          <a:bodyPr wrap="square" rtlCol="0">
            <a:spAutoFit/>
          </a:bodyPr>
          <a:lstStyle>
            <a:defPPr>
              <a:defRPr lang="en-US"/>
            </a:defPPr>
            <a:lvl1pPr indent="432000" algn="just">
              <a:lnSpc>
                <a:spcPct val="150000"/>
              </a:lnSpc>
              <a:defRPr sz="2400">
                <a:latin typeface="Arial" panose="020B0604020202020204" pitchFamily="34" charset="0"/>
                <a:cs typeface="Arial" panose="020B0604020202020204" pitchFamily="34" charset="0"/>
              </a:defRPr>
            </a:lvl1pPr>
          </a:lstStyle>
          <a:p>
            <a:r>
              <a:rPr lang="pt-BR" dirty="0"/>
              <a:t>Neste trabalho podemos observar que a busca por atrativos naturais ocorre de forma crescente e até determinado ponto consciente por quem a procura, perspectiva que ressalta que o contato com o meio ambiente torna o cidadão mais consciente sobre a temática ambiental. Assim, percebe-se que estudos futuros para compreensão dos anseios e participantes desta e outras trilhas </a:t>
            </a:r>
            <a:r>
              <a:rPr lang="pt-BR" dirty="0" err="1"/>
              <a:t>petropolitanas</a:t>
            </a:r>
            <a:r>
              <a:rPr lang="pt-BR" dirty="0"/>
              <a:t> devem ser realizados, sendo aspecto fundamental para uma boa gestão das mesmas.</a:t>
            </a:r>
            <a:endParaRPr lang="en-GB" dirty="0"/>
          </a:p>
        </p:txBody>
      </p:sp>
      <p:sp>
        <p:nvSpPr>
          <p:cNvPr id="23" name="Retângulo 22">
            <a:extLst>
              <a:ext uri="{FF2B5EF4-FFF2-40B4-BE49-F238E27FC236}">
                <a16:creationId xmlns:a16="http://schemas.microsoft.com/office/drawing/2014/main" id="{FEF1D114-E228-425F-9457-7E0CAD0D02A4}"/>
              </a:ext>
            </a:extLst>
          </p:cNvPr>
          <p:cNvSpPr/>
          <p:nvPr/>
        </p:nvSpPr>
        <p:spPr>
          <a:xfrm>
            <a:off x="18423296" y="34534764"/>
            <a:ext cx="10058400" cy="806400"/>
          </a:xfrm>
          <a:prstGeom prst="rect">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3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Referências Bibliográficas</a:t>
            </a:r>
            <a:endParaRPr lang="en-GB" sz="1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 name="CaixaDeTexto 12">
            <a:extLst>
              <a:ext uri="{FF2B5EF4-FFF2-40B4-BE49-F238E27FC236}">
                <a16:creationId xmlns:a16="http://schemas.microsoft.com/office/drawing/2014/main" id="{C36381C2-C57B-455B-850C-22C0E44142AE}"/>
              </a:ext>
            </a:extLst>
          </p:cNvPr>
          <p:cNvSpPr txBox="1"/>
          <p:nvPr/>
        </p:nvSpPr>
        <p:spPr>
          <a:xfrm>
            <a:off x="7928565" y="3194656"/>
            <a:ext cx="17324050" cy="4247317"/>
          </a:xfrm>
          <a:prstGeom prst="rect">
            <a:avLst/>
          </a:prstGeom>
          <a:noFill/>
        </p:spPr>
        <p:txBody>
          <a:bodyPr wrap="square" rtlCol="0">
            <a:spAutoFit/>
          </a:bodyPr>
          <a:lstStyle/>
          <a:p>
            <a:pPr algn="just" defTabSz="3973513" fontAlgn="base">
              <a:spcBef>
                <a:spcPct val="20000"/>
              </a:spcBef>
              <a:spcAft>
                <a:spcPct val="0"/>
              </a:spcAft>
              <a:defRPr/>
            </a:pPr>
            <a:r>
              <a:rPr lang="pt-BR" sz="3600" dirty="0">
                <a:solidFill>
                  <a:srgbClr val="000000"/>
                </a:solidFill>
                <a:latin typeface="Arial" charset="0"/>
              </a:rPr>
              <a:t>Autores: Luana da Silva Pitzer¹</a:t>
            </a:r>
            <a:r>
              <a:rPr lang="en-GB" sz="3600" dirty="0">
                <a:solidFill>
                  <a:srgbClr val="000000"/>
                </a:solidFill>
                <a:latin typeface="Arial" charset="0"/>
              </a:rPr>
              <a:t>; </a:t>
            </a:r>
            <a:r>
              <a:rPr lang="pt-BR" sz="3600" dirty="0" err="1">
                <a:solidFill>
                  <a:srgbClr val="000000"/>
                </a:solidFill>
                <a:latin typeface="Arial" charset="0"/>
              </a:rPr>
              <a:t>Daylaine</a:t>
            </a:r>
            <a:r>
              <a:rPr lang="pt-BR" sz="3600" dirty="0">
                <a:solidFill>
                  <a:srgbClr val="000000"/>
                </a:solidFill>
                <a:latin typeface="Arial" charset="0"/>
              </a:rPr>
              <a:t> dos Santos Pereira¹</a:t>
            </a:r>
            <a:r>
              <a:rPr lang="en-GB" sz="3600" dirty="0">
                <a:solidFill>
                  <a:srgbClr val="000000"/>
                </a:solidFill>
                <a:latin typeface="Arial" charset="0"/>
              </a:rPr>
              <a:t>; </a:t>
            </a:r>
          </a:p>
          <a:p>
            <a:pPr algn="just" defTabSz="3973513" fontAlgn="base">
              <a:spcBef>
                <a:spcPct val="20000"/>
              </a:spcBef>
              <a:spcAft>
                <a:spcPct val="0"/>
              </a:spcAft>
              <a:defRPr/>
            </a:pPr>
            <a:r>
              <a:rPr lang="pt-BR" sz="3600" dirty="0">
                <a:solidFill>
                  <a:srgbClr val="000000"/>
                </a:solidFill>
                <a:latin typeface="Arial" charset="0"/>
              </a:rPr>
              <a:t>Vitor Pinto Chaves Victorino¹</a:t>
            </a:r>
            <a:r>
              <a:rPr lang="en-GB" sz="3600" dirty="0">
                <a:solidFill>
                  <a:srgbClr val="000000"/>
                </a:solidFill>
                <a:latin typeface="Arial" charset="0"/>
              </a:rPr>
              <a:t>; </a:t>
            </a:r>
            <a:r>
              <a:rPr lang="pt-BR" sz="3600" dirty="0">
                <a:solidFill>
                  <a:srgbClr val="000000"/>
                </a:solidFill>
                <a:latin typeface="Arial" charset="0"/>
              </a:rPr>
              <a:t>Fillipe Fernandes Rodrigues de Oliveira¹</a:t>
            </a:r>
            <a:endParaRPr lang="en-GB" sz="3600" dirty="0">
              <a:solidFill>
                <a:srgbClr val="000000"/>
              </a:solidFill>
              <a:latin typeface="Arial" charset="0"/>
            </a:endParaRPr>
          </a:p>
          <a:p>
            <a:pPr algn="just" defTabSz="3973513" fontAlgn="base">
              <a:spcBef>
                <a:spcPct val="20000"/>
              </a:spcBef>
              <a:spcAft>
                <a:spcPct val="0"/>
              </a:spcAft>
              <a:defRPr/>
            </a:pPr>
            <a:r>
              <a:rPr lang="pt-BR" sz="3600" dirty="0">
                <a:solidFill>
                  <a:srgbClr val="000000"/>
                </a:solidFill>
                <a:latin typeface="Arial" charset="0"/>
              </a:rPr>
              <a:t>Orientadores: Marcelo Faria Porretti²</a:t>
            </a:r>
            <a:r>
              <a:rPr lang="en-GB" sz="3600" dirty="0">
                <a:solidFill>
                  <a:srgbClr val="000000"/>
                </a:solidFill>
                <a:latin typeface="Arial" charset="0"/>
              </a:rPr>
              <a:t>; </a:t>
            </a:r>
            <a:r>
              <a:rPr lang="pt-BR" sz="3600" dirty="0">
                <a:solidFill>
                  <a:srgbClr val="000000"/>
                </a:solidFill>
                <a:latin typeface="Arial" charset="0"/>
              </a:rPr>
              <a:t>Fernando Amaro Pessoa³</a:t>
            </a:r>
          </a:p>
          <a:p>
            <a:pPr algn="just" defTabSz="3973513" fontAlgn="base">
              <a:spcBef>
                <a:spcPct val="20000"/>
              </a:spcBef>
              <a:spcAft>
                <a:spcPct val="0"/>
              </a:spcAft>
              <a:defRPr/>
            </a:pPr>
            <a:r>
              <a:rPr lang="pt-BR" sz="2400" dirty="0">
                <a:latin typeface="Arial" panose="020B0604020202020204" pitchFamily="34" charset="0"/>
                <a:cs typeface="Arial" panose="020B0604020202020204" pitchFamily="34" charset="0"/>
              </a:rPr>
              <a:t>¹CEFET/RJ – </a:t>
            </a:r>
            <a:r>
              <a:rPr lang="pt-BR" sz="2400" i="1" dirty="0">
                <a:latin typeface="Arial" panose="020B0604020202020204" pitchFamily="34" charset="0"/>
                <a:cs typeface="Arial" panose="020B0604020202020204" pitchFamily="34" charset="0"/>
              </a:rPr>
              <a:t>campus </a:t>
            </a:r>
            <a:r>
              <a:rPr lang="pt-BR" sz="2400" dirty="0">
                <a:latin typeface="Arial" panose="020B0604020202020204" pitchFamily="34" charset="0"/>
                <a:cs typeface="Arial" panose="020B0604020202020204" pitchFamily="34" charset="0"/>
              </a:rPr>
              <a:t>Petrópolis; </a:t>
            </a:r>
          </a:p>
          <a:p>
            <a:pPr algn="just" defTabSz="3973513" fontAlgn="base">
              <a:spcBef>
                <a:spcPct val="20000"/>
              </a:spcBef>
              <a:spcAft>
                <a:spcPct val="0"/>
              </a:spcAft>
              <a:defRPr/>
            </a:pPr>
            <a:r>
              <a:rPr lang="pt-BR" sz="2400" dirty="0">
                <a:latin typeface="Arial" panose="020B0604020202020204" pitchFamily="34" charset="0"/>
                <a:cs typeface="Arial" panose="020B0604020202020204" pitchFamily="34" charset="0"/>
              </a:rPr>
              <a:t>²Programa de Pós-Graduação em Ciências do Exercício e do Esporte (PPGCEE-UERJ);</a:t>
            </a:r>
          </a:p>
          <a:p>
            <a:pPr algn="just" defTabSz="3973513" fontAlgn="base">
              <a:spcBef>
                <a:spcPct val="20000"/>
              </a:spcBef>
              <a:spcAft>
                <a:spcPct val="0"/>
              </a:spcAft>
              <a:defRPr/>
            </a:pPr>
            <a:r>
              <a:rPr lang="pt-BR" sz="2400" dirty="0">
                <a:latin typeface="Arial" panose="020B0604020202020204" pitchFamily="34" charset="0"/>
                <a:cs typeface="Arial" panose="020B0604020202020204" pitchFamily="34" charset="0"/>
              </a:rPr>
              <a:t>³Programa de Pós-Graduação em Geografia da UFRJ (PPGG-UFRJ)</a:t>
            </a:r>
            <a:endParaRPr lang="en-GB" sz="2400" dirty="0">
              <a:latin typeface="Arial" panose="020B0604020202020204" pitchFamily="34" charset="0"/>
              <a:cs typeface="Arial" panose="020B0604020202020204" pitchFamily="34" charset="0"/>
            </a:endParaRPr>
          </a:p>
          <a:p>
            <a:pPr algn="just" defTabSz="3973513" fontAlgn="base">
              <a:spcBef>
                <a:spcPct val="20000"/>
              </a:spcBef>
              <a:spcAft>
                <a:spcPct val="0"/>
              </a:spcAft>
              <a:defRPr/>
            </a:pPr>
            <a:endParaRPr lang="en-GB" sz="3600" dirty="0">
              <a:solidFill>
                <a:srgbClr val="000000"/>
              </a:solidFill>
              <a:latin typeface="Arial" charset="0"/>
            </a:endParaRPr>
          </a:p>
          <a:p>
            <a:endParaRPr lang="en-GB" dirty="0"/>
          </a:p>
        </p:txBody>
      </p:sp>
      <p:sp>
        <p:nvSpPr>
          <p:cNvPr id="17" name="CaixaDeTexto 16">
            <a:extLst>
              <a:ext uri="{FF2B5EF4-FFF2-40B4-BE49-F238E27FC236}">
                <a16:creationId xmlns:a16="http://schemas.microsoft.com/office/drawing/2014/main" id="{1305A2C9-328E-489C-8824-9E800402BB7C}"/>
              </a:ext>
            </a:extLst>
          </p:cNvPr>
          <p:cNvSpPr txBox="1"/>
          <p:nvPr/>
        </p:nvSpPr>
        <p:spPr>
          <a:xfrm>
            <a:off x="16610696" y="35476696"/>
            <a:ext cx="14364000" cy="1938992"/>
          </a:xfrm>
          <a:prstGeom prst="rect">
            <a:avLst/>
          </a:prstGeom>
          <a:noFill/>
        </p:spPr>
        <p:txBody>
          <a:bodyPr wrap="square" rtlCol="0">
            <a:spAutoFit/>
          </a:bodyPr>
          <a:lstStyle>
            <a:defPPr>
              <a:defRPr lang="en-US"/>
            </a:defPPr>
            <a:lvl1pPr indent="432000" algn="just">
              <a:lnSpc>
                <a:spcPct val="150000"/>
              </a:lnSpc>
              <a:defRPr sz="2400">
                <a:latin typeface="Arial" panose="020B0604020202020204" pitchFamily="34" charset="0"/>
                <a:cs typeface="Arial" panose="020B0604020202020204" pitchFamily="34" charset="0"/>
              </a:defRPr>
            </a:lvl1pPr>
          </a:lstStyle>
          <a:p>
            <a:r>
              <a:rPr lang="pt-BR" sz="2000" dirty="0"/>
              <a:t>DIEGUES, </a:t>
            </a:r>
            <a:r>
              <a:rPr lang="pt-BR" sz="2000" dirty="0" err="1"/>
              <a:t>Antonio</a:t>
            </a:r>
            <a:r>
              <a:rPr lang="pt-BR" sz="2000" dirty="0"/>
              <a:t> Carlos. O mito moderno da natureza intocada. São Paulo:  </a:t>
            </a:r>
            <a:r>
              <a:rPr lang="pt-BR" sz="2000" dirty="0" err="1"/>
              <a:t>Hucitec</a:t>
            </a:r>
            <a:r>
              <a:rPr lang="pt-BR" sz="2000" dirty="0"/>
              <a:t>, 1996.</a:t>
            </a:r>
          </a:p>
          <a:p>
            <a:r>
              <a:rPr lang="pt-BR" sz="2000" dirty="0"/>
              <a:t>INSTITUTO BRASILEIRO DE TURISMO - EMBRATUR. Disponível em: http://www.embratur.gov.br/piembraturnew/opencms/salaImprensa/noticias/arquivos/Brasil_e_o_melhor_pais_do_mundo_para_o_turismo_de_aventura_aponta_o_ranking_Global_Best_Countries.html. Acesso:18 de abr. de 2017.</a:t>
            </a:r>
          </a:p>
          <a:p>
            <a:r>
              <a:rPr lang="pt-BR" sz="2000" dirty="0"/>
              <a:t>NETO, </a:t>
            </a:r>
            <a:r>
              <a:rPr lang="pt-BR" sz="2000" dirty="0" err="1"/>
              <a:t>Waldyr</a:t>
            </a:r>
            <a:r>
              <a:rPr lang="pt-BR" sz="2000" dirty="0"/>
              <a:t> Garcia de Oliveira. Guia de Trilhas de Petrópolis. 1ª ed. Petrópolis, 2008.</a:t>
            </a:r>
            <a:endParaRPr lang="en-GB" sz="2000" dirty="0"/>
          </a:p>
        </p:txBody>
      </p:sp>
      <p:sp>
        <p:nvSpPr>
          <p:cNvPr id="22" name="CaixaDeTexto 21">
            <a:extLst>
              <a:ext uri="{FF2B5EF4-FFF2-40B4-BE49-F238E27FC236}">
                <a16:creationId xmlns:a16="http://schemas.microsoft.com/office/drawing/2014/main" id="{3D325C88-F490-45CE-8333-19335075C140}"/>
              </a:ext>
            </a:extLst>
          </p:cNvPr>
          <p:cNvSpPr txBox="1"/>
          <p:nvPr/>
        </p:nvSpPr>
        <p:spPr>
          <a:xfrm>
            <a:off x="11073391" y="26963166"/>
            <a:ext cx="7282543" cy="400110"/>
          </a:xfrm>
          <a:prstGeom prst="rect">
            <a:avLst/>
          </a:prstGeom>
          <a:noFill/>
        </p:spPr>
        <p:txBody>
          <a:bodyPr wrap="square" rtlCol="0">
            <a:spAutoFit/>
          </a:bodyPr>
          <a:lstStyle/>
          <a:p>
            <a:r>
              <a:rPr lang="pt-BR" sz="2000" dirty="0">
                <a:latin typeface="Arial" panose="020B0604020202020204" pitchFamily="34" charset="0"/>
                <a:cs typeface="Arial" panose="020B0604020202020204" pitchFamily="34" charset="0"/>
              </a:rPr>
              <a:t>Formação geológica no cume</a:t>
            </a:r>
            <a:endParaRPr lang="en-GB" sz="2400" dirty="0">
              <a:latin typeface="Arial" panose="020B0604020202020204" pitchFamily="34" charset="0"/>
              <a:cs typeface="Arial" panose="020B0604020202020204" pitchFamily="34" charset="0"/>
            </a:endParaRPr>
          </a:p>
        </p:txBody>
      </p:sp>
      <p:pic>
        <p:nvPicPr>
          <p:cNvPr id="29" name="Imagem 28">
            <a:extLst>
              <a:ext uri="{FF2B5EF4-FFF2-40B4-BE49-F238E27FC236}">
                <a16:creationId xmlns:a16="http://schemas.microsoft.com/office/drawing/2014/main" id="{00000000-0008-0000-0000-00000400000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26048260" y="1346384"/>
            <a:ext cx="4921484" cy="3152470"/>
          </a:xfrm>
          <a:prstGeom prst="rect">
            <a:avLst/>
          </a:prstGeom>
        </p:spPr>
      </p:pic>
      <p:pic>
        <p:nvPicPr>
          <p:cNvPr id="26" name="Imagem 25" descr="A imagem pode conter: nuvem, céu, montanha, atividades ao ar livre e natureza">
            <a:extLst>
              <a:ext uri="{FF2B5EF4-FFF2-40B4-BE49-F238E27FC236}">
                <a16:creationId xmlns:a16="http://schemas.microsoft.com/office/drawing/2014/main" id="{B506A593-A8A6-4374-8854-506A4D80230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649178" y="22426478"/>
            <a:ext cx="8420196" cy="5063308"/>
          </a:xfrm>
          <a:prstGeom prst="rect">
            <a:avLst/>
          </a:prstGeom>
          <a:noFill/>
          <a:ln>
            <a:noFill/>
          </a:ln>
        </p:spPr>
      </p:pic>
      <p:pic>
        <p:nvPicPr>
          <p:cNvPr id="24" name="Imagem 23">
            <a:extLst>
              <a:ext uri="{FF2B5EF4-FFF2-40B4-BE49-F238E27FC236}">
                <a16:creationId xmlns:a16="http://schemas.microsoft.com/office/drawing/2014/main" id="{3044A4D9-5D9E-48F7-95BD-E4797087BD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86030" y="4091120"/>
            <a:ext cx="3364398" cy="3364398"/>
          </a:xfrm>
          <a:prstGeom prst="rect">
            <a:avLst/>
          </a:prstGeom>
        </p:spPr>
      </p:pic>
      <p:sp>
        <p:nvSpPr>
          <p:cNvPr id="25" name="CaixaDeTexto 24">
            <a:extLst>
              <a:ext uri="{FF2B5EF4-FFF2-40B4-BE49-F238E27FC236}">
                <a16:creationId xmlns:a16="http://schemas.microsoft.com/office/drawing/2014/main" id="{D58DA067-26F9-4959-8030-651D090C8E52}"/>
              </a:ext>
            </a:extLst>
          </p:cNvPr>
          <p:cNvSpPr txBox="1"/>
          <p:nvPr/>
        </p:nvSpPr>
        <p:spPr>
          <a:xfrm>
            <a:off x="11069374" y="32331040"/>
            <a:ext cx="6255582" cy="707886"/>
          </a:xfrm>
          <a:prstGeom prst="rect">
            <a:avLst/>
          </a:prstGeom>
          <a:noFill/>
        </p:spPr>
        <p:txBody>
          <a:bodyPr wrap="square" rtlCol="0">
            <a:spAutoFit/>
          </a:bodyPr>
          <a:lstStyle>
            <a:defPPr>
              <a:defRPr lang="en-US"/>
            </a:defPPr>
            <a:lvl1pPr>
              <a:defRPr sz="2000">
                <a:latin typeface="Arial" panose="020B0604020202020204" pitchFamily="34" charset="0"/>
                <a:cs typeface="Arial" panose="020B0604020202020204" pitchFamily="34" charset="0"/>
              </a:defRPr>
            </a:lvl1pPr>
          </a:lstStyle>
          <a:p>
            <a:r>
              <a:rPr lang="pt-BR" dirty="0"/>
              <a:t>Inserção regional do morro Meu Castelo</a:t>
            </a:r>
            <a:endParaRPr lang="en-GB" dirty="0"/>
          </a:p>
          <a:p>
            <a:endParaRPr lang="en-GB" dirty="0"/>
          </a:p>
        </p:txBody>
      </p:sp>
      <p:graphicFrame>
        <p:nvGraphicFramePr>
          <p:cNvPr id="30" name="Gráfico 29">
            <a:extLst>
              <a:ext uri="{FF2B5EF4-FFF2-40B4-BE49-F238E27FC236}">
                <a16:creationId xmlns:a16="http://schemas.microsoft.com/office/drawing/2014/main" id="{172A7266-B34C-4337-B614-3FFDD6F3A602}"/>
              </a:ext>
            </a:extLst>
          </p:cNvPr>
          <p:cNvGraphicFramePr/>
          <p:nvPr>
            <p:extLst>
              <p:ext uri="{D42A27DB-BD31-4B8C-83A1-F6EECF244321}">
                <p14:modId xmlns:p14="http://schemas.microsoft.com/office/powerpoint/2010/main" val="2089307205"/>
              </p:ext>
            </p:extLst>
          </p:nvPr>
        </p:nvGraphicFramePr>
        <p:xfrm>
          <a:off x="19159220" y="23381397"/>
          <a:ext cx="10002879" cy="7001547"/>
        </p:xfrm>
        <a:graphic>
          <a:graphicData uri="http://schemas.openxmlformats.org/drawingml/2006/chart">
            <c:chart xmlns:c="http://schemas.openxmlformats.org/drawingml/2006/chart" xmlns:r="http://schemas.openxmlformats.org/officeDocument/2006/relationships" r:id="rId9"/>
          </a:graphicData>
        </a:graphic>
      </p:graphicFrame>
      <p:pic>
        <p:nvPicPr>
          <p:cNvPr id="27" name="Imagem 26">
            <a:extLst>
              <a:ext uri="{FF2B5EF4-FFF2-40B4-BE49-F238E27FC236}">
                <a16:creationId xmlns:a16="http://schemas.microsoft.com/office/drawing/2014/main" id="{BBB0B885-C64D-4B25-8807-ABD5598871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49178" y="12720283"/>
            <a:ext cx="12536392" cy="7967903"/>
          </a:xfrm>
          <a:prstGeom prst="rect">
            <a:avLst/>
          </a:prstGeom>
        </p:spPr>
      </p:pic>
    </p:spTree>
    <p:extLst>
      <p:ext uri="{BB962C8B-B14F-4D97-AF65-F5344CB8AC3E}">
        <p14:creationId xmlns:p14="http://schemas.microsoft.com/office/powerpoint/2010/main" val="317352674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53C343C268614E94D03DBBEEBD7132" ma:contentTypeVersion="10" ma:contentTypeDescription="Crie um novo documento." ma:contentTypeScope="" ma:versionID="31859d3f2e36cb2cc542430a4fca36f2">
  <xsd:schema xmlns:xsd="http://www.w3.org/2001/XMLSchema" xmlns:xs="http://www.w3.org/2001/XMLSchema" xmlns:p="http://schemas.microsoft.com/office/2006/metadata/properties" xmlns:ns2="5d8d113c-76c5-4bdd-aff1-9d4a4e1a3966" targetNamespace="http://schemas.microsoft.com/office/2006/metadata/properties" ma:root="true" ma:fieldsID="328dcfa79d5bff12c33f335a4f784308" ns2:_="">
    <xsd:import namespace="5d8d113c-76c5-4bdd-aff1-9d4a4e1a396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8d113c-76c5-4bdd-aff1-9d4a4e1a39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1E91CD-2459-42EC-B3D6-4AA44F6A9AA5}"/>
</file>

<file path=customXml/itemProps2.xml><?xml version="1.0" encoding="utf-8"?>
<ds:datastoreItem xmlns:ds="http://schemas.openxmlformats.org/officeDocument/2006/customXml" ds:itemID="{A9E74552-3145-4CC5-906C-0E56ADDBE8DE}"/>
</file>

<file path=customXml/itemProps3.xml><?xml version="1.0" encoding="utf-8"?>
<ds:datastoreItem xmlns:ds="http://schemas.openxmlformats.org/officeDocument/2006/customXml" ds:itemID="{A4B95F73-FF39-4D2A-95CB-9F55FA635BDB}"/>
</file>

<file path=docProps/app.xml><?xml version="1.0" encoding="utf-8"?>
<Properties xmlns="http://schemas.openxmlformats.org/officeDocument/2006/extended-properties" xmlns:vt="http://schemas.openxmlformats.org/officeDocument/2006/docPropsVTypes">
  <Template>Office Theme</Template>
  <TotalTime>291</TotalTime>
  <Words>595</Words>
  <Application>Microsoft Office PowerPoint</Application>
  <PresentationFormat>Personalizar</PresentationFormat>
  <Paragraphs>31</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Fillipe Fernandes</dc:creator>
  <cp:lastModifiedBy>Fillipe Fernandes</cp:lastModifiedBy>
  <cp:revision>31</cp:revision>
  <dcterms:created xsi:type="dcterms:W3CDTF">2017-11-17T13:32:05Z</dcterms:created>
  <dcterms:modified xsi:type="dcterms:W3CDTF">2017-11-19T23:40:13Z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0x0101006653C343C268614E94D03DBBEEBD7132</vt:lpwstr>
  </property>
</Properties>
</file>