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5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8" d="100"/>
          <a:sy n="48" d="100"/>
        </p:scale>
        <p:origin x="6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8/3/2021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8/3/2021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" TargetMode="External"/><Relationship Id="rId2" Type="http://schemas.openxmlformats.org/officeDocument/2006/relationships/hyperlink" Target="https://www.ser.veredasdahistoria.com.br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undoeeducacao.uol.com.br/" TargetMode="External"/><Relationship Id="rId4" Type="http://schemas.openxmlformats.org/officeDocument/2006/relationships/hyperlink" Target="https://journals.openedition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20A99B-63E9-4E67-88B9-44DF6441C5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736035"/>
            <a:ext cx="6815669" cy="1692965"/>
          </a:xfrm>
        </p:spPr>
        <p:txBody>
          <a:bodyPr/>
          <a:lstStyle/>
          <a:p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r>
              <a:rPr lang="pt-BR" b="1" dirty="0"/>
              <a:t>Nação e Nacionalismo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ADD390D-40A4-48DF-86CF-DC63D5B09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538330"/>
            <a:ext cx="6815669" cy="1692965"/>
          </a:xfrm>
        </p:spPr>
        <p:txBody>
          <a:bodyPr>
            <a:norm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b="1" dirty="0"/>
              <a:t>CEFET – PETRÓPOLIS/RJ</a:t>
            </a:r>
          </a:p>
          <a:p>
            <a:pPr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b="1" dirty="0"/>
              <a:t>Curso: Bacharelado em Turismo</a:t>
            </a:r>
          </a:p>
          <a:p>
            <a:pPr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b="1" dirty="0"/>
              <a:t>Disciplina: Cultura Brasileira</a:t>
            </a:r>
          </a:p>
          <a:p>
            <a:pPr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b="1" dirty="0"/>
              <a:t>Prof.ª Nara Santana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4374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4A5C1-2932-48BE-B8EF-C3044F50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pt-BR" dirty="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</a:br>
            <a:br>
              <a:rPr lang="pt-BR" dirty="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</a:br>
            <a:r>
              <a:rPr lang="pt-BR" b="1" dirty="0">
                <a:solidFill>
                  <a:schemeClr val="tx1"/>
                </a:solidFill>
                <a:cs typeface="Tahoma" pitchFamily="34" charset="0"/>
              </a:rPr>
              <a:t>A identidade nacional</a:t>
            </a:r>
            <a:br>
              <a:rPr lang="pt-BR" dirty="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</a:br>
            <a:r>
              <a:rPr lang="pt-BR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“</a:t>
            </a:r>
            <a:br>
              <a:rPr lang="pt-BR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</a:br>
            <a:r>
              <a:rPr lang="pt-BR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 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9F4084-E363-458B-A9AE-7D8770098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pt-BR" sz="2800" dirty="0">
                <a:latin typeface="+mj-lt"/>
              </a:rPr>
              <a:t>O problema básico com relação à identidade é o de “quem sou eu?”</a:t>
            </a:r>
          </a:p>
          <a:p>
            <a:pPr algn="just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pt-BR" sz="2800" dirty="0">
                <a:latin typeface="+mj-lt"/>
              </a:rPr>
              <a:t>A identidade é uma definição do eu (nação/comunidade) que estabelece o que é, e onde está sob os aspectos tanto social com psicológico.  E com relação ao outro: quem sou eu X quem é ele.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5099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C74157-F393-4017-9B3E-88BB0EB7D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Referências: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9311B3-059E-4C93-8B9F-64500EB09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https://www.ser.veredasdahistoria.com.br</a:t>
            </a:r>
            <a:endParaRPr lang="pt-BR" sz="2800" dirty="0">
              <a:solidFill>
                <a:srgbClr val="0070C0"/>
              </a:solidFill>
            </a:endParaRPr>
          </a:p>
          <a:p>
            <a:r>
              <a:rPr lang="pt-BR" sz="28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https://pt.wikipedia.org</a:t>
            </a:r>
            <a:endParaRPr lang="pt-BR" sz="2800" dirty="0">
              <a:solidFill>
                <a:srgbClr val="0070C0"/>
              </a:solidFill>
            </a:endParaRPr>
          </a:p>
          <a:p>
            <a:r>
              <a:rPr lang="pt-BR" sz="2800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https://journals.openedition.org</a:t>
            </a:r>
            <a:endParaRPr lang="pt-BR" sz="2800" dirty="0">
              <a:solidFill>
                <a:srgbClr val="0070C0"/>
              </a:solidFill>
            </a:endParaRPr>
          </a:p>
          <a:p>
            <a:r>
              <a:rPr lang="pt-BR" sz="2800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https://mundoeeducacao.uol.com.br</a:t>
            </a:r>
            <a:endParaRPr lang="pt-BR" sz="2800" dirty="0">
              <a:solidFill>
                <a:srgbClr val="0070C0"/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1505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773CE2-626E-47FF-A06F-20DE6DF5B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Conceitos: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C977032-D328-4A11-B045-8549A6E573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2" y="2569303"/>
            <a:ext cx="9226824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32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Garamond" panose="02020404030301010803" pitchFamily="18" charset="0"/>
              </a:rPr>
              <a:t>O que é uma Nação: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3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Garamond" panose="02020404030301010803" pitchFamily="18" charset="0"/>
              </a:rPr>
              <a:t>Nação é a reunião de pessoas, geralmente do mesmo grupo étnico, que falam o mesmo idioma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3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Garamond" panose="02020404030301010803" pitchFamily="18" charset="0"/>
              </a:rPr>
              <a:t> e tem os mesmos costumes, formando assim, um povo.</a:t>
            </a:r>
            <a:endParaRPr kumimoji="0" lang="pt-BR" altLang="pt-BR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374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9DE997-7D6F-4624-8035-A5825B6EE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 2: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8FD012-CB79-4745-97DA-2C9F9D793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3200" b="1" dirty="0"/>
              <a:t>Estado e Nação</a:t>
            </a:r>
          </a:p>
          <a:p>
            <a:pPr algn="just"/>
            <a:r>
              <a:rPr lang="pt-BR" sz="3200" b="1" dirty="0"/>
              <a:t>O Estado é uma forma política, adotada por um povo com vontade política, e a nação existe sem qualquer espécie de organização legal, apenas significa a substância humana que o forma, atuando em seu nome e nos seus próprios interesses.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8329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C887CF-66C9-4E62-B438-A5827054D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55984"/>
            <a:ext cx="9601196" cy="1053546"/>
          </a:xfrm>
        </p:spPr>
        <p:txBody>
          <a:bodyPr/>
          <a:lstStyle/>
          <a:p>
            <a:r>
              <a:rPr lang="pt-BR" dirty="0"/>
              <a:t> </a:t>
            </a:r>
            <a:r>
              <a:rPr lang="pt-BR" b="1" dirty="0"/>
              <a:t>Nação por Eric </a:t>
            </a:r>
            <a:r>
              <a:rPr lang="pt-BR" b="1" dirty="0" err="1"/>
              <a:t>Hobsbawm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781BBF-3025-4D57-A174-92E71481E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530626"/>
            <a:ext cx="9601196" cy="4671391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pt-BR" b="1" dirty="0"/>
              <a:t> </a:t>
            </a:r>
            <a:r>
              <a:rPr lang="pt-BR" sz="3600" b="1" dirty="0"/>
              <a:t>A nação era uma construção moderna, própria da era industrial. A sua construção devia portanto ser analisada no quadro do contexto político, do desenvolvimento tecnológico e económico e das necessidades do aparelho administrativo onde emergia. </a:t>
            </a:r>
            <a:r>
              <a:rPr lang="pt-BR" sz="3600" dirty="0"/>
              <a:t>Por Eric </a:t>
            </a:r>
            <a:r>
              <a:rPr lang="pt-BR" sz="3600" dirty="0" err="1"/>
              <a:t>Hobsbawm</a:t>
            </a:r>
            <a:endParaRPr lang="pt-BR" sz="3600" dirty="0"/>
          </a:p>
          <a:p>
            <a:pPr algn="just"/>
            <a:r>
              <a:rPr lang="pt-BR" sz="3600" dirty="0"/>
              <a:t>A ideia de </a:t>
            </a:r>
            <a:r>
              <a:rPr lang="pt-BR" sz="3600" b="1" dirty="0"/>
              <a:t>nação é historicamente recente</a:t>
            </a:r>
            <a:r>
              <a:rPr lang="pt-BR" sz="3600" dirty="0"/>
              <a:t>. Em sentido amplo, a concepção de nacionalidade começou a tomar corpo com o Renascimento, movimento dirigido contra o universalismo cristão, que, na Idade Média, era representado pelo papado. ... O rei era o símbolo da nacionalidade e responsável pela manutenção do elo unificador.</a:t>
            </a:r>
            <a:br>
              <a:rPr lang="pt-BR" sz="3600" dirty="0"/>
            </a:b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444175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F8638A-9758-46AE-90E6-C310C49F6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95740"/>
            <a:ext cx="9601196" cy="1172817"/>
          </a:xfrm>
        </p:spPr>
        <p:txBody>
          <a:bodyPr/>
          <a:lstStyle/>
          <a:p>
            <a:r>
              <a:rPr lang="pt-BR" b="1" dirty="0"/>
              <a:t>Nação por Anderson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A5372E-1B17-4FE7-B445-067C790A2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868557"/>
            <a:ext cx="9601196" cy="4007311"/>
          </a:xfrm>
        </p:spPr>
        <p:txBody>
          <a:bodyPr>
            <a:noAutofit/>
          </a:bodyPr>
          <a:lstStyle/>
          <a:p>
            <a:pPr algn="just"/>
            <a:r>
              <a:rPr lang="pt-BR" sz="2800" b="1" dirty="0"/>
              <a:t>Benedict Anderson</a:t>
            </a:r>
            <a:r>
              <a:rPr lang="pt-BR" sz="2800" dirty="0"/>
              <a:t> definiu </a:t>
            </a:r>
            <a:r>
              <a:rPr lang="pt-BR" sz="2800" b="1" dirty="0"/>
              <a:t>nação</a:t>
            </a:r>
            <a:r>
              <a:rPr lang="pt-BR" sz="2800" dirty="0"/>
              <a:t> como "uma comunidade política imaginada - e imaginada tanto como limitada quanto soberana por excelência".</a:t>
            </a:r>
          </a:p>
          <a:p>
            <a:pPr algn="just"/>
            <a:r>
              <a:rPr lang="pt-BR" sz="2800" dirty="0"/>
              <a:t>Do ponto de vista de </a:t>
            </a:r>
            <a:r>
              <a:rPr lang="pt-BR" sz="2800" b="1" dirty="0"/>
              <a:t>Anderson</a:t>
            </a:r>
            <a:r>
              <a:rPr lang="pt-BR" sz="2800" dirty="0"/>
              <a:t>, as “</a:t>
            </a:r>
            <a:r>
              <a:rPr lang="pt-BR" sz="2800" b="1" dirty="0"/>
              <a:t>comunidades imaginadas</a:t>
            </a:r>
            <a:r>
              <a:rPr lang="pt-BR" sz="2800" dirty="0"/>
              <a:t>” são pensadas por meio de práticas culturais e administrativas dos estados modernos a fim de estimular os sujeitos a definir suas obrigações enquanto membros de um grupo que, supostamente, é especial e homogêneo pela própria natureza.</a:t>
            </a:r>
          </a:p>
        </p:txBody>
      </p:sp>
    </p:spTree>
    <p:extLst>
      <p:ext uri="{BB962C8B-B14F-4D97-AF65-F5344CB8AC3E}">
        <p14:creationId xmlns:p14="http://schemas.microsoft.com/office/powerpoint/2010/main" val="1163012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BA0734-6BAE-425D-92EC-3247EEAC6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Nação por Ernest Renan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68D4A3-B5D5-41F3-8EFF-711EA2525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dirty="0"/>
              <a:t>Enquanto vários autores definiram a </a:t>
            </a:r>
            <a:r>
              <a:rPr lang="pt-BR" sz="2800" b="1" dirty="0"/>
              <a:t>nação</a:t>
            </a:r>
            <a:r>
              <a:rPr lang="pt-BR" sz="2800" dirty="0"/>
              <a:t> por critérios objetivos, como uma raça ou grupo étnico “compartilhando características comuns”, </a:t>
            </a:r>
            <a:r>
              <a:rPr lang="pt-BR" sz="2800" b="1" dirty="0"/>
              <a:t>Ernest Renan</a:t>
            </a:r>
            <a:r>
              <a:rPr lang="pt-BR" sz="2800" dirty="0"/>
              <a:t> (1997) definiu-a pelo desejo de um povo de viver em conjunto. A </a:t>
            </a:r>
            <a:r>
              <a:rPr lang="pt-BR" sz="2800" b="1" dirty="0"/>
              <a:t>nação</a:t>
            </a:r>
            <a:r>
              <a:rPr lang="pt-BR" sz="2800" dirty="0"/>
              <a:t> tornou-se constantemente perene por depender de um “plebiscito diário”.</a:t>
            </a:r>
          </a:p>
        </p:txBody>
      </p:sp>
    </p:spTree>
    <p:extLst>
      <p:ext uri="{BB962C8B-B14F-4D97-AF65-F5344CB8AC3E}">
        <p14:creationId xmlns:p14="http://schemas.microsoft.com/office/powerpoint/2010/main" val="3011293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2D38DE-E758-4000-BD16-D5AA41F2E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Conceito Naturalista: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DFF7A0-C681-40BF-AEED-A2B50B2D4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pPr algn="just"/>
            <a:r>
              <a:rPr lang="pt-BR" altLang="pt-BR" sz="2800" dirty="0">
                <a:latin typeface="+mj-lt"/>
              </a:rPr>
              <a:t>Ou: a nação é uma coisa natural: “divisão natural da raça humana, dotada por Deus de seu caráter próprio.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0516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01F6A8-4A97-493E-9714-0F02E306C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Conceito de Nacionalismo: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4EE582-9052-441F-AD54-9B0FC404A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800" b="1" dirty="0"/>
              <a:t>Nacionalismo</a:t>
            </a:r>
            <a:r>
              <a:rPr lang="pt-BR" sz="2800" dirty="0"/>
              <a:t> é um </a:t>
            </a:r>
            <a:r>
              <a:rPr lang="pt-BR" sz="2800" b="1" dirty="0"/>
              <a:t>conceito</a:t>
            </a:r>
            <a:r>
              <a:rPr lang="pt-BR" sz="2800" dirty="0"/>
              <a:t> desenvolvido para a compreensão de um fenômeno típico do século XIX: a ascensão de um certo sentimento de pertencimento a uma cultura, a uma região, a uma língua e a um povo (ou, em alguns dos argumentos </a:t>
            </a:r>
            <a:r>
              <a:rPr lang="pt-BR" sz="2800" b="1" dirty="0"/>
              <a:t>nacionalistas</a:t>
            </a:r>
            <a:r>
              <a:rPr lang="pt-BR" sz="2800" dirty="0"/>
              <a:t>, a uma raça) específicos, tendo aparecido pela primeira vez na França </a:t>
            </a:r>
            <a:r>
              <a:rPr lang="pt-BR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653887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A20259-4C6E-4A32-A993-BEB3C3004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tx1"/>
                </a:solidFill>
                <a:cs typeface="Tahoma" pitchFamily="34" charset="0"/>
              </a:rPr>
              <a:t>O Nacionalismo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F18B83-B104-49D8-8087-78FDAB0FF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285999"/>
            <a:ext cx="9601196" cy="3589869"/>
          </a:xfrm>
        </p:spPr>
        <p:txBody>
          <a:bodyPr/>
          <a:lstStyle/>
          <a:p>
            <a:pPr algn="just"/>
            <a:r>
              <a:rPr lang="pt-BR" altLang="pt-BR" sz="2800" dirty="0"/>
              <a:t>O nacionalismo pode ser </a:t>
            </a:r>
            <a:r>
              <a:rPr lang="pt-BR" altLang="pt-BR" sz="2800" dirty="0" err="1"/>
              <a:t>freqüentemente</a:t>
            </a:r>
            <a:r>
              <a:rPr lang="pt-BR" altLang="pt-BR" sz="2800" dirty="0"/>
              <a:t> entendido como patriotismo, por referir-se ao sentimento de pertencer a uma determinada comunidade.</a:t>
            </a:r>
          </a:p>
          <a:p>
            <a:pPr algn="just"/>
            <a:r>
              <a:rPr lang="pt-BR" altLang="pt-BR" sz="2800" dirty="0"/>
              <a:t>O nacionalismo identifica os nacionais por uma série de símbolos e pela vontade de unificar os </a:t>
            </a:r>
            <a:r>
              <a:rPr lang="pt-BR" altLang="pt-BR" sz="2800" dirty="0" err="1"/>
              <a:t>idéias</a:t>
            </a:r>
            <a:r>
              <a:rPr lang="pt-BR" altLang="pt-BR" sz="2800" dirty="0"/>
              <a:t> da comunidade de pertencimento que levados ao extremo pode desencadear sentimentos de ódio racial e xenofobia.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56468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9EDF7FAC767F842826649FAEB716928" ma:contentTypeVersion="2" ma:contentTypeDescription="Crie um novo documento." ma:contentTypeScope="" ma:versionID="a211832de96a3474d3f98393562cb771">
  <xsd:schema xmlns:xsd="http://www.w3.org/2001/XMLSchema" xmlns:xs="http://www.w3.org/2001/XMLSchema" xmlns:p="http://schemas.microsoft.com/office/2006/metadata/properties" xmlns:ns2="c53e918d-6d14-4fc2-ab98-9751f8824918" targetNamespace="http://schemas.microsoft.com/office/2006/metadata/properties" ma:root="true" ma:fieldsID="0fabf033c92216a43e7eb10be30c2e76" ns2:_="">
    <xsd:import namespace="c53e918d-6d14-4fc2-ab98-9751f882491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3e918d-6d14-4fc2-ab98-9751f88249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43890A4-F4E1-4BD1-AF36-84225D28F131}"/>
</file>

<file path=customXml/itemProps2.xml><?xml version="1.0" encoding="utf-8"?>
<ds:datastoreItem xmlns:ds="http://schemas.openxmlformats.org/officeDocument/2006/customXml" ds:itemID="{676B5EA2-DC72-45F8-B5BE-2D4B6BC10911}"/>
</file>

<file path=customXml/itemProps3.xml><?xml version="1.0" encoding="utf-8"?>
<ds:datastoreItem xmlns:ds="http://schemas.openxmlformats.org/officeDocument/2006/customXml" ds:itemID="{B9FDA698-5AD4-4D88-8919-6C5247984DA7}"/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29</TotalTime>
  <Words>285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Garamond</vt:lpstr>
      <vt:lpstr>Tahoma</vt:lpstr>
      <vt:lpstr>Orgânico</vt:lpstr>
      <vt:lpstr>     Nação e Nacionalismo</vt:lpstr>
      <vt:lpstr>Conceitos:</vt:lpstr>
      <vt:lpstr>Conceito 2:</vt:lpstr>
      <vt:lpstr> Nação por Eric Hobsbawm:</vt:lpstr>
      <vt:lpstr>Nação por Anderson</vt:lpstr>
      <vt:lpstr>Nação por Ernest Renan</vt:lpstr>
      <vt:lpstr>Conceito Naturalista:</vt:lpstr>
      <vt:lpstr>Conceito de Nacionalismo:</vt:lpstr>
      <vt:lpstr>O Nacionalismo</vt:lpstr>
      <vt:lpstr>  A identidade nacional “  </vt:lpstr>
      <vt:lpstr>Referências: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Nação e Nacionalismo</dc:title>
  <dc:creator>Nara Maria Santana</dc:creator>
  <cp:lastModifiedBy>Nara Maria Santana</cp:lastModifiedBy>
  <cp:revision>7</cp:revision>
  <dcterms:created xsi:type="dcterms:W3CDTF">2021-08-03T16:33:39Z</dcterms:created>
  <dcterms:modified xsi:type="dcterms:W3CDTF">2021-08-03T17:02:53Z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0x01010039EDF7FAC767F842826649FAEB716928</vt:lpwstr>
  </property>
</Properties>
</file>