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12F28-E2D3-4C8C-A8C9-FF01D0A23975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38A0-9EC5-4448-BC03-99AD9BDA8DA6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82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12F28-E2D3-4C8C-A8C9-FF01D0A23975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38A0-9EC5-4448-BC03-99AD9BDA8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8465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12F28-E2D3-4C8C-A8C9-FF01D0A23975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38A0-9EC5-4448-BC03-99AD9BDA8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0229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12F28-E2D3-4C8C-A8C9-FF01D0A23975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38A0-9EC5-4448-BC03-99AD9BDA8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0973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12F28-E2D3-4C8C-A8C9-FF01D0A23975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38A0-9EC5-4448-BC03-99AD9BDA8DA6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9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12F28-E2D3-4C8C-A8C9-FF01D0A23975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38A0-9EC5-4448-BC03-99AD9BDA8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413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12F28-E2D3-4C8C-A8C9-FF01D0A23975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38A0-9EC5-4448-BC03-99AD9BDA8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353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12F28-E2D3-4C8C-A8C9-FF01D0A23975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38A0-9EC5-4448-BC03-99AD9BDA8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0729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12F28-E2D3-4C8C-A8C9-FF01D0A23975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38A0-9EC5-4448-BC03-99AD9BDA8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57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1212F28-E2D3-4C8C-A8C9-FF01D0A23975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6F38A0-9EC5-4448-BC03-99AD9BDA8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274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12F28-E2D3-4C8C-A8C9-FF01D0A23975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38A0-9EC5-4448-BC03-99AD9BDA8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39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1212F28-E2D3-4C8C-A8C9-FF01D0A23975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56F38A0-9EC5-4448-BC03-99AD9BDA8DA6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451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0ACFB0-253B-4C50-AFE5-5DBDCB5D93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Instrucciones</a:t>
            </a:r>
            <a:r>
              <a:rPr lang="pt-BR" dirty="0"/>
              <a:t> de </a:t>
            </a:r>
            <a:r>
              <a:rPr lang="pt-BR" dirty="0" err="1"/>
              <a:t>seguridad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DFB2BA-8305-4CFC-9A76-A3A6C9B519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Español</a:t>
            </a:r>
            <a:r>
              <a:rPr lang="pt-BR" dirty="0"/>
              <a:t> II</a:t>
            </a:r>
          </a:p>
        </p:txBody>
      </p:sp>
    </p:spTree>
    <p:extLst>
      <p:ext uri="{BB962C8B-B14F-4D97-AF65-F5344CB8AC3E}">
        <p14:creationId xmlns:p14="http://schemas.microsoft.com/office/powerpoint/2010/main" val="3295335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83FC939-6B9A-4DC9-9D22-6F7C54E5B5B8}"/>
              </a:ext>
            </a:extLst>
          </p:cNvPr>
          <p:cNvSpPr txBox="1"/>
          <p:nvPr/>
        </p:nvSpPr>
        <p:spPr>
          <a:xfrm>
            <a:off x="4742016" y="605896"/>
            <a:ext cx="6413663" cy="564620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Durante el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despegue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aterrizaje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los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dispositivos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electrónicos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deberán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permanecer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desenchufados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modo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avión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Después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podrán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utilizarlos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durante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todo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el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vuelo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excepto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cuando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tripulación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les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pida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 los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apaguen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Recuerden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este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avión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dispone de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conexión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Wifi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 que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podrán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conectarse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internet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cuando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 lo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comuniquemos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traído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equipaje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mano, por favor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colóquenlo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los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compartimentos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situados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encima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sus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butacas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debajo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sus asientos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delanteros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dejando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despejados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los pasillos y las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salidas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emergencia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7" name="Gráfico 6" descr="Avião com preenchimento sólido">
            <a:extLst>
              <a:ext uri="{FF2B5EF4-FFF2-40B4-BE49-F238E27FC236}">
                <a16:creationId xmlns:a16="http://schemas.microsoft.com/office/drawing/2014/main" id="{588023E5-4787-4FB2-BACE-4DE455E3F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314449"/>
            <a:ext cx="37814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17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A10B66E4-E612-4715-A934-5248AA7FD787}"/>
              </a:ext>
            </a:extLst>
          </p:cNvPr>
          <p:cNvSpPr txBox="1"/>
          <p:nvPr/>
        </p:nvSpPr>
        <p:spPr>
          <a:xfrm>
            <a:off x="671639" y="2138362"/>
            <a:ext cx="1128838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/>
              <a:t>Durante el vuelo podrán ponerse cómodos, pero durante el despegue y aterrizaje, por favor pongan sus asientos en posición vertical y mantengan su mesa plegada.</a:t>
            </a:r>
          </a:p>
          <a:p>
            <a:endParaRPr lang="es-ES" sz="2400" dirty="0"/>
          </a:p>
          <a:p>
            <a:r>
              <a:rPr lang="es-ES" sz="2400" dirty="0"/>
              <a:t>Por su seguridad, les recomendamos que mantengan su cinturón abrochado y visible durante todo el vuelo y siempre que la señal luminosa lo indique.</a:t>
            </a:r>
          </a:p>
          <a:p>
            <a:endParaRPr lang="es-ES" sz="2400" dirty="0"/>
          </a:p>
          <a:p>
            <a:r>
              <a:rPr lang="es-ES" sz="2400" dirty="0"/>
              <a:t>Para abrocharlo, inserten la trabilla en su enganche correspondiente. Para soltarlo, simplemente levanten la lengüeta del enganche.</a:t>
            </a:r>
          </a:p>
        </p:txBody>
      </p:sp>
    </p:spTree>
    <p:extLst>
      <p:ext uri="{BB962C8B-B14F-4D97-AF65-F5344CB8AC3E}">
        <p14:creationId xmlns:p14="http://schemas.microsoft.com/office/powerpoint/2010/main" val="4009215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E8ADDEF-66CE-4E97-8020-E17F1CBF3CA4}"/>
              </a:ext>
            </a:extLst>
          </p:cNvPr>
          <p:cNvSpPr txBox="1"/>
          <p:nvPr/>
        </p:nvSpPr>
        <p:spPr>
          <a:xfrm>
            <a:off x="716279" y="572328"/>
            <a:ext cx="11142345" cy="347146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Este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avión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cuenta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con 8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puertas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 2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ventanas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salida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4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puertas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cada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lado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del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avión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 una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ventana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sobre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cada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ala.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Todas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están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señalizadas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con la palabra EXIT y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disponen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rampas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 balsas de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evacuación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Debajo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sus asientos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encontrarán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chaleco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salvavidas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Sáquenlo de la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bolsa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 para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ponérselo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introduzcan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 cabeza por la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abertura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pasen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cinta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atado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por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detrás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cintura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enganchando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fijación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la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hebilla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un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extremo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otro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tirando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la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cinta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para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ajustárselo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inflarlo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solo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tienen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tirar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con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fuerza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del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tirador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plástico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rojo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soplar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por el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tubo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¡Y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recuerden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nunca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deben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inflar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el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chaleco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dentro del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avión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4839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02AD579-7E90-46AE-A208-C1F8A02286E5}"/>
              </a:ext>
            </a:extLst>
          </p:cNvPr>
          <p:cNvSpPr txBox="1"/>
          <p:nvPr/>
        </p:nvSpPr>
        <p:spPr>
          <a:xfrm>
            <a:off x="622238" y="492460"/>
            <a:ext cx="7156821" cy="536743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caso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despresurización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la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cabina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se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abrirá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automáticamente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compartimento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sobre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sus asientos que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contiene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máscaras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oxígeno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Tire de la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suya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colóquela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sobre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nariz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 boca y respire con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normalidad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Después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preste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ayuda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quien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pueda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depender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usted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Recuerden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 para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evitar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poner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peligro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seguridad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este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vuelo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está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permitido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fumar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 usar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dispositivos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liberación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nicotina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ningún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caso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 no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olviden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tienen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más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información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las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instrucciones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seguridad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encontraran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bolsa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delantera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sus asientos.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¡Muchas gracias por su atención! Esperamos que disfruten de un feliz vuelo. Haremos todo lo posible para que así sea.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82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4000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94032-8714-4E94-A7E3-2594DB5B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El género instrucciones de seguridad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0C842A-A779-4F79-A63E-B9B04FAD1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Las </a:t>
            </a:r>
            <a:r>
              <a:rPr lang="es-419" i="1" dirty="0"/>
              <a:t>instrucciones de seguridad en vuelos </a:t>
            </a:r>
            <a:r>
              <a:rPr lang="es-419" dirty="0"/>
              <a:t>son un género discursivo que surge para cumplir exigencias de seguridad que visen garantizar la seguridad tanto de pasajeros cuanto de la tripulación.</a:t>
            </a:r>
          </a:p>
          <a:p>
            <a:r>
              <a:rPr lang="es-419" dirty="0"/>
              <a:t>El género surge en su versión presencial desarrollada a partir de instrucciones, explicaciones y demostraciones en el avión hechas por la tripulación. Actualmente, es común haber versiones grabadas en video con uso de distintos recursos, como animación 3D e la mezcla con otros géneros, como la telenovela, el musical, la publicidad turística etc.</a:t>
            </a:r>
          </a:p>
          <a:p>
            <a:r>
              <a:rPr lang="es-419" dirty="0"/>
              <a:t>Sus principales características son: dirigirse al pasajero y presentar las instrucciones de como este debe portarse durante el vuelo respecto a la seguridad. </a:t>
            </a:r>
          </a:p>
          <a:p>
            <a:r>
              <a:rPr lang="es-419" dirty="0"/>
              <a:t>El vocabulario común a este género es:  dispositivos electrónicos, móviles, equipaje, butacas, asiento, salidas de emergencia, mesa, cinturón, puertas, ventanas, chaleco salvavidas, máscaras de oxígeno etc.  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956227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6DFB6-81F8-4B24-9BE1-6B3DD2514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Recursos lingüísticos del género de instrucciones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071B1B-6735-4B1E-99E8-3B719EDB9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419" dirty="0"/>
              <a:t>El uso de: </a:t>
            </a:r>
          </a:p>
          <a:p>
            <a:r>
              <a:rPr lang="es-419" dirty="0"/>
              <a:t>1. </a:t>
            </a:r>
            <a:r>
              <a:rPr lang="es-419" b="1" dirty="0"/>
              <a:t>formas de mandato, como el imperativo</a:t>
            </a:r>
            <a:r>
              <a:rPr lang="es-419" dirty="0"/>
              <a:t>:</a:t>
            </a:r>
          </a:p>
          <a:p>
            <a:r>
              <a:rPr lang="es-419" dirty="0"/>
              <a:t>Ejemplo: 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 </a:t>
            </a:r>
            <a:r>
              <a:rPr lang="en-US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han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traído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equipaje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mano, por favor </a:t>
            </a:r>
            <a:r>
              <a:rPr lang="en-US" sz="2000" b="1" i="1" dirty="0" err="1">
                <a:solidFill>
                  <a:srgbClr val="FF0000"/>
                </a:solidFill>
              </a:rPr>
              <a:t>colóquen</a:t>
            </a:r>
            <a:r>
              <a:rPr lang="en-US" sz="20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los </a:t>
            </a:r>
            <a:r>
              <a:rPr lang="en-US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compartimentos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situados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encima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sus </a:t>
            </a:r>
            <a:r>
              <a:rPr lang="en-US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butacas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 </a:t>
            </a:r>
            <a:r>
              <a:rPr lang="en-US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debajo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sus asientos </a:t>
            </a:r>
            <a:r>
              <a:rPr lang="en-US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delanteros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es-419" i="1" dirty="0"/>
          </a:p>
          <a:p>
            <a:r>
              <a:rPr lang="es-419" dirty="0"/>
              <a:t>2. </a:t>
            </a:r>
            <a:r>
              <a:rPr lang="es-419" b="1" dirty="0"/>
              <a:t>perífrasis de obligación o necesidad </a:t>
            </a:r>
            <a:r>
              <a:rPr lang="es-419" dirty="0"/>
              <a:t>(verbo </a:t>
            </a:r>
            <a:r>
              <a:rPr lang="es-419" b="1" dirty="0"/>
              <a:t>deber</a:t>
            </a:r>
            <a:r>
              <a:rPr lang="es-419" dirty="0"/>
              <a:t> conjugado + verbo en infinitivo):</a:t>
            </a:r>
          </a:p>
          <a:p>
            <a:r>
              <a:rPr lang="es-419" dirty="0"/>
              <a:t>Ejemplo: 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Durante el </a:t>
            </a:r>
            <a:r>
              <a:rPr lang="en-US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despegue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 </a:t>
            </a:r>
            <a:r>
              <a:rPr lang="en-US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aterrizaje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los </a:t>
            </a:r>
            <a:r>
              <a:rPr lang="en-US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dispositivos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electrónicos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deberán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permanecer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desenchufados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 </a:t>
            </a:r>
            <a:r>
              <a:rPr lang="en-US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modo </a:t>
            </a:r>
            <a:r>
              <a:rPr lang="en-US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avión</a:t>
            </a:r>
            <a:endParaRPr lang="es-419" i="1" dirty="0"/>
          </a:p>
          <a:p>
            <a:r>
              <a:rPr lang="es-419" dirty="0"/>
              <a:t>3. </a:t>
            </a:r>
            <a:r>
              <a:rPr lang="es-419" b="1" dirty="0"/>
              <a:t>perífrasis de posibilidad, probabilidad o permiso </a:t>
            </a:r>
            <a:r>
              <a:rPr lang="es-419" dirty="0"/>
              <a:t>(verbo </a:t>
            </a:r>
            <a:r>
              <a:rPr lang="es-419" b="1" dirty="0"/>
              <a:t>poder</a:t>
            </a:r>
            <a:r>
              <a:rPr lang="es-419" dirty="0"/>
              <a:t> conjugado + verbo en infinitivo) </a:t>
            </a:r>
          </a:p>
          <a:p>
            <a:r>
              <a:rPr lang="es-419" dirty="0"/>
              <a:t>Ejemplo: 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Después </a:t>
            </a:r>
            <a:r>
              <a:rPr lang="en-US" sz="2000" b="1" i="1" dirty="0" err="1">
                <a:solidFill>
                  <a:srgbClr val="FF0000"/>
                </a:solidFill>
              </a:rPr>
              <a:t>podrán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utilizar</a:t>
            </a:r>
            <a:r>
              <a:rPr lang="en-US" sz="2000" b="1" i="1" dirty="0" err="1">
                <a:solidFill>
                  <a:schemeClr val="tx1"/>
                </a:solidFill>
              </a:rPr>
              <a:t>los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durante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todo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el </a:t>
            </a:r>
            <a:r>
              <a:rPr lang="en-US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vuelo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excepto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cuando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 </a:t>
            </a:r>
            <a:r>
              <a:rPr lang="en-US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tripulación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les </a:t>
            </a:r>
            <a:r>
              <a:rPr lang="en-US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pida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 los </a:t>
            </a:r>
            <a:r>
              <a:rPr lang="en-US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apaguen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433329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2FA9A2-3D09-412F-B317-6079C2953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¡OJO! Colocación pronominal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08BBC8-38DB-4A54-91B8-A573749A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b="1" dirty="0"/>
              <a:t>1. Los pronombres de complemento de verbo vienen siempre antes del verbo conjugado. </a:t>
            </a:r>
          </a:p>
          <a:p>
            <a:r>
              <a:rPr lang="es-419" dirty="0"/>
              <a:t>Ejemplo: </a:t>
            </a:r>
            <a:r>
              <a:rPr lang="es-ES" sz="2000" i="1" dirty="0"/>
              <a:t>Por su seguridad, </a:t>
            </a:r>
            <a:r>
              <a:rPr lang="es-ES" sz="2000" b="1" i="1" dirty="0"/>
              <a:t>les</a:t>
            </a:r>
            <a:r>
              <a:rPr lang="es-ES" sz="2000" i="1" dirty="0"/>
              <a:t> recomendamos que mantengan su cinturón abrochado y visible… (recomendamos a ustedes)</a:t>
            </a:r>
          </a:p>
          <a:p>
            <a:r>
              <a:rPr lang="es-ES" b="1" dirty="0"/>
              <a:t>2. Hay apenas tres casos en que el pronombre viene después del verbo: </a:t>
            </a:r>
          </a:p>
          <a:p>
            <a:r>
              <a:rPr lang="es-ES" b="1" dirty="0"/>
              <a:t>2.1 cuando el verbo está en infinitivo:</a:t>
            </a:r>
          </a:p>
          <a:p>
            <a:r>
              <a:rPr lang="es-ES" dirty="0"/>
              <a:t>Ejemplo: </a:t>
            </a:r>
            <a:r>
              <a:rPr lang="es-ES" sz="2000" i="1" dirty="0"/>
              <a:t>Para </a:t>
            </a:r>
            <a:r>
              <a:rPr lang="es-ES" sz="2000" b="1" i="1" dirty="0"/>
              <a:t>abrochar</a:t>
            </a:r>
            <a:r>
              <a:rPr lang="es-ES" sz="2000" b="1" i="1" dirty="0">
                <a:solidFill>
                  <a:srgbClr val="FF0000"/>
                </a:solidFill>
              </a:rPr>
              <a:t>lo</a:t>
            </a:r>
            <a:r>
              <a:rPr lang="es-ES" sz="2000" i="1" dirty="0"/>
              <a:t>, inserten la trabilla en su enganche correspondiente. Para </a:t>
            </a:r>
            <a:r>
              <a:rPr lang="es-ES" sz="2000" b="1" i="1" dirty="0"/>
              <a:t>soltar</a:t>
            </a:r>
            <a:r>
              <a:rPr lang="es-ES" sz="2000" b="1" i="1" dirty="0">
                <a:solidFill>
                  <a:srgbClr val="FF0000"/>
                </a:solidFill>
              </a:rPr>
              <a:t>lo</a:t>
            </a:r>
            <a:r>
              <a:rPr lang="es-ES" sz="2000" i="1" dirty="0"/>
              <a:t>, simplemente levanten la lengüeta del enganche. (el </a:t>
            </a:r>
            <a:r>
              <a:rPr lang="es-ES" sz="2000" b="1" i="1" dirty="0">
                <a:solidFill>
                  <a:srgbClr val="FF0000"/>
                </a:solidFill>
              </a:rPr>
              <a:t>lo</a:t>
            </a:r>
            <a:r>
              <a:rPr lang="es-ES" sz="2000" i="1" dirty="0"/>
              <a:t> se refiere a </a:t>
            </a:r>
            <a:r>
              <a:rPr lang="es-ES" sz="2000" b="1" i="1" dirty="0"/>
              <a:t>cinturón de seguridad</a:t>
            </a:r>
            <a:r>
              <a:rPr lang="es-ES" sz="2000" i="1" dirty="0"/>
              <a:t>)</a:t>
            </a:r>
          </a:p>
          <a:p>
            <a:r>
              <a:rPr lang="es-ES" b="1" dirty="0"/>
              <a:t>2.1 cuando el verbo está en imperativo:</a:t>
            </a:r>
          </a:p>
          <a:p>
            <a:r>
              <a:rPr lang="es-ES" dirty="0"/>
              <a:t>Ejemplo: </a:t>
            </a:r>
            <a:r>
              <a:rPr lang="es-ES" i="1" dirty="0"/>
              <a:t>Tire de la suya, </a:t>
            </a:r>
            <a:r>
              <a:rPr lang="es-ES" b="1" i="1" dirty="0"/>
              <a:t>colóque</a:t>
            </a:r>
            <a:r>
              <a:rPr lang="es-ES" b="1" i="1" dirty="0">
                <a:solidFill>
                  <a:srgbClr val="FF0000"/>
                </a:solidFill>
              </a:rPr>
              <a:t>la</a:t>
            </a:r>
            <a:r>
              <a:rPr lang="es-ES" i="1" dirty="0"/>
              <a:t> sobre su nariz y boca y respire con normalidad. (el </a:t>
            </a:r>
            <a:r>
              <a:rPr lang="es-ES" b="1" i="1" dirty="0">
                <a:solidFill>
                  <a:srgbClr val="FF0000"/>
                </a:solidFill>
              </a:rPr>
              <a:t>la</a:t>
            </a:r>
            <a:r>
              <a:rPr lang="es-ES" i="1" dirty="0"/>
              <a:t> se refiere a máscara de oxígeno) </a:t>
            </a:r>
          </a:p>
          <a:p>
            <a:endParaRPr lang="es-ES" sz="2000" i="1" dirty="0"/>
          </a:p>
          <a:p>
            <a:endParaRPr lang="es-ES" b="1" dirty="0"/>
          </a:p>
          <a:p>
            <a:endParaRPr lang="es-419" b="1" dirty="0"/>
          </a:p>
        </p:txBody>
      </p:sp>
    </p:spTree>
    <p:extLst>
      <p:ext uri="{BB962C8B-B14F-4D97-AF65-F5344CB8AC3E}">
        <p14:creationId xmlns:p14="http://schemas.microsoft.com/office/powerpoint/2010/main" val="296768666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9EDF7FAC767F842826649FAEB716928" ma:contentTypeVersion="2" ma:contentTypeDescription="Crie um novo documento." ma:contentTypeScope="" ma:versionID="a211832de96a3474d3f98393562cb771">
  <xsd:schema xmlns:xsd="http://www.w3.org/2001/XMLSchema" xmlns:xs="http://www.w3.org/2001/XMLSchema" xmlns:p="http://schemas.microsoft.com/office/2006/metadata/properties" xmlns:ns2="c53e918d-6d14-4fc2-ab98-9751f8824918" targetNamespace="http://schemas.microsoft.com/office/2006/metadata/properties" ma:root="true" ma:fieldsID="0fabf033c92216a43e7eb10be30c2e76" ns2:_="">
    <xsd:import namespace="c53e918d-6d14-4fc2-ab98-9751f88249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3e918d-6d14-4fc2-ab98-9751f88249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AFC088-5544-445B-A5AD-63254BCC22DC}"/>
</file>

<file path=customXml/itemProps2.xml><?xml version="1.0" encoding="utf-8"?>
<ds:datastoreItem xmlns:ds="http://schemas.openxmlformats.org/officeDocument/2006/customXml" ds:itemID="{E3DF0722-B49E-42E2-9BBA-EB281D5F6D59}"/>
</file>

<file path=customXml/itemProps3.xml><?xml version="1.0" encoding="utf-8"?>
<ds:datastoreItem xmlns:ds="http://schemas.openxmlformats.org/officeDocument/2006/customXml" ds:itemID="{F36CC63B-4B09-4457-81B3-C55EE235DC6A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188</TotalTime>
  <Words>829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Retrospectiva</vt:lpstr>
      <vt:lpstr>Instrucciones de seguridad</vt:lpstr>
      <vt:lpstr>Apresentação do PowerPoint</vt:lpstr>
      <vt:lpstr>Apresentação do PowerPoint</vt:lpstr>
      <vt:lpstr>Apresentação do PowerPoint</vt:lpstr>
      <vt:lpstr>Apresentação do PowerPoint</vt:lpstr>
      <vt:lpstr>El género instrucciones de seguridad</vt:lpstr>
      <vt:lpstr>Recursos lingüísticos del género de instrucciones</vt:lpstr>
      <vt:lpstr>¡OJO! Colocación pronominal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Instrucciones de seguridad</dc:title>
  <dc:creator>Fabio Sampaio</dc:creator>
  <cp:lastModifiedBy>Fabio Sampaio</cp:lastModifiedBy>
  <cp:revision>8</cp:revision>
  <dcterms:created xsi:type="dcterms:W3CDTF">2021-02-26T23:14:23Z</dcterms:created>
  <dcterms:modified xsi:type="dcterms:W3CDTF">2021-08-14T01:50:47Z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0x01010039EDF7FAC767F842826649FAEB716928</vt:lpwstr>
  </property>
</Properties>
</file>