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3B29A0-3052-4484-8522-24C354737F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D8872-C605-4AE7-BE76-80BA79A8E8D8}">
      <dgm:prSet/>
      <dgm:spPr/>
      <dgm:t>
        <a:bodyPr/>
        <a:lstStyle/>
        <a:p>
          <a:r>
            <a:rPr lang="es-ES" dirty="0"/>
            <a:t>Tomando el slogan de la publicidad turística de Colombia, conteste:</a:t>
          </a:r>
          <a:endParaRPr lang="en-US" dirty="0"/>
        </a:p>
      </dgm:t>
    </dgm:pt>
    <dgm:pt modelId="{F8314C9F-76C0-4D29-8AE8-3673406D10B3}" type="parTrans" cxnId="{980F50F5-7B8F-4420-A893-78C98F622343}">
      <dgm:prSet/>
      <dgm:spPr/>
      <dgm:t>
        <a:bodyPr/>
        <a:lstStyle/>
        <a:p>
          <a:endParaRPr lang="en-US"/>
        </a:p>
      </dgm:t>
    </dgm:pt>
    <dgm:pt modelId="{1FFA36A1-47C3-4B36-81BE-996B91407BD9}" type="sibTrans" cxnId="{980F50F5-7B8F-4420-A893-78C98F622343}">
      <dgm:prSet/>
      <dgm:spPr/>
      <dgm:t>
        <a:bodyPr/>
        <a:lstStyle/>
        <a:p>
          <a:endParaRPr lang="en-US"/>
        </a:p>
      </dgm:t>
    </dgm:pt>
    <dgm:pt modelId="{613659AF-5C77-4ABF-A3C5-FFE4F8F075F9}">
      <dgm:prSet/>
      <dgm:spPr/>
      <dgm:t>
        <a:bodyPr/>
        <a:lstStyle/>
        <a:p>
          <a:pPr>
            <a:buFont typeface="+mj-lt"/>
            <a:buAutoNum type="alphaLcParenR"/>
          </a:pPr>
          <a:r>
            <a:rPr lang="es-ES" dirty="0"/>
            <a:t> Se puede afirmar que el slogan retoma un cierto estereotipo sobre Colombia para negarlo. Identifica ese estereotipo y explica cómo la publicidad lo retoma.</a:t>
          </a:r>
          <a:endParaRPr lang="en-US" dirty="0"/>
        </a:p>
      </dgm:t>
    </dgm:pt>
    <dgm:pt modelId="{CA87F6EE-59D8-4A52-A1B3-BD507194A01D}" type="parTrans" cxnId="{BD7C36F6-846D-4841-9587-D961BD69E320}">
      <dgm:prSet/>
      <dgm:spPr/>
      <dgm:t>
        <a:bodyPr/>
        <a:lstStyle/>
        <a:p>
          <a:endParaRPr lang="en-US"/>
        </a:p>
      </dgm:t>
    </dgm:pt>
    <dgm:pt modelId="{3C73BA5B-8FFA-41F5-B010-52A26BF6CAE8}" type="sibTrans" cxnId="{BD7C36F6-846D-4841-9587-D961BD69E320}">
      <dgm:prSet/>
      <dgm:spPr/>
      <dgm:t>
        <a:bodyPr/>
        <a:lstStyle/>
        <a:p>
          <a:endParaRPr lang="en-US"/>
        </a:p>
      </dgm:t>
    </dgm:pt>
    <dgm:pt modelId="{01324594-19C9-47D2-B461-380810FD1803}">
      <dgm:prSet/>
      <dgm:spPr/>
      <dgm:t>
        <a:bodyPr/>
        <a:lstStyle/>
        <a:p>
          <a:pPr>
            <a:buFont typeface="+mj-lt"/>
            <a:buAutoNum type="alphaLcParenR"/>
          </a:pPr>
          <a:r>
            <a:rPr lang="es-ES" dirty="0"/>
            <a:t> Considerando los tipos de uso del tiempo presente (actual, atemporal y habitual), analice y clasifique el verbo “ser” en la publicidad. </a:t>
          </a:r>
          <a:endParaRPr lang="en-US" dirty="0"/>
        </a:p>
      </dgm:t>
    </dgm:pt>
    <dgm:pt modelId="{CCB2F3E5-8B0A-4B12-A33C-F30FF043F414}" type="parTrans" cxnId="{81D85A49-DB63-44AD-9094-8F278D79B9E7}">
      <dgm:prSet/>
      <dgm:spPr/>
      <dgm:t>
        <a:bodyPr/>
        <a:lstStyle/>
        <a:p>
          <a:endParaRPr lang="en-US"/>
        </a:p>
      </dgm:t>
    </dgm:pt>
    <dgm:pt modelId="{482B25CA-C09F-4B1B-8161-28C3DBB702A9}" type="sibTrans" cxnId="{81D85A49-DB63-44AD-9094-8F278D79B9E7}">
      <dgm:prSet/>
      <dgm:spPr/>
      <dgm:t>
        <a:bodyPr/>
        <a:lstStyle/>
        <a:p>
          <a:endParaRPr lang="en-US"/>
        </a:p>
      </dgm:t>
    </dgm:pt>
    <dgm:pt modelId="{9B5073E0-A519-4836-9A04-97A880BF5023}" type="pres">
      <dgm:prSet presAssocID="{663B29A0-3052-4484-8522-24C354737F24}" presName="linear" presStyleCnt="0">
        <dgm:presLayoutVars>
          <dgm:animLvl val="lvl"/>
          <dgm:resizeHandles val="exact"/>
        </dgm:presLayoutVars>
      </dgm:prSet>
      <dgm:spPr/>
    </dgm:pt>
    <dgm:pt modelId="{8872C160-CAA8-42C4-921C-3DBE8D93B19B}" type="pres">
      <dgm:prSet presAssocID="{FDAD8872-C605-4AE7-BE76-80BA79A8E8D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4124A2E-E057-4E43-9DE7-ABA711534884}" type="pres">
      <dgm:prSet presAssocID="{FDAD8872-C605-4AE7-BE76-80BA79A8E8D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6E0C539-E32E-45C8-8444-613545063841}" type="presOf" srcId="{01324594-19C9-47D2-B461-380810FD1803}" destId="{34124A2E-E057-4E43-9DE7-ABA711534884}" srcOrd="0" destOrd="1" presId="urn:microsoft.com/office/officeart/2005/8/layout/vList2"/>
    <dgm:cxn modelId="{81D85A49-DB63-44AD-9094-8F278D79B9E7}" srcId="{FDAD8872-C605-4AE7-BE76-80BA79A8E8D8}" destId="{01324594-19C9-47D2-B461-380810FD1803}" srcOrd="1" destOrd="0" parTransId="{CCB2F3E5-8B0A-4B12-A33C-F30FF043F414}" sibTransId="{482B25CA-C09F-4B1B-8161-28C3DBB702A9}"/>
    <dgm:cxn modelId="{95B84F51-AB1B-4DF1-95B6-5B1D1B004852}" type="presOf" srcId="{FDAD8872-C605-4AE7-BE76-80BA79A8E8D8}" destId="{8872C160-CAA8-42C4-921C-3DBE8D93B19B}" srcOrd="0" destOrd="0" presId="urn:microsoft.com/office/officeart/2005/8/layout/vList2"/>
    <dgm:cxn modelId="{2899DCD0-217F-49C5-A6FA-C91AB35C944B}" type="presOf" srcId="{663B29A0-3052-4484-8522-24C354737F24}" destId="{9B5073E0-A519-4836-9A04-97A880BF5023}" srcOrd="0" destOrd="0" presId="urn:microsoft.com/office/officeart/2005/8/layout/vList2"/>
    <dgm:cxn modelId="{BF1EF0F3-AC28-4C48-9EE6-04CE0E74AE39}" type="presOf" srcId="{613659AF-5C77-4ABF-A3C5-FFE4F8F075F9}" destId="{34124A2E-E057-4E43-9DE7-ABA711534884}" srcOrd="0" destOrd="0" presId="urn:microsoft.com/office/officeart/2005/8/layout/vList2"/>
    <dgm:cxn modelId="{980F50F5-7B8F-4420-A893-78C98F622343}" srcId="{663B29A0-3052-4484-8522-24C354737F24}" destId="{FDAD8872-C605-4AE7-BE76-80BA79A8E8D8}" srcOrd="0" destOrd="0" parTransId="{F8314C9F-76C0-4D29-8AE8-3673406D10B3}" sibTransId="{1FFA36A1-47C3-4B36-81BE-996B91407BD9}"/>
    <dgm:cxn modelId="{BD7C36F6-846D-4841-9587-D961BD69E320}" srcId="{FDAD8872-C605-4AE7-BE76-80BA79A8E8D8}" destId="{613659AF-5C77-4ABF-A3C5-FFE4F8F075F9}" srcOrd="0" destOrd="0" parTransId="{CA87F6EE-59D8-4A52-A1B3-BD507194A01D}" sibTransId="{3C73BA5B-8FFA-41F5-B010-52A26BF6CAE8}"/>
    <dgm:cxn modelId="{C53BB11A-BBFA-4E55-8836-DBDA31B97AAC}" type="presParOf" srcId="{9B5073E0-A519-4836-9A04-97A880BF5023}" destId="{8872C160-CAA8-42C4-921C-3DBE8D93B19B}" srcOrd="0" destOrd="0" presId="urn:microsoft.com/office/officeart/2005/8/layout/vList2"/>
    <dgm:cxn modelId="{E6D7BAB4-953C-424A-A345-D6ED678C9BC3}" type="presParOf" srcId="{9B5073E0-A519-4836-9A04-97A880BF5023}" destId="{34124A2E-E057-4E43-9DE7-ABA71153488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2C160-CAA8-42C4-921C-3DBE8D93B19B}">
      <dsp:nvSpPr>
        <dsp:cNvPr id="0" name=""/>
        <dsp:cNvSpPr/>
      </dsp:nvSpPr>
      <dsp:spPr>
        <a:xfrm>
          <a:off x="0" y="223651"/>
          <a:ext cx="10515600" cy="1670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 dirty="0"/>
            <a:t>Tomando el slogan de la publicidad turística de Colombia, conteste:</a:t>
          </a:r>
          <a:endParaRPr lang="en-US" sz="4200" kern="1200" dirty="0"/>
        </a:p>
      </dsp:txBody>
      <dsp:txXfrm>
        <a:off x="81560" y="305211"/>
        <a:ext cx="10352480" cy="1507639"/>
      </dsp:txXfrm>
    </dsp:sp>
    <dsp:sp modelId="{34124A2E-E057-4E43-9DE7-ABA711534884}">
      <dsp:nvSpPr>
        <dsp:cNvPr id="0" name=""/>
        <dsp:cNvSpPr/>
      </dsp:nvSpPr>
      <dsp:spPr>
        <a:xfrm>
          <a:off x="0" y="1894411"/>
          <a:ext cx="10515600" cy="30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lphaLcParenR"/>
          </a:pPr>
          <a:r>
            <a:rPr lang="es-ES" sz="3300" kern="1200" dirty="0"/>
            <a:t> Se puede afirmar que el slogan retoma un cierto estereotipo sobre Colombia para negarlo. Identifica ese estereotipo y explica cómo la publicidad lo retoma.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lphaLcParenR"/>
          </a:pPr>
          <a:r>
            <a:rPr lang="es-ES" sz="3300" kern="1200" dirty="0"/>
            <a:t> Considerando los tipos de uso del tiempo presente (actual, atemporal y habitual), analice y clasifique el verbo “ser” en la publicidad. </a:t>
          </a:r>
          <a:endParaRPr lang="en-US" sz="3300" kern="1200" dirty="0"/>
        </a:p>
      </dsp:txBody>
      <dsp:txXfrm>
        <a:off x="0" y="1894411"/>
        <a:ext cx="10515600" cy="3042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F8CF-D2BA-4F98-9054-2F6EA47EB350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04C-F106-4E20-B651-0E200A7F850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2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F8CF-D2BA-4F98-9054-2F6EA47EB350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04C-F106-4E20-B651-0E200A7F8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6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F8CF-D2BA-4F98-9054-2F6EA47EB350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04C-F106-4E20-B651-0E200A7F8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92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F8CF-D2BA-4F98-9054-2F6EA47EB350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04C-F106-4E20-B651-0E200A7F8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0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F8CF-D2BA-4F98-9054-2F6EA47EB350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04C-F106-4E20-B651-0E200A7F850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59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F8CF-D2BA-4F98-9054-2F6EA47EB350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04C-F106-4E20-B651-0E200A7F8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2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F8CF-D2BA-4F98-9054-2F6EA47EB350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04C-F106-4E20-B651-0E200A7F8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88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F8CF-D2BA-4F98-9054-2F6EA47EB350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04C-F106-4E20-B651-0E200A7F8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86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F8CF-D2BA-4F98-9054-2F6EA47EB350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04C-F106-4E20-B651-0E200A7F8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77F8CF-D2BA-4F98-9054-2F6EA47EB350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54C04C-F106-4E20-B651-0E200A7F8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1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F8CF-D2BA-4F98-9054-2F6EA47EB350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04C-F106-4E20-B651-0E200A7F8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21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77F8CF-D2BA-4F98-9054-2F6EA47EB350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54C04C-F106-4E20-B651-0E200A7F850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ipa colorida no ar&#10;&#10;Descrição gerada automaticamente com confiança baixa">
            <a:extLst>
              <a:ext uri="{FF2B5EF4-FFF2-40B4-BE49-F238E27FC236}">
                <a16:creationId xmlns:a16="http://schemas.microsoft.com/office/drawing/2014/main" id="{64498603-81D4-4F96-99A2-C5038A5F8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3CA54E-6F62-41BE-9F9A-51249FE5C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2827194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5400" b="1" dirty="0" err="1">
                <a:solidFill>
                  <a:schemeClr val="accent4">
                    <a:lumMod val="75000"/>
                  </a:schemeClr>
                </a:solidFill>
              </a:rPr>
              <a:t>Colombia</a:t>
            </a:r>
            <a:r>
              <a:rPr lang="pt-BR" sz="5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5293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D54425CF-28D7-435A-A0C1-5F47198DC7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9" r="-1" b="10252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7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DFE5DF-E1CA-4AA8-A776-8ADF19C8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pt-BR" sz="3600" dirty="0"/>
              <a:t>Presente de indicativo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6EEA239-C70E-4D7F-ABEE-46332F2B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019" y="643466"/>
            <a:ext cx="6895973" cy="5225628"/>
          </a:xfrm>
        </p:spPr>
        <p:txBody>
          <a:bodyPr anchor="ctr">
            <a:normAutofit/>
          </a:bodyPr>
          <a:lstStyle/>
          <a:p>
            <a:pPr marL="114300" indent="0">
              <a:buNone/>
            </a:pPr>
            <a:r>
              <a:rPr lang="pt-BR"/>
              <a:t>O indicativo expressa as ações, do ponto de vista do enunciador, como certezas ou fatos, que aconteceram, acontecem, estão acontecendo ou acontecerão. O tempo verbal presente do indicativo pode ser divido, pelo menos, em três tipos básicos conforme o sentido que produz:</a:t>
            </a:r>
          </a:p>
          <a:p>
            <a:pPr marL="114300" indent="0">
              <a:buNone/>
            </a:pPr>
            <a:endParaRPr lang="pt-BR"/>
          </a:p>
          <a:p>
            <a:r>
              <a:rPr lang="pt-BR" b="1"/>
              <a:t>Presente atual</a:t>
            </a:r>
            <a:r>
              <a:rPr lang="pt-BR"/>
              <a:t>: enuncia as ações como acontecendo no momento da fala. Exemplo: </a:t>
            </a:r>
            <a:r>
              <a:rPr lang="pt-BR" i="1"/>
              <a:t>Yo leo este texto (ahora)</a:t>
            </a:r>
            <a:r>
              <a:rPr lang="pt-BR"/>
              <a:t>.</a:t>
            </a:r>
          </a:p>
          <a:p>
            <a:r>
              <a:rPr lang="pt-BR" b="1"/>
              <a:t>Presente habitual</a:t>
            </a:r>
            <a:r>
              <a:rPr lang="pt-BR"/>
              <a:t>: enuncia ações que se repetem habitualmente. Exemplo: </a:t>
            </a:r>
            <a:r>
              <a:rPr lang="pt-BR" i="1"/>
              <a:t>Vamos a la escuela todos los dias</a:t>
            </a:r>
            <a:r>
              <a:rPr lang="pt-BR"/>
              <a:t>.</a:t>
            </a:r>
          </a:p>
          <a:p>
            <a:r>
              <a:rPr lang="pt-BR" b="1"/>
              <a:t>Presente atemporal</a:t>
            </a:r>
            <a:r>
              <a:rPr lang="pt-BR"/>
              <a:t>: enuncia as ações como verdades que não dependem de tempo e são consideradas permanentes, sendo assim usado para produzir definições. Exemplo: </a:t>
            </a:r>
            <a:r>
              <a:rPr lang="pt-BR" i="1"/>
              <a:t>El hombre es mortal</a:t>
            </a:r>
            <a:r>
              <a:rPr lang="pt-BR"/>
              <a:t>.</a:t>
            </a:r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5443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EF9253A-DB8C-4A67-BDB2-73E0A4A05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73" y="745875"/>
            <a:ext cx="7620000" cy="4916016"/>
          </a:xfrm>
        </p:spPr>
        <p:txBody>
          <a:bodyPr/>
          <a:lstStyle/>
          <a:p>
            <a:pPr marL="114300" indent="0" algn="just">
              <a:buNone/>
            </a:pPr>
            <a:r>
              <a:rPr lang="pt-BR" dirty="0"/>
              <a:t>Agora que já vimos as principais formas de expressão do tempo presente, é preciso fazer três considerações importantes sobre ele: </a:t>
            </a:r>
          </a:p>
          <a:p>
            <a:pPr marL="114300" indent="0" algn="just">
              <a:buNone/>
            </a:pPr>
            <a:endParaRPr lang="pt-BR" dirty="0"/>
          </a:p>
          <a:p>
            <a:pPr marL="571500" indent="-457200" algn="just">
              <a:buAutoNum type="arabicParenR"/>
            </a:pPr>
            <a:r>
              <a:rPr lang="pt-BR" dirty="0"/>
              <a:t>os três tipos não são os únicos possíveis, já que a produção de sentidos depende de fatores como o contexto e os </a:t>
            </a:r>
            <a:r>
              <a:rPr lang="pt-BR" dirty="0" err="1"/>
              <a:t>coenunciadores</a:t>
            </a:r>
            <a:r>
              <a:rPr lang="pt-BR" dirty="0"/>
              <a:t>; </a:t>
            </a:r>
          </a:p>
          <a:p>
            <a:pPr marL="571500" indent="-457200" algn="just">
              <a:buAutoNum type="arabicParenR"/>
            </a:pPr>
            <a:r>
              <a:rPr lang="pt-BR" dirty="0"/>
              <a:t>todos eles são realizados pelas mesmas formas verbais, seguindo o paradigma padrão da língua; </a:t>
            </a:r>
          </a:p>
          <a:p>
            <a:pPr marL="571500" indent="-457200" algn="just">
              <a:buAutoNum type="arabicParenR"/>
            </a:pPr>
            <a:r>
              <a:rPr lang="pt-BR" dirty="0"/>
              <a:t>as formas e sentidos do tempo presente em espanhol não são muito diferentes daquelas usadas em português.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67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49DE111-A2A8-49F6-BF98-EC1AA4027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293374"/>
              </p:ext>
            </p:extLst>
          </p:nvPr>
        </p:nvGraphicFramePr>
        <p:xfrm>
          <a:off x="838200" y="1016000"/>
          <a:ext cx="10515600" cy="516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1448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EDF7FAC767F842826649FAEB716928" ma:contentTypeVersion="2" ma:contentTypeDescription="Crie um novo documento." ma:contentTypeScope="" ma:versionID="a211832de96a3474d3f98393562cb771">
  <xsd:schema xmlns:xsd="http://www.w3.org/2001/XMLSchema" xmlns:xs="http://www.w3.org/2001/XMLSchema" xmlns:p="http://schemas.microsoft.com/office/2006/metadata/properties" xmlns:ns2="c53e918d-6d14-4fc2-ab98-9751f8824918" targetNamespace="http://schemas.microsoft.com/office/2006/metadata/properties" ma:root="true" ma:fieldsID="0fabf033c92216a43e7eb10be30c2e76" ns2:_="">
    <xsd:import namespace="c53e918d-6d14-4fc2-ab98-9751f88249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e918d-6d14-4fc2-ab98-9751f88249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F78954-BF5B-420C-A9EC-CA14E071DFC7}"/>
</file>

<file path=customXml/itemProps2.xml><?xml version="1.0" encoding="utf-8"?>
<ds:datastoreItem xmlns:ds="http://schemas.openxmlformats.org/officeDocument/2006/customXml" ds:itemID="{4D6E23B3-AC2D-4AFD-8DCF-A8756478BF73}"/>
</file>

<file path=customXml/itemProps3.xml><?xml version="1.0" encoding="utf-8"?>
<ds:datastoreItem xmlns:ds="http://schemas.openxmlformats.org/officeDocument/2006/customXml" ds:itemID="{5BABB4CE-92FA-4DF9-8EA5-ACE2809D161A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277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Retrospectiva</vt:lpstr>
      <vt:lpstr>Colombia </vt:lpstr>
      <vt:lpstr>Apresentação do PowerPoint</vt:lpstr>
      <vt:lpstr>Presente de indicativo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Colombia </dc:title>
  <dc:creator>Fabio Sampaio</dc:creator>
  <cp:lastModifiedBy>Fabio Sampaio</cp:lastModifiedBy>
  <cp:revision>1</cp:revision>
  <dcterms:created xsi:type="dcterms:W3CDTF">2021-08-27T21:22:58Z</dcterms:created>
  <dcterms:modified xsi:type="dcterms:W3CDTF">2021-08-27T21:37:21Z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0x01010039EDF7FAC767F842826649FAEB716928</vt:lpwstr>
  </property>
</Properties>
</file>