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ustomXml" Target="../customXml/item3.xml"/><Relationship Id="rId2" Type="http://schemas.openxmlformats.org/officeDocument/2006/relationships/slideMaster" Target="slideMasters/slideMaster1.xml"/><Relationship Id="rId16" Type="http://schemas.openxmlformats.org/officeDocument/2006/relationships/customXml" Target="../customXml/item2.xml"/><Relationship Id="rId1" Type="http://schemas.openxmlformats.org/officeDocument/2006/relationships/theme" Target="theme/theme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customXml" Target="../customXml/item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55" name="PlaceHolder 2"/>
          <p:cNvSpPr>
            <a:spLocks noGrp="1"/>
          </p:cNvSpPr>
          <p:nvPr>
            <p:ph type="body"/>
          </p:nvPr>
        </p:nvSpPr>
        <p:spPr>
          <a:xfrm>
            <a:off x="2589120" y="2133720"/>
            <a:ext cx="89150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56" name="PlaceHolder 3"/>
          <p:cNvSpPr>
            <a:spLocks noGrp="1"/>
          </p:cNvSpPr>
          <p:nvPr>
            <p:ph type="body"/>
          </p:nvPr>
        </p:nvSpPr>
        <p:spPr>
          <a:xfrm>
            <a:off x="2589120" y="4106520"/>
            <a:ext cx="89150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58" name="PlaceHolder 2"/>
          <p:cNvSpPr>
            <a:spLocks noGrp="1"/>
          </p:cNvSpPr>
          <p:nvPr>
            <p:ph type="body"/>
          </p:nvPr>
        </p:nvSpPr>
        <p:spPr>
          <a:xfrm>
            <a:off x="258912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59" name="PlaceHolder 3"/>
          <p:cNvSpPr>
            <a:spLocks noGrp="1"/>
          </p:cNvSpPr>
          <p:nvPr>
            <p:ph type="body"/>
          </p:nvPr>
        </p:nvSpPr>
        <p:spPr>
          <a:xfrm>
            <a:off x="715716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60" name="PlaceHolder 4"/>
          <p:cNvSpPr>
            <a:spLocks noGrp="1"/>
          </p:cNvSpPr>
          <p:nvPr>
            <p:ph type="body"/>
          </p:nvPr>
        </p:nvSpPr>
        <p:spPr>
          <a:xfrm>
            <a:off x="2589120" y="41065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61" name="PlaceHolder 5"/>
          <p:cNvSpPr>
            <a:spLocks noGrp="1"/>
          </p:cNvSpPr>
          <p:nvPr>
            <p:ph type="body"/>
          </p:nvPr>
        </p:nvSpPr>
        <p:spPr>
          <a:xfrm>
            <a:off x="7157160" y="41065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63" name="PlaceHolder 2"/>
          <p:cNvSpPr>
            <a:spLocks noGrp="1"/>
          </p:cNvSpPr>
          <p:nvPr>
            <p:ph type="body"/>
          </p:nvPr>
        </p:nvSpPr>
        <p:spPr>
          <a:xfrm>
            <a:off x="2589120" y="21337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64" name="PlaceHolder 3"/>
          <p:cNvSpPr>
            <a:spLocks noGrp="1"/>
          </p:cNvSpPr>
          <p:nvPr>
            <p:ph type="body"/>
          </p:nvPr>
        </p:nvSpPr>
        <p:spPr>
          <a:xfrm>
            <a:off x="5603400" y="21337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65" name="PlaceHolder 4"/>
          <p:cNvSpPr>
            <a:spLocks noGrp="1"/>
          </p:cNvSpPr>
          <p:nvPr>
            <p:ph type="body"/>
          </p:nvPr>
        </p:nvSpPr>
        <p:spPr>
          <a:xfrm>
            <a:off x="8617320" y="21337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66" name="PlaceHolder 5"/>
          <p:cNvSpPr>
            <a:spLocks noGrp="1"/>
          </p:cNvSpPr>
          <p:nvPr>
            <p:ph type="body"/>
          </p:nvPr>
        </p:nvSpPr>
        <p:spPr>
          <a:xfrm>
            <a:off x="2589120" y="41065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67" name="PlaceHolder 6"/>
          <p:cNvSpPr>
            <a:spLocks noGrp="1"/>
          </p:cNvSpPr>
          <p:nvPr>
            <p:ph type="body"/>
          </p:nvPr>
        </p:nvSpPr>
        <p:spPr>
          <a:xfrm>
            <a:off x="5603400" y="41065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68" name="PlaceHolder 7"/>
          <p:cNvSpPr>
            <a:spLocks noGrp="1"/>
          </p:cNvSpPr>
          <p:nvPr>
            <p:ph type="body"/>
          </p:nvPr>
        </p:nvSpPr>
        <p:spPr>
          <a:xfrm>
            <a:off x="8617320" y="41065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105" name="PlaceHolder 2"/>
          <p:cNvSpPr>
            <a:spLocks noGrp="1"/>
          </p:cNvSpPr>
          <p:nvPr>
            <p:ph type="body"/>
          </p:nvPr>
        </p:nvSpPr>
        <p:spPr>
          <a:xfrm>
            <a:off x="2589120" y="2133720"/>
            <a:ext cx="8915040" cy="377712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107" name="PlaceHolder 2"/>
          <p:cNvSpPr>
            <a:spLocks noGrp="1"/>
          </p:cNvSpPr>
          <p:nvPr>
            <p:ph type="body"/>
          </p:nvPr>
        </p:nvSpPr>
        <p:spPr>
          <a:xfrm>
            <a:off x="2589120" y="2133720"/>
            <a:ext cx="4350240" cy="377712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08" name="PlaceHolder 3"/>
          <p:cNvSpPr>
            <a:spLocks noGrp="1"/>
          </p:cNvSpPr>
          <p:nvPr>
            <p:ph type="body"/>
          </p:nvPr>
        </p:nvSpPr>
        <p:spPr>
          <a:xfrm>
            <a:off x="7157160" y="2133720"/>
            <a:ext cx="4350240" cy="377712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112" name="PlaceHolder 2"/>
          <p:cNvSpPr>
            <a:spLocks noGrp="1"/>
          </p:cNvSpPr>
          <p:nvPr>
            <p:ph type="body"/>
          </p:nvPr>
        </p:nvSpPr>
        <p:spPr>
          <a:xfrm>
            <a:off x="258912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13" name="PlaceHolder 3"/>
          <p:cNvSpPr>
            <a:spLocks noGrp="1"/>
          </p:cNvSpPr>
          <p:nvPr>
            <p:ph type="body"/>
          </p:nvPr>
        </p:nvSpPr>
        <p:spPr>
          <a:xfrm>
            <a:off x="7157160" y="2133720"/>
            <a:ext cx="4350240" cy="377712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14" name="PlaceHolder 4"/>
          <p:cNvSpPr>
            <a:spLocks noGrp="1"/>
          </p:cNvSpPr>
          <p:nvPr>
            <p:ph type="body"/>
          </p:nvPr>
        </p:nvSpPr>
        <p:spPr>
          <a:xfrm>
            <a:off x="2589120" y="41065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116" name="PlaceHolder 2"/>
          <p:cNvSpPr>
            <a:spLocks noGrp="1"/>
          </p:cNvSpPr>
          <p:nvPr>
            <p:ph type="body"/>
          </p:nvPr>
        </p:nvSpPr>
        <p:spPr>
          <a:xfrm>
            <a:off x="2589120" y="2133720"/>
            <a:ext cx="4350240" cy="377712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17" name="PlaceHolder 3"/>
          <p:cNvSpPr>
            <a:spLocks noGrp="1"/>
          </p:cNvSpPr>
          <p:nvPr>
            <p:ph type="body"/>
          </p:nvPr>
        </p:nvSpPr>
        <p:spPr>
          <a:xfrm>
            <a:off x="715716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18" name="PlaceHolder 4"/>
          <p:cNvSpPr>
            <a:spLocks noGrp="1"/>
          </p:cNvSpPr>
          <p:nvPr>
            <p:ph type="body"/>
          </p:nvPr>
        </p:nvSpPr>
        <p:spPr>
          <a:xfrm>
            <a:off x="7157160" y="41065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120" name="PlaceHolder 2"/>
          <p:cNvSpPr>
            <a:spLocks noGrp="1"/>
          </p:cNvSpPr>
          <p:nvPr>
            <p:ph type="body"/>
          </p:nvPr>
        </p:nvSpPr>
        <p:spPr>
          <a:xfrm>
            <a:off x="258912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21" name="PlaceHolder 3"/>
          <p:cNvSpPr>
            <a:spLocks noGrp="1"/>
          </p:cNvSpPr>
          <p:nvPr>
            <p:ph type="body"/>
          </p:nvPr>
        </p:nvSpPr>
        <p:spPr>
          <a:xfrm>
            <a:off x="715716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22" name="PlaceHolder 4"/>
          <p:cNvSpPr>
            <a:spLocks noGrp="1"/>
          </p:cNvSpPr>
          <p:nvPr>
            <p:ph type="body"/>
          </p:nvPr>
        </p:nvSpPr>
        <p:spPr>
          <a:xfrm>
            <a:off x="2589120" y="4106520"/>
            <a:ext cx="89150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124" name="PlaceHolder 2"/>
          <p:cNvSpPr>
            <a:spLocks noGrp="1"/>
          </p:cNvSpPr>
          <p:nvPr>
            <p:ph type="body"/>
          </p:nvPr>
        </p:nvSpPr>
        <p:spPr>
          <a:xfrm>
            <a:off x="2589120" y="2133720"/>
            <a:ext cx="89150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25" name="PlaceHolder 3"/>
          <p:cNvSpPr>
            <a:spLocks noGrp="1"/>
          </p:cNvSpPr>
          <p:nvPr>
            <p:ph type="body"/>
          </p:nvPr>
        </p:nvSpPr>
        <p:spPr>
          <a:xfrm>
            <a:off x="2589120" y="4106520"/>
            <a:ext cx="89150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127" name="PlaceHolder 2"/>
          <p:cNvSpPr>
            <a:spLocks noGrp="1"/>
          </p:cNvSpPr>
          <p:nvPr>
            <p:ph type="body"/>
          </p:nvPr>
        </p:nvSpPr>
        <p:spPr>
          <a:xfrm>
            <a:off x="258912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28" name="PlaceHolder 3"/>
          <p:cNvSpPr>
            <a:spLocks noGrp="1"/>
          </p:cNvSpPr>
          <p:nvPr>
            <p:ph type="body"/>
          </p:nvPr>
        </p:nvSpPr>
        <p:spPr>
          <a:xfrm>
            <a:off x="715716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29" name="PlaceHolder 4"/>
          <p:cNvSpPr>
            <a:spLocks noGrp="1"/>
          </p:cNvSpPr>
          <p:nvPr>
            <p:ph type="body"/>
          </p:nvPr>
        </p:nvSpPr>
        <p:spPr>
          <a:xfrm>
            <a:off x="2589120" y="41065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30" name="PlaceHolder 5"/>
          <p:cNvSpPr>
            <a:spLocks noGrp="1"/>
          </p:cNvSpPr>
          <p:nvPr>
            <p:ph type="body"/>
          </p:nvPr>
        </p:nvSpPr>
        <p:spPr>
          <a:xfrm>
            <a:off x="7157160" y="41065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132" name="PlaceHolder 2"/>
          <p:cNvSpPr>
            <a:spLocks noGrp="1"/>
          </p:cNvSpPr>
          <p:nvPr>
            <p:ph type="body"/>
          </p:nvPr>
        </p:nvSpPr>
        <p:spPr>
          <a:xfrm>
            <a:off x="2589120" y="21337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33" name="PlaceHolder 3"/>
          <p:cNvSpPr>
            <a:spLocks noGrp="1"/>
          </p:cNvSpPr>
          <p:nvPr>
            <p:ph type="body"/>
          </p:nvPr>
        </p:nvSpPr>
        <p:spPr>
          <a:xfrm>
            <a:off x="5603400" y="21337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34" name="PlaceHolder 4"/>
          <p:cNvSpPr>
            <a:spLocks noGrp="1"/>
          </p:cNvSpPr>
          <p:nvPr>
            <p:ph type="body"/>
          </p:nvPr>
        </p:nvSpPr>
        <p:spPr>
          <a:xfrm>
            <a:off x="8617320" y="21337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35" name="PlaceHolder 5"/>
          <p:cNvSpPr>
            <a:spLocks noGrp="1"/>
          </p:cNvSpPr>
          <p:nvPr>
            <p:ph type="body"/>
          </p:nvPr>
        </p:nvSpPr>
        <p:spPr>
          <a:xfrm>
            <a:off x="2589120" y="41065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36" name="PlaceHolder 6"/>
          <p:cNvSpPr>
            <a:spLocks noGrp="1"/>
          </p:cNvSpPr>
          <p:nvPr>
            <p:ph type="body"/>
          </p:nvPr>
        </p:nvSpPr>
        <p:spPr>
          <a:xfrm>
            <a:off x="5603400" y="41065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137" name="PlaceHolder 7"/>
          <p:cNvSpPr>
            <a:spLocks noGrp="1"/>
          </p:cNvSpPr>
          <p:nvPr>
            <p:ph type="body"/>
          </p:nvPr>
        </p:nvSpPr>
        <p:spPr>
          <a:xfrm>
            <a:off x="8617320" y="4106520"/>
            <a:ext cx="287028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36" name="PlaceHolder 2"/>
          <p:cNvSpPr>
            <a:spLocks noGrp="1"/>
          </p:cNvSpPr>
          <p:nvPr>
            <p:ph type="body"/>
          </p:nvPr>
        </p:nvSpPr>
        <p:spPr>
          <a:xfrm>
            <a:off x="2589120" y="2133720"/>
            <a:ext cx="8915040" cy="377712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38" name="PlaceHolder 2"/>
          <p:cNvSpPr>
            <a:spLocks noGrp="1"/>
          </p:cNvSpPr>
          <p:nvPr>
            <p:ph type="body"/>
          </p:nvPr>
        </p:nvSpPr>
        <p:spPr>
          <a:xfrm>
            <a:off x="2589120" y="2133720"/>
            <a:ext cx="4350240" cy="377712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39" name="PlaceHolder 3"/>
          <p:cNvSpPr>
            <a:spLocks noGrp="1"/>
          </p:cNvSpPr>
          <p:nvPr>
            <p:ph type="body"/>
          </p:nvPr>
        </p:nvSpPr>
        <p:spPr>
          <a:xfrm>
            <a:off x="7157160" y="2133720"/>
            <a:ext cx="4350240" cy="377712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43" name="PlaceHolder 2"/>
          <p:cNvSpPr>
            <a:spLocks noGrp="1"/>
          </p:cNvSpPr>
          <p:nvPr>
            <p:ph type="body"/>
          </p:nvPr>
        </p:nvSpPr>
        <p:spPr>
          <a:xfrm>
            <a:off x="258912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44" name="PlaceHolder 3"/>
          <p:cNvSpPr>
            <a:spLocks noGrp="1"/>
          </p:cNvSpPr>
          <p:nvPr>
            <p:ph type="body"/>
          </p:nvPr>
        </p:nvSpPr>
        <p:spPr>
          <a:xfrm>
            <a:off x="7157160" y="2133720"/>
            <a:ext cx="4350240" cy="377712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45" name="PlaceHolder 4"/>
          <p:cNvSpPr>
            <a:spLocks noGrp="1"/>
          </p:cNvSpPr>
          <p:nvPr>
            <p:ph type="body"/>
          </p:nvPr>
        </p:nvSpPr>
        <p:spPr>
          <a:xfrm>
            <a:off x="2589120" y="41065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47" name="PlaceHolder 2"/>
          <p:cNvSpPr>
            <a:spLocks noGrp="1"/>
          </p:cNvSpPr>
          <p:nvPr>
            <p:ph type="body"/>
          </p:nvPr>
        </p:nvSpPr>
        <p:spPr>
          <a:xfrm>
            <a:off x="2589120" y="2133720"/>
            <a:ext cx="4350240" cy="377712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48" name="PlaceHolder 3"/>
          <p:cNvSpPr>
            <a:spLocks noGrp="1"/>
          </p:cNvSpPr>
          <p:nvPr>
            <p:ph type="body"/>
          </p:nvPr>
        </p:nvSpPr>
        <p:spPr>
          <a:xfrm>
            <a:off x="715716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49" name="PlaceHolder 4"/>
          <p:cNvSpPr>
            <a:spLocks noGrp="1"/>
          </p:cNvSpPr>
          <p:nvPr>
            <p:ph type="body"/>
          </p:nvPr>
        </p:nvSpPr>
        <p:spPr>
          <a:xfrm>
            <a:off x="7157160" y="41065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p:spPr>
        <p:txBody>
          <a:bodyPr lIns="0" rIns="0" tIns="0" bIns="0" anchor="ctr">
            <a:noAutofit/>
          </a:bodyPr>
          <a:p>
            <a:endParaRPr b="0" lang="pt-BR" sz="1800" spc="-1" strike="noStrike">
              <a:solidFill>
                <a:srgbClr val="000000"/>
              </a:solidFill>
              <a:latin typeface="Century Gothic"/>
            </a:endParaRPr>
          </a:p>
        </p:txBody>
      </p:sp>
      <p:sp>
        <p:nvSpPr>
          <p:cNvPr id="51" name="PlaceHolder 2"/>
          <p:cNvSpPr>
            <a:spLocks noGrp="1"/>
          </p:cNvSpPr>
          <p:nvPr>
            <p:ph type="body"/>
          </p:nvPr>
        </p:nvSpPr>
        <p:spPr>
          <a:xfrm>
            <a:off x="258912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52" name="PlaceHolder 3"/>
          <p:cNvSpPr>
            <a:spLocks noGrp="1"/>
          </p:cNvSpPr>
          <p:nvPr>
            <p:ph type="body"/>
          </p:nvPr>
        </p:nvSpPr>
        <p:spPr>
          <a:xfrm>
            <a:off x="7157160" y="2133720"/>
            <a:ext cx="4350240" cy="1801440"/>
          </a:xfrm>
          <a:prstGeom prst="rect">
            <a:avLst/>
          </a:prstGeom>
        </p:spPr>
        <p:txBody>
          <a:bodyPr lIns="0" rIns="0" tIns="0" bIns="0">
            <a:normAutofit/>
          </a:bodyPr>
          <a:p>
            <a:endParaRPr b="0" lang="pt-BR" sz="1800" spc="-1" strike="noStrike">
              <a:solidFill>
                <a:srgbClr val="404040"/>
              </a:solidFill>
              <a:latin typeface="Century Gothic"/>
            </a:endParaRPr>
          </a:p>
        </p:txBody>
      </p:sp>
      <p:sp>
        <p:nvSpPr>
          <p:cNvPr id="53" name="PlaceHolder 4"/>
          <p:cNvSpPr>
            <a:spLocks noGrp="1"/>
          </p:cNvSpPr>
          <p:nvPr>
            <p:ph type="body"/>
          </p:nvPr>
        </p:nvSpPr>
        <p:spPr>
          <a:xfrm>
            <a:off x="2589120" y="4106520"/>
            <a:ext cx="8915040" cy="1801440"/>
          </a:xfrm>
          <a:prstGeom prst="rect">
            <a:avLst/>
          </a:prstGeom>
        </p:spPr>
        <p:txBody>
          <a:bodyPr lIns="0" rIns="0" tIns="0" bIns="0">
            <a:normAutofit/>
          </a:bodyPr>
          <a:p>
            <a:endParaRPr b="0" lang="pt-BR"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Group 1"/>
          <p:cNvGrpSpPr/>
          <p:nvPr/>
        </p:nvGrpSpPr>
        <p:grpSpPr>
          <a:xfrm>
            <a:off x="0" y="228600"/>
            <a:ext cx="2851200" cy="6638400"/>
            <a:chOff x="0" y="228600"/>
            <a:chExt cx="2851200" cy="6638400"/>
          </a:xfrm>
        </p:grpSpPr>
        <p:sp>
          <p:nvSpPr>
            <p:cNvPr id="1"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720"/>
            <a:ext cx="2356200" cy="6853680"/>
            <a:chOff x="27360" y="-720"/>
            <a:chExt cx="2356200" cy="6853680"/>
          </a:xfrm>
        </p:grpSpPr>
        <p:sp>
          <p:nvSpPr>
            <p:cNvPr id="14"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28"/>
          <p:cNvSpPr>
            <a:spLocks noGrp="1"/>
          </p:cNvSpPr>
          <p:nvPr>
            <p:ph type="title"/>
          </p:nvPr>
        </p:nvSpPr>
        <p:spPr>
          <a:xfrm>
            <a:off x="2589120" y="2514600"/>
            <a:ext cx="8915040" cy="2262600"/>
          </a:xfrm>
          <a:prstGeom prst="rect">
            <a:avLst/>
          </a:prstGeom>
        </p:spPr>
        <p:txBody>
          <a:bodyPr anchor="b">
            <a:normAutofit/>
          </a:bodyPr>
          <a:p>
            <a:pPr>
              <a:lnSpc>
                <a:spcPct val="100000"/>
              </a:lnSpc>
            </a:pPr>
            <a:r>
              <a:rPr b="0" lang="pt-BR" sz="5400" spc="-1" strike="noStrike">
                <a:solidFill>
                  <a:srgbClr val="262626"/>
                </a:solidFill>
                <a:latin typeface="Century Gothic"/>
              </a:rPr>
              <a:t>Clique para editar o título mestre</a:t>
            </a:r>
            <a:endParaRPr b="0" lang="pt-BR" sz="5400" spc="-1" strike="noStrike">
              <a:solidFill>
                <a:srgbClr val="000000"/>
              </a:solidFill>
              <a:latin typeface="Century Gothic"/>
            </a:endParaRPr>
          </a:p>
        </p:txBody>
      </p:sp>
      <p:sp>
        <p:nvSpPr>
          <p:cNvPr id="28" name="PlaceHolder 29"/>
          <p:cNvSpPr>
            <a:spLocks noGrp="1"/>
          </p:cNvSpPr>
          <p:nvPr>
            <p:ph type="dt"/>
          </p:nvPr>
        </p:nvSpPr>
        <p:spPr>
          <a:xfrm>
            <a:off x="10361520" y="6130440"/>
            <a:ext cx="1145880" cy="370080"/>
          </a:xfrm>
          <a:prstGeom prst="rect">
            <a:avLst/>
          </a:prstGeom>
        </p:spPr>
        <p:txBody>
          <a:bodyPr anchor="ctr">
            <a:noAutofit/>
          </a:bodyPr>
          <a:p>
            <a:pPr algn="r">
              <a:lnSpc>
                <a:spcPct val="100000"/>
              </a:lnSpc>
            </a:pPr>
            <a:fld id="{52273442-E936-4DEA-B373-C99BB2CB43A5}" type="datetime">
              <a:rPr b="0" lang="pt-BR" sz="900" spc="-1" strike="noStrike">
                <a:solidFill>
                  <a:srgbClr val="8b8b8b"/>
                </a:solidFill>
                <a:latin typeface="Century Gothic"/>
              </a:rPr>
              <a:t>04/10/20</a:t>
            </a:fld>
            <a:endParaRPr b="0" lang="pt-BR" sz="900" spc="-1" strike="noStrike">
              <a:latin typeface="Times New Roman"/>
            </a:endParaRPr>
          </a:p>
        </p:txBody>
      </p:sp>
      <p:sp>
        <p:nvSpPr>
          <p:cNvPr id="29" name="PlaceHolder 30"/>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30" name="CustomShape 31"/>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31" name="PlaceHolder 32"/>
          <p:cNvSpPr>
            <a:spLocks noGrp="1"/>
          </p:cNvSpPr>
          <p:nvPr>
            <p:ph type="sldNum"/>
          </p:nvPr>
        </p:nvSpPr>
        <p:spPr>
          <a:xfrm>
            <a:off x="531720" y="4529520"/>
            <a:ext cx="779400" cy="364680"/>
          </a:xfrm>
          <a:prstGeom prst="rect">
            <a:avLst/>
          </a:prstGeom>
        </p:spPr>
        <p:txBody>
          <a:bodyPr anchor="ctr">
            <a:noAutofit/>
          </a:bodyPr>
          <a:p>
            <a:pPr algn="r">
              <a:lnSpc>
                <a:spcPct val="100000"/>
              </a:lnSpc>
            </a:pPr>
            <a:fld id="{4115C1EC-3ECD-41F0-8805-D80984F78BA9}" type="slidenum">
              <a:rPr b="0" lang="pt-BR" sz="2000" spc="-1" strike="noStrike">
                <a:solidFill>
                  <a:srgbClr val="feffff"/>
                </a:solidFill>
                <a:latin typeface="Century Gothic"/>
              </a:rPr>
              <a:t>&lt;número&gt;</a:t>
            </a:fld>
            <a:endParaRPr b="0" lang="pt-BR" sz="2000" spc="-1" strike="noStrike">
              <a:latin typeface="Times New Roman"/>
            </a:endParaRPr>
          </a:p>
        </p:txBody>
      </p:sp>
      <p:sp>
        <p:nvSpPr>
          <p:cNvPr id="32" name="PlaceHolder 3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800" spc="-1" strike="noStrike">
                <a:solidFill>
                  <a:srgbClr val="404040"/>
                </a:solidFill>
                <a:latin typeface="Century Gothic"/>
              </a:rPr>
              <a:t>Clique para editar o formato do texto da estrutura de tópicos</a:t>
            </a:r>
            <a:endParaRPr b="0" lang="pt-BR"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pt-BR" sz="1400" spc="-1" strike="noStrike">
                <a:solidFill>
                  <a:srgbClr val="404040"/>
                </a:solidFill>
                <a:latin typeface="Century Gothic"/>
              </a:rPr>
              <a:t>2.º nível da estrutura de tópicos</a:t>
            </a:r>
            <a:endParaRPr b="0" lang="pt-BR"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pt-BR" sz="1200" spc="-1" strike="noStrike">
                <a:solidFill>
                  <a:srgbClr val="404040"/>
                </a:solidFill>
                <a:latin typeface="Century Gothic"/>
              </a:rPr>
              <a:t>3.º nível da estrutura de tópicos</a:t>
            </a:r>
            <a:endParaRPr b="0" lang="pt-BR"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pt-BR" sz="1200" spc="-1" strike="noStrike">
                <a:solidFill>
                  <a:srgbClr val="404040"/>
                </a:solidFill>
                <a:latin typeface="Century Gothic"/>
              </a:rPr>
              <a:t>4.º nível da estrutura de tópicos</a:t>
            </a:r>
            <a:endParaRPr b="0" lang="pt-BR"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pt-BR" sz="2000" spc="-1" strike="noStrike">
                <a:solidFill>
                  <a:srgbClr val="404040"/>
                </a:solidFill>
                <a:latin typeface="Century Gothic"/>
              </a:rPr>
              <a:t>5.º nível da estrutura de tópicos</a:t>
            </a:r>
            <a:endParaRPr b="0" lang="pt-BR"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pt-BR" sz="2000" spc="-1" strike="noStrike">
                <a:solidFill>
                  <a:srgbClr val="404040"/>
                </a:solidFill>
                <a:latin typeface="Century Gothic"/>
              </a:rPr>
              <a:t>6.º nível da estrutura de tópicos</a:t>
            </a:r>
            <a:endParaRPr b="0" lang="pt-BR"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pt-BR" sz="2000" spc="-1" strike="noStrike">
                <a:solidFill>
                  <a:srgbClr val="404040"/>
                </a:solidFill>
                <a:latin typeface="Century Gothic"/>
              </a:rPr>
              <a:t>7.º nível da estrutura de tópicos</a:t>
            </a:r>
            <a:endParaRPr b="0" lang="pt-BR"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9" name="Group 1"/>
          <p:cNvGrpSpPr/>
          <p:nvPr/>
        </p:nvGrpSpPr>
        <p:grpSpPr>
          <a:xfrm>
            <a:off x="0" y="228600"/>
            <a:ext cx="2851200" cy="6638400"/>
            <a:chOff x="0" y="228600"/>
            <a:chExt cx="2851200" cy="6638400"/>
          </a:xfrm>
        </p:grpSpPr>
        <p:sp>
          <p:nvSpPr>
            <p:cNvPr id="70" name="CustomShape 2"/>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71" name="CustomShape 3"/>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72" name="CustomShape 4"/>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3" name="CustomShape 5"/>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4" name="CustomShape 6"/>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5" name="CustomShape 7"/>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6" name="CustomShape 8"/>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7" name="CustomShape 9"/>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8" name="CustomShape 10"/>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9" name="CustomShape 11"/>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80" name="CustomShape 12"/>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81" name="CustomShape 13"/>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82" name="Group 14"/>
          <p:cNvGrpSpPr/>
          <p:nvPr/>
        </p:nvGrpSpPr>
        <p:grpSpPr>
          <a:xfrm>
            <a:off x="27360" y="-720"/>
            <a:ext cx="2356200" cy="6853680"/>
            <a:chOff x="27360" y="-720"/>
            <a:chExt cx="2356200" cy="6853680"/>
          </a:xfrm>
        </p:grpSpPr>
        <p:sp>
          <p:nvSpPr>
            <p:cNvPr id="83" name="CustomShape 15"/>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4" name="CustomShape 16"/>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5" name="CustomShape 17"/>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6" name="CustomShape 18"/>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7" name="CustomShape 19"/>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8" name="CustomShape 20"/>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9" name="CustomShape 21"/>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90" name="CustomShape 22"/>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91" name="CustomShape 23"/>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92" name="CustomShape 24"/>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3" name="CustomShape 25"/>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4" name="CustomShape 26"/>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5" name="CustomShape 27"/>
          <p:cNvSpPr/>
          <p:nvPr/>
        </p:nvSpPr>
        <p:spPr>
          <a:xfrm>
            <a:off x="0" y="0"/>
            <a:ext cx="182520" cy="685764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28"/>
          <p:cNvSpPr>
            <a:spLocks noGrp="1"/>
          </p:cNvSpPr>
          <p:nvPr>
            <p:ph type="title"/>
          </p:nvPr>
        </p:nvSpPr>
        <p:spPr>
          <a:xfrm>
            <a:off x="2593080" y="624240"/>
            <a:ext cx="8911440" cy="1280520"/>
          </a:xfrm>
          <a:prstGeom prst="rect">
            <a:avLst/>
          </a:prstGeom>
        </p:spPr>
        <p:txBody>
          <a:bodyPr>
            <a:noAutofit/>
          </a:bodyPr>
          <a:p>
            <a:pPr>
              <a:lnSpc>
                <a:spcPct val="100000"/>
              </a:lnSpc>
            </a:pPr>
            <a:r>
              <a:rPr b="0" lang="pt-BR" sz="3600" spc="-1" strike="noStrike">
                <a:solidFill>
                  <a:srgbClr val="262626"/>
                </a:solidFill>
                <a:latin typeface="Century Gothic"/>
              </a:rPr>
              <a:t>Clique para editar o título mestre</a:t>
            </a:r>
            <a:endParaRPr b="0" lang="pt-BR" sz="3600" spc="-1" strike="noStrike">
              <a:solidFill>
                <a:srgbClr val="000000"/>
              </a:solidFill>
              <a:latin typeface="Century Gothic"/>
            </a:endParaRPr>
          </a:p>
        </p:txBody>
      </p:sp>
      <p:sp>
        <p:nvSpPr>
          <p:cNvPr id="97" name="PlaceHolder 29"/>
          <p:cNvSpPr>
            <a:spLocks noGrp="1"/>
          </p:cNvSpPr>
          <p:nvPr>
            <p:ph type="body"/>
          </p:nvPr>
        </p:nvSpPr>
        <p:spPr>
          <a:xfrm>
            <a:off x="2589120" y="2133720"/>
            <a:ext cx="8915040" cy="3777120"/>
          </a:xfrm>
          <a:prstGeom prst="rect">
            <a:avLst/>
          </a:prstGeom>
        </p:spPr>
        <p:txBody>
          <a:bodyPr>
            <a:noAutofit/>
          </a:bodyPr>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Clique para editar o texto mestre</a:t>
            </a:r>
            <a:endParaRPr b="0" lang="pt-BR" sz="1800" spc="-1" strike="noStrike">
              <a:solidFill>
                <a:srgbClr val="404040"/>
              </a:solidFill>
              <a:latin typeface="Century Gothic"/>
            </a:endParaRPr>
          </a:p>
          <a:p>
            <a:pPr lvl="1" marL="743040" indent="-285480">
              <a:lnSpc>
                <a:spcPct val="100000"/>
              </a:lnSpc>
              <a:spcBef>
                <a:spcPts val="1001"/>
              </a:spcBef>
              <a:buClr>
                <a:srgbClr val="a53010"/>
              </a:buClr>
              <a:buFont typeface="Wingdings 3" charset="2"/>
              <a:buChar char=""/>
            </a:pPr>
            <a:r>
              <a:rPr b="0" lang="pt-BR" sz="1600" spc="-1" strike="noStrike">
                <a:solidFill>
                  <a:srgbClr val="404040"/>
                </a:solidFill>
                <a:latin typeface="Century Gothic"/>
              </a:rPr>
              <a:t>Segundo nível</a:t>
            </a:r>
            <a:endParaRPr b="0" lang="pt-BR" sz="1600" spc="-1" strike="noStrike">
              <a:solidFill>
                <a:srgbClr val="404040"/>
              </a:solidFill>
              <a:latin typeface="Century Gothic"/>
            </a:endParaRPr>
          </a:p>
          <a:p>
            <a:pPr lvl="2" marL="1143000" indent="-228240">
              <a:lnSpc>
                <a:spcPct val="100000"/>
              </a:lnSpc>
              <a:spcBef>
                <a:spcPts val="1001"/>
              </a:spcBef>
              <a:buClr>
                <a:srgbClr val="a53010"/>
              </a:buClr>
              <a:buFont typeface="Wingdings 3" charset="2"/>
              <a:buChar char=""/>
            </a:pPr>
            <a:r>
              <a:rPr b="0" lang="pt-BR" sz="1400" spc="-1" strike="noStrike">
                <a:solidFill>
                  <a:srgbClr val="404040"/>
                </a:solidFill>
                <a:latin typeface="Century Gothic"/>
              </a:rPr>
              <a:t>Terceiro nível</a:t>
            </a:r>
            <a:endParaRPr b="0" lang="pt-BR" sz="1400" spc="-1" strike="noStrike">
              <a:solidFill>
                <a:srgbClr val="404040"/>
              </a:solidFill>
              <a:latin typeface="Century Gothic"/>
            </a:endParaRPr>
          </a:p>
          <a:p>
            <a:pPr lvl="3" marL="1600200" indent="-228240">
              <a:lnSpc>
                <a:spcPct val="100000"/>
              </a:lnSpc>
              <a:spcBef>
                <a:spcPts val="1001"/>
              </a:spcBef>
              <a:buClr>
                <a:srgbClr val="a53010"/>
              </a:buClr>
              <a:buFont typeface="Wingdings 3" charset="2"/>
              <a:buChar char=""/>
            </a:pPr>
            <a:r>
              <a:rPr b="0" lang="pt-BR" sz="1200" spc="-1" strike="noStrike">
                <a:solidFill>
                  <a:srgbClr val="404040"/>
                </a:solidFill>
                <a:latin typeface="Century Gothic"/>
              </a:rPr>
              <a:t>Quarto nível</a:t>
            </a:r>
            <a:endParaRPr b="0" lang="pt-BR" sz="1200" spc="-1" strike="noStrike">
              <a:solidFill>
                <a:srgbClr val="404040"/>
              </a:solidFill>
              <a:latin typeface="Century Gothic"/>
            </a:endParaRPr>
          </a:p>
          <a:p>
            <a:pPr lvl="4" marL="2057400" indent="-228240">
              <a:lnSpc>
                <a:spcPct val="100000"/>
              </a:lnSpc>
              <a:spcBef>
                <a:spcPts val="1001"/>
              </a:spcBef>
              <a:buClr>
                <a:srgbClr val="a53010"/>
              </a:buClr>
              <a:buFont typeface="Wingdings 3" charset="2"/>
              <a:buChar char=""/>
            </a:pPr>
            <a:r>
              <a:rPr b="0" lang="pt-BR" sz="1200" spc="-1" strike="noStrike">
                <a:solidFill>
                  <a:srgbClr val="404040"/>
                </a:solidFill>
                <a:latin typeface="Century Gothic"/>
              </a:rPr>
              <a:t>Quinto nível</a:t>
            </a:r>
            <a:endParaRPr b="0" lang="pt-BR" sz="1200" spc="-1" strike="noStrike">
              <a:solidFill>
                <a:srgbClr val="404040"/>
              </a:solidFill>
              <a:latin typeface="Century Gothic"/>
            </a:endParaRPr>
          </a:p>
        </p:txBody>
      </p:sp>
      <p:sp>
        <p:nvSpPr>
          <p:cNvPr id="98" name="PlaceHolder 30"/>
          <p:cNvSpPr>
            <a:spLocks noGrp="1"/>
          </p:cNvSpPr>
          <p:nvPr>
            <p:ph type="dt"/>
          </p:nvPr>
        </p:nvSpPr>
        <p:spPr>
          <a:xfrm>
            <a:off x="10361520" y="6130440"/>
            <a:ext cx="1145880" cy="370080"/>
          </a:xfrm>
          <a:prstGeom prst="rect">
            <a:avLst/>
          </a:prstGeom>
        </p:spPr>
        <p:txBody>
          <a:bodyPr anchor="ctr">
            <a:noAutofit/>
          </a:bodyPr>
          <a:p>
            <a:pPr algn="r">
              <a:lnSpc>
                <a:spcPct val="100000"/>
              </a:lnSpc>
            </a:pPr>
            <a:fld id="{C50E221F-CAA7-44D3-A968-F88B6868869B}" type="datetime">
              <a:rPr b="0" lang="pt-BR" sz="900" spc="-1" strike="noStrike">
                <a:solidFill>
                  <a:srgbClr val="8b8b8b"/>
                </a:solidFill>
                <a:latin typeface="Century Gothic"/>
              </a:rPr>
              <a:t>04/10/20</a:t>
            </a:fld>
            <a:endParaRPr b="0" lang="pt-BR" sz="900" spc="-1" strike="noStrike">
              <a:latin typeface="Times New Roman"/>
            </a:endParaRPr>
          </a:p>
        </p:txBody>
      </p:sp>
      <p:sp>
        <p:nvSpPr>
          <p:cNvPr id="99" name="PlaceHolder 31"/>
          <p:cNvSpPr>
            <a:spLocks noGrp="1"/>
          </p:cNvSpPr>
          <p:nvPr>
            <p:ph type="ftr"/>
          </p:nvPr>
        </p:nvSpPr>
        <p:spPr>
          <a:xfrm>
            <a:off x="2589120" y="6135840"/>
            <a:ext cx="7619760" cy="364680"/>
          </a:xfrm>
          <a:prstGeom prst="rect">
            <a:avLst/>
          </a:prstGeom>
        </p:spPr>
        <p:txBody>
          <a:bodyPr anchor="ctr">
            <a:noAutofit/>
          </a:bodyPr>
          <a:p>
            <a:endParaRPr b="0" lang="pt-BR" sz="2400" spc="-1" strike="noStrike">
              <a:latin typeface="Times New Roman"/>
            </a:endParaRPr>
          </a:p>
        </p:txBody>
      </p:sp>
      <p:sp>
        <p:nvSpPr>
          <p:cNvPr id="100" name="CustomShape 32"/>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01" name="PlaceHolder 33"/>
          <p:cNvSpPr>
            <a:spLocks noGrp="1"/>
          </p:cNvSpPr>
          <p:nvPr>
            <p:ph type="sldNum"/>
          </p:nvPr>
        </p:nvSpPr>
        <p:spPr>
          <a:xfrm>
            <a:off x="531720" y="787680"/>
            <a:ext cx="779400" cy="364680"/>
          </a:xfrm>
          <a:prstGeom prst="rect">
            <a:avLst/>
          </a:prstGeom>
        </p:spPr>
        <p:txBody>
          <a:bodyPr anchor="ctr">
            <a:noAutofit/>
          </a:bodyPr>
          <a:p>
            <a:pPr algn="r">
              <a:lnSpc>
                <a:spcPct val="100000"/>
              </a:lnSpc>
            </a:pPr>
            <a:fld id="{23DD4B18-6329-4A6D-8D81-B1DC72147C11}" type="slidenum">
              <a:rPr b="0" lang="pt-BR" sz="2000" spc="-1" strike="noStrike">
                <a:solidFill>
                  <a:srgbClr val="feffff"/>
                </a:solidFill>
                <a:latin typeface="Century Gothic"/>
              </a:rPr>
              <a:t>&lt;número&gt;</a:t>
            </a:fld>
            <a:endParaRPr b="0" lang="pt-BR"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www.endeavor.org.br/artigos/estrategia-crescimento/cenarios-e-tendencias/" TargetMode="External"/><Relationship Id="rId2" Type="http://schemas.openxmlformats.org/officeDocument/2006/relationships/hyperlink" Target="http://www.endeavor.org.br/artigos/estrategia-crescimento/cenarios-e-tendencias/" TargetMode="External"/><Relationship Id="rId3" Type="http://schemas.openxmlformats.org/officeDocument/2006/relationships/hyperlink" Target="http://www.endeavor.org.br/artigos/estrategia-crescimento/cenarios-e-tendencias/" TargetMode="External"/><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bis.sebrae.com.br/GestorRepositorio/ARQUIVOS_CHRONUS/bds/bds.nsf/BBB4F5105824053E03256D520059BDF4/$File/NT00001F0A.pdf" TargetMode="External"/><Relationship Id="rId2" Type="http://schemas.openxmlformats.org/officeDocument/2006/relationships/hyperlink" Target="http://bis.sebrae.com.br/GestorRepositorio/ARQUIVOS_CHRONUS/bds/bds.nsf/BBB4F5105824053E03256D520059BDF4/$File/NT00001F0A.pdf" TargetMode="External"/><Relationship Id="rId3" Type="http://schemas.openxmlformats.org/officeDocument/2006/relationships/hyperlink" Target="http://bis.sebrae.com.br/GestorRepositorio/ARQUIVOS_CHRONUS/bds/bds.nsf/BBB4F5105824053E03256D520059BDF4/$File/NT00001F0A.pdf" TargetMode="External"/><Relationship Id="rId4" Type="http://schemas.openxmlformats.org/officeDocument/2006/relationships/hyperlink" Target="http://bis.sebrae.com.br/GestorRepositorio/ARQUIVOS_CHRONUS/bds/bds.nsf/BBB4F5105824053E03256D520059BDF4/$File/NT00001F0A.pdf" TargetMode="External"/><Relationship Id="rId5" Type="http://schemas.openxmlformats.org/officeDocument/2006/relationships/hyperlink" Target="http://bis.sebrae.com.br/GestorRepositorio/ARQUIVOS_CHRONUS/bds/bds.nsf/BBB4F5105824053E03256D520059BDF4/$File/NT00001F0A.pdf" TargetMode="External"/><Relationship Id="rId6" Type="http://schemas.openxmlformats.org/officeDocument/2006/relationships/hyperlink" Target="http://pronatecempreendedor.sebrae.com.br/customizacoes/Apresentacao/_doc/caderno_apresentacao_pronatec.pdf" TargetMode="External"/><Relationship Id="rId7" Type="http://schemas.openxmlformats.org/officeDocument/2006/relationships/hyperlink" Target="http://pronatecempreendedor.sebrae.com.br/customizacoes/Apresentacao/_doc/caderno_apresentacao_pronatec.pdf" TargetMode="External"/><Relationship Id="rId8"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www.priberam.pt/DLPO/empreendimento" TargetMode="External"/><Relationship Id="rId2" Type="http://schemas.openxmlformats.org/officeDocument/2006/relationships/hyperlink" Target="http://www.priberam.pt/DLPO/empreendimento" TargetMode="External"/><Relationship Id="rId3" Type="http://schemas.openxmlformats.org/officeDocument/2006/relationships/hyperlink" Target="http://www.dicio.com.b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523880" y="1122480"/>
            <a:ext cx="9143640" cy="1406160"/>
          </a:xfrm>
          <a:prstGeom prst="rect">
            <a:avLst/>
          </a:prstGeom>
          <a:noFill/>
          <a:ln>
            <a:noFill/>
          </a:ln>
        </p:spPr>
        <p:txBody>
          <a:bodyPr anchor="b">
            <a:noAutofit/>
          </a:bodyPr>
          <a:p>
            <a:pPr>
              <a:lnSpc>
                <a:spcPct val="100000"/>
              </a:lnSpc>
            </a:pPr>
            <a:r>
              <a:rPr b="0" lang="pt-BR" sz="5400" spc="-1" strike="noStrike">
                <a:solidFill>
                  <a:srgbClr val="262626"/>
                </a:solidFill>
                <a:latin typeface="Century Gothic"/>
              </a:rPr>
              <a:t>EMPREENDEDORISMO</a:t>
            </a:r>
            <a:endParaRPr b="0" lang="pt-BR" sz="5400" spc="-1" strike="noStrike">
              <a:solidFill>
                <a:srgbClr val="000000"/>
              </a:solidFill>
              <a:latin typeface="Century Gothic"/>
            </a:endParaRPr>
          </a:p>
        </p:txBody>
      </p:sp>
      <p:sp>
        <p:nvSpPr>
          <p:cNvPr id="139" name="TextShape 2"/>
          <p:cNvSpPr txBox="1"/>
          <p:nvPr/>
        </p:nvSpPr>
        <p:spPr>
          <a:xfrm>
            <a:off x="2589120" y="4777200"/>
            <a:ext cx="8915040" cy="1126080"/>
          </a:xfrm>
          <a:prstGeom prst="rect">
            <a:avLst/>
          </a:prstGeom>
          <a:noFill/>
          <a:ln>
            <a:noFill/>
          </a:ln>
        </p:spPr>
        <p:txBody>
          <a:bodyPr>
            <a:normAutofit/>
          </a:bodyPr>
          <a:p>
            <a:pPr>
              <a:lnSpc>
                <a:spcPct val="100000"/>
              </a:lnSpc>
              <a:spcBef>
                <a:spcPts val="1001"/>
              </a:spcBef>
            </a:pPr>
            <a:r>
              <a:rPr b="0" lang="pt-BR" sz="1800" spc="-1" strike="noStrike">
                <a:solidFill>
                  <a:srgbClr val="595959"/>
                </a:solidFill>
                <a:latin typeface="Century Gothic"/>
              </a:rPr>
              <a:t>Conceitos e Histórico</a:t>
            </a:r>
            <a:endParaRPr b="0" lang="pt-BR" sz="1800" spc="-1" strike="noStrike">
              <a:latin typeface="Arial"/>
            </a:endParaRPr>
          </a:p>
          <a:p>
            <a:pPr>
              <a:lnSpc>
                <a:spcPct val="100000"/>
              </a:lnSpc>
              <a:spcBef>
                <a:spcPts val="1001"/>
              </a:spcBef>
            </a:pPr>
            <a:endParaRPr b="0" lang="pt-BR" sz="1800" spc="-1" strike="noStrike">
              <a:latin typeface="Arial"/>
            </a:endParaRPr>
          </a:p>
          <a:p>
            <a:pPr>
              <a:lnSpc>
                <a:spcPct val="100000"/>
              </a:lnSpc>
              <a:spcBef>
                <a:spcPts val="1001"/>
              </a:spcBef>
            </a:pPr>
            <a:r>
              <a:rPr b="0" lang="pt-BR" sz="1800" spc="-1" strike="noStrike">
                <a:solidFill>
                  <a:srgbClr val="595959"/>
                </a:solidFill>
                <a:latin typeface="Century Gothic"/>
              </a:rPr>
              <a:t>Prof. Roberta Dalvo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Texto para reflexão</a:t>
            </a:r>
            <a:endParaRPr b="0" lang="pt-BR" sz="3600" spc="-1" strike="noStrike">
              <a:solidFill>
                <a:srgbClr val="000000"/>
              </a:solidFill>
              <a:latin typeface="Century Gothic"/>
            </a:endParaRPr>
          </a:p>
        </p:txBody>
      </p:sp>
      <p:sp>
        <p:nvSpPr>
          <p:cNvPr id="158" name="TextShape 2"/>
          <p:cNvSpPr txBox="1"/>
          <p:nvPr/>
        </p:nvSpPr>
        <p:spPr>
          <a:xfrm>
            <a:off x="1773720" y="615960"/>
            <a:ext cx="8481600" cy="3978720"/>
          </a:xfrm>
          <a:prstGeom prst="rect">
            <a:avLst/>
          </a:prstGeom>
          <a:noFill/>
          <a:ln>
            <a:noFill/>
          </a:ln>
        </p:spPr>
        <p:txBody>
          <a:bodyPr anchor="ctr">
            <a:noAutofit/>
          </a:bodyPr>
          <a:p>
            <a:pPr>
              <a:lnSpc>
                <a:spcPct val="100000"/>
              </a:lnSpc>
            </a:pPr>
            <a:r>
              <a:rPr b="1" lang="pt-BR" sz="1800" spc="-1" strike="noStrike">
                <a:solidFill>
                  <a:srgbClr val="000000"/>
                </a:solidFill>
                <a:latin typeface="Arial"/>
              </a:rPr>
              <a:t>O Brasil precisa virar o jogo na Copa do Mundo do Empreendedorismo. </a:t>
            </a:r>
            <a:endParaRPr b="0" lang="pt-BR" sz="1800" spc="-1" strike="noStrike">
              <a:solidFill>
                <a:srgbClr val="404040"/>
              </a:solidFill>
              <a:latin typeface="Century Gothic"/>
            </a:endParaRPr>
          </a:p>
          <a:p>
            <a:pPr>
              <a:lnSpc>
                <a:spcPct val="100000"/>
              </a:lnSpc>
            </a:pPr>
            <a:r>
              <a:rPr b="0" lang="pt-BR" sz="1800" spc="-1" strike="noStrike" u="sng">
                <a:solidFill>
                  <a:srgbClr val="fb4a18"/>
                </a:solidFill>
                <a:uFillTx/>
                <a:latin typeface="Arial"/>
                <a:hlinkClick r:id="rId1"/>
              </a:rPr>
              <a:t>http</a:t>
            </a:r>
            <a:r>
              <a:rPr b="0" lang="pt-BR" sz="1800" spc="-1" strike="noStrike" u="sng">
                <a:solidFill>
                  <a:srgbClr val="fb4a18"/>
                </a:solidFill>
                <a:uFillTx/>
                <a:latin typeface="Arial"/>
                <a:hlinkClick r:id="rId2"/>
              </a:rPr>
              <a:t>://www.endeavor.org.br/artigos/estrategia-crescimento/cenarios-e-tendencias</a:t>
            </a:r>
            <a:r>
              <a:rPr b="0" lang="pt-BR" sz="1800" spc="-1" strike="noStrike" u="sng">
                <a:solidFill>
                  <a:srgbClr val="fb4a18"/>
                </a:solidFill>
                <a:uFillTx/>
                <a:latin typeface="Arial"/>
                <a:hlinkClick r:id="rId3"/>
              </a:rPr>
              <a:t>/</a:t>
            </a:r>
            <a:endParaRPr b="0" lang="pt-BR" sz="1800" spc="-1" strike="noStrike">
              <a:solidFill>
                <a:srgbClr val="404040"/>
              </a:solidFill>
              <a:latin typeface="Century Gothic"/>
            </a:endParaRPr>
          </a:p>
          <a:p>
            <a:pPr>
              <a:lnSpc>
                <a:spcPct val="100000"/>
              </a:lnSpc>
            </a:pPr>
            <a:r>
              <a:rPr b="0" lang="pt-BR" sz="1800" spc="-1" strike="noStrike">
                <a:solidFill>
                  <a:srgbClr val="000000"/>
                </a:solidFill>
                <a:latin typeface="Arial"/>
              </a:rPr>
              <a:t>o-brasil-precisa-virar-o-jogo-na-copa-do-mundo-do-empreendedorismo</a:t>
            </a:r>
            <a:endParaRPr b="0" lang="pt-BR"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Bibliografia:</a:t>
            </a:r>
            <a:endParaRPr b="0" lang="pt-BR" sz="3600" spc="-1" strike="noStrike">
              <a:solidFill>
                <a:srgbClr val="000000"/>
              </a:solidFill>
              <a:latin typeface="Century Gothic"/>
            </a:endParaRPr>
          </a:p>
        </p:txBody>
      </p:sp>
      <p:sp>
        <p:nvSpPr>
          <p:cNvPr id="160"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SEBRAE: </a:t>
            </a:r>
            <a:r>
              <a:rPr b="0" lang="pt-BR" sz="1800" spc="-1" strike="noStrike" u="sng">
                <a:solidFill>
                  <a:srgbClr val="fc7752"/>
                </a:solidFill>
                <a:uFillTx/>
                <a:latin typeface="Century Gothic"/>
                <a:hlinkClick r:id="rId1"/>
              </a:rPr>
              <a:t>http</a:t>
            </a:r>
            <a:r>
              <a:rPr b="0" lang="pt-BR" sz="1800" spc="-1" strike="noStrike" u="sng">
                <a:solidFill>
                  <a:srgbClr val="fc7752"/>
                </a:solidFill>
                <a:uFillTx/>
                <a:latin typeface="Century Gothic"/>
                <a:hlinkClick r:id="rId2"/>
              </a:rPr>
              <a:t>://</a:t>
            </a:r>
            <a:r>
              <a:rPr b="0" lang="pt-BR" sz="1800" spc="-1" strike="noStrike" u="sng">
                <a:solidFill>
                  <a:srgbClr val="fc7752"/>
                </a:solidFill>
                <a:uFillTx/>
                <a:latin typeface="Century Gothic"/>
                <a:hlinkClick r:id="rId3"/>
              </a:rPr>
              <a:t>bis.sebrae.com.br/GestorRepositorio/ARQUIVOS_CHRONUS/bds/bds.nsf/BBB4F5105824053E03256D520059BDF4</a:t>
            </a:r>
            <a:r>
              <a:rPr b="0" lang="pt-BR" sz="1800" spc="-1" strike="noStrike" u="sng">
                <a:solidFill>
                  <a:srgbClr val="fc7752"/>
                </a:solidFill>
                <a:uFillTx/>
                <a:latin typeface="Century Gothic"/>
                <a:hlinkClick r:id="rId4"/>
              </a:rPr>
              <a:t>/$</a:t>
            </a:r>
            <a:r>
              <a:rPr b="0" lang="pt-BR" sz="1800" spc="-1" strike="noStrike" u="sng">
                <a:solidFill>
                  <a:srgbClr val="fc7752"/>
                </a:solidFill>
                <a:uFillTx/>
                <a:latin typeface="Century Gothic"/>
                <a:hlinkClick r:id="rId5"/>
              </a:rPr>
              <a:t>File/NT00001F0A.pdf</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PRONATEC: </a:t>
            </a:r>
            <a:r>
              <a:rPr b="0" lang="pt-BR" sz="1800" spc="-1" strike="noStrike" u="sng">
                <a:solidFill>
                  <a:srgbClr val="fc7752"/>
                </a:solidFill>
                <a:uFillTx/>
                <a:latin typeface="Century Gothic"/>
                <a:hlinkClick r:id="rId6"/>
              </a:rPr>
              <a:t>http://pronatecempreendedor.sebrae.com.br/customizacoes/Apresentacao/_</a:t>
            </a:r>
            <a:r>
              <a:rPr b="0" lang="pt-BR" sz="1800" spc="-1" strike="noStrike" u="sng">
                <a:solidFill>
                  <a:srgbClr val="fc7752"/>
                </a:solidFill>
                <a:uFillTx/>
                <a:latin typeface="Century Gothic"/>
                <a:hlinkClick r:id="rId7"/>
              </a:rPr>
              <a:t>doc/caderno_apresentacao_pronatec.pdf</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pt-BR" sz="1800" spc="-1" strike="noStrike">
                <a:solidFill>
                  <a:srgbClr val="404040"/>
                </a:solidFill>
                <a:latin typeface="Century Gothic"/>
              </a:rPr>
              <a:t> </a:t>
            </a:r>
            <a:r>
              <a:rPr b="0" lang="pt-BR" sz="1800" spc="-1" strike="noStrike">
                <a:solidFill>
                  <a:srgbClr val="404040"/>
                </a:solidFill>
                <a:latin typeface="Century Gothic"/>
              </a:rPr>
              <a:t>DORNELAS, J. C. A. Empreendedorismo: transformando ideias em negócios. 3. ed. Rio de Janeiro: Campus, 2008.</a:t>
            </a:r>
            <a:endParaRPr b="0" lang="pt-BR" sz="1800" spc="-1" strike="noStrike">
              <a:solidFill>
                <a:srgbClr val="404040"/>
              </a:solidFill>
              <a:latin typeface="Century Gothic"/>
            </a:endParaRPr>
          </a:p>
          <a:p>
            <a:pPr>
              <a:lnSpc>
                <a:spcPct val="100000"/>
              </a:lnSpc>
              <a:spcBef>
                <a:spcPts val="1001"/>
              </a:spcBef>
            </a:pPr>
            <a:endParaRPr b="0" lang="pt-BR"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META</a:t>
            </a:r>
            <a:endParaRPr b="0" lang="pt-BR" sz="3600" spc="-1" strike="noStrike">
              <a:solidFill>
                <a:srgbClr val="000000"/>
              </a:solidFill>
              <a:latin typeface="Century Gothic"/>
            </a:endParaRPr>
          </a:p>
        </p:txBody>
      </p:sp>
      <p:sp>
        <p:nvSpPr>
          <p:cNvPr id="141"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Apresentar o conceito de empreendedorismo e suas vertentes.</a:t>
            </a:r>
            <a:endParaRPr b="0" lang="pt-BR"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Objetivos</a:t>
            </a:r>
            <a:endParaRPr b="0" lang="pt-BR" sz="3600" spc="-1" strike="noStrike">
              <a:solidFill>
                <a:srgbClr val="000000"/>
              </a:solidFill>
              <a:latin typeface="Century Gothic"/>
            </a:endParaRPr>
          </a:p>
        </p:txBody>
      </p:sp>
      <p:sp>
        <p:nvSpPr>
          <p:cNvPr id="143" name="TextShape 2"/>
          <p:cNvSpPr txBox="1"/>
          <p:nvPr/>
        </p:nvSpPr>
        <p:spPr>
          <a:xfrm>
            <a:off x="2589120" y="2133720"/>
            <a:ext cx="8915040" cy="3777120"/>
          </a:xfrm>
          <a:prstGeom prst="rect">
            <a:avLst/>
          </a:prstGeom>
          <a:noFill/>
          <a:ln>
            <a:noFill/>
          </a:ln>
        </p:spPr>
        <p:txBody>
          <a:bodyPr>
            <a:noAutofit/>
          </a:bodyPr>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Ao final desta aula, você deverá ser capaz de:</a:t>
            </a:r>
            <a:br/>
            <a:br/>
            <a:r>
              <a:rPr b="0" lang="pt-BR" sz="1800" spc="-1" strike="noStrike">
                <a:solidFill>
                  <a:srgbClr val="404040"/>
                </a:solidFill>
                <a:latin typeface="Century Gothic"/>
              </a:rPr>
              <a:t>identificar alguns conceitos importantes para o estudo do empreendedorismo;</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descrever os princípios e processos do ato de empreender</a:t>
            </a:r>
            <a:endParaRPr b="0" lang="pt-BR" sz="1800" spc="-1" strike="noStrike">
              <a:solidFill>
                <a:srgbClr val="404040"/>
              </a:solidFill>
              <a:latin typeface="Century Gothic"/>
            </a:endParaRPr>
          </a:p>
          <a:p>
            <a:pPr>
              <a:lnSpc>
                <a:spcPct val="100000"/>
              </a:lnSpc>
              <a:spcBef>
                <a:spcPts val="1001"/>
              </a:spcBef>
            </a:pPr>
            <a:endParaRPr b="0" lang="pt-BR"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O que é empreendedorismo?</a:t>
            </a:r>
            <a:endParaRPr b="0" lang="pt-BR" sz="3600" spc="-1" strike="noStrike">
              <a:solidFill>
                <a:srgbClr val="000000"/>
              </a:solidFill>
              <a:latin typeface="Century Gothic"/>
            </a:endParaRPr>
          </a:p>
        </p:txBody>
      </p:sp>
      <p:sp>
        <p:nvSpPr>
          <p:cNvPr id="145" name="TextShape 2"/>
          <p:cNvSpPr txBox="1"/>
          <p:nvPr/>
        </p:nvSpPr>
        <p:spPr>
          <a:xfrm>
            <a:off x="2589120" y="2133720"/>
            <a:ext cx="8915040" cy="3777120"/>
          </a:xfrm>
          <a:prstGeom prst="rect">
            <a:avLst/>
          </a:prstGeom>
          <a:noFill/>
          <a:ln>
            <a:noFill/>
          </a:ln>
        </p:spPr>
        <p:txBody>
          <a:bodyPr>
            <a:normAutofit/>
          </a:bodyPr>
          <a:p>
            <a:pPr marL="343080" indent="-342720" algn="just">
              <a:lnSpc>
                <a:spcPct val="100000"/>
              </a:lnSpc>
              <a:spcBef>
                <a:spcPts val="1001"/>
              </a:spcBef>
              <a:buClr>
                <a:srgbClr val="a53010"/>
              </a:buClr>
              <a:buFont typeface="Wingdings 3" charset="2"/>
              <a:buChar char=""/>
            </a:pPr>
            <a:r>
              <a:rPr b="0" lang="pt-BR" sz="1800" spc="-1" strike="noStrike">
                <a:solidFill>
                  <a:srgbClr val="404040"/>
                </a:solidFill>
                <a:latin typeface="Century Gothic"/>
              </a:rPr>
              <a:t>significa empreender, resolver um problema ou situação complicada. É um termo muito usado no âmbito empresarial e muitas vezes está relacionado com a  </a:t>
            </a:r>
            <a:r>
              <a:rPr b="1" lang="pt-BR" sz="1800" spc="-1" strike="noStrike">
                <a:solidFill>
                  <a:srgbClr val="404040"/>
                </a:solidFill>
                <a:latin typeface="Century Gothic"/>
              </a:rPr>
              <a:t>criação de empresas</a:t>
            </a:r>
            <a:r>
              <a:rPr b="0" lang="pt-BR" sz="1800" spc="-1" strike="noStrike">
                <a:solidFill>
                  <a:srgbClr val="404040"/>
                </a:solidFill>
                <a:latin typeface="Century Gothic"/>
              </a:rPr>
              <a:t> ou </a:t>
            </a:r>
            <a:r>
              <a:rPr b="1" lang="pt-BR" sz="1800" spc="-1" strike="noStrike">
                <a:solidFill>
                  <a:srgbClr val="404040"/>
                </a:solidFill>
                <a:latin typeface="Century Gothic"/>
              </a:rPr>
              <a:t>produtos novos</a:t>
            </a:r>
            <a:r>
              <a:rPr b="0" lang="pt-BR" sz="1800" spc="-1" strike="noStrike">
                <a:solidFill>
                  <a:srgbClr val="404040"/>
                </a:solidFill>
                <a:latin typeface="Century Gothic"/>
              </a:rPr>
              <a:t>.</a:t>
            </a:r>
            <a:endParaRPr b="0" lang="pt-BR"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pt-BR" sz="1800" spc="-1" strike="noStrike">
                <a:solidFill>
                  <a:srgbClr val="404040"/>
                </a:solidFill>
                <a:latin typeface="Century Gothic"/>
              </a:rPr>
              <a:t>Empreender é também </a:t>
            </a:r>
            <a:r>
              <a:rPr b="1" lang="pt-BR" sz="1800" spc="-1" strike="noStrike">
                <a:solidFill>
                  <a:srgbClr val="404040"/>
                </a:solidFill>
                <a:latin typeface="Century Gothic"/>
              </a:rPr>
              <a:t>agregar valor</a:t>
            </a:r>
            <a:r>
              <a:rPr b="0" lang="pt-BR" sz="1800" spc="-1" strike="noStrike">
                <a:solidFill>
                  <a:srgbClr val="404040"/>
                </a:solidFill>
                <a:latin typeface="Century Gothic"/>
              </a:rPr>
              <a:t>, saber</a:t>
            </a:r>
            <a:r>
              <a:rPr b="1" lang="pt-BR" sz="1800" spc="-1" strike="noStrike">
                <a:solidFill>
                  <a:srgbClr val="404040"/>
                </a:solidFill>
                <a:latin typeface="Century Gothic"/>
              </a:rPr>
              <a:t> identificar oportunidades</a:t>
            </a:r>
            <a:r>
              <a:rPr b="0" lang="pt-BR" sz="1800" spc="-1" strike="noStrike">
                <a:solidFill>
                  <a:srgbClr val="404040"/>
                </a:solidFill>
                <a:latin typeface="Century Gothic"/>
              </a:rPr>
              <a:t> e transformá-las em um </a:t>
            </a:r>
            <a:r>
              <a:rPr b="1" lang="pt-BR" sz="1800" spc="-1" strike="noStrike">
                <a:solidFill>
                  <a:srgbClr val="404040"/>
                </a:solidFill>
                <a:latin typeface="Century Gothic"/>
              </a:rPr>
              <a:t>negócio lucrativo</a:t>
            </a:r>
            <a:r>
              <a:rPr b="0" lang="pt-BR" sz="1800" spc="-1" strike="noStrike">
                <a:solidFill>
                  <a:srgbClr val="404040"/>
                </a:solidFill>
                <a:latin typeface="Century Gothic"/>
              </a:rPr>
              <a:t>.</a:t>
            </a:r>
            <a:endParaRPr b="0" lang="pt-BR" sz="18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i="1" lang="pt-BR" sz="1800" spc="-1" strike="noStrike">
                <a:solidFill>
                  <a:srgbClr val="404040"/>
                </a:solidFill>
                <a:latin typeface="Century Gothic"/>
              </a:rPr>
              <a:t>"Ser um empreendedor é executar os sonhos, mesmo que haja riscos. É enfrentar os problemas, mesmo não tendo forças. É caminhar por lugares desconhecidos, mesmo sem bússola. É tomar atitudes que ninguém tomou. É ter consciência de que quem vence sem obstáculos triunfa sem glória. É não esperar uma herança, mas construir uma história... Quantos projetos você deixou para trás? Quantas vezes seus temores bloquearam seus sonhos? Ser um empreendedor não é esperar a felicidade acontecer, mas conquistá-la.“</a:t>
            </a:r>
            <a:endParaRPr b="0" lang="pt-BR" sz="1800" spc="-1" strike="noStrike">
              <a:solidFill>
                <a:srgbClr val="404040"/>
              </a:solidFill>
              <a:latin typeface="Century Gothic"/>
            </a:endParaRPr>
          </a:p>
          <a:p>
            <a:pPr marL="343080" indent="-342720" algn="r">
              <a:lnSpc>
                <a:spcPct val="100000"/>
              </a:lnSpc>
              <a:spcBef>
                <a:spcPts val="1001"/>
              </a:spcBef>
              <a:buClr>
                <a:srgbClr val="a53010"/>
              </a:buClr>
              <a:buFont typeface="Wingdings 3" charset="2"/>
              <a:buChar char=""/>
            </a:pPr>
            <a:r>
              <a:rPr b="0" i="1" lang="pt-BR" sz="1100" spc="-1" strike="noStrike">
                <a:solidFill>
                  <a:srgbClr val="404040"/>
                </a:solidFill>
                <a:latin typeface="Century Gothic"/>
              </a:rPr>
              <a:t>Augusto Cury</a:t>
            </a:r>
            <a:endParaRPr b="0" lang="pt-BR" sz="11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De onde vem o termo empreendedorismo?</a:t>
            </a:r>
            <a:endParaRPr b="0" lang="pt-BR" sz="3600" spc="-1" strike="noStrike">
              <a:solidFill>
                <a:srgbClr val="000000"/>
              </a:solidFill>
              <a:latin typeface="Century Gothic"/>
            </a:endParaRPr>
          </a:p>
        </p:txBody>
      </p:sp>
      <p:sp>
        <p:nvSpPr>
          <p:cNvPr id="147" name="TextShape 2"/>
          <p:cNvSpPr txBox="1"/>
          <p:nvPr/>
        </p:nvSpPr>
        <p:spPr>
          <a:xfrm>
            <a:off x="2589120" y="2133720"/>
            <a:ext cx="8915040" cy="3777120"/>
          </a:xfrm>
          <a:prstGeom prst="rect">
            <a:avLst/>
          </a:prstGeom>
          <a:noFill/>
          <a:ln>
            <a:noFill/>
          </a:ln>
        </p:spPr>
        <p:txBody>
          <a:bodyPr>
            <a:normAutofit/>
          </a:bodyPr>
          <a:p>
            <a:pPr algn="just">
              <a:lnSpc>
                <a:spcPct val="100000"/>
              </a:lnSpc>
              <a:spcBef>
                <a:spcPts val="1001"/>
              </a:spcBef>
            </a:pPr>
            <a:r>
              <a:rPr b="0" lang="pt-BR" sz="1800" spc="-1" strike="noStrike">
                <a:solidFill>
                  <a:srgbClr val="404040"/>
                </a:solidFill>
                <a:latin typeface="Century Gothic"/>
              </a:rPr>
              <a:t>Richard Cantillon, importante escritor e economista do século XVIII, utilizou pela primeira vez o termo francês </a:t>
            </a:r>
            <a:r>
              <a:rPr b="0" i="1" lang="pt-BR" sz="1800" spc="-1" strike="noStrike">
                <a:solidFill>
                  <a:srgbClr val="404040"/>
                </a:solidFill>
                <a:latin typeface="Century Gothic"/>
              </a:rPr>
              <a:t>entreprendre </a:t>
            </a:r>
            <a:r>
              <a:rPr b="0" lang="pt-BR" sz="1800" spc="-1" strike="noStrike">
                <a:solidFill>
                  <a:srgbClr val="404040"/>
                </a:solidFill>
                <a:latin typeface="Century Gothic"/>
              </a:rPr>
              <a:t>dentro da teoria econômica</a:t>
            </a:r>
            <a:r>
              <a:rPr b="0" i="1" lang="pt-BR" sz="1800" spc="-1" strike="noStrike">
                <a:solidFill>
                  <a:srgbClr val="404040"/>
                </a:solidFill>
                <a:latin typeface="Century Gothic"/>
              </a:rPr>
              <a:t>. </a:t>
            </a:r>
            <a:r>
              <a:rPr b="0" lang="pt-BR" sz="1800" spc="-1" strike="noStrike">
                <a:solidFill>
                  <a:srgbClr val="404040"/>
                </a:solidFill>
                <a:latin typeface="Century Gothic"/>
              </a:rPr>
              <a:t>Antes disso, </a:t>
            </a:r>
            <a:r>
              <a:rPr b="0" i="1" lang="pt-BR" sz="1800" spc="-1" strike="noStrike">
                <a:solidFill>
                  <a:srgbClr val="404040"/>
                </a:solidFill>
                <a:latin typeface="Century Gothic"/>
              </a:rPr>
              <a:t>entrepreneur </a:t>
            </a:r>
            <a:r>
              <a:rPr b="0" lang="pt-BR" sz="1800" spc="-1" strike="noStrike">
                <a:solidFill>
                  <a:srgbClr val="404040"/>
                </a:solidFill>
                <a:latin typeface="Century Gothic"/>
              </a:rPr>
              <a:t>(termo inglês derivado do verbo francês </a:t>
            </a:r>
            <a:r>
              <a:rPr b="0" i="1" lang="pt-BR" sz="1800" spc="-1" strike="noStrike">
                <a:solidFill>
                  <a:srgbClr val="404040"/>
                </a:solidFill>
                <a:latin typeface="Century Gothic"/>
              </a:rPr>
              <a:t>entreprendre</a:t>
            </a:r>
            <a:r>
              <a:rPr b="0" lang="pt-BR" sz="1800" spc="-1" strike="noStrike">
                <a:solidFill>
                  <a:srgbClr val="404040"/>
                </a:solidFill>
                <a:latin typeface="Century Gothic"/>
              </a:rPr>
              <a:t>) tinha outro significado. Os estudiosos afirmam que até o século XVIII </a:t>
            </a:r>
            <a:r>
              <a:rPr b="0" i="1" lang="pt-BR" sz="1800" spc="-1" strike="noStrike">
                <a:solidFill>
                  <a:srgbClr val="404040"/>
                </a:solidFill>
                <a:latin typeface="Century Gothic"/>
              </a:rPr>
              <a:t>entrepreneur </a:t>
            </a:r>
            <a:r>
              <a:rPr b="0" lang="pt-BR" sz="1800" spc="-1" strike="noStrike">
                <a:solidFill>
                  <a:srgbClr val="404040"/>
                </a:solidFill>
                <a:latin typeface="Century Gothic"/>
              </a:rPr>
              <a:t>era geralmente usada relacionada a expedições militares e significava “assumir empreitada que exigia esforço e muito empenho”.</a:t>
            </a:r>
            <a:endParaRPr b="0" lang="pt-BR" sz="1800" spc="-1" strike="noStrike">
              <a:solidFill>
                <a:srgbClr val="404040"/>
              </a:solidFill>
              <a:latin typeface="Century Gothic"/>
            </a:endParaRPr>
          </a:p>
          <a:p>
            <a:pPr algn="just">
              <a:lnSpc>
                <a:spcPct val="100000"/>
              </a:lnSpc>
              <a:spcBef>
                <a:spcPts val="1001"/>
              </a:spcBef>
            </a:pPr>
            <a:endParaRPr b="0" lang="pt-BR" sz="1800" spc="-1" strike="noStrike">
              <a:solidFill>
                <a:srgbClr val="404040"/>
              </a:solidFill>
              <a:latin typeface="Century Gothic"/>
            </a:endParaRPr>
          </a:p>
          <a:p>
            <a:pPr algn="r">
              <a:lnSpc>
                <a:spcPct val="100000"/>
              </a:lnSpc>
              <a:spcBef>
                <a:spcPts val="1001"/>
              </a:spcBef>
            </a:pPr>
            <a:r>
              <a:rPr b="0" lang="pt-BR" sz="1000" spc="-1" strike="noStrike">
                <a:solidFill>
                  <a:srgbClr val="404040"/>
                </a:solidFill>
                <a:latin typeface="Century Gothic"/>
              </a:rPr>
              <a:t>PRONATEC, 2014.</a:t>
            </a:r>
            <a:endParaRPr b="0" lang="pt-BR" sz="1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O que é um empreendedor?</a:t>
            </a:r>
            <a:endParaRPr b="0" lang="pt-BR" sz="3600" spc="-1" strike="noStrike">
              <a:solidFill>
                <a:srgbClr val="000000"/>
              </a:solidFill>
              <a:latin typeface="Century Gothic"/>
            </a:endParaRPr>
          </a:p>
        </p:txBody>
      </p:sp>
      <p:sp>
        <p:nvSpPr>
          <p:cNvPr id="149" name="TextShape 2"/>
          <p:cNvSpPr txBox="1"/>
          <p:nvPr/>
        </p:nvSpPr>
        <p:spPr>
          <a:xfrm>
            <a:off x="2589120" y="2133720"/>
            <a:ext cx="8915040" cy="3777120"/>
          </a:xfrm>
          <a:prstGeom prst="rect">
            <a:avLst/>
          </a:prstGeom>
          <a:noFill/>
          <a:ln>
            <a:noFill/>
          </a:ln>
        </p:spPr>
        <p:txBody>
          <a:bodyPr>
            <a:normAutofit fontScale="87000"/>
          </a:bodyPr>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é aquele que desenvolve a arte de empreender, de mudar, conquistar.</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Ser um empreendedor é exteriorizar aquilo que você na realidade sempre foi e será. </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A palavra empreendedor, tem tudo a ver com seu próprio ser, com seu ego. Diferentemente do que muitas pessoas pensam, empreendedores não são, necessariamente, aqueles que abrem um negócio. Para se compreender as razões de um empreendedor, é necessário que antes, se avalie o próprio ser</a:t>
            </a:r>
            <a:endParaRPr b="0" lang="pt-BR" sz="1800" spc="-1" strike="noStrike">
              <a:solidFill>
                <a:srgbClr val="404040"/>
              </a:solidFill>
              <a:latin typeface="Century Gothic"/>
            </a:endParaRPr>
          </a:p>
          <a:p>
            <a:pPr algn="r">
              <a:lnSpc>
                <a:spcPct val="100000"/>
              </a:lnSpc>
              <a:spcBef>
                <a:spcPts val="1001"/>
              </a:spcBef>
            </a:pPr>
            <a:r>
              <a:rPr b="0" lang="pt-BR" sz="1200" spc="-1" strike="noStrike">
                <a:solidFill>
                  <a:srgbClr val="404040"/>
                </a:solidFill>
                <a:latin typeface="Century Gothic"/>
              </a:rPr>
              <a:t>SEBRAE, 2001.</a:t>
            </a:r>
            <a:endParaRPr b="0" lang="pt-BR" sz="12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pt-BR" sz="1800" spc="-1" strike="noStrike">
                <a:solidFill>
                  <a:srgbClr val="404040"/>
                </a:solidFill>
                <a:latin typeface="Century Gothic"/>
              </a:rPr>
              <a:t>É aquele que produz mudanças positivas na sociedade a partir de sua percepção, habilidades e competências. Seu foco de atuação não se limita a apenas uma área, pois não se trata de agir isoladamente dessa ou daquela maneira e sim de assumir uma postura, um comportamento contínuo voltado para produzir transformações positivas que transbordem e influenciem novas práticas.                                                                                                          </a:t>
            </a:r>
            <a:r>
              <a:rPr b="0" lang="pt-BR" sz="1100" spc="-1" strike="noStrike">
                <a:solidFill>
                  <a:srgbClr val="404040"/>
                </a:solidFill>
                <a:latin typeface="Century Gothic"/>
              </a:rPr>
              <a:t>PRONATEC, 2014.</a:t>
            </a:r>
            <a:endParaRPr b="0" lang="pt-BR" sz="11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Quem é empreendedor?</a:t>
            </a:r>
            <a:endParaRPr b="0" lang="pt-BR" sz="3600" spc="-1" strike="noStrike">
              <a:solidFill>
                <a:srgbClr val="000000"/>
              </a:solidFill>
              <a:latin typeface="Century Gothic"/>
            </a:endParaRPr>
          </a:p>
        </p:txBody>
      </p:sp>
      <p:pic>
        <p:nvPicPr>
          <p:cNvPr id="151" name="Imagem 3" descr=""/>
          <p:cNvPicPr/>
          <p:nvPr/>
        </p:nvPicPr>
        <p:blipFill>
          <a:blip r:embed="rId1"/>
          <a:stretch/>
        </p:blipFill>
        <p:spPr>
          <a:xfrm>
            <a:off x="1401120" y="1475640"/>
            <a:ext cx="8437320" cy="4655160"/>
          </a:xfrm>
          <a:prstGeom prst="rect">
            <a:avLst/>
          </a:prstGeom>
          <a:ln>
            <a:noFill/>
          </a:ln>
        </p:spPr>
      </p:pic>
      <p:sp>
        <p:nvSpPr>
          <p:cNvPr id="152" name="CustomShape 2"/>
          <p:cNvSpPr/>
          <p:nvPr/>
        </p:nvSpPr>
        <p:spPr>
          <a:xfrm>
            <a:off x="9046440" y="6218280"/>
            <a:ext cx="1473480" cy="2426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pt-BR" sz="1000" spc="-1" strike="noStrike">
                <a:solidFill>
                  <a:srgbClr val="000000"/>
                </a:solidFill>
                <a:latin typeface="Century Gothic"/>
              </a:rPr>
              <a:t>www.josedornelas.com</a:t>
            </a:r>
            <a:endParaRPr b="0" lang="pt-BR"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O Processo de empreender...</a:t>
            </a:r>
            <a:endParaRPr b="0" lang="pt-BR" sz="3600" spc="-1" strike="noStrike">
              <a:solidFill>
                <a:srgbClr val="000000"/>
              </a:solidFill>
              <a:latin typeface="Century Gothic"/>
            </a:endParaRPr>
          </a:p>
        </p:txBody>
      </p:sp>
      <p:sp>
        <p:nvSpPr>
          <p:cNvPr id="154" name="TextShape 2"/>
          <p:cNvSpPr txBox="1"/>
          <p:nvPr/>
        </p:nvSpPr>
        <p:spPr>
          <a:xfrm>
            <a:off x="2127960" y="1622880"/>
            <a:ext cx="8915040" cy="3777120"/>
          </a:xfrm>
          <a:prstGeom prst="rect">
            <a:avLst/>
          </a:prstGeom>
          <a:noFill/>
          <a:ln>
            <a:noFill/>
          </a:ln>
        </p:spPr>
        <p:txBody>
          <a:bodyPr>
            <a:normAutofit fontScale="60000"/>
          </a:bodyPr>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Envolve todas as funções, ações, e atividades associadas com a percepção de oportunidades e a criação de meios para persegui-las. </a:t>
            </a:r>
            <a:endParaRPr b="0" lang="pt-BR" sz="1800" spc="-1" strike="noStrike">
              <a:solidFill>
                <a:srgbClr val="404040"/>
              </a:solidFill>
              <a:latin typeface="Century Gothic"/>
            </a:endParaRPr>
          </a:p>
          <a:p>
            <a:pPr>
              <a:lnSpc>
                <a:spcPct val="100000"/>
              </a:lnSpc>
              <a:spcBef>
                <a:spcPts val="1001"/>
              </a:spcBef>
            </a:pP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1" lang="pt-BR" sz="1800" spc="-1" strike="noStrike">
                <a:solidFill>
                  <a:srgbClr val="404040"/>
                </a:solidFill>
                <a:latin typeface="Century Gothic"/>
              </a:rPr>
              <a:t>É baseado em características empreendedoras:</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Busca de Oportunidades e Iniciativa</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Persistência</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Correr Riscos Calculados</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Exigência de Qualidade e Eficiência</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Comprometimento</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Busca de Informações</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Estabelecimento de Metas</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Planejamento e Monitoramento Sistemáticos</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Persuasão e Rede de Contatos</a:t>
            </a:r>
            <a:endParaRPr b="0" lang="pt-BR" sz="18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Independência e Autoconfiança.</a:t>
            </a:r>
            <a:endParaRPr b="0" lang="pt-BR" sz="1800" spc="-1" strike="noStrike">
              <a:solidFill>
                <a:srgbClr val="404040"/>
              </a:solidFill>
              <a:latin typeface="Century Gothic"/>
            </a:endParaRPr>
          </a:p>
          <a:p>
            <a:pPr>
              <a:lnSpc>
                <a:spcPct val="100000"/>
              </a:lnSpc>
              <a:spcBef>
                <a:spcPts val="1001"/>
              </a:spcBef>
            </a:pPr>
            <a:endParaRPr b="0" lang="pt-BR"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2593080" y="624240"/>
            <a:ext cx="8911440" cy="1280520"/>
          </a:xfrm>
          <a:prstGeom prst="rect">
            <a:avLst/>
          </a:prstGeom>
          <a:noFill/>
          <a:ln>
            <a:noFill/>
          </a:ln>
        </p:spPr>
        <p:txBody>
          <a:bodyPr>
            <a:noAutofit/>
          </a:bodyPr>
          <a:p>
            <a:pPr>
              <a:lnSpc>
                <a:spcPct val="100000"/>
              </a:lnSpc>
            </a:pPr>
            <a:r>
              <a:rPr b="0" lang="pt-BR" sz="3600" spc="-1" strike="noStrike">
                <a:solidFill>
                  <a:srgbClr val="262626"/>
                </a:solidFill>
                <a:latin typeface="Century Gothic"/>
              </a:rPr>
              <a:t>O que é empreendimento?</a:t>
            </a:r>
            <a:endParaRPr b="0" lang="pt-BR" sz="3600" spc="-1" strike="noStrike">
              <a:solidFill>
                <a:srgbClr val="000000"/>
              </a:solidFill>
              <a:latin typeface="Century Gothic"/>
            </a:endParaRPr>
          </a:p>
        </p:txBody>
      </p:sp>
      <p:sp>
        <p:nvSpPr>
          <p:cNvPr id="156" name="TextShape 2"/>
          <p:cNvSpPr txBox="1"/>
          <p:nvPr/>
        </p:nvSpPr>
        <p:spPr>
          <a:xfrm>
            <a:off x="2589120" y="2133720"/>
            <a:ext cx="8915040" cy="3777120"/>
          </a:xfrm>
          <a:prstGeom prst="rect">
            <a:avLst/>
          </a:prstGeom>
          <a:noFill/>
          <a:ln>
            <a:noFill/>
          </a:ln>
        </p:spPr>
        <p:txBody>
          <a:bodyPr>
            <a:normAutofit/>
          </a:bodyPr>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Ato de empreender; empresa; cometimento. </a:t>
            </a:r>
            <a:r>
              <a:rPr b="0" lang="pt-BR" sz="1000" spc="-1" strike="noStrike">
                <a:solidFill>
                  <a:srgbClr val="404040"/>
                </a:solidFill>
                <a:latin typeface="Century Gothic"/>
              </a:rPr>
              <a:t>in Dicionário Priberam da Língua Portuguesa [em linha], 2008-2013, </a:t>
            </a:r>
            <a:r>
              <a:rPr b="0" lang="pt-BR" sz="1000" spc="-1" strike="noStrike" u="sng">
                <a:solidFill>
                  <a:srgbClr val="fc7752"/>
                </a:solidFill>
                <a:uFillTx/>
                <a:latin typeface="Century Gothic"/>
                <a:hlinkClick r:id="rId1"/>
              </a:rPr>
              <a:t>http://</a:t>
            </a:r>
            <a:r>
              <a:rPr b="0" lang="pt-BR" sz="1000" spc="-1" strike="noStrike" u="sng">
                <a:solidFill>
                  <a:srgbClr val="fc7752"/>
                </a:solidFill>
                <a:uFillTx/>
                <a:latin typeface="Century Gothic"/>
                <a:hlinkClick r:id="rId2"/>
              </a:rPr>
              <a:t>www.priberam.pt/DLPO/empreendimento</a:t>
            </a:r>
            <a:r>
              <a:rPr b="0" lang="pt-BR" sz="1000" spc="-1" strike="noStrike">
                <a:solidFill>
                  <a:srgbClr val="404040"/>
                </a:solidFill>
                <a:latin typeface="Century Gothic"/>
              </a:rPr>
              <a:t>.</a:t>
            </a:r>
            <a:endParaRPr b="0" lang="pt-BR" sz="1000" spc="-1" strike="noStrike">
              <a:solidFill>
                <a:srgbClr val="404040"/>
              </a:solidFill>
              <a:latin typeface="Century Gothic"/>
            </a:endParaRPr>
          </a:p>
          <a:p>
            <a:pPr marL="343080" indent="-342720">
              <a:lnSpc>
                <a:spcPct val="100000"/>
              </a:lnSpc>
              <a:spcBef>
                <a:spcPts val="1001"/>
              </a:spcBef>
              <a:buClr>
                <a:srgbClr val="a53010"/>
              </a:buClr>
              <a:buFont typeface="Wingdings 3" charset="2"/>
              <a:buChar char=""/>
            </a:pPr>
            <a:r>
              <a:rPr b="0" lang="pt-BR" sz="1800" spc="-1" strike="noStrike">
                <a:solidFill>
                  <a:srgbClr val="404040"/>
                </a:solidFill>
                <a:latin typeface="Century Gothic"/>
              </a:rPr>
              <a:t>Ação de quem toma para si uma responsabilidade. Essa responsabilidade que pode ser: um projeto, uma empresa, uma obrigação, um negócio etc: seu empreendimento era uma sorveteria.  Instituição criada para desenvolver um negócio, uma empresa, um projeto etc: empreendimento artístico</a:t>
            </a:r>
            <a:r>
              <a:rPr b="0" lang="pt-BR" sz="1000" spc="-1" strike="noStrike">
                <a:solidFill>
                  <a:srgbClr val="404040"/>
                </a:solidFill>
                <a:latin typeface="Century Gothic"/>
              </a:rPr>
              <a:t>. </a:t>
            </a:r>
            <a:r>
              <a:rPr b="0" lang="pt-BR" sz="1000" spc="-1" strike="noStrike" u="sng">
                <a:solidFill>
                  <a:srgbClr val="fc7752"/>
                </a:solidFill>
                <a:uFillTx/>
                <a:latin typeface="Century Gothic"/>
                <a:hlinkClick r:id="rId3"/>
              </a:rPr>
              <a:t>dicionário online de português</a:t>
            </a:r>
            <a:endParaRPr b="0" lang="pt-BR" sz="1000" spc="-1" strike="noStrike">
              <a:solidFill>
                <a:srgbClr val="404040"/>
              </a:solidFill>
              <a:latin typeface="Century Gothic"/>
            </a:endParaRPr>
          </a:p>
          <a:p>
            <a:pPr>
              <a:lnSpc>
                <a:spcPct val="100000"/>
              </a:lnSpc>
              <a:spcBef>
                <a:spcPts val="1001"/>
              </a:spcBef>
            </a:pPr>
            <a:endParaRPr b="0" lang="pt-BR" sz="1000" spc="-1" strike="noStrike">
              <a:solidFill>
                <a:srgbClr val="404040"/>
              </a:solidFill>
              <a:latin typeface="Century Gothic"/>
            </a:endParaRPr>
          </a:p>
          <a:p>
            <a:pPr marL="343080" indent="-342720" algn="just">
              <a:lnSpc>
                <a:spcPct val="100000"/>
              </a:lnSpc>
              <a:spcBef>
                <a:spcPts val="1001"/>
              </a:spcBef>
              <a:buClr>
                <a:srgbClr val="a53010"/>
              </a:buClr>
              <a:buFont typeface="Wingdings 3" charset="2"/>
              <a:buChar char=""/>
            </a:pPr>
            <a:r>
              <a:rPr b="0" lang="pt-BR" sz="1800" spc="-1" strike="noStrike">
                <a:solidFill>
                  <a:srgbClr val="404040"/>
                </a:solidFill>
                <a:latin typeface="Century Gothic"/>
              </a:rPr>
              <a:t>O empreendimento é  o cotidiano de qualquer empreendedor. Uma atividade simples ou complexa, é um empreendimento na visão do empreendedor, pois é uma coisa que precisa ser conquistada.</a:t>
            </a:r>
            <a:endParaRPr b="0" lang="pt-BR" sz="1800" spc="-1" strike="noStrike">
              <a:solidFill>
                <a:srgbClr val="404040"/>
              </a:solidFill>
              <a:latin typeface="Century Gothic"/>
            </a:endParaRPr>
          </a:p>
          <a:p>
            <a:pPr algn="just">
              <a:lnSpc>
                <a:spcPct val="100000"/>
              </a:lnSpc>
              <a:spcBef>
                <a:spcPts val="1001"/>
              </a:spcBef>
            </a:pPr>
            <a:r>
              <a:rPr b="0" lang="pt-BR" sz="1100" spc="-1" strike="noStrike">
                <a:solidFill>
                  <a:srgbClr val="404040"/>
                </a:solidFill>
                <a:latin typeface="Century Gothic"/>
              </a:rPr>
              <a:t>                                                                                                                                                                                              </a:t>
            </a:r>
            <a:r>
              <a:rPr b="0" lang="pt-BR" sz="1100" spc="-1" strike="noStrike">
                <a:solidFill>
                  <a:srgbClr val="404040"/>
                </a:solidFill>
                <a:latin typeface="Century Gothic"/>
              </a:rPr>
              <a:t>SEBRAE, 2001.</a:t>
            </a:r>
            <a:endParaRPr b="0" lang="pt-BR" sz="11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5518028CC0B294F841E3C470AFE2C2E" ma:contentTypeVersion="0" ma:contentTypeDescription="Crie um novo documento." ma:contentTypeScope="" ma:versionID="dd65ee7a0126d01abc585dca400e4b17">
  <xsd:schema xmlns:xsd="http://www.w3.org/2001/XMLSchema" xmlns:xs="http://www.w3.org/2001/XMLSchema" xmlns:p="http://schemas.microsoft.com/office/2006/metadata/properties" targetNamespace="http://schemas.microsoft.com/office/2006/metadata/properties" ma:root="true" ma:fieldsID="8d2d35cd79d80d3b38601b74d693a05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694065-AFD5-429A-BAC3-9BC5E00286C5}"/>
</file>

<file path=customXml/itemProps2.xml><?xml version="1.0" encoding="utf-8"?>
<ds:datastoreItem xmlns:ds="http://schemas.openxmlformats.org/officeDocument/2006/customXml" ds:itemID="{32801B1C-EFA7-4A56-A037-FA8679F05481}"/>
</file>

<file path=customXml/itemProps3.xml><?xml version="1.0" encoding="utf-8"?>
<ds:datastoreItem xmlns:ds="http://schemas.openxmlformats.org/officeDocument/2006/customXml" ds:itemID="{9F692ADE-F254-4CE9-8C5B-0903B8B7E421}"/>
</file>

<file path=docProps/app.xml><?xml version="1.0" encoding="utf-8"?>
<Properties xmlns="http://schemas.openxmlformats.org/officeDocument/2006/extended-properties" xmlns:vt="http://schemas.openxmlformats.org/officeDocument/2006/docPropsVTypes">
  <Template>Wisp</Template>
  <TotalTime>51</TotalTime>
  <Application>LibreOffice/6.3.3.2$Windows_X86_64 LibreOffice_project/a64200df03143b798afd1ec74a12ab50359878ed</Application>
  <Words>532</Words>
  <Paragraphs>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EMPREENDEDORISMO</dc:title>
  <dc:subject/>
  <dc:creator>Marcelo Conceição</dc:creator>
  <dc:description/>
  <cp:lastModifiedBy>cmalmeida</cp:lastModifiedBy>
  <cp:revision>7</cp:revision>
  <dcterms:created xsi:type="dcterms:W3CDTF">2014-07-14T20:52:31Z</dcterms:created>
  <dcterms:modified xsi:type="dcterms:W3CDTF">2014-07-21T12:43:52Z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ContentTypeId">
    <vt:lpwstr>0x010100D5518028CC0B294F841E3C470AFE2C2E</vt:lpwstr>
  </property>
</Properties>
</file>