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1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6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60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BD4C1-8F27-4073-BDC6-F3215BB65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3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6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1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9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7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9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FDA91-A1AF-44FC-9E08-CE7DF184B86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3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757646" y="1301234"/>
                <a:ext cx="6017623" cy="423741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ro-RO" sz="2200" dirty="0" smtClean="0"/>
                  <a:t>Aranja</a:t>
                </a:r>
                <a:r>
                  <a:rPr lang="ro-RO" sz="2200" dirty="0"/>
                  <a:t>ț</a:t>
                </a:r>
                <a:r>
                  <a:rPr lang="ro-RO" sz="2200" dirty="0" smtClean="0"/>
                  <a:t>i pe o tablă de șah NxN N regine astfel încât oricare două piese se află in poziție de non-atac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2200" dirty="0" smtClean="0"/>
              </a:p>
              <a:p>
                <a:pPr marL="0" indent="0" algn="just">
                  <a:buNone/>
                </a:pPr>
                <a:r>
                  <a:rPr lang="ro-RO" sz="2200" dirty="0" smtClean="0"/>
                  <a:t>I. </a:t>
                </a:r>
                <a:r>
                  <a:rPr lang="ro-RO" sz="2200" b="1" dirty="0" smtClean="0"/>
                  <a:t>Reprezentarea</a:t>
                </a:r>
              </a:p>
              <a:p>
                <a:pPr algn="just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ro-RO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ro-RO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ro-RO" sz="2200" dirty="0" smtClean="0"/>
              </a:p>
              <a:p>
                <a:pPr algn="just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o-RO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o-RO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sz="2200" dirty="0" smtClean="0"/>
                  <a:t> – regina din linia i este regasită in coloana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o-RO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o-RO" sz="2200" dirty="0" smtClean="0"/>
              </a:p>
              <a:p>
                <a:pPr algn="just">
                  <a:buFontTx/>
                  <a:buChar char="-"/>
                </a:pPr>
                <a:r>
                  <a:rPr lang="ro-RO" sz="2200" dirty="0" smtClean="0"/>
                  <a:t>orice pereche de regine – linii diferite și coloane diferite</a:t>
                </a:r>
              </a:p>
              <a:p>
                <a:pPr algn="just">
                  <a:buFontTx/>
                  <a:buChar char="-"/>
                </a:pPr>
                <a:r>
                  <a:rPr lang="ro-RO" sz="2200" dirty="0">
                    <a:solidFill>
                      <a:srgbClr val="FF0000"/>
                    </a:solidFill>
                  </a:rPr>
                  <a:t>c</a:t>
                </a:r>
                <a:r>
                  <a:rPr lang="ro-RO" sz="2200" dirty="0" smtClean="0">
                    <a:solidFill>
                      <a:srgbClr val="FF0000"/>
                    </a:solidFill>
                  </a:rPr>
                  <a:t>ondiția ca orice 2 perechi de regine să se afle pe diagonale diferite </a:t>
                </a:r>
                <a:r>
                  <a:rPr lang="ro-RO" sz="22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sz="22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200" b="1" dirty="0" err="1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reprezentat</a:t>
                </a:r>
                <a:r>
                  <a:rPr lang="ro-RO" sz="22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ă în fitness</a:t>
                </a:r>
              </a:p>
              <a:p>
                <a:pPr marL="0" indent="0" algn="just">
                  <a:buNone/>
                </a:pPr>
                <a:endParaRPr lang="ro-RO" sz="2200" b="1" dirty="0" smtClean="0"/>
              </a:p>
              <a:p>
                <a:pPr algn="just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o-RO" sz="2200" dirty="0" smtClean="0"/>
                  <a:t> – spațiul permutărilor de orin n = spațiul soluțiilor </a:t>
                </a:r>
                <a:r>
                  <a:rPr lang="ro-RO" sz="2200" dirty="0" smtClean="0">
                    <a:sym typeface="Wingdings" panose="05000000000000000000" pitchFamily="2" charset="2"/>
                  </a:rPr>
                  <a:t> problemă fără constrangeri</a:t>
                </a:r>
              </a:p>
              <a:p>
                <a:pPr marL="0" indent="0" algn="just">
                  <a:buNone/>
                </a:pPr>
                <a:endParaRPr lang="ro-RO" sz="20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ro-RO" sz="18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757646" y="1301234"/>
                <a:ext cx="6017623" cy="4237417"/>
              </a:xfrm>
              <a:blipFill>
                <a:blip r:embed="rId3"/>
                <a:stretch>
                  <a:fillRect l="-1114" t="-2586" r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2411" y="348343"/>
            <a:ext cx="9370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 smtClean="0"/>
              <a:t>PROBLEMA CELOR N REGINE</a:t>
            </a:r>
            <a:endParaRPr lang="en-US" sz="2400" b="1" dirty="0"/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4E8094A6-B078-43EE-BBD2-65809BBF614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43172" y="1386839"/>
          <a:ext cx="3190291" cy="3193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4" imgW="7248913" imgH="7258579" progId="Visio.Drawing.11">
                  <p:embed/>
                </p:oleObj>
              </mc:Choice>
              <mc:Fallback>
                <p:oleObj name="Visio" r:id="rId4" imgW="7248913" imgH="7258579" progId="Visio.Drawing.11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4E8094A6-B078-43EE-BBD2-65809BBF61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172" y="1386839"/>
                        <a:ext cx="3190291" cy="3193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71954" y="4824547"/>
                <a:ext cx="34369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ro-R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ro-R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ro-R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ro-R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ro-R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ro-R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ro-R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954" y="4824547"/>
                <a:ext cx="343693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6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96686" y="1301234"/>
                <a:ext cx="10371908" cy="53281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o-RO" sz="2000" b="1" dirty="0" smtClean="0"/>
                  <a:t>II. Fitness </a:t>
                </a:r>
                <a:r>
                  <a:rPr lang="ro-RO" sz="2000" dirty="0" smtClean="0"/>
                  <a:t>– f(p) numărul de perechi de regine aflate în poziție de non-atac în reprezentarea p </a:t>
                </a:r>
              </a:p>
              <a:p>
                <a:pPr marL="0" indent="0">
                  <a:buNone/>
                </a:pPr>
                <a:r>
                  <a:rPr lang="ro-RO" sz="2000" dirty="0" smtClean="0"/>
                  <a:t>- Soluția problemei 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 p: maximizează f</a:t>
                </a:r>
              </a:p>
              <a:p>
                <a:pPr marL="0" indent="0">
                  <a:buNone/>
                </a:pPr>
                <a:r>
                  <a:rPr lang="ro-RO" sz="2000" dirty="0" smtClean="0">
                    <a:sym typeface="Wingdings" panose="05000000000000000000" pitchFamily="2" charset="2"/>
                  </a:rPr>
                  <a:t>- Maximul functiei f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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  <m:sup>
                        <m:r>
                          <a:rPr lang="ro-R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o-RO" sz="2000" dirty="0" smtClean="0">
                    <a:sym typeface="Wingdings" panose="05000000000000000000" pitchFamily="2" charset="2"/>
                  </a:rPr>
                  <a:t>= num</a:t>
                </a:r>
                <a:r>
                  <a:rPr lang="ro-RO" sz="2000" dirty="0">
                    <a:sym typeface="Wingdings" panose="05000000000000000000" pitchFamily="2" charset="2"/>
                  </a:rPr>
                  <a:t>ă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rul total de perechi de regine (numărăm o pereche o dată)</a:t>
                </a:r>
              </a:p>
              <a:p>
                <a:pPr>
                  <a:buFontTx/>
                  <a:buChar char="-"/>
                </a:pPr>
                <a:r>
                  <a:rPr lang="ro-RO" sz="2000" dirty="0" smtClean="0">
                    <a:sym typeface="Wingdings" panose="05000000000000000000" pitchFamily="2" charset="2"/>
                  </a:rPr>
                  <a:t>f(p) = |{(i,j)/ i&lt;j, |i-j|</a:t>
                </a:r>
                <a14:m>
                  <m:oMath xmlns:m="http://schemas.openxmlformats.org/officeDocument/2006/math">
                    <m:r>
                      <a:rPr lang="ro-RO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</m:oMath>
                </a14:m>
                <a:r>
                  <a:rPr lang="ro-RO" sz="2000" dirty="0" smtClean="0">
                    <a:sym typeface="Wingdings" panose="05000000000000000000" pitchFamily="2" charset="2"/>
                  </a:rPr>
                  <a:t>|p(i)-p(j)|}|</a:t>
                </a:r>
              </a:p>
              <a:p>
                <a:pPr marL="0" indent="0">
                  <a:buNone/>
                </a:pPr>
                <a:r>
                  <a:rPr lang="ro-RO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ro-RO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  = n*(n-1)/2 -|{(i,j)/ i&lt;j, |i-j|=|p(i)-p(j)|}|  penalizarea unei erori de aranjare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ro-RO" sz="20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ro-RO" sz="2000" b="1" dirty="0" smtClean="0">
                    <a:sym typeface="Wingdings" panose="05000000000000000000" pitchFamily="2" charset="2"/>
                  </a:rPr>
                  <a:t>III. Populația inițială 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– aleator</a:t>
                </a:r>
              </a:p>
              <a:p>
                <a:pPr marL="0" indent="0">
                  <a:buNone/>
                </a:pPr>
                <a:endParaRPr lang="ro-RO" sz="20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ro-RO" sz="2000" b="1" dirty="0" smtClean="0">
                    <a:sym typeface="Wingdings" panose="05000000000000000000" pitchFamily="2" charset="2"/>
                  </a:rPr>
                  <a:t>IV. Modelul de populație</a:t>
                </a:r>
              </a:p>
              <a:p>
                <a:pPr marL="0" indent="0">
                  <a:buNone/>
                </a:pPr>
                <a:r>
                  <a:rPr lang="ro-RO" sz="2000" dirty="0" smtClean="0">
                    <a:sym typeface="Wingdings" panose="05000000000000000000" pitchFamily="2" charset="2"/>
                  </a:rPr>
                  <a:t>- populații cu dimensiune constantă, dim</a:t>
                </a:r>
              </a:p>
              <a:p>
                <a:pPr marL="0" indent="0">
                  <a:buNone/>
                </a:pPr>
                <a:r>
                  <a:rPr lang="ro-RO" sz="2000" dirty="0" smtClean="0">
                    <a:sym typeface="Wingdings" panose="05000000000000000000" pitchFamily="2" charset="2"/>
                  </a:rPr>
                  <a:t>- modelul generațional</a:t>
                </a:r>
              </a:p>
              <a:p>
                <a:pPr marL="0" indent="0">
                  <a:buNone/>
                </a:pPr>
                <a:endParaRPr lang="ro-RO" sz="18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96686" y="1301234"/>
                <a:ext cx="10371908" cy="5328165"/>
              </a:xfrm>
              <a:blipFill>
                <a:blip r:embed="rId2"/>
                <a:stretch>
                  <a:fillRect l="-646" t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2411" y="348343"/>
            <a:ext cx="9370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 smtClean="0"/>
              <a:t>PROBLEMA CELOR N REGINE</a:t>
            </a:r>
            <a:endParaRPr lang="en-US" sz="2400" b="1" dirty="0"/>
          </a:p>
        </p:txBody>
      </p:sp>
      <p:sp>
        <p:nvSpPr>
          <p:cNvPr id="26" name="Line Callout 1 25"/>
          <p:cNvSpPr/>
          <p:nvPr/>
        </p:nvSpPr>
        <p:spPr>
          <a:xfrm>
            <a:off x="5686697" y="3692843"/>
            <a:ext cx="4685212" cy="544945"/>
          </a:xfrm>
          <a:prstGeom prst="borderCallout1">
            <a:avLst>
              <a:gd name="adj1" fmla="val 18750"/>
              <a:gd name="adj2" fmla="val -8333"/>
              <a:gd name="adj3" fmla="val -180138"/>
              <a:gd name="adj4" fmla="val -24227"/>
            </a:avLst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Numărul perechilor de regine aranjate corect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9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2822" y="891693"/>
            <a:ext cx="8229600" cy="52534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o-RO" sz="1800" dirty="0" smtClean="0"/>
          </a:p>
          <a:p>
            <a:pPr marL="0" indent="0">
              <a:buNone/>
            </a:pPr>
            <a:r>
              <a:rPr lang="ro-RO" sz="2000" b="1" dirty="0" smtClean="0">
                <a:sym typeface="Wingdings" panose="05000000000000000000" pitchFamily="2" charset="2"/>
              </a:rPr>
              <a:t>V.</a:t>
            </a:r>
            <a:r>
              <a:rPr lang="en-US" sz="2000" b="1" dirty="0"/>
              <a:t> </a:t>
            </a:r>
            <a:r>
              <a:rPr lang="en-US" sz="2000" b="1" dirty="0" err="1"/>
              <a:t>Muta</a:t>
            </a:r>
            <a:r>
              <a:rPr lang="ro-RO" sz="2000" b="1" dirty="0"/>
              <a:t>ț</a:t>
            </a:r>
            <a:r>
              <a:rPr lang="en-US" sz="2000" b="1" dirty="0" err="1"/>
              <a:t>ia</a:t>
            </a:r>
            <a:endParaRPr lang="en-US" sz="2000" b="1" dirty="0"/>
          </a:p>
          <a:p>
            <a:pPr>
              <a:buFontTx/>
              <a:buChar char="-"/>
            </a:pPr>
            <a:r>
              <a:rPr lang="en-US" sz="2000" dirty="0"/>
              <a:t>Cu </a:t>
            </a:r>
            <a:r>
              <a:rPr lang="en-US" sz="2000" dirty="0" err="1"/>
              <a:t>probabilitate</a:t>
            </a:r>
            <a:r>
              <a:rPr lang="en-US" sz="2000" dirty="0"/>
              <a:t> mic</a:t>
            </a:r>
            <a:r>
              <a:rPr lang="ro-RO" sz="2000" dirty="0"/>
              <a:t>ă</a:t>
            </a:r>
            <a:r>
              <a:rPr lang="en-US" sz="2000" dirty="0"/>
              <a:t>; pm = </a:t>
            </a:r>
            <a:r>
              <a:rPr lang="en-US" sz="2000" dirty="0" err="1"/>
              <a:t>probabilitatea</a:t>
            </a:r>
            <a:r>
              <a:rPr lang="en-US" sz="2000" dirty="0"/>
              <a:t> de </a:t>
            </a:r>
            <a:r>
              <a:rPr lang="en-US" sz="2000" dirty="0" err="1"/>
              <a:t>muta</a:t>
            </a:r>
            <a:r>
              <a:rPr lang="ro-RO" sz="2000" dirty="0"/>
              <a:t>ț</a:t>
            </a:r>
            <a:r>
              <a:rPr lang="en-US" sz="2000" dirty="0" err="1"/>
              <a:t>ie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>
                <a:sym typeface="Wingdings" panose="05000000000000000000" pitchFamily="2" charset="2"/>
              </a:rPr>
              <a:t>Problema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ro-RO" sz="2000" dirty="0">
                <a:sym typeface="Wingdings" panose="05000000000000000000" pitchFamily="2" charset="2"/>
              </a:rPr>
              <a:t>este </a:t>
            </a:r>
            <a:r>
              <a:rPr lang="en-US" sz="2000" dirty="0">
                <a:sym typeface="Wingdings" panose="05000000000000000000" pitchFamily="2" charset="2"/>
              </a:rPr>
              <a:t>cu </a:t>
            </a:r>
            <a:r>
              <a:rPr lang="en-US" sz="2000" dirty="0" err="1">
                <a:sym typeface="Wingdings" panose="05000000000000000000" pitchFamily="2" charset="2"/>
              </a:rPr>
              <a:t>reprezent</a:t>
            </a:r>
            <a:r>
              <a:rPr lang="ro-RO" sz="2000" dirty="0">
                <a:sym typeface="Wingdings" panose="05000000000000000000" pitchFamily="2" charset="2"/>
              </a:rPr>
              <a:t>ă</a:t>
            </a:r>
            <a:r>
              <a:rPr lang="en-US" sz="2000" dirty="0" err="1">
                <a:sym typeface="Wingdings" panose="05000000000000000000" pitchFamily="2" charset="2"/>
              </a:rPr>
              <a:t>ri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prin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permut</a:t>
            </a:r>
            <a:r>
              <a:rPr lang="ro-RO" sz="2000" dirty="0">
                <a:sym typeface="Wingdings" panose="05000000000000000000" pitchFamily="2" charset="2"/>
              </a:rPr>
              <a:t>ă</a:t>
            </a:r>
            <a:r>
              <a:rPr lang="en-US" sz="2000" dirty="0" err="1">
                <a:sym typeface="Wingdings" panose="05000000000000000000" pitchFamily="2" charset="2"/>
              </a:rPr>
              <a:t>ri</a:t>
            </a:r>
            <a:r>
              <a:rPr lang="en-US" sz="2000" dirty="0">
                <a:sym typeface="Wingdings" panose="05000000000000000000" pitchFamily="2" charset="2"/>
              </a:rPr>
              <a:t>  </a:t>
            </a:r>
            <a:r>
              <a:rPr lang="en-US" sz="2000" dirty="0" err="1">
                <a:sym typeface="Wingdings" panose="05000000000000000000" pitchFamily="2" charset="2"/>
              </a:rPr>
              <a:t>muta</a:t>
            </a:r>
            <a:r>
              <a:rPr lang="ro-RO" sz="2000" dirty="0">
                <a:sym typeface="Wingdings" panose="05000000000000000000" pitchFamily="2" charset="2"/>
              </a:rPr>
              <a:t>ț</a:t>
            </a:r>
            <a:r>
              <a:rPr lang="en-US" sz="2000" dirty="0" err="1">
                <a:sym typeface="Wingdings" panose="05000000000000000000" pitchFamily="2" charset="2"/>
              </a:rPr>
              <a:t>ia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este</a:t>
            </a:r>
            <a:r>
              <a:rPr lang="en-US" sz="2000" dirty="0">
                <a:sym typeface="Wingdings" panose="05000000000000000000" pitchFamily="2" charset="2"/>
              </a:rPr>
              <a:t> la </a:t>
            </a:r>
            <a:r>
              <a:rPr lang="en-US" sz="2000" dirty="0" err="1">
                <a:sym typeface="Wingdings" panose="05000000000000000000" pitchFamily="2" charset="2"/>
              </a:rPr>
              <a:t>nivel</a:t>
            </a:r>
            <a:r>
              <a:rPr lang="en-US" sz="2000" dirty="0">
                <a:sym typeface="Wingdings" panose="05000000000000000000" pitchFamily="2" charset="2"/>
              </a:rPr>
              <a:t> de </a:t>
            </a:r>
            <a:r>
              <a:rPr lang="en-US" sz="2000" dirty="0" err="1">
                <a:sym typeface="Wingdings" panose="05000000000000000000" pitchFamily="2" charset="2"/>
              </a:rPr>
              <a:t>individ</a:t>
            </a:r>
            <a:endParaRPr lang="en-US" sz="2000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Pm 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=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k/Dim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ro-RO" sz="2000" dirty="0">
                <a:sym typeface="Wingdings" panose="05000000000000000000" pitchFamily="2" charset="2"/>
              </a:rPr>
              <a:t>î</a:t>
            </a:r>
            <a:r>
              <a:rPr lang="en-US" sz="2000" dirty="0">
                <a:sym typeface="Wingdings" panose="05000000000000000000" pitchFamily="2" charset="2"/>
              </a:rPr>
              <a:t>n </a:t>
            </a:r>
            <a:r>
              <a:rPr lang="en-US" sz="2000" dirty="0" err="1">
                <a:sym typeface="Wingdings" panose="05000000000000000000" pitchFamily="2" charset="2"/>
              </a:rPr>
              <a:t>medie</a:t>
            </a:r>
            <a:r>
              <a:rPr lang="en-US" sz="2000" dirty="0">
                <a:sym typeface="Wingdings" panose="05000000000000000000" pitchFamily="2" charset="2"/>
              </a:rPr>
              <a:t>, </a:t>
            </a:r>
            <a:r>
              <a:rPr lang="en-US" sz="2000" dirty="0" err="1">
                <a:sym typeface="Wingdings" panose="05000000000000000000" pitchFamily="2" charset="2"/>
              </a:rPr>
              <a:t>num</a:t>
            </a:r>
            <a:r>
              <a:rPr lang="ro-RO" sz="2000" dirty="0">
                <a:sym typeface="Wingdings" panose="05000000000000000000" pitchFamily="2" charset="2"/>
              </a:rPr>
              <a:t>ă</a:t>
            </a:r>
            <a:r>
              <a:rPr lang="en-US" sz="2000" dirty="0" err="1">
                <a:sym typeface="Wingdings" panose="05000000000000000000" pitchFamily="2" charset="2"/>
              </a:rPr>
              <a:t>rul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indivizilor</a:t>
            </a:r>
            <a:r>
              <a:rPr lang="en-US" sz="2000" dirty="0">
                <a:sym typeface="Wingdings" panose="05000000000000000000" pitchFamily="2" charset="2"/>
              </a:rPr>
              <a:t> care </a:t>
            </a:r>
            <a:r>
              <a:rPr lang="en-US" sz="2000" dirty="0" err="1">
                <a:sym typeface="Wingdings" panose="05000000000000000000" pitchFamily="2" charset="2"/>
              </a:rPr>
              <a:t>sufer</a:t>
            </a:r>
            <a:r>
              <a:rPr lang="ro-RO" sz="2000" dirty="0">
                <a:sym typeface="Wingdings" panose="05000000000000000000" pitchFamily="2" charset="2"/>
              </a:rPr>
              <a:t>ă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muta</a:t>
            </a:r>
            <a:r>
              <a:rPr lang="ro-RO" sz="2000" dirty="0">
                <a:sym typeface="Wingdings" panose="05000000000000000000" pitchFamily="2" charset="2"/>
              </a:rPr>
              <a:t>ț</a:t>
            </a:r>
            <a:r>
              <a:rPr lang="en-US" sz="2000" dirty="0" err="1">
                <a:sym typeface="Wingdings" panose="05000000000000000000" pitchFamily="2" charset="2"/>
              </a:rPr>
              <a:t>ie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este</a:t>
            </a:r>
            <a:r>
              <a:rPr lang="en-US" sz="2000" dirty="0">
                <a:sym typeface="Wingdings" panose="05000000000000000000" pitchFamily="2" charset="2"/>
              </a:rPr>
              <a:t> k</a:t>
            </a:r>
          </a:p>
          <a:p>
            <a:pPr>
              <a:buFontTx/>
              <a:buChar char="-"/>
            </a:pPr>
            <a:r>
              <a:rPr lang="en-US" sz="2000" dirty="0">
                <a:sym typeface="Wingdings" panose="05000000000000000000" pitchFamily="2" charset="2"/>
              </a:rPr>
              <a:t>La </a:t>
            </a:r>
            <a:r>
              <a:rPr lang="en-US" sz="2000" dirty="0" err="1">
                <a:sym typeface="Wingdings" panose="05000000000000000000" pitchFamily="2" charset="2"/>
              </a:rPr>
              <a:t>nivelul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popula</a:t>
            </a:r>
            <a:r>
              <a:rPr lang="ro-RO" sz="2000" dirty="0">
                <a:sym typeface="Wingdings" panose="05000000000000000000" pitchFamily="2" charset="2"/>
              </a:rPr>
              <a:t>ț</a:t>
            </a:r>
            <a:r>
              <a:rPr lang="en-US" sz="2000" dirty="0" err="1">
                <a:sym typeface="Wingdings" panose="05000000000000000000" pitchFamily="2" charset="2"/>
              </a:rPr>
              <a:t>iei</a:t>
            </a:r>
            <a:r>
              <a:rPr lang="en-US" sz="2000" dirty="0">
                <a:sym typeface="Wingdings" panose="05000000000000000000" pitchFamily="2" charset="2"/>
              </a:rPr>
              <a:t> – schema general</a:t>
            </a:r>
            <a:r>
              <a:rPr lang="ro-RO" sz="2000" dirty="0">
                <a:sym typeface="Wingdings" panose="05000000000000000000" pitchFamily="2" charset="2"/>
              </a:rPr>
              <a:t>ă</a:t>
            </a:r>
            <a:r>
              <a:rPr lang="en-US" sz="2000" dirty="0">
                <a:sym typeface="Wingdings" panose="05000000000000000000" pitchFamily="2" charset="2"/>
              </a:rPr>
              <a:t> de </a:t>
            </a:r>
            <a:r>
              <a:rPr lang="en-US" sz="2000" dirty="0" err="1">
                <a:sym typeface="Wingdings" panose="05000000000000000000" pitchFamily="2" charset="2"/>
              </a:rPr>
              <a:t>muta</a:t>
            </a:r>
            <a:r>
              <a:rPr lang="ro-RO" sz="2000" dirty="0">
                <a:sym typeface="Wingdings" panose="05000000000000000000" pitchFamily="2" charset="2"/>
              </a:rPr>
              <a:t>ț</a:t>
            </a:r>
            <a:r>
              <a:rPr lang="en-US" sz="2000" dirty="0" err="1">
                <a:sym typeface="Wingdings" panose="05000000000000000000" pitchFamily="2" charset="2"/>
              </a:rPr>
              <a:t>ie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pentru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probleme</a:t>
            </a:r>
            <a:r>
              <a:rPr lang="en-US" sz="2000" dirty="0">
                <a:sym typeface="Wingdings" panose="05000000000000000000" pitchFamily="2" charset="2"/>
              </a:rPr>
              <a:t> f</a:t>
            </a:r>
            <a:r>
              <a:rPr lang="ro-RO" sz="2000" dirty="0">
                <a:sym typeface="Wingdings" panose="05000000000000000000" pitchFamily="2" charset="2"/>
              </a:rPr>
              <a:t>ă</a:t>
            </a:r>
            <a:r>
              <a:rPr lang="en-US" sz="2000" dirty="0">
                <a:sym typeface="Wingdings" panose="05000000000000000000" pitchFamily="2" charset="2"/>
              </a:rPr>
              <a:t>r</a:t>
            </a:r>
            <a:r>
              <a:rPr lang="ro-RO" sz="2000" dirty="0">
                <a:sym typeface="Wingdings" panose="05000000000000000000" pitchFamily="2" charset="2"/>
              </a:rPr>
              <a:t>ă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constr</a:t>
            </a:r>
            <a:r>
              <a:rPr lang="ro-RO" sz="2000" dirty="0">
                <a:sym typeface="Wingdings" panose="05000000000000000000" pitchFamily="2" charset="2"/>
              </a:rPr>
              <a:t>â</a:t>
            </a:r>
            <a:r>
              <a:rPr lang="en-US" sz="2000" dirty="0" err="1">
                <a:sym typeface="Wingdings" panose="05000000000000000000" pitchFamily="2" charset="2"/>
              </a:rPr>
              <a:t>ngeri</a:t>
            </a:r>
            <a:r>
              <a:rPr lang="en-US" sz="2000" dirty="0">
                <a:sym typeface="Wingdings" panose="05000000000000000000" pitchFamily="2" charset="2"/>
              </a:rPr>
              <a:t>, </a:t>
            </a:r>
            <a:r>
              <a:rPr lang="ro-RO" sz="2000" dirty="0">
                <a:sym typeface="Wingdings" panose="05000000000000000000" pitchFamily="2" charset="2"/>
              </a:rPr>
              <a:t>reprezentarea prin </a:t>
            </a:r>
            <a:r>
              <a:rPr lang="en-US" sz="2000" dirty="0" err="1">
                <a:sym typeface="Wingdings" panose="05000000000000000000" pitchFamily="2" charset="2"/>
              </a:rPr>
              <a:t>permut</a:t>
            </a:r>
            <a:r>
              <a:rPr lang="ro-RO" sz="2000" dirty="0">
                <a:sym typeface="Wingdings" panose="05000000000000000000" pitchFamily="2" charset="2"/>
              </a:rPr>
              <a:t>ă</a:t>
            </a:r>
            <a:r>
              <a:rPr lang="en-US" sz="2000" dirty="0" err="1">
                <a:sym typeface="Wingdings" panose="05000000000000000000" pitchFamily="2" charset="2"/>
              </a:rPr>
              <a:t>ri</a:t>
            </a:r>
            <a:endParaRPr lang="en-US" sz="2000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000" dirty="0">
                <a:sym typeface="Wingdings" panose="05000000000000000000" pitchFamily="2" charset="2"/>
              </a:rPr>
              <a:t>La </a:t>
            </a:r>
            <a:r>
              <a:rPr lang="en-US" sz="2000" dirty="0" err="1">
                <a:sym typeface="Wingdings" panose="05000000000000000000" pitchFamily="2" charset="2"/>
              </a:rPr>
              <a:t>nivel</a:t>
            </a:r>
            <a:r>
              <a:rPr lang="en-US" sz="2000" dirty="0">
                <a:sym typeface="Wingdings" panose="05000000000000000000" pitchFamily="2" charset="2"/>
              </a:rPr>
              <a:t> de </a:t>
            </a:r>
            <a:r>
              <a:rPr lang="en-US" sz="2000" dirty="0" err="1">
                <a:sym typeface="Wingdings" panose="05000000000000000000" pitchFamily="2" charset="2"/>
              </a:rPr>
              <a:t>individ</a:t>
            </a:r>
            <a:endParaRPr lang="en-US" sz="2000" dirty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r>
              <a:rPr lang="ro-RO" sz="2000" dirty="0">
                <a:sym typeface="Wingdings" panose="05000000000000000000" pitchFamily="2" charset="2"/>
              </a:rPr>
              <a:t>Problema este </a:t>
            </a:r>
            <a:r>
              <a:rPr lang="ro-RO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de ordine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– </a:t>
            </a:r>
            <a:r>
              <a:rPr lang="en-US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muta</a:t>
            </a:r>
            <a:r>
              <a:rPr lang="ro-RO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ț</a:t>
            </a:r>
            <a:r>
              <a:rPr lang="en-US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ia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prin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ro-RO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inserare </a:t>
            </a:r>
            <a:r>
              <a:rPr lang="ro-RO" sz="2000" dirty="0" smtClean="0">
                <a:sym typeface="Wingdings" panose="05000000000000000000" pitchFamily="2" charset="2"/>
              </a:rPr>
              <a:t>(este posibilă și alegerea operatorului interschimbare)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ro-RO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2411" y="348343"/>
            <a:ext cx="9370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 smtClean="0"/>
              <a:t>PROBLEMA CELOR N REGINE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8703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200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Visio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</dc:creator>
  <cp:lastModifiedBy>Catalina</cp:lastModifiedBy>
  <cp:revision>16</cp:revision>
  <dcterms:created xsi:type="dcterms:W3CDTF">2020-03-26T12:54:00Z</dcterms:created>
  <dcterms:modified xsi:type="dcterms:W3CDTF">2022-03-11T10:04:27Z</dcterms:modified>
</cp:coreProperties>
</file>