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18" y="1439185"/>
            <a:ext cx="3812063" cy="295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2000" dirty="0"/>
                  <a:t>Fie </a:t>
                </a:r>
                <a:r>
                  <a:rPr lang="ro-RO" sz="2000" i="1" dirty="0"/>
                  <a:t>n</a:t>
                </a:r>
                <a:r>
                  <a:rPr lang="ro-RO" sz="2000" dirty="0"/>
                  <a:t> orașe interconectate două câte două și </a:t>
                </a:r>
                <a:r>
                  <a:rPr lang="en-US" sz="2000" dirty="0"/>
                  <a:t>C</a:t>
                </a:r>
                <a:r>
                  <a:rPr lang="ro-RO" sz="2000" dirty="0"/>
                  <a:t> matricea costurilor de deplasare între orașe</a:t>
                </a:r>
                <a:r>
                  <a:rPr lang="ro-RO" sz="2000" dirty="0" smtClean="0"/>
                  <a:t>:</a:t>
                </a:r>
                <a:endParaRPr lang="en-US" sz="2000" dirty="0" smtClean="0"/>
              </a:p>
              <a:p>
                <a:pPr algn="just"/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reprezintă costul tranziției directe de la orașul </a:t>
                </a:r>
                <a:r>
                  <a:rPr lang="ro-RO" sz="2000" i="1" dirty="0"/>
                  <a:t>i</a:t>
                </a:r>
                <a:r>
                  <a:rPr lang="ro-RO" sz="2000" dirty="0"/>
                  <a:t> la orașul </a:t>
                </a:r>
                <a:r>
                  <a:rPr lang="ro-RO" sz="2000" i="1" dirty="0"/>
                  <a:t>j</a:t>
                </a:r>
                <a:r>
                  <a:rPr lang="ro-RO" sz="2000" dirty="0"/>
                  <a:t>. </a:t>
                </a:r>
                <a:endParaRPr lang="en-US" sz="2000" dirty="0" smtClean="0"/>
              </a:p>
              <a:p>
                <a:pPr algn="just"/>
                <a:r>
                  <a:rPr lang="ro-RO" sz="2000" dirty="0" smtClean="0"/>
                  <a:t>Un </a:t>
                </a:r>
                <a:r>
                  <a:rPr lang="ro-RO" sz="2000" dirty="0"/>
                  <a:t>comis-voiajor trebuie să facă livrări în toate cele n orașe, plecând dintr-un oraș </a:t>
                </a:r>
                <a:r>
                  <a:rPr lang="ro-RO" sz="2000" i="1" dirty="0"/>
                  <a:t>i</a:t>
                </a:r>
                <a:r>
                  <a:rPr lang="ro-RO" sz="2000" dirty="0"/>
                  <a:t> oarecare dar fixat și reîntorcându-se în </a:t>
                </a:r>
                <a:r>
                  <a:rPr lang="ro-RO" sz="2000" i="1" dirty="0"/>
                  <a:t>i</a:t>
                </a:r>
                <a:r>
                  <a:rPr lang="ro-RO" sz="2000" dirty="0"/>
                  <a:t>. </a:t>
                </a:r>
                <a:r>
                  <a:rPr lang="ro-RO" sz="2000" b="1" dirty="0"/>
                  <a:t>Problema este de a găsi o ordine de parcurgere a orașelor astfel încât costul transportului să fie minim.</a:t>
                </a: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blipFill>
                <a:blip r:embed="rId3"/>
                <a:stretch>
                  <a:fillRect l="-1205" t="-97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31" y="1892648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71500">
                  <a:buAutoNum type="romanUcPeriod"/>
                </a:pPr>
                <a:r>
                  <a:rPr lang="en-US" sz="2400" b="1" dirty="0" smtClean="0"/>
                  <a:t>Reprezentarea </a:t>
                </a:r>
                <a:r>
                  <a:rPr lang="en-US" sz="2400" dirty="0" smtClean="0"/>
                  <a:t>– n </a:t>
                </a:r>
                <a:r>
                  <a:rPr lang="en-US" sz="2400" dirty="0" err="1" smtClean="0"/>
                  <a:t>adrese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:r>
                  <a:rPr lang="ro-RO" sz="2400" dirty="0"/>
                  <a:t>p</a:t>
                </a:r>
                <a:r>
                  <a:rPr lang="en-US" sz="2400" dirty="0" err="1" smtClean="0"/>
                  <a:t>rin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</a:t>
                </a:r>
                <a:r>
                  <a:rPr lang="ro-RO" sz="2400" dirty="0" smtClean="0"/>
                  <a:t>ă</a:t>
                </a:r>
                <a:r>
                  <a:rPr lang="en-US" sz="2400" dirty="0" err="1" smtClean="0"/>
                  <a:t>ri</a:t>
                </a:r>
                <a:r>
                  <a:rPr lang="en-US" sz="2400" dirty="0" smtClean="0"/>
                  <a:t> – spatial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iilor</a:t>
                </a:r>
                <a:r>
                  <a:rPr lang="ro-RO" sz="2400" dirty="0" smtClean="0"/>
                  <a:t>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ro-RO" sz="2400" dirty="0" smtClean="0"/>
                  <a:t>-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– </a:t>
                </a:r>
                <a:r>
                  <a:rPr lang="en-US" sz="2400" dirty="0" err="1" smtClean="0"/>
                  <a:t>orice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permutare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candidat</a:t>
                </a:r>
                <a:r>
                  <a:rPr lang="en-US" sz="2400" dirty="0" smtClean="0"/>
                  <a:t> la </a:t>
                </a:r>
                <a:r>
                  <a:rPr lang="en-US" sz="2400" dirty="0" err="1" smtClean="0"/>
                  <a:t>solu</a:t>
                </a:r>
                <a:r>
                  <a:rPr lang="ro-RO" sz="2400" dirty="0" smtClean="0"/>
                  <a:t>ț</a:t>
                </a:r>
                <a:r>
                  <a:rPr lang="en-US" sz="2400" dirty="0" err="1" smtClean="0"/>
                  <a:t>ie</a:t>
                </a:r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ro-RO" sz="2400" dirty="0" smtClean="0"/>
                  <a:t>p</a:t>
                </a:r>
                <a:r>
                  <a:rPr lang="en-US" sz="2400" dirty="0" err="1" smtClean="0"/>
                  <a:t>roblema</a:t>
                </a:r>
                <a:r>
                  <a:rPr lang="en-US" sz="2400" dirty="0" smtClean="0"/>
                  <a:t> </a:t>
                </a:r>
                <a:r>
                  <a:rPr lang="ro-RO" sz="2400" dirty="0" smtClean="0"/>
                  <a:t>este </a:t>
                </a:r>
                <a:r>
                  <a:rPr lang="en-US" sz="2400" dirty="0" smtClean="0"/>
                  <a:t>f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r</a:t>
                </a:r>
                <a:r>
                  <a:rPr lang="ro-RO" sz="2400" dirty="0" smtClean="0"/>
                  <a:t>ă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constr</a:t>
                </a:r>
                <a:r>
                  <a:rPr lang="ro-RO" sz="2400" dirty="0" smtClean="0"/>
                  <a:t>â</a:t>
                </a:r>
                <a:r>
                  <a:rPr lang="en-US" sz="2400" dirty="0" err="1" smtClean="0"/>
                  <a:t>ngeri</a:t>
                </a:r>
                <a:endParaRPr lang="ro-RO" sz="2400" dirty="0" smtClean="0"/>
              </a:p>
              <a:p>
                <a:pPr>
                  <a:buFontTx/>
                  <a:buChar char="-"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/>
                  <a:t>II. </a:t>
                </a:r>
                <a:r>
                  <a:rPr lang="en-US" sz="2400" b="1" dirty="0" err="1"/>
                  <a:t>Func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fitness</a:t>
                </a:r>
              </a:p>
              <a:p>
                <a:pPr marL="0" indent="0">
                  <a:buNone/>
                </a:pPr>
                <a:r>
                  <a:rPr lang="en-US" sz="2400" dirty="0"/>
                  <a:t>C- </a:t>
                </a:r>
                <a:r>
                  <a:rPr lang="ro-RO" sz="2400" dirty="0" smtClean="0"/>
                  <a:t>matrice </a:t>
                </a:r>
                <a:r>
                  <a:rPr lang="en-US" sz="2400" dirty="0" err="1" smtClean="0"/>
                  <a:t>nxn</a:t>
                </a:r>
                <a:r>
                  <a:rPr lang="ro-RO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– </a:t>
                </a:r>
                <a:r>
                  <a:rPr lang="en-US" sz="2400" dirty="0" err="1"/>
                  <a:t>costul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 err="1">
                    <a:sym typeface="Wingdings" panose="05000000000000000000" pitchFamily="2" charset="2"/>
                  </a:rPr>
                  <a:t>j</a:t>
                </a:r>
                <a:r>
                  <a:rPr lang="en-US" sz="2400" dirty="0">
                    <a:sym typeface="Wingdings" panose="05000000000000000000" pitchFamily="2" charset="2"/>
                  </a:rPr>
                  <a:t> (direct);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dac</a:t>
                </a:r>
                <a:r>
                  <a:rPr lang="ro-RO" sz="2400" dirty="0">
                    <a:sym typeface="Wingdings" panose="05000000000000000000" pitchFamily="2" charset="2"/>
                  </a:rPr>
                  <a:t>ă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=j, </a:t>
                </a:r>
                <a:r>
                  <a:rPr lang="en-US" sz="2400" dirty="0" err="1">
                    <a:sym typeface="Wingdings" panose="05000000000000000000" pitchFamily="2" charset="2"/>
                  </a:rPr>
                  <a:t>atunci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costul</a:t>
                </a:r>
                <a:r>
                  <a:rPr lang="en-US" sz="2400" dirty="0">
                    <a:sym typeface="Wingdings" panose="05000000000000000000" pitchFamily="2" charset="2"/>
                  </a:rPr>
                  <a:t> e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nul</a:t>
                </a:r>
                <a:endParaRPr lang="ro-RO" sz="24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100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en-US" sz="2400" b="1" dirty="0"/>
                  <a:t>III. </a:t>
                </a:r>
                <a:r>
                  <a:rPr lang="en-US" sz="2400" b="1" dirty="0" err="1"/>
                  <a:t>Modelul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ie</a:t>
                </a:r>
                <a:endParaRPr lang="en-US" sz="2400" b="1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/>
                  <a:t>ii cu </a:t>
                </a:r>
                <a:r>
                  <a:rPr lang="en-US" sz="2400" dirty="0" err="1"/>
                  <a:t>dimensiuni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constante</a:t>
                </a:r>
                <a:r>
                  <a:rPr lang="en-US" sz="2400" dirty="0"/>
                  <a:t> </a:t>
                </a:r>
                <a:r>
                  <a:rPr lang="ro-RO" sz="2400" dirty="0"/>
                  <a:t>î</a:t>
                </a:r>
                <a:r>
                  <a:rPr lang="en-US" sz="2400" dirty="0"/>
                  <a:t>n </a:t>
                </a:r>
                <a:r>
                  <a:rPr lang="en-US" sz="2400" dirty="0" err="1"/>
                  <a:t>timp</a:t>
                </a:r>
                <a:r>
                  <a:rPr lang="en-US" sz="2400" dirty="0"/>
                  <a:t> - </a:t>
                </a:r>
                <a:r>
                  <a:rPr lang="ro-RO" sz="2400" dirty="0"/>
                  <a:t>d</a:t>
                </a:r>
                <a:r>
                  <a:rPr lang="en-US" sz="2400" dirty="0" err="1"/>
                  <a:t>im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Modelul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bazat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</a:t>
                </a:r>
                <a:r>
                  <a:rPr lang="en-US" sz="2400" dirty="0"/>
                  <a:t> genera</a:t>
                </a:r>
                <a:r>
                  <a:rPr lang="ro-RO" sz="2400" dirty="0"/>
                  <a:t>ț</a:t>
                </a:r>
                <a:r>
                  <a:rPr lang="en-US" sz="2400" dirty="0"/>
                  <a:t>ii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IV.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la </a:t>
                </a:r>
                <a:r>
                  <a:rPr lang="en-US" sz="2400" b="1" dirty="0" err="1"/>
                  <a:t>momentul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ini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ial</a:t>
                </a:r>
                <a:r>
                  <a:rPr lang="en-US" sz="2400" b="1" dirty="0"/>
                  <a:t> </a:t>
                </a:r>
                <a:r>
                  <a:rPr lang="en-US" sz="2400" dirty="0"/>
                  <a:t>– </a:t>
                </a:r>
                <a:r>
                  <a:rPr lang="en-US" sz="2400" dirty="0" err="1"/>
                  <a:t>aleator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a.i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fiecare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individ</a:t>
                </a:r>
                <a:r>
                  <a:rPr lang="en-US" sz="2400" dirty="0"/>
                  <a:t> s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aibe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aceea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ans</a:t>
                </a:r>
                <a:r>
                  <a:rPr lang="ro-RO" sz="2400" dirty="0"/>
                  <a:t>ă</a:t>
                </a:r>
                <a:r>
                  <a:rPr lang="en-US" sz="2400" dirty="0"/>
                  <a:t> de a fi </a:t>
                </a:r>
                <a:r>
                  <a:rPr lang="en-US" sz="2400" dirty="0" err="1"/>
                  <a:t>generat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6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  <a:blipFill>
                <a:blip r:embed="rId2"/>
                <a:stretch>
                  <a:fillRect l="-638" t="-2128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  <p:sp>
        <p:nvSpPr>
          <p:cNvPr id="5" name="Line Callout 1 4"/>
          <p:cNvSpPr/>
          <p:nvPr/>
        </p:nvSpPr>
        <p:spPr>
          <a:xfrm>
            <a:off x="8358909" y="2004291"/>
            <a:ext cx="2004291" cy="544945"/>
          </a:xfrm>
          <a:prstGeom prst="borderCallout1">
            <a:avLst>
              <a:gd name="adj1" fmla="val 18750"/>
              <a:gd name="adj2" fmla="val -8333"/>
              <a:gd name="adj3" fmla="val 220975"/>
              <a:gd name="adj4" fmla="val -29724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funcție de </a:t>
            </a:r>
            <a:r>
              <a:rPr lang="ro-RO" sz="2000" dirty="0">
                <a:sym typeface="Wingdings" panose="05000000000000000000" pitchFamily="2" charset="2"/>
              </a:rPr>
              <a:t>minim</a:t>
            </a:r>
          </a:p>
          <a:p>
            <a:pPr algn="ctr"/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8224982" y="4091710"/>
            <a:ext cx="2036618" cy="872836"/>
          </a:xfrm>
          <a:prstGeom prst="borderCallout1">
            <a:avLst>
              <a:gd name="adj1" fmla="val 18750"/>
              <a:gd name="adj2" fmla="val -8333"/>
              <a:gd name="adj3" fmla="val -3247"/>
              <a:gd name="adj4" fmla="val -380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Funcția fitness</a:t>
            </a:r>
          </a:p>
          <a:p>
            <a:pPr algn="ctr"/>
            <a:r>
              <a:rPr lang="ro-RO" sz="2000" dirty="0" smtClean="0">
                <a:sym typeface="Wingdings" panose="05000000000000000000" pitchFamily="2" charset="2"/>
              </a:rPr>
              <a:t>(de maxim)</a:t>
            </a:r>
            <a:endParaRPr lang="ro-RO" sz="2000" dirty="0">
              <a:sym typeface="Wingdings" panose="05000000000000000000" pitchFamily="2" charset="2"/>
            </a:endParaRP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53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012342"/>
            <a:ext cx="10515600" cy="484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V. </a:t>
            </a:r>
            <a:r>
              <a:rPr lang="en-US" sz="2000" b="1" dirty="0" err="1" smtClean="0"/>
              <a:t>Muta</a:t>
            </a:r>
            <a:r>
              <a:rPr lang="ro-RO" sz="2000" b="1" dirty="0" smtClean="0"/>
              <a:t>ț</a:t>
            </a:r>
            <a:r>
              <a:rPr lang="en-US" sz="2000" b="1" dirty="0" err="1" smtClean="0"/>
              <a:t>ia</a:t>
            </a:r>
            <a:endParaRPr lang="ro-RO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Tx/>
              <a:buChar char="-"/>
            </a:pPr>
            <a:r>
              <a:rPr lang="en-US" sz="2000" dirty="0" smtClean="0"/>
              <a:t>Cu </a:t>
            </a:r>
            <a:r>
              <a:rPr lang="en-US" sz="2000" dirty="0" err="1" smtClean="0"/>
              <a:t>probabilitate</a:t>
            </a:r>
            <a:r>
              <a:rPr lang="en-US" sz="2000" dirty="0" smtClean="0"/>
              <a:t> mic</a:t>
            </a:r>
            <a:r>
              <a:rPr lang="ro-RO" sz="2000" dirty="0" smtClean="0"/>
              <a:t>ă</a:t>
            </a:r>
            <a:r>
              <a:rPr lang="en-US" sz="2000" dirty="0" smtClean="0"/>
              <a:t>; pm = </a:t>
            </a:r>
            <a:r>
              <a:rPr lang="en-US" sz="2000" dirty="0" err="1" smtClean="0"/>
              <a:t>probabilitatea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muta</a:t>
            </a:r>
            <a:r>
              <a:rPr lang="ro-RO" sz="2000" dirty="0" smtClean="0"/>
              <a:t>ț</a:t>
            </a:r>
            <a:r>
              <a:rPr lang="en-US" sz="2000" dirty="0" err="1" smtClean="0"/>
              <a:t>ie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err="1" smtClean="0">
                <a:sym typeface="Wingdings" panose="05000000000000000000" pitchFamily="2" charset="2"/>
              </a:rPr>
              <a:t>Problema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ro-RO" sz="2000" dirty="0" smtClean="0">
                <a:sym typeface="Wingdings" panose="05000000000000000000" pitchFamily="2" charset="2"/>
              </a:rPr>
              <a:t>este </a:t>
            </a:r>
            <a:r>
              <a:rPr lang="en-US" sz="2000" dirty="0" smtClean="0">
                <a:sym typeface="Wingdings" panose="05000000000000000000" pitchFamily="2" charset="2"/>
              </a:rPr>
              <a:t>cu </a:t>
            </a:r>
            <a:r>
              <a:rPr lang="en-US" sz="2000" dirty="0" err="1" smtClean="0">
                <a:sym typeface="Wingdings" panose="05000000000000000000" pitchFamily="2" charset="2"/>
              </a:rPr>
              <a:t>reprezent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prin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permut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r>
              <a:rPr lang="en-US" sz="2000" dirty="0" smtClean="0">
                <a:sym typeface="Wingdings" panose="05000000000000000000" pitchFamily="2" charset="2"/>
              </a:rPr>
              <a:t>  </a:t>
            </a:r>
            <a:r>
              <a:rPr lang="en-US" sz="2000" dirty="0" err="1" smtClean="0"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este</a:t>
            </a:r>
            <a:r>
              <a:rPr lang="en-US" sz="2000" dirty="0" smtClean="0">
                <a:sym typeface="Wingdings" panose="05000000000000000000" pitchFamily="2" charset="2"/>
              </a:rPr>
              <a:t> la </a:t>
            </a:r>
            <a:r>
              <a:rPr lang="en-US" sz="2000" dirty="0" err="1" smtClean="0">
                <a:sym typeface="Wingdings" panose="05000000000000000000" pitchFamily="2" charset="2"/>
              </a:rPr>
              <a:t>nivel</a:t>
            </a:r>
            <a:r>
              <a:rPr lang="en-US" sz="2000" dirty="0" smtClean="0"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individ</a:t>
            </a:r>
            <a:endParaRPr lang="en-US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ro-RO" sz="2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Pm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k/Dim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ro-RO" sz="2000" dirty="0" smtClean="0">
                <a:sym typeface="Wingdings" panose="05000000000000000000" pitchFamily="2" charset="2"/>
              </a:rPr>
              <a:t>î</a:t>
            </a:r>
            <a:r>
              <a:rPr lang="en-US" sz="2000" dirty="0" smtClean="0">
                <a:sym typeface="Wingdings" panose="05000000000000000000" pitchFamily="2" charset="2"/>
              </a:rPr>
              <a:t>n </a:t>
            </a:r>
            <a:r>
              <a:rPr lang="en-US" sz="2000" dirty="0" err="1" smtClean="0">
                <a:sym typeface="Wingdings" panose="05000000000000000000" pitchFamily="2" charset="2"/>
              </a:rPr>
              <a:t>medie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sym typeface="Wingdings" panose="05000000000000000000" pitchFamily="2" charset="2"/>
              </a:rPr>
              <a:t>num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rul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indivizilor</a:t>
            </a:r>
            <a:r>
              <a:rPr lang="en-US" sz="2000" dirty="0" smtClean="0">
                <a:sym typeface="Wingdings" panose="05000000000000000000" pitchFamily="2" charset="2"/>
              </a:rPr>
              <a:t> care </a:t>
            </a:r>
            <a:r>
              <a:rPr lang="en-US" sz="2000" dirty="0" err="1" smtClean="0">
                <a:sym typeface="Wingdings" panose="05000000000000000000" pitchFamily="2" charset="2"/>
              </a:rPr>
              <a:t>sufer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este</a:t>
            </a:r>
            <a:r>
              <a:rPr lang="en-US" sz="2000" dirty="0" smtClean="0">
                <a:sym typeface="Wingdings" panose="05000000000000000000" pitchFamily="2" charset="2"/>
              </a:rPr>
              <a:t> k</a:t>
            </a:r>
          </a:p>
          <a:p>
            <a:pPr>
              <a:buFontTx/>
              <a:buChar char="-"/>
            </a:pPr>
            <a:endParaRPr lang="ro-RO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ym typeface="Wingdings" panose="05000000000000000000" pitchFamily="2" charset="2"/>
              </a:rPr>
              <a:t>La </a:t>
            </a:r>
            <a:r>
              <a:rPr lang="en-US" sz="2000" dirty="0" err="1" smtClean="0">
                <a:sym typeface="Wingdings" panose="05000000000000000000" pitchFamily="2" charset="2"/>
              </a:rPr>
              <a:t>nivelul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popula</a:t>
            </a:r>
            <a:r>
              <a:rPr lang="ro-RO" sz="2000" dirty="0" smtClean="0"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ym typeface="Wingdings" panose="05000000000000000000" pitchFamily="2" charset="2"/>
              </a:rPr>
              <a:t>iei</a:t>
            </a:r>
            <a:r>
              <a:rPr lang="en-US" sz="2000" dirty="0" smtClean="0">
                <a:sym typeface="Wingdings" panose="05000000000000000000" pitchFamily="2" charset="2"/>
              </a:rPr>
              <a:t> –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schema general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pentru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probleme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f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constr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â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ngeri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ro-RO" sz="2000" dirty="0" smtClean="0">
                <a:sym typeface="Wingdings" panose="05000000000000000000" pitchFamily="2" charset="2"/>
              </a:rPr>
              <a:t>reprezentarea prin </a:t>
            </a:r>
            <a:r>
              <a:rPr lang="en-US" sz="2000" dirty="0" err="1" smtClean="0">
                <a:sym typeface="Wingdings" panose="05000000000000000000" pitchFamily="2" charset="2"/>
              </a:rPr>
              <a:t>permut</a:t>
            </a:r>
            <a:r>
              <a:rPr lang="ro-RO" sz="2000" dirty="0" smtClean="0">
                <a:sym typeface="Wingdings" panose="05000000000000000000" pitchFamily="2" charset="2"/>
              </a:rPr>
              <a:t>ă</a:t>
            </a:r>
            <a:r>
              <a:rPr lang="en-US" sz="2000" dirty="0" err="1" smtClean="0">
                <a:sym typeface="Wingdings" panose="05000000000000000000" pitchFamily="2" charset="2"/>
              </a:rPr>
              <a:t>ri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ym typeface="Wingdings" panose="05000000000000000000" pitchFamily="2" charset="2"/>
              </a:rPr>
              <a:t>La </a:t>
            </a:r>
            <a:r>
              <a:rPr lang="en-US" sz="2000" dirty="0" err="1" smtClean="0">
                <a:sym typeface="Wingdings" panose="05000000000000000000" pitchFamily="2" charset="2"/>
              </a:rPr>
              <a:t>nivel</a:t>
            </a:r>
            <a:r>
              <a:rPr lang="en-US" sz="2000" dirty="0" smtClean="0">
                <a:sym typeface="Wingdings" panose="05000000000000000000" pitchFamily="2" charset="2"/>
              </a:rPr>
              <a:t> de </a:t>
            </a:r>
            <a:r>
              <a:rPr lang="en-US" sz="2000" dirty="0" err="1" smtClean="0">
                <a:sym typeface="Wingdings" panose="05000000000000000000" pitchFamily="2" charset="2"/>
              </a:rPr>
              <a:t>individ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 smtClean="0">
                <a:sym typeface="Wingdings" panose="05000000000000000000" pitchFamily="2" charset="2"/>
              </a:rPr>
              <a:t>Problema este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dependen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adiacen</a:t>
            </a:r>
            <a:r>
              <a:rPr lang="ro-RO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ță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prin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inversiune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PROBLEMA COMIS VOIAJORULUI - TSP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69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169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21</cp:revision>
  <dcterms:created xsi:type="dcterms:W3CDTF">2020-03-19T11:04:16Z</dcterms:created>
  <dcterms:modified xsi:type="dcterms:W3CDTF">2022-03-11T10:15:26Z</dcterms:modified>
</cp:coreProperties>
</file>