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image" Target="../media/image1.gif"/><Relationship Id="rId21" Type="http://schemas.openxmlformats.org/officeDocument/2006/relationships/image" Target="../media/image18.svg"/><Relationship Id="rId34" Type="http://schemas.openxmlformats.org/officeDocument/2006/relationships/image" Target="../media/image16.pn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25" Type="http://schemas.openxmlformats.org/officeDocument/2006/relationships/image" Target="../media/image22.svg"/><Relationship Id="rId33" Type="http://schemas.openxmlformats.org/officeDocument/2006/relationships/image" Target="../media/image30.svg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svg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image" Target="../media/image34.sv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28.sv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image" Target="../media/image24.svg"/><Relationship Id="rId30" Type="http://schemas.openxmlformats.org/officeDocument/2006/relationships/image" Target="../media/image14.png"/><Relationship Id="rId35" Type="http://schemas.openxmlformats.org/officeDocument/2006/relationships/image" Target="../media/image32.svg"/><Relationship Id="rId8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gif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896"/>
                <a:ext cx="10515600" cy="528906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 smtClean="0"/>
                  <a:t>Intrare: n </a:t>
                </a:r>
                <a:r>
                  <a:rPr lang="en-US" sz="2000" dirty="0" err="1" smtClean="0"/>
                  <a:t>obiecte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av</a:t>
                </a:r>
                <a:r>
                  <a:rPr lang="ro-RO" sz="2000" dirty="0" smtClean="0"/>
                  <a:t>â</a:t>
                </a:r>
                <a:r>
                  <a:rPr lang="en-US" sz="2000" dirty="0" err="1" smtClean="0"/>
                  <a:t>nd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asociat</a:t>
                </a:r>
                <a:r>
                  <a:rPr lang="en-US" sz="2000" dirty="0" smtClean="0"/>
                  <a:t> un cost (capacitate </a:t>
                </a:r>
                <a:r>
                  <a:rPr lang="en-US" sz="2000" dirty="0" err="1" smtClean="0"/>
                  <a:t>ocupat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) </a:t>
                </a:r>
                <a:r>
                  <a:rPr lang="ro-RO" sz="2000" dirty="0" err="1"/>
                  <a:t>ș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o </a:t>
                </a:r>
                <a:r>
                  <a:rPr lang="en-US" sz="2000" dirty="0" err="1" smtClean="0"/>
                  <a:t>valoare</a:t>
                </a:r>
                <a:r>
                  <a:rPr lang="en-US" sz="2000" dirty="0" smtClean="0"/>
                  <a:t> (</a:t>
                </a:r>
                <a:r>
                  <a:rPr lang="ro-RO" sz="2000" dirty="0" smtClean="0"/>
                  <a:t>câștigul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adus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alegerea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acelui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obiect</a:t>
                </a:r>
                <a:r>
                  <a:rPr lang="en-US" sz="2000" dirty="0" smtClean="0"/>
                  <a:t>)</a:t>
                </a:r>
              </a:p>
              <a:p>
                <a:pPr algn="just"/>
                <a:r>
                  <a:rPr lang="en-US" sz="2000" dirty="0" err="1" smtClean="0"/>
                  <a:t>i</a:t>
                </a:r>
                <a:r>
                  <a:rPr lang="en-US" sz="2000" dirty="0" smtClean="0"/>
                  <a:t>=1,..,n (0,..,n-1)</a:t>
                </a:r>
                <a:r>
                  <a:rPr lang="ro-RO" sz="2000" dirty="0" smtClean="0"/>
                  <a:t> obicete</a:t>
                </a:r>
                <a:r>
                  <a:rPr lang="en-US" sz="2000" dirty="0" smtClean="0"/>
                  <a:t>;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-cost,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 smtClean="0"/>
                  <a:t> - valoare</a:t>
                </a:r>
                <a:endParaRPr lang="en-US" sz="2000" dirty="0" smtClean="0"/>
              </a:p>
              <a:p>
                <a:pPr algn="just"/>
                <a:r>
                  <a:rPr lang="en-US" sz="2000" dirty="0" err="1" smtClean="0"/>
                  <a:t>Cmax</a:t>
                </a:r>
                <a:r>
                  <a:rPr lang="ro-RO" sz="2000" dirty="0" smtClean="0"/>
                  <a:t> – costul maxim (capacitatea maximă)</a:t>
                </a:r>
                <a:endParaRPr lang="en-US" sz="2000" dirty="0" smtClean="0"/>
              </a:p>
              <a:p>
                <a:pPr lvl="8" algn="just"/>
                <a:endParaRPr lang="en-US" sz="1400" dirty="0"/>
              </a:p>
              <a:p>
                <a:pPr marL="0" indent="0" algn="just">
                  <a:buNone/>
                </a:pPr>
                <a:endParaRPr lang="ro-RO" sz="2400" dirty="0" smtClean="0"/>
              </a:p>
              <a:p>
                <a:pPr marL="0" indent="0" algn="just">
                  <a:buNone/>
                </a:pPr>
                <a:endParaRPr lang="ro-RO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896"/>
                <a:ext cx="10515600" cy="5289067"/>
              </a:xfrm>
              <a:blipFill>
                <a:blip r:embed="rId2"/>
                <a:stretch>
                  <a:fillRect l="-522" t="-126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66618" y="350982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PROBLEMELE RUCSACULUI – 0-1 </a:t>
            </a:r>
            <a:r>
              <a:rPr lang="ro-RO" sz="2400" b="1" dirty="0" smtClean="0"/>
              <a:t>ȘI CONTINUU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60FD2-827A-449B-84C2-265F9E74A13F}"/>
              </a:ext>
            </a:extLst>
          </p:cNvPr>
          <p:cNvGrpSpPr/>
          <p:nvPr/>
        </p:nvGrpSpPr>
        <p:grpSpPr>
          <a:xfrm>
            <a:off x="6892701" y="2267830"/>
            <a:ext cx="5163127" cy="2529198"/>
            <a:chOff x="728418" y="798495"/>
            <a:chExt cx="5315710" cy="2543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69FFB1-B5D2-4832-94D5-B0D1CCD2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18" y="902732"/>
              <a:ext cx="2076450" cy="2438400"/>
            </a:xfrm>
            <a:prstGeom prst="rect">
              <a:avLst/>
            </a:prstGeom>
          </p:spPr>
        </p:pic>
        <p:pic>
          <p:nvPicPr>
            <p:cNvPr id="6" name="Graphic 22" descr="Video camera">
              <a:extLst>
                <a:ext uri="{FF2B5EF4-FFF2-40B4-BE49-F238E27FC236}">
                  <a16:creationId xmlns:a16="http://schemas.microsoft.com/office/drawing/2014/main" id="{6DAAA0C9-7F24-4842-8AA0-EF3A0714E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78670" y="814348"/>
              <a:ext cx="551364" cy="551364"/>
            </a:xfrm>
            <a:prstGeom prst="rect">
              <a:avLst/>
            </a:prstGeom>
          </p:spPr>
        </p:pic>
        <p:pic>
          <p:nvPicPr>
            <p:cNvPr id="7" name="Graphic 24" descr="Saxophone">
              <a:extLst>
                <a:ext uri="{FF2B5EF4-FFF2-40B4-BE49-F238E27FC236}">
                  <a16:creationId xmlns:a16="http://schemas.microsoft.com/office/drawing/2014/main" id="{18DFB05C-CB98-4F16-9C82-6C110D10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8190" y="814348"/>
              <a:ext cx="551364" cy="551364"/>
            </a:xfrm>
            <a:prstGeom prst="rect">
              <a:avLst/>
            </a:prstGeom>
          </p:spPr>
        </p:pic>
        <p:pic>
          <p:nvPicPr>
            <p:cNvPr id="8" name="Graphic 26" descr="Violin">
              <a:extLst>
                <a:ext uri="{FF2B5EF4-FFF2-40B4-BE49-F238E27FC236}">
                  <a16:creationId xmlns:a16="http://schemas.microsoft.com/office/drawing/2014/main" id="{9B87C788-3654-4D24-9417-E704B1E2B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70520" y="798495"/>
              <a:ext cx="551364" cy="551364"/>
            </a:xfrm>
            <a:prstGeom prst="rect">
              <a:avLst/>
            </a:prstGeom>
          </p:spPr>
        </p:pic>
        <p:pic>
          <p:nvPicPr>
            <p:cNvPr id="9" name="Graphic 28" descr="Electric guitar">
              <a:extLst>
                <a:ext uri="{FF2B5EF4-FFF2-40B4-BE49-F238E27FC236}">
                  <a16:creationId xmlns:a16="http://schemas.microsoft.com/office/drawing/2014/main" id="{4727FA72-D907-4BFF-9E69-7F77DCE1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54428" y="834656"/>
              <a:ext cx="551364" cy="551364"/>
            </a:xfrm>
            <a:prstGeom prst="rect">
              <a:avLst/>
            </a:prstGeom>
          </p:spPr>
        </p:pic>
        <p:pic>
          <p:nvPicPr>
            <p:cNvPr id="10" name="Graphic 30" descr="Pants">
              <a:extLst>
                <a:ext uri="{FF2B5EF4-FFF2-40B4-BE49-F238E27FC236}">
                  <a16:creationId xmlns:a16="http://schemas.microsoft.com/office/drawing/2014/main" id="{AE7A1DC1-90F6-4D56-B79B-5EC5650C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54428" y="1476144"/>
              <a:ext cx="551364" cy="551364"/>
            </a:xfrm>
            <a:prstGeom prst="rect">
              <a:avLst/>
            </a:prstGeom>
          </p:spPr>
        </p:pic>
        <p:pic>
          <p:nvPicPr>
            <p:cNvPr id="11" name="Graphic 32" descr="Suit">
              <a:extLst>
                <a:ext uri="{FF2B5EF4-FFF2-40B4-BE49-F238E27FC236}">
                  <a16:creationId xmlns:a16="http://schemas.microsoft.com/office/drawing/2014/main" id="{91C92482-62D3-42AE-8809-D02A12EF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51865" y="1476144"/>
              <a:ext cx="551364" cy="551364"/>
            </a:xfrm>
            <a:prstGeom prst="rect">
              <a:avLst/>
            </a:prstGeom>
          </p:spPr>
        </p:pic>
        <p:pic>
          <p:nvPicPr>
            <p:cNvPr id="12" name="Graphic 34" descr="Shoe">
              <a:extLst>
                <a:ext uri="{FF2B5EF4-FFF2-40B4-BE49-F238E27FC236}">
                  <a16:creationId xmlns:a16="http://schemas.microsoft.com/office/drawing/2014/main" id="{2B64D172-EE22-48AB-AC6B-C56FF30C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08325" y="1471589"/>
              <a:ext cx="551364" cy="551364"/>
            </a:xfrm>
            <a:prstGeom prst="rect">
              <a:avLst/>
            </a:prstGeom>
          </p:spPr>
        </p:pic>
        <p:pic>
          <p:nvPicPr>
            <p:cNvPr id="13" name="Graphic 36" descr="Watch">
              <a:extLst>
                <a:ext uri="{FF2B5EF4-FFF2-40B4-BE49-F238E27FC236}">
                  <a16:creationId xmlns:a16="http://schemas.microsoft.com/office/drawing/2014/main" id="{E253B13E-4E61-42C6-9DA6-D67D424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545603" y="1455372"/>
              <a:ext cx="551364" cy="551364"/>
            </a:xfrm>
            <a:prstGeom prst="rect">
              <a:avLst/>
            </a:prstGeom>
          </p:spPr>
        </p:pic>
        <p:pic>
          <p:nvPicPr>
            <p:cNvPr id="14" name="Graphic 38" descr="Crown">
              <a:extLst>
                <a:ext uri="{FF2B5EF4-FFF2-40B4-BE49-F238E27FC236}">
                  <a16:creationId xmlns:a16="http://schemas.microsoft.com/office/drawing/2014/main" id="{EC233065-6F20-44C9-8064-0CC267DB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492764" y="2130294"/>
              <a:ext cx="551364" cy="551364"/>
            </a:xfrm>
            <a:prstGeom prst="rect">
              <a:avLst/>
            </a:prstGeom>
          </p:spPr>
        </p:pic>
        <p:pic>
          <p:nvPicPr>
            <p:cNvPr id="15" name="Graphic 40" descr="Suitcase">
              <a:extLst>
                <a:ext uri="{FF2B5EF4-FFF2-40B4-BE49-F238E27FC236}">
                  <a16:creationId xmlns:a16="http://schemas.microsoft.com/office/drawing/2014/main" id="{45F71DEC-8515-45B2-8A5F-FD83FE35B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874169" y="2157249"/>
              <a:ext cx="551364" cy="551364"/>
            </a:xfrm>
            <a:prstGeom prst="rect">
              <a:avLst/>
            </a:prstGeom>
          </p:spPr>
        </p:pic>
        <p:pic>
          <p:nvPicPr>
            <p:cNvPr id="16" name="Graphic 42" descr="Shirt">
              <a:extLst>
                <a:ext uri="{FF2B5EF4-FFF2-40B4-BE49-F238E27FC236}">
                  <a16:creationId xmlns:a16="http://schemas.microsoft.com/office/drawing/2014/main" id="{99D0134E-3DCF-4478-BC8F-698D3180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08325" y="2154241"/>
              <a:ext cx="551364" cy="551364"/>
            </a:xfrm>
            <a:prstGeom prst="rect">
              <a:avLst/>
            </a:prstGeom>
          </p:spPr>
        </p:pic>
        <p:pic>
          <p:nvPicPr>
            <p:cNvPr id="17" name="Graphic 44" descr="Trophy">
              <a:extLst>
                <a:ext uri="{FF2B5EF4-FFF2-40B4-BE49-F238E27FC236}">
                  <a16:creationId xmlns:a16="http://schemas.microsoft.com/office/drawing/2014/main" id="{4A4B0B56-4911-4205-83AF-ACCFB1F9A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583200" y="2161629"/>
              <a:ext cx="551364" cy="551364"/>
            </a:xfrm>
            <a:prstGeom prst="rect">
              <a:avLst/>
            </a:prstGeom>
          </p:spPr>
        </p:pic>
        <p:pic>
          <p:nvPicPr>
            <p:cNvPr id="18" name="Graphic 46" descr="Present">
              <a:extLst>
                <a:ext uri="{FF2B5EF4-FFF2-40B4-BE49-F238E27FC236}">
                  <a16:creationId xmlns:a16="http://schemas.microsoft.com/office/drawing/2014/main" id="{6BE50784-31EF-4C7C-8FFA-12AFC296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492764" y="2772595"/>
              <a:ext cx="551364" cy="551364"/>
            </a:xfrm>
            <a:prstGeom prst="rect">
              <a:avLst/>
            </a:prstGeom>
          </p:spPr>
        </p:pic>
        <p:pic>
          <p:nvPicPr>
            <p:cNvPr id="19" name="Graphic 48" descr="Diamond">
              <a:extLst>
                <a:ext uri="{FF2B5EF4-FFF2-40B4-BE49-F238E27FC236}">
                  <a16:creationId xmlns:a16="http://schemas.microsoft.com/office/drawing/2014/main" id="{5FE8B50D-597D-4A4A-B673-142A3721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893369" y="2790634"/>
              <a:ext cx="551364" cy="551364"/>
            </a:xfrm>
            <a:prstGeom prst="rect">
              <a:avLst/>
            </a:prstGeom>
          </p:spPr>
        </p:pic>
        <p:pic>
          <p:nvPicPr>
            <p:cNvPr id="20" name="Graphic 50" descr="Brontosaurus">
              <a:extLst>
                <a:ext uri="{FF2B5EF4-FFF2-40B4-BE49-F238E27FC236}">
                  <a16:creationId xmlns:a16="http://schemas.microsoft.com/office/drawing/2014/main" id="{CC501294-92EB-4486-8E44-661BDE14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23838" y="2762111"/>
              <a:ext cx="551364" cy="551364"/>
            </a:xfrm>
            <a:prstGeom prst="rect">
              <a:avLst/>
            </a:prstGeom>
          </p:spPr>
        </p:pic>
        <p:pic>
          <p:nvPicPr>
            <p:cNvPr id="21" name="Graphic 52" descr="Cooked turkey">
              <a:extLst>
                <a:ext uri="{FF2B5EF4-FFF2-40B4-BE49-F238E27FC236}">
                  <a16:creationId xmlns:a16="http://schemas.microsoft.com/office/drawing/2014/main" id="{43C32AFE-0533-47CA-A3C5-96CAFED6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583200" y="2762111"/>
              <a:ext cx="551364" cy="551364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179B84-89A1-4B30-8BC9-E661388CE8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868" y="1747271"/>
              <a:ext cx="434749" cy="34130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4D048C58-6541-4267-86AF-247234CD7619}"/>
                </a:ext>
              </a:extLst>
            </p:cNvPr>
            <p:cNvSpPr/>
            <p:nvPr/>
          </p:nvSpPr>
          <p:spPr>
            <a:xfrm>
              <a:off x="3293283" y="835842"/>
              <a:ext cx="226304" cy="249636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40D28A-84BA-4C43-AFB4-8C80C8C2AC74}"/>
                </a:ext>
              </a:extLst>
            </p:cNvPr>
            <p:cNvSpPr txBox="1"/>
            <p:nvPr/>
          </p:nvSpPr>
          <p:spPr>
            <a:xfrm>
              <a:off x="2849380" y="1563981"/>
              <a:ext cx="3076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4000" b="1" dirty="0">
                  <a:solidFill>
                    <a:srgbClr val="FF0000"/>
                  </a:solidFill>
                </a:rPr>
                <a:t>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3543" y="2487724"/>
                <a:ext cx="6054501" cy="431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ro-RO" sz="2000" dirty="0" smtClean="0"/>
                  <a:t>P</a:t>
                </a:r>
                <a:r>
                  <a:rPr lang="en-US" sz="2000" dirty="0" err="1" smtClean="0"/>
                  <a:t>roblem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rucsac</a:t>
                </a:r>
                <a:r>
                  <a:rPr lang="en-US" sz="2000" dirty="0"/>
                  <a:t> 0-1 - </a:t>
                </a:r>
                <a:r>
                  <a:rPr lang="en-US" sz="2000" b="1" dirty="0" err="1"/>
                  <a:t>determin</a:t>
                </a:r>
                <a:r>
                  <a:rPr lang="ro-RO" sz="2000" b="1" dirty="0"/>
                  <a:t>ă</a:t>
                </a:r>
                <a:r>
                  <a:rPr lang="en-US" sz="2000" b="1" dirty="0"/>
                  <a:t> o </a:t>
                </a:r>
                <a:r>
                  <a:rPr lang="en-US" sz="2000" b="1" dirty="0" err="1"/>
                  <a:t>submul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ime</a:t>
                </a:r>
                <a:r>
                  <a:rPr lang="en-US" sz="2000" b="1" dirty="0"/>
                  <a:t> </a:t>
                </a:r>
                <a:r>
                  <a:rPr lang="en-US" sz="2000" dirty="0"/>
                  <a:t>– </a:t>
                </a:r>
                <a:r>
                  <a:rPr lang="en-US" sz="2000" dirty="0" err="1"/>
                  <a:t>obiectele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alese</a:t>
                </a:r>
                <a:r>
                  <a:rPr lang="en-US" sz="2000" dirty="0"/>
                  <a:t> s</a:t>
                </a:r>
                <a:r>
                  <a:rPr lang="ro-RO" sz="2000" dirty="0"/>
                  <a:t>ă</a:t>
                </a:r>
                <a:r>
                  <a:rPr lang="en-US" sz="2000" dirty="0"/>
                  <a:t> nu dep</a:t>
                </a:r>
                <a:r>
                  <a:rPr lang="ro-RO" sz="2000" dirty="0"/>
                  <a:t>ăș</a:t>
                </a:r>
                <a:r>
                  <a:rPr lang="en-US" sz="2000" dirty="0" err="1"/>
                  <a:t>easc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Cmax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valoarea</a:t>
                </a:r>
                <a:r>
                  <a:rPr lang="en-US" sz="2000" dirty="0"/>
                  <a:t> total</a:t>
                </a:r>
                <a:r>
                  <a:rPr lang="ro-RO" sz="2000" dirty="0"/>
                  <a:t>ă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alegerii</a:t>
                </a:r>
                <a:r>
                  <a:rPr lang="en-US" sz="2000" dirty="0"/>
                  <a:t> </a:t>
                </a:r>
                <a:r>
                  <a:rPr lang="ro-RO" sz="2000" dirty="0"/>
                  <a:t>să fie</a:t>
                </a:r>
                <a:r>
                  <a:rPr lang="en-US" sz="2000" dirty="0"/>
                  <a:t> maxim</a:t>
                </a:r>
                <a:r>
                  <a:rPr lang="ro-RO" sz="2000" dirty="0" smtClean="0"/>
                  <a:t>ă</a:t>
                </a:r>
                <a:endParaRPr lang="en-US" sz="2000" dirty="0" smtClean="0"/>
              </a:p>
              <a:p>
                <a:pPr marL="571500" indent="-571500" algn="just">
                  <a:buAutoNum type="romanUcPeriod"/>
                </a:pPr>
                <a:r>
                  <a:rPr lang="en-US" sz="2000" b="1" dirty="0"/>
                  <a:t>Reprezentarea</a:t>
                </a:r>
              </a:p>
              <a:p>
                <a:pPr marL="514350" indent="-514350" algn="just">
                  <a:buAutoNum type="alphaLcParenR"/>
                </a:pPr>
                <a:r>
                  <a:rPr lang="en-US" sz="2000" dirty="0" err="1"/>
                  <a:t>Cazul</a:t>
                </a:r>
                <a:r>
                  <a:rPr lang="en-US" sz="2000" dirty="0"/>
                  <a:t> </a:t>
                </a:r>
                <a:r>
                  <a:rPr lang="ro-RO" sz="2000" dirty="0"/>
                  <a:t>0-1</a:t>
                </a:r>
                <a:endParaRPr lang="en-US" sz="2000" dirty="0"/>
              </a:p>
              <a:p>
                <a:pPr marL="342900" indent="-342900" algn="just">
                  <a:buFontTx/>
                  <a:buChar char="-"/>
                </a:pPr>
                <a:r>
                  <a:rPr lang="en-US" sz="2000" dirty="0" err="1" smtClean="0"/>
                  <a:t>Genotip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–</a:t>
                </a: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ro-RO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{0,1}</a:t>
                </a:r>
                <a:r>
                  <a:rPr lang="en-US" sz="2000" dirty="0"/>
                  <a:t>;</a:t>
                </a:r>
                <a:r>
                  <a:rPr lang="ro-RO" sz="2000" dirty="0"/>
                  <a:t> </a:t>
                </a:r>
                <a:endParaRPr lang="en-US" sz="2000" dirty="0" smtClean="0"/>
              </a:p>
              <a:p>
                <a:pPr algn="just"/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candidat la </a:t>
                </a:r>
                <a:r>
                  <a:rPr lang="en-US" sz="2000" dirty="0" err="1"/>
                  <a:t>solutie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solutie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fezabila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sau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admisibila</a:t>
                </a:r>
                <a:r>
                  <a:rPr lang="en-US" sz="2000" dirty="0" smtClean="0"/>
                  <a:t>)</a:t>
                </a:r>
                <a:endParaRPr lang="ro-RO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Problema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este</a:t>
                </a:r>
                <a:r>
                  <a:rPr lang="en-US" sz="2000" dirty="0"/>
                  <a:t> cu </a:t>
                </a:r>
                <a:r>
                  <a:rPr lang="en-US" sz="2000" dirty="0" err="1"/>
                  <a:t>restric</a:t>
                </a:r>
                <a:r>
                  <a:rPr lang="ro-RO" sz="2000" dirty="0"/>
                  <a:t>ț</a:t>
                </a:r>
                <a:r>
                  <a:rPr lang="en-US" sz="2000" dirty="0"/>
                  <a:t>ii</a:t>
                </a:r>
              </a:p>
              <a:p>
                <a:pPr algn="just">
                  <a:buFontTx/>
                  <a:buChar char="-"/>
                </a:pPr>
                <a:r>
                  <a:rPr lang="en-US" sz="2000" dirty="0" smtClean="0"/>
                  <a:t> Spa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solu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iilor</a:t>
                </a:r>
                <a:r>
                  <a:rPr lang="en-US" sz="2000" dirty="0"/>
                  <a:t> GA (spa</a:t>
                </a:r>
                <a:r>
                  <a:rPr lang="ro-RO" sz="2000" dirty="0"/>
                  <a:t>țiu</a:t>
                </a:r>
                <a:r>
                  <a:rPr lang="en-US" sz="2000" dirty="0"/>
                  <a:t>l </a:t>
                </a:r>
                <a:r>
                  <a:rPr lang="en-US" sz="2000" dirty="0" err="1"/>
                  <a:t>genotipurilor</a:t>
                </a:r>
                <a:r>
                  <a:rPr lang="en-US" sz="2000" dirty="0"/>
                  <a:t>)</a:t>
                </a:r>
                <a:r>
                  <a:rPr lang="ro-RO" sz="2000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cu cost(s)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000" dirty="0">
                    <a:solidFill>
                      <a:srgbClr val="FF0000"/>
                    </a:solidFill>
                  </a:rPr>
                  <a:t>C</a:t>
                </a:r>
                <a:r>
                  <a:rPr lang="en-US" sz="2000" dirty="0">
                    <a:solidFill>
                      <a:srgbClr val="FF0000"/>
                    </a:solidFill>
                  </a:rPr>
                  <a:t>max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43" y="2487724"/>
                <a:ext cx="6054501" cy="4318170"/>
              </a:xfrm>
              <a:prstGeom prst="rect">
                <a:avLst/>
              </a:prstGeom>
              <a:blipFill>
                <a:blip r:embed="rId38"/>
                <a:stretch>
                  <a:fillRect l="-1108" t="-989" r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23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30474"/>
                <a:ext cx="10515600" cy="3190400"/>
              </a:xfrm>
            </p:spPr>
            <p:txBody>
              <a:bodyPr>
                <a:normAutofit fontScale="62500" lnSpcReduction="20000"/>
              </a:bodyPr>
              <a:lstStyle/>
              <a:p>
                <a:pPr lvl="8" algn="just"/>
                <a:endParaRPr lang="ro-RO" dirty="0" smtClean="0"/>
              </a:p>
              <a:p>
                <a:pPr marL="571500" indent="-571500" algn="just">
                  <a:buAutoNum type="romanUcPeriod"/>
                </a:pPr>
                <a:r>
                  <a:rPr lang="en-US" sz="3200" b="1" dirty="0" err="1" smtClean="0"/>
                  <a:t>Reprezentarea</a:t>
                </a:r>
                <a:endParaRPr lang="en-US" sz="3200" b="1" dirty="0" smtClean="0"/>
              </a:p>
              <a:p>
                <a:pPr marL="514350" indent="-514350">
                  <a:buAutoNum type="alphaLcParenR"/>
                </a:pPr>
                <a:r>
                  <a:rPr lang="en-US" sz="3200" dirty="0"/>
                  <a:t>Cazul </a:t>
                </a:r>
                <a:r>
                  <a:rPr lang="en-US" sz="3200" dirty="0" err="1"/>
                  <a:t>continuu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- </a:t>
                </a:r>
                <a:r>
                  <a:rPr lang="en-US" sz="3200" dirty="0" err="1" smtClean="0"/>
                  <a:t>Genotip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– </a:t>
                </a:r>
                <a14:m>
                  <m:oMath xmlns:m="http://schemas.openxmlformats.org/officeDocument/2006/math">
                    <m:r>
                      <a:rPr lang="ro-RO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ro-RO" sz="320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[</a:t>
                </a:r>
                <a:r>
                  <a:rPr lang="en-US" sz="3200" dirty="0"/>
                  <a:t>0,1]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- </a:t>
                </a:r>
                <a14:m>
                  <m:oMath xmlns:m="http://schemas.openxmlformats.org/officeDocument/2006/math">
                    <m:r>
                      <a:rPr lang="ro-RO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este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candidat</a:t>
                </a:r>
                <a:r>
                  <a:rPr lang="en-US" sz="3200" dirty="0"/>
                  <a:t> la </a:t>
                </a:r>
                <a:r>
                  <a:rPr lang="en-US" sz="3200" dirty="0" err="1"/>
                  <a:t>solutie</a:t>
                </a:r>
                <a:r>
                  <a:rPr lang="en-US" sz="3200" dirty="0"/>
                  <a:t> (</a:t>
                </a:r>
                <a:r>
                  <a:rPr lang="en-US" sz="3200" dirty="0" err="1"/>
                  <a:t>solutie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fezabila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sau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admisibila</a:t>
                </a:r>
                <a:r>
                  <a:rPr lang="en-US" sz="3200" dirty="0"/>
                  <a:t>) </a:t>
                </a:r>
                <a:r>
                  <a:rPr lang="en-US" sz="3200" dirty="0" err="1"/>
                  <a:t>dac</a:t>
                </a:r>
                <a:r>
                  <a:rPr lang="ro-RO" sz="3200" dirty="0"/>
                  <a:t>ă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en-US" sz="3200" dirty="0" err="1"/>
                  <a:t>Problema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este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una</a:t>
                </a:r>
                <a:r>
                  <a:rPr lang="en-US" sz="3200" dirty="0"/>
                  <a:t> cu </a:t>
                </a:r>
                <a:r>
                  <a:rPr lang="en-US" sz="3200" dirty="0" err="1"/>
                  <a:t>restric</a:t>
                </a:r>
                <a:r>
                  <a:rPr lang="ro-RO" sz="3200" dirty="0"/>
                  <a:t>ț</a:t>
                </a:r>
                <a:r>
                  <a:rPr lang="en-US" sz="3200" dirty="0"/>
                  <a:t>ii</a:t>
                </a:r>
              </a:p>
              <a:p>
                <a:pPr algn="just">
                  <a:buFontTx/>
                  <a:buChar char="-"/>
                </a:pPr>
                <a:r>
                  <a:rPr lang="en-US" sz="3200" dirty="0"/>
                  <a:t>Spatiul </a:t>
                </a:r>
                <a:r>
                  <a:rPr lang="en-US" sz="3200" dirty="0" err="1"/>
                  <a:t>solutiilor</a:t>
                </a:r>
                <a:r>
                  <a:rPr lang="en-US" sz="3200" dirty="0"/>
                  <a:t> GA (spatial </a:t>
                </a:r>
                <a:r>
                  <a:rPr lang="en-US" sz="3200" dirty="0" err="1"/>
                  <a:t>genotipurilor</a:t>
                </a:r>
                <a:r>
                  <a:rPr lang="en-US" sz="32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cu cost(s)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err="1">
                    <a:solidFill>
                      <a:srgbClr val="FF0000"/>
                    </a:solidFill>
                  </a:rPr>
                  <a:t>cmax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30474"/>
                <a:ext cx="10515600" cy="3190400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95927" y="729673"/>
            <a:ext cx="50338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/>
              <a:t>2. </a:t>
            </a:r>
            <a:r>
              <a:rPr lang="ro-RO" sz="2000" dirty="0" err="1" smtClean="0"/>
              <a:t>P</a:t>
            </a:r>
            <a:r>
              <a:rPr lang="en-US" sz="2000" dirty="0" err="1" smtClean="0"/>
              <a:t>roblema</a:t>
            </a:r>
            <a:r>
              <a:rPr lang="en-US" sz="2000" dirty="0" smtClean="0"/>
              <a:t> </a:t>
            </a:r>
            <a:r>
              <a:rPr lang="en-US" sz="2000" dirty="0" err="1"/>
              <a:t>rucsacului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dirty="0" err="1"/>
              <a:t>caz</a:t>
            </a:r>
            <a:r>
              <a:rPr lang="en-US" sz="2000" dirty="0"/>
              <a:t> </a:t>
            </a:r>
            <a:r>
              <a:rPr lang="en-US" sz="2000" dirty="0" err="1"/>
              <a:t>continuu</a:t>
            </a:r>
            <a:r>
              <a:rPr lang="en-US" sz="2000" dirty="0"/>
              <a:t> -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calculeaz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b="1" dirty="0" err="1"/>
              <a:t>frac</a:t>
            </a:r>
            <a:r>
              <a:rPr lang="ro-RO" sz="2000" b="1" dirty="0"/>
              <a:t>ț</a:t>
            </a:r>
            <a:r>
              <a:rPr lang="en-US" sz="2000" b="1" dirty="0" err="1"/>
              <a:t>iunea</a:t>
            </a:r>
            <a:r>
              <a:rPr lang="en-US" sz="2000" b="1" dirty="0"/>
              <a:t> </a:t>
            </a:r>
            <a:r>
              <a:rPr lang="en-US" sz="2000" b="1" dirty="0" err="1"/>
              <a:t>selectat</a:t>
            </a:r>
            <a:r>
              <a:rPr lang="ro-RO" sz="2000" b="1" dirty="0"/>
              <a:t>ă</a:t>
            </a:r>
            <a:r>
              <a:rPr lang="en-US" sz="2000" b="1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 err="1"/>
              <a:t>nc</a:t>
            </a:r>
            <a:r>
              <a:rPr lang="ro-RO" sz="2000" dirty="0"/>
              <a:t>â</a:t>
            </a:r>
            <a:r>
              <a:rPr lang="en-US" sz="2000" dirty="0"/>
              <a:t>t </a:t>
            </a:r>
            <a:r>
              <a:rPr lang="en-US" sz="2000" dirty="0" err="1"/>
              <a:t>capacitatea</a:t>
            </a:r>
            <a:r>
              <a:rPr lang="en-US" sz="2000" dirty="0"/>
              <a:t> maxim</a:t>
            </a:r>
            <a:r>
              <a:rPr lang="ro-RO" sz="2000" dirty="0"/>
              <a:t>ă</a:t>
            </a:r>
            <a:r>
              <a:rPr lang="en-US" sz="2000" dirty="0"/>
              <a:t> s</a:t>
            </a:r>
            <a:r>
              <a:rPr lang="ro-RO" sz="2000" dirty="0"/>
              <a:t>ă</a:t>
            </a:r>
            <a:r>
              <a:rPr lang="en-US" sz="2000" dirty="0"/>
              <a:t> nu fie dep</a:t>
            </a:r>
            <a:r>
              <a:rPr lang="ro-RO" sz="2000" dirty="0"/>
              <a:t>ăș</a:t>
            </a:r>
            <a:r>
              <a:rPr lang="en-US" sz="2000" dirty="0"/>
              <a:t>it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alegerea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aib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maxim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endParaRPr lang="ro-RO" sz="2000" dirty="0"/>
          </a:p>
          <a:p>
            <a:pPr algn="just"/>
            <a:r>
              <a:rPr lang="ro-RO" sz="2000" dirty="0"/>
              <a:t>Ipoteză: </a:t>
            </a:r>
            <a:r>
              <a:rPr lang="en-US" sz="2000" b="1" dirty="0" err="1"/>
              <a:t>costurile</a:t>
            </a:r>
            <a:r>
              <a:rPr lang="en-US" sz="2000" b="1" dirty="0"/>
              <a:t> </a:t>
            </a:r>
            <a:r>
              <a:rPr lang="en-US" sz="2000" b="1" dirty="0" err="1"/>
              <a:t>si</a:t>
            </a:r>
            <a:r>
              <a:rPr lang="en-US" sz="2000" b="1" dirty="0"/>
              <a:t> </a:t>
            </a:r>
            <a:r>
              <a:rPr lang="en-US" sz="2000" b="1" dirty="0" err="1"/>
              <a:t>valorile</a:t>
            </a:r>
            <a:r>
              <a:rPr lang="en-US" sz="2000" b="1" dirty="0"/>
              <a:t>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distribuite</a:t>
            </a:r>
            <a:r>
              <a:rPr lang="en-US" sz="2000" b="1" dirty="0"/>
              <a:t> </a:t>
            </a:r>
            <a:r>
              <a:rPr lang="en-US" sz="2000" b="1" dirty="0" err="1"/>
              <a:t>egal</a:t>
            </a:r>
            <a:r>
              <a:rPr lang="en-US" sz="2000" b="1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: 1-cost 10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aleg</a:t>
            </a:r>
            <a:r>
              <a:rPr lang="en-US" sz="2000" dirty="0"/>
              <a:t> 0.1 din el, </a:t>
            </a:r>
            <a:r>
              <a:rPr lang="en-US" sz="2000" dirty="0" err="1"/>
              <a:t>costul</a:t>
            </a:r>
            <a:r>
              <a:rPr lang="en-US" sz="2000" dirty="0"/>
              <a:t> </a:t>
            </a:r>
            <a:r>
              <a:rPr lang="en-US" sz="2000" dirty="0" err="1"/>
              <a:t>alegerii</a:t>
            </a:r>
            <a:r>
              <a:rPr lang="en-US" sz="2000" dirty="0"/>
              <a:t> 1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561D7C-C274-432B-99B4-B7361F79F646}"/>
              </a:ext>
            </a:extLst>
          </p:cNvPr>
          <p:cNvGrpSpPr/>
          <p:nvPr/>
        </p:nvGrpSpPr>
        <p:grpSpPr>
          <a:xfrm>
            <a:off x="6096000" y="419493"/>
            <a:ext cx="5414088" cy="2939045"/>
            <a:chOff x="6710043" y="667271"/>
            <a:chExt cx="5414088" cy="2939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7A6DF2-29B3-4462-8EB8-FCAFEA998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043" y="893802"/>
              <a:ext cx="2076450" cy="2438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5E9CAC-C352-430B-9FE3-38E3E193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582" y="2526316"/>
              <a:ext cx="1080000" cy="10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D641FA-AD34-497C-BF94-5362BD292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647" y="2489762"/>
              <a:ext cx="696660" cy="9351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54DD72-8195-47CD-90A5-F11E99B1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082" y="911263"/>
              <a:ext cx="1080000" cy="10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3B7CFB-7519-47C2-9275-946406898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4" y="1784689"/>
              <a:ext cx="1610487" cy="7145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829BF2-4434-4A02-A63C-80059045B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5" y="667271"/>
              <a:ext cx="1522658" cy="846358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D46F55-64EA-470D-AF71-6A33D771B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902732"/>
              <a:ext cx="2316747" cy="8521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85235C-4FD4-4F47-91F4-053120F84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2372" y="1691423"/>
              <a:ext cx="1731272" cy="5709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1973D5-74D0-4940-97CF-C820104A59CD}"/>
                </a:ext>
              </a:extLst>
            </p:cNvPr>
            <p:cNvSpPr txBox="1"/>
            <p:nvPr/>
          </p:nvSpPr>
          <p:spPr>
            <a:xfrm>
              <a:off x="10045152" y="1791592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DD763A-39E6-402B-B998-A9A4C1589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8010" y="1320640"/>
              <a:ext cx="948717" cy="1509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DEB4A1-E188-4748-A76F-B13A03AE1314}"/>
                </a:ext>
              </a:extLst>
            </p:cNvPr>
            <p:cNvSpPr txBox="1"/>
            <p:nvPr/>
          </p:nvSpPr>
          <p:spPr>
            <a:xfrm>
              <a:off x="9027829" y="1030724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658C45-BCB3-4EBD-B2CD-F7F1E50281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5989" y="2027508"/>
              <a:ext cx="856507" cy="96354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D2DF3F-0EC7-48D5-A805-A831D780F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8136" y="1861721"/>
              <a:ext cx="2341339" cy="115505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6DA9AD-620A-414E-B9FD-992EF9D35AAB}"/>
                </a:ext>
              </a:extLst>
            </p:cNvPr>
            <p:cNvSpPr txBox="1"/>
            <p:nvPr/>
          </p:nvSpPr>
          <p:spPr>
            <a:xfrm>
              <a:off x="8886254" y="2161561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12B6E6-73BD-4570-A275-3E3CF886DA1C}"/>
                </a:ext>
              </a:extLst>
            </p:cNvPr>
            <p:cNvSpPr txBox="1"/>
            <p:nvPr/>
          </p:nvSpPr>
          <p:spPr>
            <a:xfrm>
              <a:off x="10422372" y="2398107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53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II. </a:t>
                </a:r>
                <a:r>
                  <a:rPr lang="en-US" sz="2000" b="1" dirty="0" err="1" smtClean="0"/>
                  <a:t>Func</a:t>
                </a:r>
                <a:r>
                  <a:rPr lang="ro-RO" sz="2000" b="1" dirty="0" smtClean="0"/>
                  <a:t>ț</a:t>
                </a:r>
                <a:r>
                  <a:rPr lang="en-US" sz="2000" b="1" dirty="0" err="1" smtClean="0"/>
                  <a:t>ia</a:t>
                </a:r>
                <a:r>
                  <a:rPr lang="en-US" sz="2000" b="1" dirty="0" smtClean="0"/>
                  <a:t> fitness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𝑓𝑖𝑡𝑛𝑒𝑠𝑠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o-RO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III. </a:t>
                </a:r>
                <a:r>
                  <a:rPr lang="en-US" sz="2000" b="1" dirty="0" err="1"/>
                  <a:t>Modelul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popula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ie</a:t>
                </a:r>
                <a:endParaRPr lang="en-US" sz="2000" b="1" dirty="0"/>
              </a:p>
              <a:p>
                <a:pPr algn="just">
                  <a:buFontTx/>
                  <a:buChar char="-"/>
                </a:pPr>
                <a:r>
                  <a:rPr lang="en-US" sz="2000" dirty="0" err="1"/>
                  <a:t>Popula</a:t>
                </a:r>
                <a:r>
                  <a:rPr lang="ro-RO" sz="2000" dirty="0"/>
                  <a:t>ț</a:t>
                </a:r>
                <a:r>
                  <a:rPr lang="en-US" sz="2000" dirty="0"/>
                  <a:t>ii cu </a:t>
                </a:r>
                <a:r>
                  <a:rPr lang="en-US" sz="2000" dirty="0" err="1"/>
                  <a:t>dimensiuni</a:t>
                </a:r>
                <a:r>
                  <a:rPr lang="en-US" sz="2000" dirty="0"/>
                  <a:t> constant</a:t>
                </a:r>
                <a:r>
                  <a:rPr lang="ro-RO" sz="2000" dirty="0"/>
                  <a:t>e</a:t>
                </a:r>
                <a:r>
                  <a:rPr lang="en-US" sz="2000" dirty="0"/>
                  <a:t> </a:t>
                </a:r>
                <a:r>
                  <a:rPr lang="ro-RO" sz="2000" dirty="0"/>
                  <a:t>î</a:t>
                </a:r>
                <a:r>
                  <a:rPr lang="en-US" sz="2000" dirty="0"/>
                  <a:t>n </a:t>
                </a:r>
                <a:r>
                  <a:rPr lang="en-US" sz="2000" dirty="0" err="1"/>
                  <a:t>timp</a:t>
                </a:r>
                <a:endParaRPr lang="en-US" sz="2000" dirty="0"/>
              </a:p>
              <a:p>
                <a:pPr algn="just">
                  <a:buFontTx/>
                  <a:buChar char="-"/>
                </a:pPr>
                <a:r>
                  <a:rPr lang="en-US" sz="2000" dirty="0" err="1"/>
                  <a:t>Modelul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bazat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</a:t>
                </a:r>
                <a:r>
                  <a:rPr lang="en-US" sz="2000" dirty="0"/>
                  <a:t> genera</a:t>
                </a:r>
                <a:r>
                  <a:rPr lang="ro-RO" sz="2000" dirty="0"/>
                  <a:t>ț</a:t>
                </a:r>
                <a:r>
                  <a:rPr lang="en-US" sz="2000" dirty="0"/>
                  <a:t>ii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/>
                  <a:t>IV. </a:t>
                </a:r>
                <a:r>
                  <a:rPr lang="en-US" sz="2000" b="1" dirty="0" err="1"/>
                  <a:t>Popula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</a:t>
                </a:r>
                <a:r>
                  <a:rPr lang="en-US" sz="2000" b="1" dirty="0"/>
                  <a:t> la </a:t>
                </a:r>
                <a:r>
                  <a:rPr lang="en-US" sz="2000" b="1" dirty="0" err="1"/>
                  <a:t>momentul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ini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ial</a:t>
                </a:r>
                <a:r>
                  <a:rPr lang="en-US" sz="2000" b="1" dirty="0"/>
                  <a:t> </a:t>
                </a:r>
                <a:endParaRPr lang="ro-RO" sz="2000" b="1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– </a:t>
                </a:r>
                <a:r>
                  <a:rPr lang="en-US" sz="2000" dirty="0" err="1"/>
                  <a:t>aleator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a.i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fiecare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individ</a:t>
                </a:r>
                <a:r>
                  <a:rPr lang="en-US" sz="2000" dirty="0"/>
                  <a:t> s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aibe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aceea</a:t>
                </a:r>
                <a:r>
                  <a:rPr lang="ro-RO" sz="2000" dirty="0"/>
                  <a:t>ș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  <a:r>
                  <a:rPr lang="ro-RO" sz="2000" dirty="0"/>
                  <a:t>ș</a:t>
                </a:r>
                <a:r>
                  <a:rPr lang="en-US" sz="2000" dirty="0" err="1"/>
                  <a:t>ans</a:t>
                </a:r>
                <a:r>
                  <a:rPr lang="ro-RO" sz="2000" dirty="0"/>
                  <a:t>ă</a:t>
                </a:r>
                <a:r>
                  <a:rPr lang="en-US" sz="2000" dirty="0"/>
                  <a:t> de a fi </a:t>
                </a:r>
                <a:r>
                  <a:rPr lang="en-US" sz="2000" dirty="0" err="1"/>
                  <a:t>generat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  <a:blipFill>
                <a:blip r:embed="rId2"/>
                <a:stretch>
                  <a:fillRect l="-638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74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 smtClean="0"/>
                  <a:t>V</a:t>
                </a:r>
                <a:r>
                  <a:rPr lang="ro-RO" sz="2000" b="1" dirty="0" smtClean="0"/>
                  <a:t>. </a:t>
                </a:r>
                <a:r>
                  <a:rPr lang="en-US" sz="2000" b="1" dirty="0" err="1" smtClean="0"/>
                  <a:t>Muta</a:t>
                </a:r>
                <a:r>
                  <a:rPr lang="ro-RO" sz="2000" b="1" dirty="0" smtClean="0"/>
                  <a:t>ț</a:t>
                </a:r>
                <a:r>
                  <a:rPr lang="en-US" sz="2000" b="1" dirty="0" err="1" smtClean="0"/>
                  <a:t>ia</a:t>
                </a:r>
                <a:endParaRPr lang="ro-RO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>
                  <a:buFontTx/>
                  <a:buChar char="-"/>
                </a:pPr>
                <a:r>
                  <a:rPr lang="en-US" sz="2000" dirty="0"/>
                  <a:t>Cu </a:t>
                </a:r>
                <a:r>
                  <a:rPr lang="en-US" sz="2000" dirty="0" err="1"/>
                  <a:t>probabilitate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mic</a:t>
                </a:r>
                <a:r>
                  <a:rPr lang="ro-RO" sz="2000" dirty="0"/>
                  <a:t>ă</a:t>
                </a:r>
                <a:r>
                  <a:rPr lang="en-US" sz="2000" dirty="0" smtClean="0"/>
                  <a:t>; </a:t>
                </a:r>
                <a:r>
                  <a:rPr lang="en-US" sz="2000" dirty="0"/>
                  <a:t>pm = </a:t>
                </a:r>
                <a:r>
                  <a:rPr lang="en-US" sz="2000" dirty="0" err="1"/>
                  <a:t>probabilitatea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mutatie</a:t>
                </a:r>
                <a:endParaRPr lang="en-US" sz="2000" dirty="0"/>
              </a:p>
              <a:p>
                <a:pPr>
                  <a:buFontTx/>
                  <a:buChar char="-"/>
                </a:pPr>
                <a:r>
                  <a:rPr lang="en-US" sz="2000" dirty="0"/>
                  <a:t>Dim=</a:t>
                </a:r>
                <a:r>
                  <a:rPr lang="en-US" sz="2000" dirty="0" err="1"/>
                  <a:t>numarul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indivizi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ro-RO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[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1/(Dim*n),1/n]</a:t>
                </a:r>
              </a:p>
              <a:p>
                <a:pPr>
                  <a:buFontTx/>
                  <a:buChar char="-"/>
                </a:pP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Problema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cu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constrangeri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 pm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mai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aproape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de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1/n</a:t>
                </a:r>
                <a:endParaRPr lang="ro-RO" sz="2000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anose="05000000000000000000" pitchFamily="2" charset="2"/>
                  </a:rPr>
                  <a:t>La </a:t>
                </a:r>
                <a:r>
                  <a:rPr lang="en-US" sz="2000" dirty="0" err="1">
                    <a:sym typeface="Wingdings" panose="05000000000000000000" pitchFamily="2" charset="2"/>
                  </a:rPr>
                  <a:t>nivelul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populatiei</a:t>
                </a:r>
                <a:r>
                  <a:rPr lang="en-US" sz="2000" dirty="0">
                    <a:sym typeface="Wingdings" panose="05000000000000000000" pitchFamily="2" charset="2"/>
                  </a:rPr>
                  <a:t> – schema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general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ă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de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muta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ț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ie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pentru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problem</a:t>
                </a:r>
                <a:r>
                  <a:rPr lang="ro-RO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cu </a:t>
                </a:r>
                <a:r>
                  <a:rPr lang="en-US" sz="2000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constr</a:t>
                </a:r>
                <a:r>
                  <a:rPr lang="ro-RO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â</a:t>
                </a:r>
                <a:r>
                  <a:rPr lang="en-US" sz="2000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ngeri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ro-RO" sz="2000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D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ac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ă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un </a:t>
                </a:r>
                <a:r>
                  <a:rPr lang="en-US" sz="2000" dirty="0" err="1">
                    <a:sym typeface="Wingdings" panose="05000000000000000000" pitchFamily="2" charset="2"/>
                  </a:rPr>
                  <a:t>rezultat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este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nefezabil</a:t>
                </a:r>
                <a:r>
                  <a:rPr lang="en-US" sz="2000" dirty="0">
                    <a:sym typeface="Wingdings" panose="05000000000000000000" pitchFamily="2" charset="2"/>
                  </a:rPr>
                  <a:t>, nu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este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considera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t și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nu va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fi înlocuit cu altul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– </a:t>
                </a:r>
                <a:r>
                  <a:rPr lang="en-US" sz="2000" dirty="0">
                    <a:sym typeface="Wingdings" panose="05000000000000000000" pitchFamily="2" charset="2"/>
                  </a:rPr>
                  <a:t>nu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aplic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ă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m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î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nc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ă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o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muta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ț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ie</a:t>
                </a:r>
                <a:endParaRPr lang="ro-RO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anose="05000000000000000000" pitchFamily="2" charset="2"/>
                  </a:rPr>
                  <a:t>La </a:t>
                </a:r>
                <a:r>
                  <a:rPr lang="en-US" sz="2000" dirty="0" err="1">
                    <a:sym typeface="Wingdings" panose="05000000000000000000" pitchFamily="2" charset="2"/>
                  </a:rPr>
                  <a:t>nivel</a:t>
                </a:r>
                <a:r>
                  <a:rPr lang="en-US" sz="2000" dirty="0"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sym typeface="Wingdings" panose="05000000000000000000" pitchFamily="2" charset="2"/>
                  </a:rPr>
                  <a:t>gena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1">
                  <a:buFontTx/>
                  <a:buChar char="-"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1.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p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roblema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0-1 –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bitflip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ro-RO" sz="2000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>
                  <a:buFontTx/>
                  <a:buChar char="-"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lvl="1">
                  <a:buFontTx/>
                  <a:buChar char="-"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2.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p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roblema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î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n </a:t>
                </a:r>
                <a:r>
                  <a:rPr lang="en-US" sz="2000" dirty="0" err="1">
                    <a:sym typeface="Wingdings" panose="05000000000000000000" pitchFamily="2" charset="2"/>
                  </a:rPr>
                  <a:t>caz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continuu</a:t>
                </a:r>
                <a:r>
                  <a:rPr lang="en-US" sz="2000" dirty="0">
                    <a:sym typeface="Wingdings" panose="05000000000000000000" pitchFamily="2" charset="2"/>
                  </a:rPr>
                  <a:t> – </a:t>
                </a:r>
                <a:r>
                  <a:rPr lang="en-US" sz="2000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muta</a:t>
                </a:r>
                <a:r>
                  <a:rPr lang="ro-RO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ț</a:t>
                </a:r>
                <a:r>
                  <a:rPr lang="en-US" sz="2000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ia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neuniforma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  <a:blipFill>
                <a:blip r:embed="rId2"/>
                <a:stretch>
                  <a:fillRect l="-638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19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286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16</cp:revision>
  <dcterms:created xsi:type="dcterms:W3CDTF">2020-03-19T11:04:16Z</dcterms:created>
  <dcterms:modified xsi:type="dcterms:W3CDTF">2022-03-11T10:08:22Z</dcterms:modified>
</cp:coreProperties>
</file>