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335" r:id="rId5"/>
    <p:sldId id="288" r:id="rId6"/>
    <p:sldId id="291" r:id="rId7"/>
    <p:sldId id="293" r:id="rId8"/>
    <p:sldId id="296" r:id="rId9"/>
    <p:sldId id="297" r:id="rId10"/>
    <p:sldId id="295" r:id="rId11"/>
    <p:sldId id="298" r:id="rId12"/>
    <p:sldId id="299" r:id="rId13"/>
    <p:sldId id="300" r:id="rId14"/>
    <p:sldId id="301" r:id="rId15"/>
    <p:sldId id="302" r:id="rId16"/>
    <p:sldId id="304" r:id="rId17"/>
    <p:sldId id="305" r:id="rId18"/>
    <p:sldId id="308" r:id="rId19"/>
    <p:sldId id="307" r:id="rId20"/>
    <p:sldId id="309" r:id="rId21"/>
    <p:sldId id="311" r:id="rId22"/>
    <p:sldId id="312" r:id="rId23"/>
    <p:sldId id="313" r:id="rId24"/>
    <p:sldId id="314" r:id="rId25"/>
    <p:sldId id="315" r:id="rId26"/>
    <p:sldId id="317" r:id="rId27"/>
    <p:sldId id="318" r:id="rId28"/>
    <p:sldId id="321" r:id="rId29"/>
    <p:sldId id="323" r:id="rId30"/>
    <p:sldId id="322" r:id="rId31"/>
    <p:sldId id="319" r:id="rId32"/>
    <p:sldId id="320" r:id="rId33"/>
    <p:sldId id="324" r:id="rId34"/>
    <p:sldId id="325" r:id="rId35"/>
    <p:sldId id="326" r:id="rId36"/>
    <p:sldId id="329" r:id="rId37"/>
    <p:sldId id="332" r:id="rId38"/>
    <p:sldId id="333" r:id="rId39"/>
    <p:sldId id="330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FCFB5-CDF3-42F7-97ED-676540CA66F8}" type="datetimeFigureOut">
              <a:rPr lang="pt-BR" smtClean="0"/>
              <a:pPr/>
              <a:t>14/01/2023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1F5E9-9A92-4919-B71F-F4E5F3B562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767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BAC6-7F33-477D-87D3-08164423155B}" type="datetimeFigureOut">
              <a:rPr lang="pt-BR" smtClean="0"/>
              <a:pPr/>
              <a:t>14/01/2023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44FC8-A638-47F9-B354-6B038762B2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8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5349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0436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954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5768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2784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85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8234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9459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5919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502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90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7488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3425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2454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0130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839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0718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0525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80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2662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756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411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9109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32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78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7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34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0068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9690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2884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867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1554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819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4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5087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013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674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084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14003" y="4372744"/>
            <a:ext cx="5486400" cy="4114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44FC8-A638-47F9-B354-6B038762B26D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6" y="4716016"/>
            <a:ext cx="135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704" y="6300192"/>
            <a:ext cx="1228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310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21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78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4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94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4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01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06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12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90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3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3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1C345207-B21D-48CE-A611-60BD46FB222C}" type="datetimeFigureOut">
              <a:rPr lang="pt-BR" smtClean="0"/>
              <a:pPr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177F0CC-50BA-48C7-9128-DC288395DF1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C:\Users\jturini\AppData\Local\Microsoft\Windows\Temporary Internet Files\Content.Outlook\8M7IJDOF\ppt_interno2 (2)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ssandra.Coelho@maua.br" TargetMode="External"/><Relationship Id="rId2" Type="http://schemas.openxmlformats.org/officeDocument/2006/relationships/hyperlink" Target="mailto:Wanderson.assis@maua.br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https://www.curtocircuito.com.br/pub/media/wysiwyg/blog/HC05/pinout_1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https://www.curtocircuito.com.br/pub/media/wysiwyg/blog/HC05/pinout_1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pt.wikipedia.org/wiki/Ficheiro:Arduino_ftdi_chip-1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ogicamaxtec.webnode.com.br/espectro%20frequ%C3%AAncia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ki.sj.ifsc.edu.br/index.php/Uso_de_Radio_Frequencias-_Aluno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camaxtec.webnode.com.br/espectro%20frequ%C3%AAncias/?utm_source=copy&amp;utm_medium=paste&amp;utm_campaign=copypaste&amp;utm_content=https%3A%2F%2Flogicamaxtec.webnode.com.br%2Fespectro%2520frequ%25C3%25AAncias%2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dm.unb.br/bitstream/10483/1382/1/2010_DaviStollEvangelista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letrica.ufpr.br/tcc/2018/2s/Samir%20Michel%20Emanuel%20da%20Silveira/TCC_SAMIR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55576" y="1700808"/>
            <a:ext cx="806457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3600" b="1" dirty="0">
                <a:solidFill>
                  <a:srgbClr val="FF3300"/>
                </a:solidFill>
                <a:latin typeface="Book Antiqua" pitchFamily="18" charset="0"/>
              </a:rPr>
              <a:t>COMUNICAÇÃO BLUETOOTH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11188" y="3008614"/>
            <a:ext cx="820896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eaLnBrk="1" hangingPunct="1">
              <a:defRPr/>
            </a:pPr>
            <a:r>
              <a:rPr lang="pt-BR" sz="2800" b="1" dirty="0">
                <a:solidFill>
                  <a:srgbClr val="0000CC"/>
                </a:solidFill>
                <a:latin typeface="Book Antiqua" pitchFamily="18" charset="0"/>
              </a:rPr>
              <a:t>Aplicações com Módulo Bluetooth</a:t>
            </a:r>
            <a:endParaRPr lang="pt-BR" sz="40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15269" y="4624196"/>
            <a:ext cx="7200800" cy="17571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Wânderson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de Oliveira Assis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i="1" dirty="0">
                <a:hlinkClick r:id="rId2"/>
              </a:rPr>
              <a:t>wanderson.assis@maua.br</a:t>
            </a:r>
            <a:endParaRPr lang="en-US" i="1" dirty="0"/>
          </a:p>
          <a:p>
            <a:pPr marL="342900" lvl="0" indent="-34290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Alessandra</a:t>
            </a:r>
            <a:r>
              <a:rPr kumimoji="0" lang="en-US" sz="2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Dutra Coelho</a:t>
            </a:r>
          </a:p>
          <a:p>
            <a:pPr marL="342900" lvl="0" indent="-34290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i="1" dirty="0">
                <a:hlinkClick r:id="rId3"/>
              </a:rPr>
              <a:t>alessandra.Coelho@maua.br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25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2667CE-DE2D-4E38-85A7-386DF56EF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8" t="51548" r="31100" b="17492"/>
          <a:stretch/>
        </p:blipFill>
        <p:spPr>
          <a:xfrm>
            <a:off x="1066522" y="2060848"/>
            <a:ext cx="701095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5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484784"/>
            <a:ext cx="8640960" cy="4464496"/>
          </a:xfrm>
          <a:prstGeom prst="rect">
            <a:avLst/>
          </a:prstGeom>
        </p:spPr>
        <p:txBody>
          <a:bodyPr/>
          <a:lstStyle/>
          <a:p>
            <a:pPr algn="just"/>
            <a:endParaRPr lang="pt-BR" sz="2000" b="0" i="1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400" b="0" i="0" dirty="0">
                <a:solidFill>
                  <a:srgbClr val="000000"/>
                </a:solidFill>
                <a:effectLst/>
              </a:rPr>
              <a:t>HM-10 (ou o similar AT-09, mas não compatível com alguns comandos AT) – </a:t>
            </a:r>
            <a:r>
              <a:rPr lang="pt-BR" sz="2400" dirty="0">
                <a:solidFill>
                  <a:srgbClr val="000000"/>
                </a:solidFill>
              </a:rPr>
              <a:t>Inclui chip BLE; Bluetooth 4.0 (maior compatibilidade com novos aparelhos); tensão de operação de 3,3 V. Corrente de 50 </a:t>
            </a:r>
            <a:r>
              <a:rPr lang="pt-BR" sz="2400" dirty="0" err="1">
                <a:solidFill>
                  <a:srgbClr val="000000"/>
                </a:solidFill>
              </a:rPr>
              <a:t>mA.</a:t>
            </a:r>
            <a:endParaRPr lang="pt-BR" sz="2400" dirty="0">
              <a:solidFill>
                <a:srgbClr val="000000"/>
              </a:solidFill>
            </a:endParaRPr>
          </a:p>
          <a:p>
            <a:pPr algn="just"/>
            <a:endParaRPr lang="pt-BR" sz="2000" b="0" i="1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400" b="0" i="0" dirty="0">
                <a:solidFill>
                  <a:srgbClr val="000000"/>
                </a:solidFill>
                <a:effectLst/>
              </a:rPr>
              <a:t>HM-11 - Modo </a:t>
            </a:r>
            <a:r>
              <a:rPr lang="pt-BR" sz="2400" b="0" i="1" dirty="0">
                <a:solidFill>
                  <a:srgbClr val="000000"/>
                </a:solidFill>
                <a:effectLst/>
              </a:rPr>
              <a:t>Master</a:t>
            </a:r>
            <a:r>
              <a:rPr lang="pt-BR" sz="2400" b="0" i="0" dirty="0">
                <a:solidFill>
                  <a:srgbClr val="000000"/>
                </a:solidFill>
                <a:effectLst/>
              </a:rPr>
              <a:t> ou </a:t>
            </a:r>
            <a:r>
              <a:rPr lang="pt-BR" sz="2400" b="0" i="1" dirty="0" err="1">
                <a:solidFill>
                  <a:srgbClr val="000000"/>
                </a:solidFill>
                <a:effectLst/>
              </a:rPr>
              <a:t>Slave</a:t>
            </a:r>
            <a:r>
              <a:rPr lang="pt-BR" sz="2400" b="0" i="0" dirty="0">
                <a:solidFill>
                  <a:srgbClr val="000000"/>
                </a:solidFill>
                <a:effectLst/>
              </a:rPr>
              <a:t>; configuração por </a:t>
            </a:r>
            <a:r>
              <a:rPr lang="pt-BR" sz="2400" b="0" i="0" dirty="0" err="1">
                <a:solidFill>
                  <a:srgbClr val="000000"/>
                </a:solidFill>
                <a:effectLst/>
              </a:rPr>
              <a:t>bluetooth</a:t>
            </a:r>
            <a:r>
              <a:rPr lang="pt-BR" sz="2400" b="0" i="0" dirty="0">
                <a:solidFill>
                  <a:srgbClr val="000000"/>
                </a:solidFill>
                <a:effectLst/>
              </a:rPr>
              <a:t> sem a dependência de cabo serial no computador</a:t>
            </a:r>
            <a:r>
              <a:rPr lang="en-US" sz="2200" dirty="0"/>
              <a:t>.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41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484784"/>
            <a:ext cx="8640960" cy="1015663"/>
          </a:xfrm>
          <a:prstGeom prst="rect">
            <a:avLst/>
          </a:prstGeom>
        </p:spPr>
        <p:txBody>
          <a:bodyPr/>
          <a:lstStyle/>
          <a:p>
            <a:pPr algn="just"/>
            <a:endParaRPr lang="pt-BR" sz="2000" b="0" i="1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400" b="0" i="0" dirty="0">
                <a:solidFill>
                  <a:srgbClr val="000000"/>
                </a:solidFill>
                <a:effectLst/>
              </a:rPr>
              <a:t>Pinagem do HC-05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dirty="0">
              <a:solidFill>
                <a:srgbClr val="000000"/>
              </a:solidFill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b="0" i="0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dirty="0">
              <a:solidFill>
                <a:srgbClr val="000000"/>
              </a:solidFill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b="0" i="0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dirty="0">
              <a:solidFill>
                <a:srgbClr val="000000"/>
              </a:solidFill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b="0" i="0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dirty="0">
              <a:solidFill>
                <a:srgbClr val="000000"/>
              </a:solidFill>
            </a:endParaRP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A</a:t>
            </a: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limentação (5V e GND); comunicação </a:t>
            </a:r>
            <a:r>
              <a:rPr lang="pt-BR" sz="2000" dirty="0">
                <a:latin typeface="+mj-lt"/>
                <a:ea typeface="Times New Roman" panose="02020603050405020304" pitchFamily="18" charset="0"/>
              </a:rPr>
              <a:t>s</a:t>
            </a: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erial (RX-TX);</a:t>
            </a: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EN (ou STATUS/KEY) alterna entre o recebimento de informações (padrão) e o modo de configuração;</a:t>
            </a: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STATE - conectado diretamente com LED, indicando o </a:t>
            </a:r>
            <a:r>
              <a:rPr lang="pt-BR" sz="2000" i="1" dirty="0">
                <a:effectLst/>
                <a:latin typeface="+mj-lt"/>
                <a:ea typeface="Times New Roman" panose="02020603050405020304" pitchFamily="18" charset="0"/>
              </a:rPr>
              <a:t>status</a:t>
            </a: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 de conexão do módulo.</a:t>
            </a:r>
            <a:endParaRPr lang="pt-BR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2FC284-08E7-463B-980E-0FAF369BE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8290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1265" name="Picture 1" descr="Os pinos STATE e EN serão aplicados a configuração dos parâmetros de funcionamento do módulo.">
            <a:extLst>
              <a:ext uri="{FF2B5EF4-FFF2-40B4-BE49-F238E27FC236}">
                <a16:creationId xmlns:a16="http://schemas.microsoft.com/office/drawing/2014/main" id="{2B9FFD1B-439B-4B3D-9754-7C7F42E6E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4" b="6788"/>
          <a:stretch>
            <a:fillRect/>
          </a:stretch>
        </p:blipFill>
        <p:spPr bwMode="auto">
          <a:xfrm>
            <a:off x="1852464" y="2229728"/>
            <a:ext cx="4752528" cy="23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9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484784"/>
            <a:ext cx="8640960" cy="1015663"/>
          </a:xfrm>
          <a:prstGeom prst="rect">
            <a:avLst/>
          </a:prstGeom>
        </p:spPr>
        <p:txBody>
          <a:bodyPr/>
          <a:lstStyle/>
          <a:p>
            <a:pPr algn="just"/>
            <a:endParaRPr lang="pt-BR" sz="2000" b="0" i="1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400" b="0" i="0" dirty="0">
                <a:solidFill>
                  <a:srgbClr val="000000"/>
                </a:solidFill>
                <a:effectLst/>
              </a:rPr>
              <a:t>Pinagem do HC-05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dirty="0">
              <a:solidFill>
                <a:srgbClr val="000000"/>
              </a:solidFill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b="0" i="0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dirty="0">
              <a:solidFill>
                <a:srgbClr val="000000"/>
              </a:solidFill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b="0" i="0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dirty="0">
              <a:solidFill>
                <a:srgbClr val="000000"/>
              </a:solidFill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b="0" i="0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dirty="0">
              <a:solidFill>
                <a:srgbClr val="000000"/>
              </a:solidFill>
            </a:endParaRP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Configuração: modo de operação</a:t>
            </a: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 (mestre ou escravo), velocidade de transmissão, nome, senha, etc.;</a:t>
            </a: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20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LED: 		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Piscar lento (2 segundos): Configurações Comandos AT;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Piscar rápido (meio segundo): Procurando conexão;</a:t>
            </a:r>
          </a:p>
          <a:p>
            <a:pPr lvl="1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Pisca moderado (1 segundo): Conectado.   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2FC284-08E7-463B-980E-0FAF369BE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8290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1265" name="Picture 1" descr="Os pinos STATE e EN serão aplicados a configuração dos parâmetros de funcionamento do módulo.">
            <a:extLst>
              <a:ext uri="{FF2B5EF4-FFF2-40B4-BE49-F238E27FC236}">
                <a16:creationId xmlns:a16="http://schemas.microsoft.com/office/drawing/2014/main" id="{2B9FFD1B-439B-4B3D-9754-7C7F42E6E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4" b="6788"/>
          <a:stretch>
            <a:fillRect/>
          </a:stretch>
        </p:blipFill>
        <p:spPr bwMode="auto">
          <a:xfrm>
            <a:off x="1852464" y="2229728"/>
            <a:ext cx="4752528" cy="23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21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484784"/>
            <a:ext cx="8640960" cy="1015663"/>
          </a:xfrm>
          <a:prstGeom prst="rect">
            <a:avLst/>
          </a:prstGeom>
        </p:spPr>
        <p:txBody>
          <a:bodyPr/>
          <a:lstStyle/>
          <a:p>
            <a:pPr algn="just"/>
            <a:endParaRPr lang="pt-BR" sz="2000" b="0" i="1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400" dirty="0">
                <a:solidFill>
                  <a:srgbClr val="000000"/>
                </a:solidFill>
              </a:rPr>
              <a:t>Ligações para configuração do HC-05</a:t>
            </a:r>
            <a:endParaRPr lang="pt-BR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2FC284-08E7-463B-980E-0FAF369BE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8290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87033F53-8FC8-4991-9C02-62C5C3B3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95" y="2256972"/>
            <a:ext cx="4746129" cy="351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2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2FC284-08E7-463B-980E-0FAF369BE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8290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87033F53-8FC8-4991-9C02-62C5C3B3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" y="44624"/>
            <a:ext cx="9098691" cy="67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30FE8F9F-A533-498B-B3EF-2E2A9F9B54F9}"/>
              </a:ext>
            </a:extLst>
          </p:cNvPr>
          <p:cNvSpPr txBox="1"/>
          <p:nvPr/>
        </p:nvSpPr>
        <p:spPr>
          <a:xfrm>
            <a:off x="462855" y="476672"/>
            <a:ext cx="5191675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endParaRPr lang="en-US" sz="1600" spc="2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do Arduino</a:t>
            </a: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do Arduino</a:t>
            </a: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GND do Arduino</a:t>
            </a: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5 V do Arduino</a:t>
            </a: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(</a:t>
            </a:r>
            <a:r>
              <a:rPr lang="en-US" sz="1600" b="1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ENABLE)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3,3 V</a:t>
            </a:r>
            <a:endParaRPr lang="en-US" sz="1600" spc="277" dirty="0">
              <a:solidFill>
                <a:srgbClr val="2443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9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200" dirty="0"/>
              <a:t>Trechos do código:                             </a:t>
            </a:r>
            <a:r>
              <a:rPr lang="pt-BR" sz="2200" dirty="0">
                <a:solidFill>
                  <a:srgbClr val="FF0000"/>
                </a:solidFill>
              </a:rPr>
              <a:t>Página 4 da apostila.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 que nessa programação consideramos os pinos 10 e 11 respectivamente como RX e TX. Não utilizamos os pinos RX e TX originais do Arduino, porque esses pinos são utilizados na gravação dos programas no Arduino bem como para ver os comandos no monitor serial. Por isso utilizamos a biblioteca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SoftwareSerial.h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Inicializa a variável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tipo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endParaRPr lang="pt-BR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B2E9C2-5A7F-4A17-A245-7E278E23CA44}"/>
              </a:ext>
            </a:extLst>
          </p:cNvPr>
          <p:cNvSpPr txBox="1"/>
          <p:nvPr/>
        </p:nvSpPr>
        <p:spPr>
          <a:xfrm>
            <a:off x="644700" y="4005064"/>
            <a:ext cx="78546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//Carrega a biblioteca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SoftwareSerial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#include &lt;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SoftwareSerial.h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//Define os pinos para a serial 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SoftwareSerial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mySerial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(10, 11); // RX, TX</a:t>
            </a:r>
          </a:p>
          <a:p>
            <a:pPr indent="228600" algn="just"/>
            <a:endParaRPr lang="en-GB" i="1" dirty="0">
              <a:solidFill>
                <a:srgbClr val="00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command = ""; 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6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200" dirty="0"/>
              <a:t>Trecho do código: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Configuração da frequência da comunicação serial com o módulo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bluetooth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(115200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pela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Serial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e com o computador (9600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pela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mySerial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B2E9C2-5A7F-4A17-A245-7E278E23CA44}"/>
              </a:ext>
            </a:extLst>
          </p:cNvPr>
          <p:cNvSpPr txBox="1"/>
          <p:nvPr/>
        </p:nvSpPr>
        <p:spPr>
          <a:xfrm>
            <a:off x="533825" y="3068960"/>
            <a:ext cx="799861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228600" algn="just"/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setup() 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//Inicia a serial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Serial.begin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(115200);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Serial.println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("Digite os comandos AT :");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//Inicia a serial configurada nas portas 10 e 11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mySerial.begin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(9600);  			// se não conectar, utilize 38400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1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200" dirty="0"/>
              <a:t>Trecho do código: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 se foi enviado algum comando serial pelo monitor serial (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mySerial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disponível adiciona o sinal lido para a variável </a:t>
            </a:r>
            <a:r>
              <a:rPr lang="pt-BR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(ou seja, se vierem três dados eles serão juntados na variável </a:t>
            </a:r>
            <a:r>
              <a:rPr lang="pt-BR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command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e depois envia para o módulo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bluetooth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Serial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(Sintaxe: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x+= y  equivale a x =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x+y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ou seja, junta y ao x)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B2E9C2-5A7F-4A17-A245-7E278E23CA44}"/>
              </a:ext>
            </a:extLst>
          </p:cNvPr>
          <p:cNvSpPr txBox="1"/>
          <p:nvPr/>
        </p:nvSpPr>
        <p:spPr>
          <a:xfrm>
            <a:off x="354335" y="3437045"/>
            <a:ext cx="810609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 loop()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 (</a:t>
            </a:r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mySerial.available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())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{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while(</a:t>
            </a:r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mySerial.available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())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{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+= (char)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mySerial.read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Serial.println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(command);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command = "";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200" dirty="0"/>
              <a:t>Trecho do código: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 seguida envia a informação para o monitor serial, após um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10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fique atento: utilizamos </a:t>
            </a:r>
            <a:r>
              <a:rPr lang="pt-BR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mySerial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B2E9C2-5A7F-4A17-A245-7E278E23CA44}"/>
              </a:ext>
            </a:extLst>
          </p:cNvPr>
          <p:cNvSpPr txBox="1"/>
          <p:nvPr/>
        </p:nvSpPr>
        <p:spPr>
          <a:xfrm>
            <a:off x="533825" y="3068960"/>
            <a:ext cx="799861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228600" algn="just"/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 Read user input if available.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 (</a:t>
            </a:r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Serial.available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())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{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delay(10); // The DELAY!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mySerial.write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Serial.read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());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 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4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357187" y="442773"/>
            <a:ext cx="84296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AGENDA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844824"/>
            <a:ext cx="7966075" cy="5013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000" dirty="0"/>
              <a:t>Visão geral sobre módulos de comunicação sem fio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000" noProof="0" dirty="0"/>
              <a:t>Módulos de comunicação </a:t>
            </a:r>
            <a:r>
              <a:rPr lang="pt-BR" sz="2000" i="1" noProof="0" dirty="0" err="1"/>
              <a:t>bluetooth</a:t>
            </a:r>
            <a:endParaRPr lang="pt-BR" sz="2000" i="1" noProof="0" dirty="0"/>
          </a:p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2000" noProof="0" dirty="0"/>
              <a:t>      (modelos e características)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000" dirty="0"/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000" dirty="0"/>
              <a:t>Configuração como </a:t>
            </a:r>
            <a:r>
              <a:rPr lang="pt-BR" sz="2000" i="1" dirty="0"/>
              <a:t>Master</a:t>
            </a:r>
            <a:r>
              <a:rPr lang="pt-BR" sz="2000" dirty="0"/>
              <a:t> e como </a:t>
            </a:r>
            <a:r>
              <a:rPr lang="pt-BR" sz="2000" i="1" dirty="0" err="1"/>
              <a:t>Slave</a:t>
            </a:r>
            <a:endParaRPr lang="pt-BR" sz="2000" i="1" dirty="0"/>
          </a:p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2000" dirty="0"/>
              <a:t>      usando comandos AT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pt-BR" sz="2000" noProof="0" dirty="0"/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000" noProof="0" dirty="0"/>
              <a:t>Demonstração de Aplicação: controle de veículo</a:t>
            </a:r>
          </a:p>
          <a:p>
            <a:pPr marR="0" lvl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20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móvel </a:t>
            </a:r>
            <a:r>
              <a:rPr lang="pt-BR" sz="2000" dirty="0"/>
              <a:t>por meio de aplicativo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4" name="Picture 2" descr="http://upload.wikimedia.org/wikipedia/commons/thumb/d/d9/Arduino_ftdi_chip-1.jpg/200px-Arduino_ftdi_chip-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204864"/>
            <a:ext cx="2184243" cy="1638182"/>
          </a:xfrm>
          <a:prstGeom prst="rect">
            <a:avLst/>
          </a:prstGeom>
          <a:noFill/>
        </p:spPr>
      </p:pic>
      <p:pic>
        <p:nvPicPr>
          <p:cNvPr id="6" name="Picture 10" descr="https://encrypted-tbn1.gstatic.com/images?q=tbn:ANd9GcTZYPb1wKM5mNd6xISvnBqPz2gMgmOLwyYlw2ISH6ZSPE5_Gv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0225" y="4128976"/>
            <a:ext cx="1800225" cy="2190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298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200" dirty="0"/>
              <a:t>Início de configuração dos módulos:</a:t>
            </a: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   Aperte o botão de Reset. 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Abra o monitor serial do IDE Arduino.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Ajuste a opção “Ambos NL &amp; CR” como destacado em </a:t>
            </a:r>
            <a:r>
              <a:rPr lang="pt-BR" sz="18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azul.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Ajuste a frequência 115200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(frequência de comunicação entre o módulo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bluetooth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o computador pela USB);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Ajuste a frequência do módulo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bluetooth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 programa do Arduino (HC05.serial); alguns módulos trabalham com 9600, outros com 38400 (sugestão: teste primeiramente 9600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bps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Realize comandos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 para configurar como será mostrado a seguir.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2250C76C-E9C5-4DF1-AA88-DC742AE0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6" t="36188" r="42680" b="35336"/>
          <a:stretch>
            <a:fillRect/>
          </a:stretch>
        </p:blipFill>
        <p:spPr bwMode="auto">
          <a:xfrm>
            <a:off x="2195736" y="4379191"/>
            <a:ext cx="5192409" cy="184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53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200" dirty="0"/>
              <a:t>Comandos AT:</a:t>
            </a: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A tabela 2 apresenta os principais comandos de configuração voltados ao HC05">
            <a:extLst>
              <a:ext uri="{FF2B5EF4-FFF2-40B4-BE49-F238E27FC236}">
                <a16:creationId xmlns:a16="http://schemas.microsoft.com/office/drawing/2014/main" id="{18CE2888-9119-410F-B3CC-FFF4744F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3600"/>
            <a:ext cx="6551426" cy="374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43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200" dirty="0"/>
              <a:t>Comandos AT – Configurando o modo </a:t>
            </a:r>
            <a:r>
              <a:rPr lang="pt-BR" sz="2200" i="1" dirty="0" err="1"/>
              <a:t>Slave</a:t>
            </a:r>
            <a:r>
              <a:rPr lang="pt-BR" sz="2200" dirty="0"/>
              <a:t>:</a:t>
            </a:r>
          </a:p>
          <a:p>
            <a:pPr indent="449580"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Digite o comando </a:t>
            </a:r>
            <a:r>
              <a:rPr lang="pt-BR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que deve retornar com a mensagem “OK” indicando que o módulo está respondendo aos comandos.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Digite </a:t>
            </a:r>
            <a:r>
              <a:rPr lang="pt-BR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AT+VERSION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para exibir a versão do </a:t>
            </a:r>
            <a:r>
              <a:rPr lang="pt-BR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firmware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que pode ser diferente da imagem da Figura 6;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Digite agora os seguintes comandos na sequência. Cada um deles deve retornar “</a:t>
            </a:r>
            <a:r>
              <a:rPr lang="pt-BR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“, indicando que o comando foi aceito pelo módulo: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AT+ORGL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(Reseta o módulo para a configuração padrão);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AT+RMAAD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(remove dispositivos anteriormente pareados);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Imagem 1">
            <a:extLst>
              <a:ext uri="{FF2B5EF4-FFF2-40B4-BE49-F238E27FC236}">
                <a16:creationId xmlns:a16="http://schemas.microsoft.com/office/drawing/2014/main" id="{A48A4D0C-33AF-4270-9460-1044F9FC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81" y="4221088"/>
            <a:ext cx="5303837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889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pt-BR" sz="2200" dirty="0"/>
              <a:t>Comandos AT – Configurando o modo </a:t>
            </a:r>
            <a:r>
              <a:rPr lang="pt-BR" sz="2200" i="1" dirty="0" err="1"/>
              <a:t>Slave</a:t>
            </a:r>
            <a:r>
              <a:rPr lang="pt-BR" sz="2200" dirty="0"/>
              <a:t>:</a:t>
            </a:r>
          </a:p>
          <a:p>
            <a:pPr indent="449580" algn="just"/>
            <a:endParaRPr lang="pt-BR" sz="1800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AT+ROLE=0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(define o modo de operação do módulo como SLAVE);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AT+RESET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(Reset do módulo após a definição do modo de operação);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AT+CMODE=1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(Permite a conexão a qualquer endereço);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 modo é o mais fácil de configurar, e geralmente funciona bem. Contudo torna o acesso ao componente livre. Se deseja utilizar modo mais seguro mude o CMODE para 0.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AT+INQM=0,5,10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(Modo de varredura : padrão, procura por 5 dispositivos ou </a:t>
            </a:r>
            <a:r>
              <a:rPr lang="pt-BR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pára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varredura após 10 s);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AT+PSWD=1234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(define a senha do módulo mestre, que deve ser a mesma do módulo </a:t>
            </a:r>
            <a:r>
              <a:rPr lang="pt-BR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slave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/escravo, nesse exemplo, 1234);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AT+UART=9600,1,0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(define a frequência de comunicação entre os módulos; no caso estamos trabalhando com 9600 </a:t>
            </a:r>
            <a:r>
              <a:rPr lang="pt-BR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bps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04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pt-BR" sz="2200" dirty="0"/>
              <a:t>Comandos AT – Configurando o modo </a:t>
            </a:r>
            <a:r>
              <a:rPr lang="pt-BR" sz="2200" i="1" dirty="0" err="1"/>
              <a:t>Slave</a:t>
            </a:r>
            <a:r>
              <a:rPr lang="pt-BR" sz="2200" dirty="0"/>
              <a:t>:</a:t>
            </a: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endParaRPr lang="pt-BR" sz="2200" spc="-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</a:t>
            </a:r>
            <a:r>
              <a:rPr lang="pt-BR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gite o comando </a:t>
            </a:r>
            <a:r>
              <a:rPr lang="pt-BR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AT+ADDR</a:t>
            </a:r>
            <a:r>
              <a:rPr lang="pt-BR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 endereço do módulo será mostrado. A parte que nos interessa dessa tela é o endereço, que no nosso caso é </a:t>
            </a:r>
            <a:r>
              <a:rPr lang="pt-BR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98d3:51:fd954b</a:t>
            </a:r>
            <a:r>
              <a:rPr lang="pt-BR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Vamos precisar dessa informação para efetuar o pareamento, trocando os símbolos de “dois pontos” por vírgulas, ficando assim: 98d3,51,fd954b. O nome dado para o módulo foi </a:t>
            </a:r>
            <a:r>
              <a:rPr lang="pt-BR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H-C-2021-06-02</a:t>
            </a:r>
            <a:r>
              <a:rPr lang="pt-BR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Anote o endereço e o nome do módulo (cuidado para não confundir os módulos).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94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pt-BR" sz="2200" dirty="0"/>
              <a:t>Comandos AT – Configurando o modo </a:t>
            </a:r>
            <a:r>
              <a:rPr lang="pt-BR" sz="2200" i="1" dirty="0"/>
              <a:t>Master</a:t>
            </a:r>
            <a:r>
              <a:rPr lang="pt-BR" sz="2200" dirty="0"/>
              <a:t>:</a:t>
            </a: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endParaRPr lang="pt-BR" sz="2200" spc="-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Substitua o módulo HC-05 ou HC-08 do circuito.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Repita o </a:t>
            </a:r>
            <a:r>
              <a:rPr lang="pt-BR" sz="18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mesmo passo a passo. A diferença é o comando de configuração </a:t>
            </a:r>
            <a:r>
              <a:rPr lang="pt-BR" sz="1800" i="1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</a:t>
            </a:r>
            <a:r>
              <a:rPr lang="pt-BR" sz="18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qual precisa ser mudado para: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AT+ROLE=1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(define o modo de operação do módulo como MASTER);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Sugestão: utilize o mesmo circuito. Simplesmente desconecte a alimentação do Arduino, insira o novo módulo </a:t>
            </a:r>
            <a:r>
              <a:rPr lang="pt-BR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bluetooth</a:t>
            </a:r>
            <a:r>
              <a:rPr lang="pt-BR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nos mesmos pontos do anterior, e reconecte a alimentação, entrando na sequência com os comandos AT.</a:t>
            </a:r>
          </a:p>
          <a:p>
            <a:pPr indent="449580" algn="just"/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pt-BR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resultado do comando AT+ADDR resulta na identificação do módulo </a:t>
            </a:r>
            <a:r>
              <a:rPr lang="pt-BR" sz="1800" i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</a:t>
            </a:r>
            <a:r>
              <a:rPr lang="pt-BR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qual é: </a:t>
            </a:r>
            <a:r>
              <a:rPr lang="pt-BR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98d3:41:fd3dba</a:t>
            </a:r>
            <a:r>
              <a:rPr lang="pt-BR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 nome dado para o módulo foi </a:t>
            </a:r>
            <a:r>
              <a:rPr lang="pt-BR" sz="18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H-C-2021-06-01</a:t>
            </a:r>
            <a:r>
              <a:rPr lang="pt-BR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49580" algn="just"/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Anote o endereço e nome.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695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pt-BR" sz="2200" dirty="0"/>
              <a:t>Comandos AT – Configurando para que o </a:t>
            </a:r>
            <a:r>
              <a:rPr lang="pt-BR" sz="2200" i="1" dirty="0"/>
              <a:t>Master</a:t>
            </a:r>
            <a:r>
              <a:rPr lang="pt-BR" sz="2200" dirty="0"/>
              <a:t> fique pareado ao </a:t>
            </a:r>
            <a:r>
              <a:rPr lang="pt-BR" sz="2200" i="1" dirty="0" err="1"/>
              <a:t>Slave</a:t>
            </a:r>
            <a:r>
              <a:rPr lang="pt-BR" sz="2200" dirty="0"/>
              <a:t>:</a:t>
            </a: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endParaRPr lang="pt-BR" sz="2200" spc="-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Mantenha o Master conectado.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Insira 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endereço do 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slave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por meio do comando </a:t>
            </a:r>
            <a:r>
              <a:rPr lang="pt-B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“AT+BIND=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xxxx,xx,xxxxxx</a:t>
            </a:r>
            <a:r>
              <a:rPr lang="pt-B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onde os “x” serão substituídos pelo valor coletado anteriormente, no 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slave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substituindo os símbolos dois pontos (:) por vírgulas (,). 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pt-BR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configurações foram FINALIZADAS.</a:t>
            </a: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09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pt-BR" sz="2200" dirty="0"/>
              <a:t>Montagem da Aplicação – </a:t>
            </a:r>
            <a:r>
              <a:rPr lang="pt-BR" sz="2200" i="1" dirty="0"/>
              <a:t>Master</a:t>
            </a:r>
            <a:r>
              <a:rPr lang="pt-BR" sz="2200" dirty="0"/>
              <a:t> </a:t>
            </a: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endParaRPr lang="pt-BR" sz="2200" spc="-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Atenção: notem a necessidade do divisor resistivo.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 pino Key (EN) não é mais conectado.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Um botão será inserido para testar a comunicação.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Utilizaremos Arduino Mega.</a:t>
            </a: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829694-01B0-4F3D-A3F4-D3004B60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8319"/>
            <a:ext cx="3672408" cy="269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6F1D852-CF2E-4ACB-9A3D-FAB6AAC6CA2F}"/>
              </a:ext>
            </a:extLst>
          </p:cNvPr>
          <p:cNvSpPr txBox="1"/>
          <p:nvPr/>
        </p:nvSpPr>
        <p:spPr>
          <a:xfrm>
            <a:off x="251520" y="4149080"/>
            <a:ext cx="8352928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endParaRPr lang="en-US" sz="1600" spc="2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dois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resistores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~1k</a:t>
            </a:r>
            <a:r>
              <a:rPr lang="el-G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~2k</a:t>
            </a:r>
            <a:r>
              <a:rPr lang="el-G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os extremos dos resistores do divisor de tensão vão para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do Arduino e GND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respectivamente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1k</a:t>
            </a:r>
            <a:r>
              <a:rPr lang="el-G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2k</a:t>
            </a:r>
            <a:r>
              <a:rPr lang="el-G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spc="2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do Arduino</a:t>
            </a: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GND do Arduino</a:t>
            </a: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5 V do Arduino</a:t>
            </a: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(</a:t>
            </a:r>
            <a:r>
              <a:rPr lang="en-US" sz="1600" b="1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ENABLE)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endParaRPr lang="en-US" sz="1600" spc="277" dirty="0">
              <a:solidFill>
                <a:srgbClr val="2443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0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829694-01B0-4F3D-A3F4-D3004B60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31" y="188640"/>
            <a:ext cx="9072292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861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pic>
        <p:nvPicPr>
          <p:cNvPr id="5122" name="Imagem 5">
            <a:extLst>
              <a:ext uri="{FF2B5EF4-FFF2-40B4-BE49-F238E27FC236}">
                <a16:creationId xmlns:a16="http://schemas.microsoft.com/office/drawing/2014/main" id="{4D85FF27-1BCA-4E81-AFC0-82B84C115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544616" cy="458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2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853B638-7D0C-44F3-8F6D-69243336B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6" y="1340768"/>
            <a:ext cx="7478761" cy="453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B36B53-0D98-4AE9-8FF8-AE87583B6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55" y="332656"/>
            <a:ext cx="84296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FAIXAS DE FREQUÊNCIAS</a:t>
            </a:r>
            <a:endParaRPr lang="pt-BR" sz="3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3D8CB9-3575-41B8-B4E1-9C93A06FB6C2}"/>
              </a:ext>
            </a:extLst>
          </p:cNvPr>
          <p:cNvSpPr txBox="1"/>
          <p:nvPr/>
        </p:nvSpPr>
        <p:spPr>
          <a:xfrm>
            <a:off x="611560" y="5879013"/>
            <a:ext cx="5693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https://logicamaxtec.webnode.com.br/espectro%20frequ%C3%AAncias/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985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4968552" cy="720080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pt-BR" sz="2200" dirty="0"/>
              <a:t>Montagem da Aplicação – </a:t>
            </a:r>
            <a:r>
              <a:rPr lang="pt-BR" sz="2200" i="1" dirty="0" err="1"/>
              <a:t>Slave</a:t>
            </a:r>
            <a:r>
              <a:rPr lang="pt-BR" sz="2200" dirty="0"/>
              <a:t> 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Mesmo circuito do Master;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Atenção: notem a necessidade do divisor resistivo.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 pino Key (EN) não é mais conectado.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Um LED será inserido para testar a comunicação (</a:t>
            </a:r>
            <a:r>
              <a:rPr lang="pt-BR" spc="-1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pineo</a:t>
            </a: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13 do Arduino junto com resistor de 100 </a:t>
            </a:r>
            <a:r>
              <a:rPr lang="el-G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Utilizaremos Arduino Mega.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D9A4703-99DC-4604-AF00-235D0397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66223"/>
            <a:ext cx="3348094" cy="24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C574610-0EEB-478F-B01A-572ACA0F5830}"/>
              </a:ext>
            </a:extLst>
          </p:cNvPr>
          <p:cNvSpPr txBox="1"/>
          <p:nvPr/>
        </p:nvSpPr>
        <p:spPr>
          <a:xfrm>
            <a:off x="539552" y="4316323"/>
            <a:ext cx="8352928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endParaRPr lang="en-US" sz="1600" spc="2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dois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resistores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~1,2k</a:t>
            </a:r>
            <a:r>
              <a:rPr lang="el-G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~2,2k</a:t>
            </a:r>
            <a:r>
              <a:rPr lang="el-G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os extremos dos resistores do divisor de tensão vão para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do Arduino e GND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respectivamente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1,2k</a:t>
            </a:r>
            <a:r>
              <a:rPr lang="el-G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2,2k</a:t>
            </a:r>
            <a:r>
              <a:rPr lang="el-G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spc="2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do Arduino</a:t>
            </a: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GND do Arduino</a:t>
            </a: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5 V do Arduino</a:t>
            </a:r>
          </a:p>
          <a:p>
            <a:pPr algn="just">
              <a:spcBef>
                <a:spcPct val="0"/>
              </a:spcBef>
            </a:pP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(</a:t>
            </a:r>
            <a:r>
              <a:rPr lang="en-US" sz="1600" b="1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600" b="1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ENABLE) 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1600" spc="2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2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endParaRPr lang="en-US" sz="1600" spc="277" dirty="0">
              <a:solidFill>
                <a:srgbClr val="2443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32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F25B533-AEFF-4191-A08F-4CB737F8E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04" y="347176"/>
            <a:ext cx="8479190" cy="101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D63EA274-902D-4BDC-9216-4AE4BA88C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37" y="91217"/>
            <a:ext cx="9219949" cy="66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615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1872208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pt-BR" sz="2200" dirty="0"/>
              <a:t>Código do </a:t>
            </a:r>
            <a:r>
              <a:rPr lang="pt-BR" sz="2200" i="1" dirty="0"/>
              <a:t>Master</a:t>
            </a:r>
            <a:r>
              <a:rPr lang="pt-BR" sz="2200" dirty="0"/>
              <a:t> </a:t>
            </a: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endParaRPr lang="pt-BR" sz="2200" spc="-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Copie o código nos roteiros  </a:t>
            </a:r>
            <a:r>
              <a:rPr lang="pt-BR" spc="-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(páginas 10 e 11 da apostila) </a:t>
            </a: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grave no </a:t>
            </a:r>
            <a:r>
              <a:rPr lang="pt-BR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Master</a:t>
            </a: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Entenda a programação: inclusão de bibliotecas, definição de variáveis e configuração dos pinos GPIO e os usados na comunicação serial. Configuração da frequência de comunicação entre os módulos </a:t>
            </a:r>
            <a:r>
              <a:rPr lang="pt-BR" i="1" spc="-1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bluetooth</a:t>
            </a: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(9600) e com monitor serial (115200).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2C027-4D3D-4DDC-B811-5AFB0EF7C66C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645024"/>
            <a:ext cx="8640960" cy="1872208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pt-BR" sz="2200" dirty="0"/>
              <a:t>Código do </a:t>
            </a:r>
            <a:r>
              <a:rPr lang="pt-BR" sz="2200" i="1" dirty="0" err="1"/>
              <a:t>Slave</a:t>
            </a:r>
            <a:r>
              <a:rPr lang="pt-BR" sz="2200" dirty="0"/>
              <a:t> </a:t>
            </a: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endParaRPr lang="pt-BR" sz="2200" spc="-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Copie o código nos roteiros  </a:t>
            </a:r>
            <a:r>
              <a:rPr lang="pt-BR" spc="-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(página 11 da apostila) </a:t>
            </a: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grave no </a:t>
            </a:r>
            <a:r>
              <a:rPr lang="pt-BR" i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Master</a:t>
            </a: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Entenda a programação: inclusão de bibliotecas, definição de variáveis e configuração dos pinos GPIO e os usados na comunicação serial. Configuração da frequência de comunicação entre os módulos </a:t>
            </a:r>
            <a:r>
              <a:rPr lang="pt-BR" i="1" spc="-1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bluetooth</a:t>
            </a: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(9600) e com monitor serial (115200).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08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pt-BR" sz="2200" dirty="0"/>
              <a:t>Código do </a:t>
            </a:r>
            <a:r>
              <a:rPr lang="pt-BR" sz="2200" i="1" dirty="0"/>
              <a:t>Master</a:t>
            </a:r>
            <a:r>
              <a:rPr lang="pt-BR" sz="2200" dirty="0"/>
              <a:t> </a:t>
            </a: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endParaRPr lang="pt-BR" sz="2200" spc="-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Programa principal.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D75111-9580-4E47-820F-E2690B3440D4}"/>
              </a:ext>
            </a:extLst>
          </p:cNvPr>
          <p:cNvSpPr txBox="1"/>
          <p:nvPr/>
        </p:nvSpPr>
        <p:spPr>
          <a:xfrm>
            <a:off x="488363" y="2626242"/>
            <a:ext cx="799861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loop()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buttonState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digitalRead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button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 // Armazena o valor na variável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ButtonState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buttonState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HIGH)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{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Serial.println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("ON");        // Sinaliza com a palavra "ON"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HC05.println(2);             // HC05 escreve o valor 2 na serial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digitalWrite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(led, 1);        // Liga o LED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{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Serial.println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("OFF");      // Sinaliza com a palavra "OFF"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digitalWrite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led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0);       // Desliga o LED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HC05.flush();                 // Limpa a memória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(20);                    // Aguarda 20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antes de retornar ao loop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53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556792"/>
            <a:ext cx="8640960" cy="720080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pt-BR" sz="2200" dirty="0"/>
              <a:t>Código do </a:t>
            </a:r>
            <a:r>
              <a:rPr lang="pt-BR" sz="2200" i="1" dirty="0" err="1"/>
              <a:t>Slave</a:t>
            </a:r>
            <a:r>
              <a:rPr lang="pt-BR" sz="2200" dirty="0"/>
              <a:t> </a:t>
            </a: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endParaRPr lang="pt-BR" sz="2200" spc="-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pt-BR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Programa principal.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D75111-9580-4E47-820F-E2690B3440D4}"/>
              </a:ext>
            </a:extLst>
          </p:cNvPr>
          <p:cNvSpPr txBox="1"/>
          <p:nvPr/>
        </p:nvSpPr>
        <p:spPr>
          <a:xfrm>
            <a:off x="488363" y="2626242"/>
            <a:ext cx="799861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void loop()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 (HC05.available() &gt; 0)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 // Se o sinal recebido no HC05 for maior que 0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HC05.read(); //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será igual ao valor de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mySerial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!= 1)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{// Se o valor for diferente de 1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digitalWrite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(led, HIGH); // Liga o LED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delay(10);               // </a:t>
            </a:r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Aguarda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10 </a:t>
            </a:r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digitalWrite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(led, LOW);     // </a:t>
            </a:r>
            <a:r>
              <a:rPr lang="en-GB" sz="1800" i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Desliga</a:t>
            </a:r>
            <a:r>
              <a:rPr lang="en-GB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LED 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/>
            <a:r>
              <a:rPr lang="pt-BR" sz="1800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pt-BR" sz="1800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21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APLICAÇÃO: CONTROLE DE MOVIMENTAÇÃO POR BLUETOOTH</a:t>
            </a:r>
            <a:endParaRPr lang="pt-BR" sz="3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9218" name="Imagem 9">
            <a:extLst>
              <a:ext uri="{FF2B5EF4-FFF2-40B4-BE49-F238E27FC236}">
                <a16:creationId xmlns:a16="http://schemas.microsoft.com/office/drawing/2014/main" id="{848D694B-5D3D-449F-8CF4-026FAD48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8319"/>
            <a:ext cx="8235209" cy="550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147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APLICAÇÃO: CONTROLE DE MOVIMENTAÇÃO POR BLUETOOTH</a:t>
            </a:r>
            <a:endParaRPr lang="pt-BR" sz="3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19EC1C7-95D7-4884-B721-05ABC0B77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74115"/>
              </p:ext>
            </p:extLst>
          </p:nvPr>
        </p:nvGraphicFramePr>
        <p:xfrm>
          <a:off x="1583668" y="1700808"/>
          <a:ext cx="5976664" cy="1863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9650">
                  <a:extLst>
                    <a:ext uri="{9D8B030D-6E8A-4147-A177-3AD203B41FA5}">
                      <a16:colId xmlns:a16="http://schemas.microsoft.com/office/drawing/2014/main" val="1240587263"/>
                    </a:ext>
                  </a:extLst>
                </a:gridCol>
                <a:gridCol w="3067014">
                  <a:extLst>
                    <a:ext uri="{9D8B030D-6E8A-4147-A177-3AD203B41FA5}">
                      <a16:colId xmlns:a16="http://schemas.microsoft.com/office/drawing/2014/main" val="876005074"/>
                    </a:ext>
                  </a:extLst>
                </a:gridCol>
              </a:tblGrid>
              <a:tr h="29936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Comandos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>
                          <a:effectLst/>
                        </a:rPr>
                        <a:t>            Função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5214648"/>
                  </a:ext>
                </a:extLst>
              </a:tr>
              <a:tr h="299361"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>
                          <a:effectLst/>
                        </a:rPr>
                        <a:t>      Caractere  “w”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>
                          <a:effectLst/>
                        </a:rPr>
                        <a:t>Desloca-se para Frente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386178"/>
                  </a:ext>
                </a:extLst>
              </a:tr>
              <a:tr h="316253">
                <a:tc>
                  <a:txBody>
                    <a:bodyPr/>
                    <a:lstStyle/>
                    <a:p>
                      <a:pPr algn="just"/>
                      <a:r>
                        <a:rPr lang="pt-BR" sz="2000">
                          <a:effectLst/>
                        </a:rPr>
                        <a:t>      Caractere  “s”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>
                          <a:effectLst/>
                        </a:rPr>
                        <a:t>Desloca-se para Trás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274822"/>
                  </a:ext>
                </a:extLst>
              </a:tr>
              <a:tr h="299361">
                <a:tc>
                  <a:txBody>
                    <a:bodyPr/>
                    <a:lstStyle/>
                    <a:p>
                      <a:pPr algn="just"/>
                      <a:r>
                        <a:rPr lang="pt-BR" sz="2000">
                          <a:effectLst/>
                        </a:rPr>
                        <a:t>      Caractere “a”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>
                          <a:effectLst/>
                        </a:rPr>
                        <a:t>Desloca-se para Esquerda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1432627"/>
                  </a:ext>
                </a:extLst>
              </a:tr>
              <a:tr h="316253">
                <a:tc>
                  <a:txBody>
                    <a:bodyPr/>
                    <a:lstStyle/>
                    <a:p>
                      <a:pPr algn="just"/>
                      <a:r>
                        <a:rPr lang="pt-BR" sz="2000">
                          <a:effectLst/>
                        </a:rPr>
                        <a:t>      Caractere “d”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>
                          <a:effectLst/>
                        </a:rPr>
                        <a:t>Desloca-se para Direita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401706"/>
                  </a:ext>
                </a:extLst>
              </a:tr>
              <a:tr h="316253">
                <a:tc>
                  <a:txBody>
                    <a:bodyPr/>
                    <a:lstStyle/>
                    <a:p>
                      <a:pPr algn="just"/>
                      <a:r>
                        <a:rPr lang="pt-BR" sz="2000">
                          <a:effectLst/>
                        </a:rPr>
                        <a:t>      Caractere “z”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>
                          <a:effectLst/>
                        </a:rPr>
                        <a:t>Robô permanece Parado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38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240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APLICAÇÃO: CONTROLE DE MOVIMENTAÇÃO POR BLUETOOTH</a:t>
            </a:r>
            <a:endParaRPr lang="pt-BR" sz="3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22530" name="Imagem 14">
            <a:extLst>
              <a:ext uri="{FF2B5EF4-FFF2-40B4-BE49-F238E27FC236}">
                <a16:creationId xmlns:a16="http://schemas.microsoft.com/office/drawing/2014/main" id="{A80B46EA-D5D9-4C98-A78C-4A7752C3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8319"/>
            <a:ext cx="46672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Imagem 16">
            <a:extLst>
              <a:ext uri="{FF2B5EF4-FFF2-40B4-BE49-F238E27FC236}">
                <a16:creationId xmlns:a16="http://schemas.microsoft.com/office/drawing/2014/main" id="{60DB25B0-DFD8-4392-AF6A-1C3C7BD4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781" y="3212976"/>
            <a:ext cx="48863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253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APLICAÇÃO: CONTROLE DE MOVIMENTAÇÃO POR BLUETOOTH</a:t>
            </a:r>
            <a:endParaRPr lang="pt-BR" sz="3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23554" name="Imagem 17">
            <a:extLst>
              <a:ext uri="{FF2B5EF4-FFF2-40B4-BE49-F238E27FC236}">
                <a16:creationId xmlns:a16="http://schemas.microsoft.com/office/drawing/2014/main" id="{CD17C81F-726C-46E3-89BB-B4F60E55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7" y="1556792"/>
            <a:ext cx="7992888" cy="468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867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APLICAÇÃO: CONTROLE DE MOVIMENTAÇÃO POR BLUETOOTH</a:t>
            </a:r>
            <a:endParaRPr lang="pt-BR" sz="3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9218" name="Imagem 9">
            <a:extLst>
              <a:ext uri="{FF2B5EF4-FFF2-40B4-BE49-F238E27FC236}">
                <a16:creationId xmlns:a16="http://schemas.microsoft.com/office/drawing/2014/main" id="{848D694B-5D3D-449F-8CF4-026FAD48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8319"/>
            <a:ext cx="8235209" cy="550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48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FAIXAS DE FREQUÊNCIAS</a:t>
            </a:r>
            <a:endParaRPr lang="pt-BR" sz="3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B0E89F-3397-4367-BDC3-B9131764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47" y="1895872"/>
            <a:ext cx="7665640" cy="306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EA8F90A-15FE-4994-B49B-1CC33974A197}"/>
              </a:ext>
            </a:extLst>
          </p:cNvPr>
          <p:cNvSpPr txBox="1"/>
          <p:nvPr/>
        </p:nvSpPr>
        <p:spPr>
          <a:xfrm>
            <a:off x="1403648" y="5517232"/>
            <a:ext cx="727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https://wiki.sj.ifsc.edu.br/index.php/Uso_de_Radio_Frequencias-_Alunos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68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2BB1A9F-DC13-42D0-BB0E-0A6B6E2ACFAA}"/>
              </a:ext>
            </a:extLst>
          </p:cNvPr>
          <p:cNvSpPr txBox="1"/>
          <p:nvPr/>
        </p:nvSpPr>
        <p:spPr>
          <a:xfrm>
            <a:off x="251520" y="1628800"/>
            <a:ext cx="9293721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VHF:  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Very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Hight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Frequency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ou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Freqüência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Muito Alta</a:t>
            </a:r>
            <a:b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r>
              <a:rPr lang="pt-BR" sz="1600" dirty="0">
                <a:solidFill>
                  <a:srgbClr val="000000"/>
                </a:solidFill>
                <a:latin typeface="Lucida Sans Unicode" panose="020B0602030504020204" pitchFamily="34" charset="0"/>
              </a:rPr>
              <a:t>De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30 MHz (Mega Hertz) até 300 MHz.</a:t>
            </a:r>
            <a:b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Rádio FM e TV aberta, desde o canal 2 até o canal 13.</a:t>
            </a:r>
          </a:p>
          <a:p>
            <a:pPr algn="l"/>
            <a:endParaRPr lang="pt-BR" sz="1600" b="0" i="0" dirty="0">
              <a:solidFill>
                <a:srgbClr val="000000"/>
              </a:solidFill>
              <a:effectLst/>
              <a:latin typeface="Lucida Sans Unicode" panose="020B0602030504020204" pitchFamily="34" charset="0"/>
            </a:endParaRPr>
          </a:p>
          <a:p>
            <a:pPr algn="l"/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UHF: Ultra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Hight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Frequency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ou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Freqüência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Ultra Alta</a:t>
            </a:r>
            <a:b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De 300 MHz até 3.000 MHz (ou 3 GHz: Giga Hertz)</a:t>
            </a:r>
            <a:b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Canais em TV transmitidos por UHF. Canais para telefonia celular.</a:t>
            </a:r>
          </a:p>
          <a:p>
            <a:pPr algn="l"/>
            <a:endParaRPr lang="pt-BR" sz="1600" b="0" i="0" dirty="0">
              <a:solidFill>
                <a:srgbClr val="000000"/>
              </a:solidFill>
              <a:effectLst/>
              <a:latin typeface="Lucida Sans Unicode" panose="020B0602030504020204" pitchFamily="34" charset="0"/>
            </a:endParaRPr>
          </a:p>
          <a:p>
            <a:pPr algn="l"/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SHF: Super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Hight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Frequency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ou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Freqüência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Super Alta</a:t>
            </a:r>
            <a:br>
              <a:rPr lang="pt-BR" sz="1600" b="1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Vai de 3 GHz até 30 GHz.</a:t>
            </a:r>
            <a:b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O sistema de subida e descida de sinal para satélite Banda "C", Banda "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Ku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" e as</a:t>
            </a:r>
          </a:p>
          <a:p>
            <a:pPr algn="l"/>
            <a:r>
              <a:rPr lang="pt-BR" sz="1600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freqüências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 para Radio Digital encontram-se nesta faixa.</a:t>
            </a:r>
          </a:p>
          <a:p>
            <a:pPr algn="l"/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Banda "C" – satélites que transportam sinais de TV aberta com conexão internacional e transportam os sinais de telefonia e dados.</a:t>
            </a:r>
          </a:p>
          <a:p>
            <a:pPr algn="l"/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Banda "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Ku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" – satélites para programação de TV direta à residência, tipo Sky e DirecTV.</a:t>
            </a:r>
          </a:p>
          <a:p>
            <a:b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</a:br>
            <a:r>
              <a:rPr lang="pt-BR" sz="1600" b="0" i="0" dirty="0">
                <a:solidFill>
                  <a:srgbClr val="000000"/>
                </a:solidFill>
                <a:effectLst/>
                <a:latin typeface="Lucida Sans Unicode" panose="020B0602030504020204" pitchFamily="34" charset="0"/>
              </a:rPr>
              <a:t>Ler mais: </a:t>
            </a:r>
            <a:r>
              <a:rPr lang="pt-BR" sz="1600" b="0" i="0" u="sng" dirty="0">
                <a:solidFill>
                  <a:srgbClr val="BF4BD8"/>
                </a:solidFill>
                <a:effectLst/>
                <a:latin typeface="Lucida Sans Unicode" panose="020B0602030504020204" pitchFamily="34" charset="0"/>
                <a:hlinkClick r:id="rId3"/>
              </a:rPr>
              <a:t>https://logicamaxtec.webnode.com.br/espectro%20frequ%C3%AAncias</a:t>
            </a:r>
            <a:r>
              <a:rPr lang="pt-BR" b="0" i="0" u="sng" dirty="0">
                <a:solidFill>
                  <a:srgbClr val="BF4BD8"/>
                </a:solidFill>
                <a:effectLst/>
                <a:latin typeface="Lucida Sans Unicode" panose="020B0602030504020204" pitchFamily="34" charset="0"/>
                <a:hlinkClick r:id="rId3"/>
              </a:rPr>
              <a:t>/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91540D-7B99-4328-83E3-160F795F0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55" y="332656"/>
            <a:ext cx="84296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FAIXAS DE FREQUÊNCIAS</a:t>
            </a:r>
            <a:endParaRPr lang="pt-BR" sz="3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DE0AC04-0807-43F5-B4E2-963F63E2AAB1}"/>
              </a:ext>
            </a:extLst>
          </p:cNvPr>
          <p:cNvSpPr txBox="1"/>
          <p:nvPr/>
        </p:nvSpPr>
        <p:spPr>
          <a:xfrm>
            <a:off x="924407" y="5653221"/>
            <a:ext cx="7956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https://bdm.unb.br/bitstream/10483/1382/1/2010_DaviStollEvangelista.pdf</a:t>
            </a: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4E0264-D21E-4C41-9032-EE7D6C76C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75" t="33746" r="27162" b="13060"/>
          <a:stretch/>
        </p:blipFill>
        <p:spPr>
          <a:xfrm>
            <a:off x="1114617" y="1394333"/>
            <a:ext cx="6914766" cy="421918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2D609A-E4AC-4EAC-89A0-BD5D90851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55" y="332656"/>
            <a:ext cx="84296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TECNOLOGIAS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WIRELESS</a:t>
            </a:r>
          </a:p>
        </p:txBody>
      </p:sp>
    </p:spTree>
    <p:extLst>
      <p:ext uri="{BB962C8B-B14F-4D97-AF65-F5344CB8AC3E}">
        <p14:creationId xmlns:p14="http://schemas.microsoft.com/office/powerpoint/2010/main" val="85173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2D609A-E4AC-4EAC-89A0-BD5D90851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55" y="332656"/>
            <a:ext cx="84296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TECNOLOGIAS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WIRELESS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5FD31B-CE4A-45DF-99C4-AC356B9A8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8" t="47045" r="16925" b="1238"/>
          <a:stretch/>
        </p:blipFill>
        <p:spPr>
          <a:xfrm>
            <a:off x="1547664" y="1483669"/>
            <a:ext cx="6048672" cy="399440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52FCBE0-73A3-4F21-9E28-5087836F353E}"/>
              </a:ext>
            </a:extLst>
          </p:cNvPr>
          <p:cNvSpPr txBox="1"/>
          <p:nvPr/>
        </p:nvSpPr>
        <p:spPr>
          <a:xfrm>
            <a:off x="1043608" y="5432804"/>
            <a:ext cx="748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http://www.eletrica.ufpr.br/tcc/2018/2s/Samir%20Michel%20Emanuel%20da%20Silveira/TCC_SAMIR.pdf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93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pic>
        <p:nvPicPr>
          <p:cNvPr id="9218" name="Picture 2" descr="Módulo Bluetooth Arduino Módulos HC05, HC06, HC08, HM10 - Usinainfo">
            <a:extLst>
              <a:ext uri="{FF2B5EF4-FFF2-40B4-BE49-F238E27FC236}">
                <a16:creationId xmlns:a16="http://schemas.microsoft.com/office/drawing/2014/main" id="{AD2B41BB-3065-4A0B-B100-819BD2EB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24000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6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462855" y="332656"/>
            <a:ext cx="8429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Book Antiqua" pitchFamily="18" charset="0"/>
              </a:rPr>
              <a:t>MÓDULOS DE COMUNICAÇÃO </a:t>
            </a:r>
            <a:r>
              <a:rPr lang="pt-BR" sz="3000" b="1" i="1" dirty="0">
                <a:solidFill>
                  <a:schemeClr val="bg1"/>
                </a:solidFill>
                <a:latin typeface="Book Antiqua" pitchFamily="18" charset="0"/>
              </a:rPr>
              <a:t>BLUETOOTH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700808"/>
            <a:ext cx="8640960" cy="44644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400" b="0" i="0" dirty="0">
                <a:solidFill>
                  <a:srgbClr val="000000"/>
                </a:solidFill>
                <a:effectLst/>
              </a:rPr>
              <a:t>HC-05 - Modo </a:t>
            </a:r>
            <a:r>
              <a:rPr lang="pt-BR" sz="2400" b="0" i="1" dirty="0">
                <a:solidFill>
                  <a:srgbClr val="000000"/>
                </a:solidFill>
                <a:effectLst/>
              </a:rPr>
              <a:t>Master,</a:t>
            </a:r>
            <a:r>
              <a:rPr lang="pt-BR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pt-BR" sz="2400" b="0" i="1" dirty="0" err="1">
                <a:solidFill>
                  <a:srgbClr val="000000"/>
                </a:solidFill>
                <a:effectLst/>
              </a:rPr>
              <a:t>Slave</a:t>
            </a:r>
            <a:r>
              <a:rPr lang="pt-BR" sz="2400" b="0" i="1" dirty="0">
                <a:solidFill>
                  <a:srgbClr val="000000"/>
                </a:solidFill>
                <a:effectLst/>
              </a:rPr>
              <a:t> ou </a:t>
            </a:r>
            <a:r>
              <a:rPr lang="pt-BR" sz="2400" b="0" i="1" dirty="0" err="1">
                <a:solidFill>
                  <a:srgbClr val="000000"/>
                </a:solidFill>
                <a:effectLst/>
              </a:rPr>
              <a:t>LoopBack</a:t>
            </a:r>
            <a:r>
              <a:rPr lang="pt-BR" sz="2400" b="0" i="1" dirty="0">
                <a:solidFill>
                  <a:srgbClr val="000000"/>
                </a:solidFill>
                <a:effectLst/>
              </a:rPr>
              <a:t> </a:t>
            </a:r>
            <a:r>
              <a:rPr lang="pt-BR" sz="2400" b="0" dirty="0">
                <a:solidFill>
                  <a:srgbClr val="000000"/>
                </a:solidFill>
                <a:effectLst/>
              </a:rPr>
              <a:t>(recebe  e envia de volta os mesmos dados);</a:t>
            </a:r>
            <a:r>
              <a:rPr lang="pt-BR" sz="2400" b="0" i="0" dirty="0">
                <a:solidFill>
                  <a:srgbClr val="000000"/>
                </a:solidFill>
                <a:effectLst/>
              </a:rPr>
              <a:t> configuração por comandos AT.</a:t>
            </a: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2400" b="0" i="0" dirty="0">
                <a:solidFill>
                  <a:srgbClr val="000000"/>
                </a:solidFill>
                <a:effectLst/>
              </a:rPr>
              <a:t>     Tensão de operação de 3,3 V ou 5 V.</a:t>
            </a: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2400" b="0" i="0" dirty="0">
                <a:solidFill>
                  <a:srgbClr val="000000"/>
                </a:solidFill>
                <a:effectLst/>
              </a:rPr>
              <a:t>     Consumo de corrente de 35 </a:t>
            </a:r>
            <a:r>
              <a:rPr lang="pt-BR" sz="2400" b="0" i="0" dirty="0" err="1">
                <a:solidFill>
                  <a:srgbClr val="000000"/>
                </a:solidFill>
                <a:effectLst/>
              </a:rPr>
              <a:t>mA.</a:t>
            </a:r>
            <a:endParaRPr lang="pt-BR" sz="2400" b="0" i="0" dirty="0">
              <a:solidFill>
                <a:srgbClr val="000000"/>
              </a:solidFill>
              <a:effectLst/>
            </a:endParaRP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sz="2400" b="0" i="0" dirty="0">
                <a:solidFill>
                  <a:srgbClr val="000000"/>
                </a:solidFill>
                <a:effectLst/>
              </a:rPr>
              <a:t>     Problema de compatibilidade co</a:t>
            </a:r>
            <a:r>
              <a:rPr lang="pt-BR" sz="2400" dirty="0">
                <a:solidFill>
                  <a:srgbClr val="000000"/>
                </a:solidFill>
              </a:rPr>
              <a:t>m alguns smartphones da Apple.</a:t>
            </a:r>
            <a:endParaRPr lang="pt-BR" sz="24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BR" sz="2000" b="0" i="1" dirty="0">
                <a:solidFill>
                  <a:srgbClr val="000000"/>
                </a:solidFill>
                <a:effectLst/>
              </a:rPr>
              <a:t>Comando AT abrevia a palavra </a:t>
            </a:r>
            <a:r>
              <a:rPr lang="pt-BR" sz="2000" b="0" i="1" dirty="0" err="1">
                <a:solidFill>
                  <a:srgbClr val="000000"/>
                </a:solidFill>
                <a:effectLst/>
              </a:rPr>
              <a:t>Attention</a:t>
            </a:r>
            <a:r>
              <a:rPr lang="pt-BR" sz="2000" b="0" i="1" dirty="0">
                <a:solidFill>
                  <a:srgbClr val="000000"/>
                </a:solidFill>
                <a:effectLst/>
              </a:rPr>
              <a:t>. Também é conhecido por ‘’comandos Hayes’’, e é uma linguagem de programação desenvolvida por Dennis Hayes.</a:t>
            </a:r>
          </a:p>
          <a:p>
            <a:pPr algn="just"/>
            <a:endParaRPr lang="pt-BR" sz="2000" b="0" i="1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pt-BR" sz="2400" b="0" i="0" dirty="0">
                <a:solidFill>
                  <a:srgbClr val="000000"/>
                </a:solidFill>
                <a:effectLst/>
              </a:rPr>
              <a:t>HC-06 – Apenas modo </a:t>
            </a:r>
            <a:r>
              <a:rPr lang="pt-BR" sz="2400" b="0" i="1" dirty="0" err="1">
                <a:solidFill>
                  <a:srgbClr val="000000"/>
                </a:solidFill>
                <a:effectLst/>
              </a:rPr>
              <a:t>Slave</a:t>
            </a:r>
            <a:r>
              <a:rPr lang="pt-BR" sz="2400" b="0" i="0" dirty="0">
                <a:solidFill>
                  <a:srgbClr val="000000"/>
                </a:solidFill>
                <a:effectLst/>
              </a:rPr>
              <a:t>; configuração por comandos AT.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pt-BR" sz="2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pt-BR" sz="2400" b="0" i="0" dirty="0">
                <a:solidFill>
                  <a:srgbClr val="000000"/>
                </a:solidFill>
                <a:effectLst/>
              </a:rPr>
              <a:t>HC-08 - Modo </a:t>
            </a:r>
            <a:r>
              <a:rPr lang="pt-BR" sz="2400" b="0" i="1" dirty="0">
                <a:solidFill>
                  <a:srgbClr val="000000"/>
                </a:solidFill>
                <a:effectLst/>
              </a:rPr>
              <a:t>Master</a:t>
            </a:r>
            <a:r>
              <a:rPr lang="pt-BR" sz="2400" b="0" i="0" dirty="0">
                <a:solidFill>
                  <a:srgbClr val="000000"/>
                </a:solidFill>
                <a:effectLst/>
              </a:rPr>
              <a:t> ou </a:t>
            </a:r>
            <a:r>
              <a:rPr lang="pt-BR" sz="2400" b="0" i="1" dirty="0" err="1">
                <a:solidFill>
                  <a:srgbClr val="000000"/>
                </a:solidFill>
                <a:effectLst/>
              </a:rPr>
              <a:t>Slave</a:t>
            </a:r>
            <a:r>
              <a:rPr lang="pt-BR" sz="2400" b="0" i="0" dirty="0">
                <a:solidFill>
                  <a:srgbClr val="000000"/>
                </a:solidFill>
                <a:effectLst/>
              </a:rPr>
              <a:t>; i</a:t>
            </a:r>
            <a:r>
              <a:rPr lang="pt-BR" sz="2400" dirty="0">
                <a:solidFill>
                  <a:srgbClr val="000000"/>
                </a:solidFill>
              </a:rPr>
              <a:t>nclui chip BLE que permite comunicação serial com pinos digitais RX e TX e tem a vantagem de fornecer consumo de energia e custos mais reduzidos; </a:t>
            </a:r>
            <a:r>
              <a:rPr lang="pt-BR" sz="2400" b="0" i="0" dirty="0">
                <a:solidFill>
                  <a:srgbClr val="000000"/>
                </a:solidFill>
                <a:effectLst/>
              </a:rPr>
              <a:t>configuração por comandos AT.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6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1734</TotalTime>
  <Words>2579</Words>
  <Application>Microsoft Office PowerPoint</Application>
  <PresentationFormat>Apresentação na tela (4:3)</PresentationFormat>
  <Paragraphs>329</Paragraphs>
  <Slides>39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Book Antiqua</vt:lpstr>
      <vt:lpstr>Calibri</vt:lpstr>
      <vt:lpstr>Lucida Sans Unicode</vt:lpstr>
      <vt:lpstr>Times New Roman</vt:lpstr>
      <vt:lpstr>Wingdings</vt:lpstr>
      <vt:lpstr>Tema1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Maria Turini</dc:creator>
  <cp:lastModifiedBy>User</cp:lastModifiedBy>
  <cp:revision>90</cp:revision>
  <dcterms:created xsi:type="dcterms:W3CDTF">2012-08-03T13:03:10Z</dcterms:created>
  <dcterms:modified xsi:type="dcterms:W3CDTF">2023-01-14T03:26:48Z</dcterms:modified>
</cp:coreProperties>
</file>