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hR1DEyDEP8fYyIWPE58fS3Bpmu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9149D1-2E36-4BE8-A605-C88B16533330}">
  <a:tblStyle styleId="{969149D1-2E36-4BE8-A605-C88B165333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2c193ef4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f2c193ef4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2c193ef4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2c193ef4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Final da aula de 29/07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2c193ef4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2c193ef4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2c193ef4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2c193ef4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2c193ef4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2c193ef4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2c193ef4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2c193ef4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2c193ef4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2c193ef4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2c193ef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2c193ef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c193ef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c193ef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2c193ef4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2c193ef4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f1f9f71c82_1_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g1f1f9f71c82_1_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g1f1f9f71c82_1_7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f1f9f71c82_1_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g1f1f9f71c82_1_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1f1f9f71c82_1_42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f1f9f71c82_1_46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1f9f71c82_1_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6" name="Google Shape;56;g1f1f9f71c82_1_4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ucida Sans"/>
              <a:buChar char="•"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Char char="–"/>
              <a:defRPr b="0" i="0" sz="2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•"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–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1f9f71c82_1_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0" name="Google Shape;60;g1f1f9f71c82_1_5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ucida Sans"/>
              <a:buChar char="•"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Char char="–"/>
              <a:defRPr b="0" i="0" sz="2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•"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–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f1f9f71c82_1_11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1f1f9f71c82_1_11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1f1f9f71c82_1_11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f1f9f71c82_1_15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f1f9f71c82_1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f1f9f71c82_1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f1f9f71c82_1_15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f1f9f71c82_1_23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f1f9f71c82_1_23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f1f9f71c82_1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g1f1f9f71c82_1_20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f1f9f71c82_1_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g1f1f9f71c82_1_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1f1f9f71c82_1_26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f1f9f71c82_1_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g1f1f9f71c82_1_30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f1f9f71c82_1_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f1f9f71c82_1_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f1f9f71c82_1_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f1f9f71c82_1_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g1f1f9f71c82_1_33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1f9f71c82_1_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g1f1f9f71c82_1_39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1f9f71c82_1_0"/>
          <p:cNvSpPr/>
          <p:nvPr/>
        </p:nvSpPr>
        <p:spPr>
          <a:xfrm>
            <a:off x="0" y="4858900"/>
            <a:ext cx="9144000" cy="284700"/>
          </a:xfrm>
          <a:prstGeom prst="rect">
            <a:avLst/>
          </a:prstGeom>
          <a:solidFill>
            <a:srgbClr val="0046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1f1f9f71c82_1_0"/>
          <p:cNvSpPr/>
          <p:nvPr/>
        </p:nvSpPr>
        <p:spPr>
          <a:xfrm>
            <a:off x="1291075" y="0"/>
            <a:ext cx="7852800" cy="572700"/>
          </a:xfrm>
          <a:prstGeom prst="rect">
            <a:avLst/>
          </a:prstGeom>
          <a:solidFill>
            <a:srgbClr val="0046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1f1f9f71c82_1_0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1f1f9f71c82_1_0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1f1f9f71c82_1_0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g1f1f9f71c82_1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744" y="6941"/>
            <a:ext cx="1228616" cy="572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311700" y="744575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/>
              <a:t>Aula 02 - Revisão Bancos de Dados Relacionais e Banco Objeto-Relacional</a:t>
            </a:r>
            <a:endParaRPr sz="4000"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Me. Marco Aurélio Mazzei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2c193ef44_1_21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Forma 2FN</a:t>
            </a:r>
            <a:endParaRPr/>
          </a:p>
        </p:txBody>
      </p:sp>
      <p:sp>
        <p:nvSpPr>
          <p:cNvPr id="132" name="Google Shape;132;g1f2c193ef44_1_21"/>
          <p:cNvSpPr/>
          <p:nvPr/>
        </p:nvSpPr>
        <p:spPr>
          <a:xfrm>
            <a:off x="482750" y="1684750"/>
            <a:ext cx="1740900" cy="16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  <a:r>
              <a:rPr lang="pt-BR"/>
              <a:t>Endereco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/>
              <a:t>P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CodBairro(FK)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CodTipoEnd(FK)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f2c193ef44_1_21"/>
          <p:cNvSpPr/>
          <p:nvPr/>
        </p:nvSpPr>
        <p:spPr>
          <a:xfrm>
            <a:off x="2438425" y="2751550"/>
            <a:ext cx="1740900" cy="16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Bairro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CodBairro(PK)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CodCidade(FK)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NmBairro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f2c193ef44_1_21"/>
          <p:cNvSpPr txBox="1"/>
          <p:nvPr>
            <p:ph idx="1" type="body"/>
          </p:nvPr>
        </p:nvSpPr>
        <p:spPr>
          <a:xfrm>
            <a:off x="311700" y="941175"/>
            <a:ext cx="85206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2</a:t>
            </a:r>
            <a:r>
              <a:rPr b="1" lang="pt-BR" sz="1800"/>
              <a:t>FN estabelecer as relações entre as entidades com o uso de chaves estrangeiras eliminando as dependências cruzadas</a:t>
            </a:r>
            <a:endParaRPr b="1" sz="1800"/>
          </a:p>
        </p:txBody>
      </p:sp>
      <p:sp>
        <p:nvSpPr>
          <p:cNvPr id="135" name="Google Shape;135;g1f2c193ef44_1_21"/>
          <p:cNvSpPr/>
          <p:nvPr/>
        </p:nvSpPr>
        <p:spPr>
          <a:xfrm>
            <a:off x="6374825" y="2774050"/>
            <a:ext cx="1620900" cy="16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CodEstado(PK)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NmEstado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f2c193ef44_1_21"/>
          <p:cNvSpPr/>
          <p:nvPr/>
        </p:nvSpPr>
        <p:spPr>
          <a:xfrm>
            <a:off x="4461175" y="2765400"/>
            <a:ext cx="1740900" cy="16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CodCidade(PK)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CodEstado(FK)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NmCidade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f2c193ef44_1_21"/>
          <p:cNvSpPr/>
          <p:nvPr/>
        </p:nvSpPr>
        <p:spPr>
          <a:xfrm>
            <a:off x="517825" y="3664500"/>
            <a:ext cx="1740900" cy="10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TipoEndereco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CodTipoEnd(PK)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NmTipo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f2c193ef44_1_21"/>
          <p:cNvSpPr txBox="1"/>
          <p:nvPr/>
        </p:nvSpPr>
        <p:spPr>
          <a:xfrm>
            <a:off x="2422650" y="1577725"/>
            <a:ext cx="64098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Bairro, Cidade e Estado são entidades que, provavelmente, deverão ser utilizadas em mais de uma tabela…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Forma 3FN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69775"/>
            <a:ext cx="83562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2FN e independência dos atributos: não deve haver valores dependentes uns dos outros</a:t>
            </a:r>
            <a:endParaRPr b="1" sz="1800"/>
          </a:p>
        </p:txBody>
      </p:sp>
      <p:sp>
        <p:nvSpPr>
          <p:cNvPr id="145" name="Google Shape;145;p20"/>
          <p:cNvSpPr/>
          <p:nvPr/>
        </p:nvSpPr>
        <p:spPr>
          <a:xfrm>
            <a:off x="848575" y="2779525"/>
            <a:ext cx="1567200" cy="13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CodCliente (PK)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NomeCliente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DataNascimento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Idade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281800" y="2407225"/>
            <a:ext cx="2589000" cy="1627800"/>
          </a:xfrm>
          <a:prstGeom prst="wedgeRoundRectCallout">
            <a:avLst>
              <a:gd fmla="val -73077" name="adj1"/>
              <a:gd fmla="val 4468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campo idade deve ser excluído: ele pode ser calculado a partir de DataNascimento...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2c193ef44_1_3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normais adicionais</a:t>
            </a:r>
            <a:endParaRPr/>
          </a:p>
        </p:txBody>
      </p:sp>
      <p:sp>
        <p:nvSpPr>
          <p:cNvPr id="152" name="Google Shape;152;g1f2c193ef44_1_3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formas normais adicionais são pouco utilizadas como parâmetros para modelos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Isso ocorre, porque cada forma normal implica em mais operações de junção entre as tabelas.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consequência, muitas organizações aceitam o estabelecimento de um compromisso entre as formas normais e a modelagem que apresenta melhores condições de uso, principalmente no que se refere ao tempo de execução do armazenamento de dados e das consultas.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Bancos de dados e ACID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que é ACID?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Atomicidade</a:t>
            </a:r>
            <a:r>
              <a:rPr lang="pt-BR"/>
              <a:t>: Ou uma transação completa é registrada ou nada é registrado...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Consistência:</a:t>
            </a:r>
            <a:r>
              <a:rPr lang="pt-BR"/>
              <a:t> O que foi alterado deve respeitar a consistência dos dados. Não pode ser registrada uma informação que torne os dados inválidos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Isolamento:</a:t>
            </a:r>
            <a:r>
              <a:rPr lang="pt-BR"/>
              <a:t> As transações são realizadas com garantia de isolamento entre transações. Quem começa uma transação não sofre impacto de outras transações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Durabilidade:</a:t>
            </a:r>
            <a:r>
              <a:rPr lang="pt-BR"/>
              <a:t> O que é registrado no banco é uma informação definitiva que não sofrerá mudanças a não ser por outras transações.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ACID e concorrência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Garantir ACID em sistemas conectados é muito mais complexo do que em sistemas isolados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processos de comunicação e as conexões precisavam de garantia. Enquanto as tecnologias ainda não estavam maduras, havia necessidade de conexões permanentes entre os diversos sistemas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/>
              <a:t>O desenvolvimento de sistemas era baseado em alocação de conexões e em licenças de clientes simultâneos: esse modelo persiste até hoje em algumas indústrias...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69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Design de Banco de Dados, constraints e integridade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modelagem adequada do Banco de Dados facilita que seja garantida a integridade das informações registradas…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As definições de “constraints” permitem definir regras que vão evitar as inconsistências entre os dados registrados.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Constraints comuns:</a:t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pt-BR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Garante que não possa ser registrado o valor Nulo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Assegura que o valor é único em toda a tabela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Combinação de </a:t>
            </a:r>
            <a:r>
              <a:rPr lang="pt-BR" sz="1200">
                <a:solidFill>
                  <a:srgbClr val="DC14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NULL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lang="pt-BR" sz="1200">
                <a:solidFill>
                  <a:srgbClr val="DC14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Identificador do registro na tabela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Previne a quebra de links existentes entre as tabelas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Permite criar condições para a introdução de valores na tabela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Define um valor padrão para inserção quando não houver um valor informado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INDEX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Usado para melhorar o desempenho na busca e recuperação de valores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Integridade e regras de negócio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Algumas regras de negócio são mais elaboradas e exigem lógica mais complexa para que sejam implementadas.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Por exemplo: um vendedor somente pode realizar vendas para seu clientes cadastrados de acordo com a região de atendimento e após a data de validade do registro.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/>
              <a:t>	- Carlos Silva atende Diadema desde 01/01/2021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/>
              <a:t>- João Oliveira atenderá Diadema a partir de 10/06/2021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/>
              <a:t>Os pedidos cadastrados por Carlos Silva com faturamento para após 10/06/2021 devem ser cadastrados como vendas de Carlos Silva...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Lógica no Banco de Dados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Para situações que são de ocorrência comum nas aplicações há duas possibilidades: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Inclusão da lógica na aplicação cliente do Banco de Dados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/>
              <a:t>ou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Inclusão da lógica no próprio banco de dados, na forma de procedimentos que serão executados como blocos de sql pré-definidos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Motivos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277000" y="993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Imagine uma inclusão no banco de dados que deva realizar uma consulta em diversas tabelas antes de permitir que a nova informação seja registrada…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Por exemplo: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um CPF não pode ser cadastrado mais de uma vez;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não pode ocorrer alteração dos dados se o cliente possuir pendências de pagamento ou pedidos aguardando entregas;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não pode ser feito um novo cadastro para cadastros cancelados nos últimos 90 dias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um funcionário cadastrado como cliente deve ganhar um bônus de 20% nas tarifas;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um fornecedor cadastrado como cliente deve registrar 10% de desconto nas vendas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um cliente com histórico de pendências não pode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1700"/>
              <a:t>As regras de negócio podem ser bem complexas e incluir cada uma delas na camada da aplicação irá gerar pelo menos uma consulta SQL para avaliar cada uma delas.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Stored Procedures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/>
              <a:t>Uma “Stored Procedure” é um bloco de código escrito em SQL ou em uma linguagem suportada pelo Gerenciador de Banco de Dados que permite a criação de procedimentos que serão executados pelo servidor no momento da execução da instrução no banco de dados.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700"/>
              <a:t>No lugar de executar uma instrução SQL padrão, é chamado o procedimento que poderá validar os dados, realizar um conjunto de instruções e retornar o resultado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700"/>
              <a:t>Uma Stored Procedure pode receber valores como parâmetros e pode retornar uma resposta ou resultado da execução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1700"/>
              <a:t>É possível utilizar transações e realizar o commit ou o rollback dentro do conjunto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Dados estruturados e bancos de dados relacionais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Os Sistemas de Informação tem como objetivo registrar tudo o que ocorre em nossas atividades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Os sistemas empresariais precisam garantir que as informações registradas sejam reprodução correta e fiel das atividades realizadas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 SQL e os sistemas gerenciadores de bancos de dados (RDBMs - Relational Database Management Systems) evoluíram no sentido de atender e fornecer as condições para que esses objetivos sejam alcançados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Quais as características dos bancos de dados relacionais que garantem o atendimento desses requisitos?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Normalização dos dados e ACID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Triggers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 trigger (gatilho) é uma stored procedure criada para ser executada junto com uma instrução SQL do tipo update, insert ou delete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/>
              <a:t>Ela é executada de forma automática, baseada em eventos e tem como objetivo automatizar tarefas adicionais no Banco de Dados: registrar o tempo e autor de uma modificação ou realizar tarefas adicionais de manutenção da integridade dos dados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/>
              <a:t>Ela não recebe parâmetros: sua execução está atrelada a execução da instrução SQL original e ela também não retorna valores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Construções de programa no Oracle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152475"/>
            <a:ext cx="32733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Ao lado, você vê a estrutura de um bloco PL/SQL Oracle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/>
              <a:t>Há a possibilidade de utilizar linguagens como Python, C, Perl, Java, C++, Cobol e outras, dependendo do suporte do Banco de Dados aos diversos runtimes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64981" l="13287" r="70062" t="18856"/>
          <a:stretch/>
        </p:blipFill>
        <p:spPr>
          <a:xfrm>
            <a:off x="3584850" y="1426875"/>
            <a:ext cx="4979000" cy="296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Programação para Banco de Dados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Quando abordamos programação em Banco de Dados, podemos considerar a seguinte distinção: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Programas integrados ao Banco de Dados para entrada e recuperação de informações nas transações (OLTP - Online Transaction Processing - processamento de transações em tempo real)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Programas que fazem uso das informações registradas para suporte à análise e tomada de decisão (OLAP - Online Analytical Processing - processamento analítico online)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/>
              <a:t>Com o avanço das tecnologias, a distinção vai se tornando cada vez mais tênue...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OLTP x OLAP e o uso dos Bancos de Dados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As transações OLTP e OLAP tem objetivos diferentes e isso se reflete em estruturas de dados diversas para processamento.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sistemas OLTP tem como objetivo a maior eficiência com a menor latência na execução das atividades de registro e recuperação de informações necessárias para o registro das transações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sistemas OLAP tem como objetivo a maior eficiência na agregação e consolidação das informações e podem depender de dados registrados em diversas fontes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2c193ef44_1_43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Mapeamento Objeto Relacional</a:t>
            </a:r>
            <a:endParaRPr/>
          </a:p>
        </p:txBody>
      </p:sp>
      <p:sp>
        <p:nvSpPr>
          <p:cNvPr id="225" name="Google Shape;225;g1f2c193ef44_1_43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 (Mapeamento Objeto-Relacional) ou Object Relational Mapper (Mapeador Objeto Relacional) é um componente de software que oferece um conjunto de ferramentas para facilitar o processo de armazenamento dos objetos desenvolvidos segundo a Programação Orientada a Objetos POO em Sistemas Gerenciadores de Bancos de Dados Relacionais SGDB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2c193ef44_1_48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</a:t>
            </a:r>
            <a:endParaRPr/>
          </a:p>
        </p:txBody>
      </p:sp>
      <p:sp>
        <p:nvSpPr>
          <p:cNvPr id="231" name="Google Shape;231;g1f2c193ef44_1_48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conceito de ORM possui duas estratégias para implementação: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Registro Ativo (Active Record) e Mapeador de Dados (Data Mapper)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duas são estratégias para possibilitar que utilizemos o Banco de Dados Relacional a partir do mapeamento dos objetos que definimos para as tabelas e registros que são necessários para o armazenamento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trabalhamos com frameworks como o Hibernate, Spring, Eloquent, CakePHP, NHibernate, DJango estamos trabalhando com uma dessas implementações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2c193ef44_1_53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entre as abordagens</a:t>
            </a:r>
            <a:endParaRPr/>
          </a:p>
        </p:txBody>
      </p:sp>
      <p:sp>
        <p:nvSpPr>
          <p:cNvPr id="237" name="Google Shape;237;g1f2c193ef44_1_53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principal diferença entre as duas abordagens reside no nível de acoplamento entre o Banco de Dados e o modelo do objeto: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Active Record, há um forte acoplamento e a cada Modelo de Objeto corresponde uma entidade no banco de dados que possui os métodos de armazenamento e recuperação codificados segundo as regras do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Data Mapper há uma camada de armazenamento que é posicionada entre o Objeto e o Banco de Dados e que tem as regras de mapeamento definidas a partir das necessidades da aplicação e possibilita maior abstração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há, a rigor, uma abordagem melhor: há uma abordagem mais adequada a uma necessidade de um projeto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2c193ef44_1_58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Active Record - Características</a:t>
            </a:r>
            <a:endParaRPr/>
          </a:p>
        </p:txBody>
      </p:sp>
      <p:sp>
        <p:nvSpPr>
          <p:cNvPr id="243" name="Google Shape;243;g1f2c193ef44_1_58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classificação entre as duas abordagens está mais ligada ao que o framework implementa e oferece: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uma instância da classe ou objeto (Modelo ou Model), corresponde um registro no banco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objeto ou modelo possui métodos baseados no que ele modela e nas suas necessidades da regra de negócio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objeto oferece a funcionalidade do armazenamento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framework possui sua próprias convenções e regras de codificação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mais fácil de usar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Exemplos: Django, Laravel(Eloquent), CakePHP,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2c193ef44_1_63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Mapper</a:t>
            </a:r>
            <a:endParaRPr/>
          </a:p>
        </p:txBody>
      </p:sp>
      <p:sp>
        <p:nvSpPr>
          <p:cNvPr id="249" name="Google Shape;249;g1f2c193ef44_1_63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Uma classe ou objeto é apenas um modelo do que a informação representa para a aplicação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Há um serviço separado que oferece as funções de CRUD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o Modelo faz ou representa não tem vínculo direto com os métodos que são utilizados para armazenar as informações no Banco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os processos de armazenamento são separados da implementação da classe ou objeto, há maior modularização do desenvolvimento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 SQLAlchemy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2c193ef44_1_0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sp>
        <p:nvSpPr>
          <p:cNvPr id="78" name="Google Shape;78;g1f2c193ef44_1_0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Processo de organização de dados em um banco de dados.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Inclui: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a criação de tabelas;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estabelecimento de relações entre essas tabelas de acordo com as regras projetadas para proteger os dados e tornar o banco de dados mais flexível, eliminando a redundância e a dependência inconsistente.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2c193ef44_1_8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sp>
        <p:nvSpPr>
          <p:cNvPr id="84" name="Google Shape;84;g1f2c193ef44_1_8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O objetivo principal da normalização é a exclusão de qualquer tipo de repetição de dado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Os dados repetidos, além de ocuparem espaço desnecessariamente, geram a necessidade de serem mantidos em sincronia entre os diversos registros para evitar inconsistências…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2c193ef44_1_13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das formas normais</a:t>
            </a:r>
            <a:endParaRPr/>
          </a:p>
        </p:txBody>
      </p:sp>
      <p:sp>
        <p:nvSpPr>
          <p:cNvPr id="90" name="Google Shape;90;g1f2c193ef44_1_13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algumas regras para normalização do banco de dados: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regra é chamada de "forma normal".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a primeira regra for observada, diz-se que o banco de dados está na "primeira forma normal ".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as três primeiras regras forem observadas, o banco de dados será considerado na "terceira forma normal".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Embora outros níveis de normalização sejam possíveis, a terceira forma normal é considerada o nível mais alto necessário para a maioria dos aplicativos.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77000" y="5212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Forma 1FN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1800"/>
              <a:t>Uma empresa faz o controle de seus clientes na seguinte planilha: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/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272825" y="16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{969149D1-2E36-4BE8-A605-C88B16533330}</a:tableStyleId>
              </a:tblPr>
              <a:tblGrid>
                <a:gridCol w="828700"/>
                <a:gridCol w="736475"/>
                <a:gridCol w="1177450"/>
                <a:gridCol w="914225"/>
                <a:gridCol w="931525"/>
                <a:gridCol w="966175"/>
                <a:gridCol w="630000"/>
                <a:gridCol w="469425"/>
                <a:gridCol w="1063100"/>
                <a:gridCol w="88127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Tipo End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End.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cap="none" strike="noStrike"/>
                        <a:t>Bairro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Cidade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Cel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Data Nasc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Idade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Bairro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Cidade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Estado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Endereço 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Bairro 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Cidade 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Estado 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72800" y="3671450"/>
            <a:ext cx="8663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1800"/>
              <a:t>O que é necessário para montarmos um BD na 1ªFN?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77000" y="5212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Forma 1FN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69775"/>
            <a:ext cx="8356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Elimine grupos repetidos em tabelas individuais.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Crie uma tabela separada para cada conjunto de dados relacionados.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Identifique cada conjunto de dados relacionados com uma chave primária.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Todas as colunas repetidas devem ser removidas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Cria-se uma tabela para os dados repetidos usando a chave primária identificada como referência</a:t>
            </a:r>
            <a:endParaRPr b="1" sz="1800"/>
          </a:p>
        </p:txBody>
      </p:sp>
      <p:sp>
        <p:nvSpPr>
          <p:cNvPr id="105" name="Google Shape;105;p17"/>
          <p:cNvSpPr/>
          <p:nvPr/>
        </p:nvSpPr>
        <p:spPr>
          <a:xfrm>
            <a:off x="3433375" y="3529825"/>
            <a:ext cx="2289900" cy="13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  <a:r>
              <a:rPr lang="pt-BR"/>
              <a:t>Telefone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/>
              <a:t>P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TipoTelefone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542205" y="3179425"/>
            <a:ext cx="1985400" cy="18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CodEndereco(PK)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TipoEndereco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Bairro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Cidade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848575" y="3541525"/>
            <a:ext cx="1567200" cy="13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CodCliente (PK)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NomeCliente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DataNascimento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77000" y="5212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Forma 1FN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891897" y="2502450"/>
            <a:ext cx="1833600" cy="18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  <a:r>
              <a:rPr lang="pt-BR">
                <a:solidFill>
                  <a:schemeClr val="dk1"/>
                </a:solidFill>
              </a:rPr>
              <a:t>Endereco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>
                <a:solidFill>
                  <a:schemeClr val="dk1"/>
                </a:solidFill>
              </a:rPr>
              <a:t>P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TipoEndereco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Bairro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Cidade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69775"/>
            <a:ext cx="83562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Devemos repetir o processo para cada tabela que criarmos: na tabela endereço, há valores repetidos?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Se sim, repetir o processo...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Forma 1FN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482750" y="1684750"/>
            <a:ext cx="1740900" cy="16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  <a:r>
              <a:rPr lang="pt-BR"/>
              <a:t>Endereco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/>
              <a:t>P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438425" y="2751550"/>
            <a:ext cx="1740900" cy="16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Bairro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CodBairro(PK)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NmBairro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69775"/>
            <a:ext cx="85206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1800"/>
              <a:t>1FN e eliminar as dependências cruzadas -&gt; Bairro -&gt; Cidade -&gt; Estado</a:t>
            </a:r>
            <a:endParaRPr b="1" sz="1800"/>
          </a:p>
        </p:txBody>
      </p:sp>
      <p:sp>
        <p:nvSpPr>
          <p:cNvPr id="123" name="Google Shape;123;p19"/>
          <p:cNvSpPr/>
          <p:nvPr/>
        </p:nvSpPr>
        <p:spPr>
          <a:xfrm>
            <a:off x="6374825" y="2774050"/>
            <a:ext cx="1620900" cy="16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CodEstado(PK)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NmEstado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461175" y="2765400"/>
            <a:ext cx="1740900" cy="16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CodCidade(PK)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NmCidade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17825" y="3664500"/>
            <a:ext cx="1740900" cy="10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TipoEndereco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CodTipoEnd(PK)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NmTipo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803650" y="1730125"/>
            <a:ext cx="59409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Bairro, Cidade e Estado são entidades que, provavelmente, deverão ser utilizadas em mais de uma tabela…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