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0" roundtripDataSignature="AMtx7mjP+94Cn4QuuVwPDJ4xcGFXJIx2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ED4228-91B2-4755-B498-7B58400628C1}">
  <a:tblStyle styleId="{3FED4228-91B2-4755-B498-7B58400628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3055f543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3055f543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3055f543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3055f543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3055f54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f3055f54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3055f543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3055f543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3055f543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3055f543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3055f543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3055f543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3055f543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3055f543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3055f543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3055f543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3055f543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f3055f543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3055f543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3055f543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3055f543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3055f543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3055f543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f3055f543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3055f543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f3055f543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3055f543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3055f543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3055f543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3055f543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307d166d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f307d166d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f307d166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f307d166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f307d166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f307d166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f307d166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f307d166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f307d166d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f307d166d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3055f543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3055f543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307d166d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f307d166d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f307d166d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f307d166d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f307d166d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f307d166d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f307d166d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f307d166d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307d166d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f307d166d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f307d166d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f307d166d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f307d166d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f307d166d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f307d166d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f307d166d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f307d166dc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f307d166dc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f307d166dc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f307d166dc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3055f543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3055f543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f307d166dc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f307d166dc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f307d166dc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f307d166dc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f307d166dc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f307d166dc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f307d166dc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f307d166dc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f307d166dc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f307d166d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3055f543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3055f543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3055f543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3055f543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3055f543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3055f543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3055f543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3055f543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3055f543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3055f543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676625" y="4883402"/>
            <a:ext cx="32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676625" y="4883402"/>
            <a:ext cx="32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8676625" y="4883402"/>
            <a:ext cx="32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TITLE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ucida Sans"/>
              <a:buChar char="•"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406400" lvl="1" marL="914400" marR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ucida Sans"/>
              <a:buChar char="–"/>
              <a:defRPr b="0" i="0" sz="2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81000" lvl="2" marL="1371600" marR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•"/>
              <a:defRPr b="0" i="0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55600" lvl="3" marL="1828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cida Sans"/>
              <a:buChar char="–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cida Sans"/>
              <a:buChar char="»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55600" lvl="5" marL="27432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cida Sans"/>
              <a:buChar char="»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55600" lvl="6" marL="32004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cida Sans"/>
              <a:buChar char="»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55600" lvl="7" marL="36576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cida Sans"/>
              <a:buChar char="»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55600" lvl="8" marL="4114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cida Sans"/>
              <a:buChar char="»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1">
  <p:cSld name="OBJECT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ucida Sans"/>
              <a:buChar char="•"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406400" lvl="1" marL="914400" marR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ucida Sans"/>
              <a:buChar char="–"/>
              <a:defRPr b="0" i="0" sz="2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81000" lvl="2" marL="1371600" marR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Char char="•"/>
              <a:defRPr b="0" i="0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55600" lvl="3" marL="1828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cida Sans"/>
              <a:buChar char="–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cida Sans"/>
              <a:buChar char="»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55600" lvl="5" marL="27432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cida Sans"/>
              <a:buChar char="»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55600" lvl="6" marL="32004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cida Sans"/>
              <a:buChar char="»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55600" lvl="7" marL="36576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cida Sans"/>
              <a:buChar char="»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55600" lvl="8" marL="4114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cida Sans"/>
              <a:buChar char="»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676625" y="4883402"/>
            <a:ext cx="32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676625" y="4883402"/>
            <a:ext cx="32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676625" y="4883402"/>
            <a:ext cx="32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676625" y="4883402"/>
            <a:ext cx="32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676625" y="4883402"/>
            <a:ext cx="32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8676625" y="4883402"/>
            <a:ext cx="32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0046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676625" y="4883402"/>
            <a:ext cx="32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676625" y="4883402"/>
            <a:ext cx="32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0" y="4858900"/>
            <a:ext cx="9144000" cy="284700"/>
          </a:xfrm>
          <a:prstGeom prst="rect">
            <a:avLst/>
          </a:prstGeom>
          <a:solidFill>
            <a:srgbClr val="00468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3"/>
          <p:cNvSpPr/>
          <p:nvPr/>
        </p:nvSpPr>
        <p:spPr>
          <a:xfrm>
            <a:off x="1291075" y="0"/>
            <a:ext cx="7852800" cy="572700"/>
          </a:xfrm>
          <a:prstGeom prst="rect">
            <a:avLst/>
          </a:prstGeom>
          <a:solidFill>
            <a:srgbClr val="00468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3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76625" y="4883402"/>
            <a:ext cx="32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" name="Google Shape;11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7744" y="6941"/>
            <a:ext cx="1228616" cy="5727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ctrTitle"/>
          </p:nvPr>
        </p:nvSpPr>
        <p:spPr>
          <a:xfrm>
            <a:off x="311700" y="744575"/>
            <a:ext cx="8832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4000"/>
              <a:t>Aula 03 - Banco Objeto-Relacional</a:t>
            </a:r>
            <a:endParaRPr sz="4000"/>
          </a:p>
        </p:txBody>
      </p:sp>
      <p:sp>
        <p:nvSpPr>
          <p:cNvPr id="66" name="Google Shape;66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Prof. Me. Marco Aurélio Mazzei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3055f5433_0_53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Objeto-Relacional</a:t>
            </a:r>
            <a:endParaRPr/>
          </a:p>
        </p:txBody>
      </p:sp>
      <p:pic>
        <p:nvPicPr>
          <p:cNvPr id="121" name="Google Shape;121;g1f3055f5433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702" y="661277"/>
            <a:ext cx="3072599" cy="430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3055f5433_0_59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os tipos abstratos de dados - TADs</a:t>
            </a:r>
            <a:endParaRPr/>
          </a:p>
        </p:txBody>
      </p:sp>
      <p:pic>
        <p:nvPicPr>
          <p:cNvPr id="127" name="Google Shape;127;g1f3055f5433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017725"/>
            <a:ext cx="593775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3055f5433_0_65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Orientação a objetos no Oracle</a:t>
            </a:r>
            <a:endParaRPr/>
          </a:p>
        </p:txBody>
      </p:sp>
      <p:sp>
        <p:nvSpPr>
          <p:cNvPr id="133" name="Google Shape;133;g1f3055f5433_0_65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ORACLE versão 9i em diante oferece diferentes tipos de objetos: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Tipos de Objetos (TADs)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Nested Tables (Tabelas aninhadas)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VArrays (Varying Arrays)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Large Objects (LOBs)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References (REF)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Object View (Visão de Objetos)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3055f5433_0_71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objetos (Object Types)</a:t>
            </a:r>
            <a:endParaRPr/>
          </a:p>
        </p:txBody>
      </p:sp>
      <p:sp>
        <p:nvSpPr>
          <p:cNvPr id="139" name="Google Shape;139;g1f3055f5433_0_71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É um tipo abstrato de dados (TAD) 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Objetos são abstrações de entidades do mundo real, como por exemplo, uma ordem de compra, um cliente, um produto.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Um tipo de objeto funciona como um molde para criação de objetos, através da atribuição de valores a essa estrutura de dados (classe).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Corresponde ao “Molde” de um objeto.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Não aloca espaço de armazenamento.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Não pode armazenar dados.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3055f5433_0_77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objetos</a:t>
            </a:r>
            <a:endParaRPr/>
          </a:p>
        </p:txBody>
      </p:sp>
      <p:sp>
        <p:nvSpPr>
          <p:cNvPr id="145" name="Google Shape;145;g1f3055f5433_0_77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Um Tipo de Objeto é um esquema de objeto com 3 componentes: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▪ Nome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▪ Atributos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▪ Métodos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tipo de objeto pode ser usado para: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▪ Definir o domínio de atributos (“column object”) de tabelas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▪ Definir o tipo dos atributos de TADs ( “embedded object”)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▪ Criar uma tabela de objetos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3055f5433_0_83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objetos</a:t>
            </a:r>
            <a:endParaRPr/>
          </a:p>
        </p:txBody>
      </p:sp>
      <p:sp>
        <p:nvSpPr>
          <p:cNvPr id="151" name="Google Shape;151;g1f3055f5433_0_83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create type ENDERECO_TY as object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(Rua VARCHAR2(50),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Cidade VARCHAR2(25),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Estado CHAR(2),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Cep NUMBER);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create table PESSOAS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(Nome VARCHAR2(25),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Endereço ENDERECO_TY);</a:t>
            </a:r>
            <a:endParaRPr/>
          </a:p>
        </p:txBody>
      </p:sp>
      <p:sp>
        <p:nvSpPr>
          <p:cNvPr id="152" name="Google Shape;152;g1f3055f5433_0_83"/>
          <p:cNvSpPr/>
          <p:nvPr/>
        </p:nvSpPr>
        <p:spPr>
          <a:xfrm>
            <a:off x="4144150" y="2250850"/>
            <a:ext cx="3259500" cy="1554000"/>
          </a:xfrm>
          <a:prstGeom prst="wedgeRoundRectCallout">
            <a:avLst>
              <a:gd fmla="val -72368" name="adj1"/>
              <a:gd fmla="val 5442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ENDERECO_TY é usado para definir o tipo (domínio) da coluna Endereço da tabela PESSOAS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3055f5433_0_90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objetos</a:t>
            </a:r>
            <a:endParaRPr/>
          </a:p>
        </p:txBody>
      </p:sp>
      <p:sp>
        <p:nvSpPr>
          <p:cNvPr id="158" name="Google Shape;158;g1f3055f5433_0_90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create or replace type ENDERECO_TY as object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(Rua VARCHAR2(50),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Cidade VARCHAR2(25),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Estado CHAR(2),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Cep NUMBER);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create or replace type PESSOA_TY as object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 CPF NUMBER(11),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 VARCHAR2(25),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Dt_Nascimento DATE,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Endereco ENDERECO_TY,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MEMBER FUNCTION obter_idade RETURN NUMBER);</a:t>
            </a:r>
            <a:endParaRPr/>
          </a:p>
        </p:txBody>
      </p:sp>
      <p:sp>
        <p:nvSpPr>
          <p:cNvPr id="159" name="Google Shape;159;g1f3055f5433_0_90"/>
          <p:cNvSpPr/>
          <p:nvPr/>
        </p:nvSpPr>
        <p:spPr>
          <a:xfrm>
            <a:off x="5931975" y="1494450"/>
            <a:ext cx="2750700" cy="2200500"/>
          </a:xfrm>
          <a:prstGeom prst="wedgeRoundRectCallout">
            <a:avLst>
              <a:gd fmla="val -78498" name="adj1"/>
              <a:gd fmla="val 1749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PESSOA_TY é um tipo e não permite a inserção de dados. Um tipo de objeto descreve a estrutura de dados, mas não os armazena…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3055f5433_0_97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Utilizando o tipo de dados</a:t>
            </a:r>
            <a:endParaRPr/>
          </a:p>
        </p:txBody>
      </p:sp>
      <p:sp>
        <p:nvSpPr>
          <p:cNvPr id="165" name="Google Shape;165;g1f3055f5433_0_97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armazenar dados é necessário a criação de uma tabela a partir de um tipo de objeto: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create or replace type PESSOA_TY as object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 CPF NUMBER(11),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 VARCHAR2(25),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Dt_Nascimento DATE,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Endereco ENDERECO_TY,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MEMBER FUNCTION obter_idade RETURN NUMBER);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create table PESSOAS of PESSOA_TY (CPF primary key 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3055f5433_0_103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dos tipos</a:t>
            </a:r>
            <a:endParaRPr/>
          </a:p>
        </p:txBody>
      </p:sp>
      <p:sp>
        <p:nvSpPr>
          <p:cNvPr id="171" name="Google Shape;171;g1f3055f5433_0_103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tabela PESSOAS irá armazenar dados com a estrutura do tipo PESSOA_TY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tabela de objetos PESSOAS pode ser vista como: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• Uma Tabela com uma única coluna: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– Cada linha é um objeto do tipo PESSOA.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• Uma Tabela com múltiplas colunas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– Uma coluna para cada atributo do tipo PESSOA_TY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3055f5433_0_109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 de Métodos</a:t>
            </a:r>
            <a:endParaRPr/>
          </a:p>
        </p:txBody>
      </p:sp>
      <p:sp>
        <p:nvSpPr>
          <p:cNvPr id="177" name="Google Shape;177;g1f3055f5433_0_109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CREATE OR REPLACE TYPE BODY obj_pessoa AS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MEMBER FUNCTION obter_idade RETURN NUMBER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idade NUMBER;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BEGIN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 TO_NUMBER(TRUNC(MONTHS_BETWEEN(SYSDATE, dt_nascimento)/12),'999') INTO idade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FROM pessoas;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RETURN idade;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END;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ORM - Mapeamento Objeto Relacional</a:t>
            </a:r>
            <a:endParaRPr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ORM - Object Relational Mapping (Mapeamento Objeto-Relacional) ou Object Relational Mapper (Mapeador Objeto Relacional) é um componente de software que oferece um conjunto de ferramentas para facilitar o processo de armazenamento dos objetos desenvolvidos segundo a Programação Orientada a Objetos POO em Sistemas Gerenciadores de Bancos de Dados Relacionais SGDB</a:t>
            </a:r>
            <a:endParaRPr/>
          </a:p>
        </p:txBody>
      </p:sp>
      <p:pic>
        <p:nvPicPr>
          <p:cNvPr id="73" name="Google Shape;7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075" y="2807275"/>
            <a:ext cx="5379926" cy="198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3055f5433_0_115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 de Objetos x Tabela Relacional</a:t>
            </a:r>
            <a:endParaRPr/>
          </a:p>
        </p:txBody>
      </p:sp>
      <p:sp>
        <p:nvSpPr>
          <p:cNvPr id="183" name="Google Shape;183;g1f3055f5433_0_115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tabela de objetos difere de uma tabela relacional em vários aspectos: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▪ Uma tabela de objetos é um tipo especial de tabela que lida com objetos (“row objects”) e fornece uma visão relacional dos atributos desses objetos.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▪ Cada linha de uma tabela de objetos possui um identificador de objeto (OID), definido pelo ORACLE quando a linha é inserida na tabela;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▪ Um OID é um ponteiro para um objeto “linha” (ROW Object);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▪ As linhas ( row objects) de uma tabela de objetos podem ser referenciadas por outros objetos do banco de dados.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Existem diferenças significativas no modo de utilização de uma tabela de objetos.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Cada linha dentro de uma tabela de objetos possuirá um OID, e essas linhas poderão ser referenciadas como objetos.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3055f5433_0_121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Inserção em tabelas de Objetos</a:t>
            </a:r>
            <a:endParaRPr/>
          </a:p>
        </p:txBody>
      </p:sp>
      <p:sp>
        <p:nvSpPr>
          <p:cNvPr id="189" name="Google Shape;189;g1f3055f5433_0_121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Inserção em PESSOAS como uma tabela de uma única coluna.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Usa o método construtor PESSOA_TY que constrói novos objetos do tipo PESSOA_TY.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INSERT INTO PESSOAS VALUES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(PESSOA_TY(543875432 , 'Ricardo Cabral’ , ‘10/10/1990’, ENDERECO_TY('Cruz 57','Fortaleza', 'CE', 60160230)))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f3055f5433_0_121"/>
          <p:cNvSpPr/>
          <p:nvPr/>
        </p:nvSpPr>
        <p:spPr>
          <a:xfrm>
            <a:off x="1874950" y="3626125"/>
            <a:ext cx="6395100" cy="1402800"/>
          </a:xfrm>
          <a:prstGeom prst="wedgeRoundRectCallout">
            <a:avLst>
              <a:gd fmla="val -62500" name="adj1"/>
              <a:gd fmla="val -6204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construtores para os tipos PESSOA_TY e ENDERECO_TY.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nome do método construtor tem o mesmo nome do tipo.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 linha dentro de uma tabela de objetos possuirá um OID, e essas linhas poderão ser referenciadas como objetos.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055f5433_0_132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Inserção em tabelas de Objetos</a:t>
            </a:r>
            <a:endParaRPr/>
          </a:p>
        </p:txBody>
      </p:sp>
      <p:sp>
        <p:nvSpPr>
          <p:cNvPr id="196" name="Google Shape;196;g1f3055f5433_0_132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Inserção em PESSOAS como uma tabela de múltiplas colunas.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Oracle permite também fazer a inserção em PESSOAS como uma tabela de múltiplas colunas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INSERT INTO PESSOAS VALUES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(543875432 , 'Ricardo Cabral', '10/10/1990', ENDERECO_TY('rua Cruz 57','Fortaleza','CE',60160230));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f3055f5433_0_139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Seleção em tabelas</a:t>
            </a:r>
            <a:endParaRPr/>
          </a:p>
        </p:txBody>
      </p:sp>
      <p:sp>
        <p:nvSpPr>
          <p:cNvPr id="202" name="Google Shape;202;g1f3055f5433_0_139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Seleção em PESSOAS como uma tabela de múltiplas colunas: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 * from PESSOAS; ============================================================ NOME 		     CPF             ENDERECO(RUA, CIDADE, ESTADO, CEP)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--------------------- ---------------- ---------------------------------------------------------------- Ricardo Cabral 543875432   ENDERECO_TY('rua Cruz 57', 'Fortaleza', 'CE', 60160230)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f3055f5433_0_146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Identificadores de objetos</a:t>
            </a:r>
            <a:endParaRPr/>
          </a:p>
        </p:txBody>
      </p:sp>
      <p:sp>
        <p:nvSpPr>
          <p:cNvPr id="208" name="Google Shape;208;g1f3055f5433_0_146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tabela de objetos contém uma coluna gerada pelo SGBD contendo o OID do “row object”.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oid de um objeto é único e imutável.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essa coluna de OID é também criado automaticamente um índice para prover acesso eficiente sobre o objeto através do OID.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coluna de OID é equivalente a se ter uma coluna extra de 16 bytes para chave primária.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OID permite que um “row object” seja referenciado em atributos de outros objetos ou em colunas de tabelas relacionais.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tipo pré-definido REF é capaz de representar tais referências.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307d166dc_0_156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Outras implementações</a:t>
            </a:r>
            <a:endParaRPr/>
          </a:p>
        </p:txBody>
      </p:sp>
      <p:graphicFrame>
        <p:nvGraphicFramePr>
          <p:cNvPr id="214" name="Google Shape;214;g1f307d166dc_0_156"/>
          <p:cNvGraphicFramePr/>
          <p:nvPr/>
        </p:nvGraphicFramePr>
        <p:xfrm>
          <a:off x="764900" y="1322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{3FED4228-91B2-4755-B498-7B58400628C1}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POJO + DAO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POJO + JPA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</a:rPr>
                        <a:t>Um POJO representa um objeto que iremos utilizar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>
                          <a:solidFill>
                            <a:schemeClr val="dk2"/>
                          </a:solidFill>
                        </a:rPr>
                        <a:t>Um DAO tem as diversas funcionalidades para persistir os nossos objetos nos Bancos de Dados que serão utilizados em nossas aplicações.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>
                          <a:solidFill>
                            <a:srgbClr val="434343"/>
                          </a:solidFill>
                        </a:rPr>
                        <a:t>Java Persistence API (JPA) é uma API padrão da linguagem Java que descreve uma interface comum para frameworks de persistência de dados.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307d166dc_0_5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Padrões abertos - JPA - exemplo de ORM Java</a:t>
            </a:r>
            <a:endParaRPr/>
          </a:p>
        </p:txBody>
      </p:sp>
      <p:sp>
        <p:nvSpPr>
          <p:cNvPr id="220" name="Google Shape;220;g1f307d166dc_0_5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</a:rPr>
              <a:t>A JPA define um meio de mapeamento objeto-relacional para objetos Java simples e comuns (POJOs), denominados beans de entidade.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Diversos frameworks de mapeamento objeto/relacional como o Hibernate implementam a JPA.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Também gerencia o desenvolvimento de entidades do Modelo Relacional usando a plataforma nativa Java SE e Java EE.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307d166dc_0_10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Dependência Maven</a:t>
            </a:r>
            <a:endParaRPr/>
          </a:p>
        </p:txBody>
      </p:sp>
      <p:sp>
        <p:nvSpPr>
          <p:cNvPr id="226" name="Google Shape;226;g1f307d166dc_0_10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pt-BR" sz="1600"/>
              <a:t>&lt;dependency&gt;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pt-BR" sz="1600"/>
              <a:t>    &lt;groupId&gt;org.springframework.boot&lt;/groupId&gt;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pt-BR" sz="1600"/>
              <a:t>    &lt;artifactId&gt;spring-boot-starter-web&lt;/artifactId&gt;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pt-BR" sz="1600"/>
              <a:t>&lt;/dependency&gt;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pt-BR" sz="1600"/>
              <a:t>&lt;dependency&gt;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pt-BR" sz="1600"/>
              <a:t>    &lt;groupId&gt;org.springframework.boot&lt;/groupId&gt;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pt-BR" sz="1600"/>
              <a:t>    &lt;artifactId&gt;spring-boot-starter-data-jpa&lt;/artifactId&gt;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pt-BR" sz="1600"/>
              <a:t>&lt;/dependency&gt;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pt-BR" sz="1600"/>
              <a:t>&lt;dependency&gt;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pt-BR" sz="1600"/>
              <a:t>    &lt;groupId&gt;com.h2database&lt;/groupId&gt;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pt-BR" sz="1600"/>
              <a:t>    &lt;artifactId&gt;h2&lt;/artifactId&gt;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pt-BR" sz="1600"/>
              <a:t>    &lt;scope&gt;runtime&lt;/scope&gt;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pt-BR" sz="1600"/>
              <a:t>&lt;/dependency&gt;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307d166dc_0_15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JPA - Nossa entidade</a:t>
            </a:r>
            <a:endParaRPr/>
          </a:p>
        </p:txBody>
      </p:sp>
      <p:sp>
        <p:nvSpPr>
          <p:cNvPr id="232" name="Google Shape;232;g1f307d166dc_0_15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@Entity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public class User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@Id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@GeneratedValue(strategy = GenerationType.AUTO)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private long id;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private final String 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private final String email;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// standard constructors / setters / getters / toString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f307d166dc_0_162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Conectando o Banco PostgreSql</a:t>
            </a:r>
            <a:endParaRPr/>
          </a:p>
        </p:txBody>
      </p:sp>
      <p:sp>
        <p:nvSpPr>
          <p:cNvPr id="238" name="Google Shape;238;g1f307d166dc_0_162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adicionar a dependência do PostgreSql: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&lt;!-- https://mvnrepository.com/artifact/org.postgresql/postgresql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&lt;groupId&gt;org.postgresql&lt;/groupId&gt;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&lt;artifactId&gt;postgresql&lt;/artifactId&gt;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&lt;version&gt;42.6.0&lt;/version&gt;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3055f5433_0_2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de dados Objeto-Relacional</a:t>
            </a:r>
            <a:endParaRPr/>
          </a:p>
        </p:txBody>
      </p:sp>
      <p:sp>
        <p:nvSpPr>
          <p:cNvPr id="79" name="Google Shape;79;g1f3055f5433_0_2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</a:t>
            </a:r>
            <a:r>
              <a:rPr lang="pt-BR"/>
              <a:t>GBDs Objeto-</a:t>
            </a:r>
            <a:r>
              <a:rPr lang="pt-BR"/>
              <a:t>Relacionais</a:t>
            </a:r>
            <a:r>
              <a:rPr lang="pt-BR"/>
              <a:t> combinam os benefícios do modelo Relacional com a capacidade de modelagem da abordagem OO.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Fornecem suporte para consultas complexas sobre dados complexos.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Atendem aos requisitos das novas aplicações e da nova geração de aplicações de negócios.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modelo de dados OR é uma extensão do modelo Relacional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As extensões incluem mecanismos para permitir aos usuários estender o banco de dados com tipos e funções específicas da aplicação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A linguagem de consulta OR é uma extensão da linguagem SQL para suportar o modelo de objetos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As extensões incluem consultas envolvendo objetos, atributos multivalorados, TADs, métodos e funções como predicados de busca em uma consulta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f307d166dc_0_167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DataSource</a:t>
            </a:r>
            <a:endParaRPr/>
          </a:p>
        </p:txBody>
      </p:sp>
      <p:sp>
        <p:nvSpPr>
          <p:cNvPr id="244" name="Google Shape;244;g1f307d166dc_0_167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adicionar as configurações de nossa conexão ao PostgreSql: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arquivo application.properties: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spring.datasource.url=jdbc:postgresql://localhost:5432/your_database_name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spring.datasource.username=your_database_username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spring.datasource.password=your_database_password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spring.datasource.driver-class-name=org.postgresql.Driver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 This will create table automatically in your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spring.jpa.hibernate.ddl-auto=create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f307d166dc_0_172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Nossos modelos de dados</a:t>
            </a:r>
            <a:endParaRPr/>
          </a:p>
        </p:txBody>
      </p:sp>
      <p:sp>
        <p:nvSpPr>
          <p:cNvPr id="250" name="Google Shape;250;g1f307d166dc_0_172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@Entity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@Table(name=”users”)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public class User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@Id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@GeneratedValue(strategy = GenerationType.IDENTITY)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private long id;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private final String 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private final String email;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// standard constructors / setters / getters / toString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}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f307d166dc_0_177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Trocando nosso repositório</a:t>
            </a:r>
            <a:endParaRPr/>
          </a:p>
        </p:txBody>
      </p:sp>
      <p:sp>
        <p:nvSpPr>
          <p:cNvPr id="256" name="Google Shape;256;g1f307d166dc_0_177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</a:t>
            </a:r>
            <a:r>
              <a:rPr lang="pt-BR"/>
              <a:t>amos usar o JPA para o nosso modelo: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criar o arquivo UserRepository.java com o seguinte código: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 org.springframework.data.jpa.repository.JpaRepository;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public interface UserRepository extends JpaRepository&lt;User, Long&gt;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307d166dc_0_182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criar um serviço para atender as requisições</a:t>
            </a:r>
            <a:endParaRPr/>
          </a:p>
        </p:txBody>
      </p:sp>
      <p:sp>
        <p:nvSpPr>
          <p:cNvPr id="262" name="Google Shape;262;g1f307d166dc_0_182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Agora, vamos criar um serviço e um controlador para lidar com a lógica de negócios e expor os endpoints respectivamente: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Arquivo UserService.java: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 org.springframework.beans.factory.annotation.Autowired;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 org.springframework.stereotype.Service;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 java.util.List;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 java.util.Optional;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f307d166dc_0_187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criar um serviço para atender as requisições</a:t>
            </a:r>
            <a:endParaRPr/>
          </a:p>
        </p:txBody>
      </p:sp>
      <p:sp>
        <p:nvSpPr>
          <p:cNvPr id="268" name="Google Shape;268;g1f307d166dc_0_187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public class UserService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@Autowired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private UserRepository userRepository;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// Create a new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public User createUser(User user)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return userRepository.save(user);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f307d166dc_0_192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Continuação arquivo UserService.java</a:t>
            </a:r>
            <a:endParaRPr/>
          </a:p>
        </p:txBody>
      </p:sp>
      <p:sp>
        <p:nvSpPr>
          <p:cNvPr id="274" name="Google Shape;274;g1f307d166dc_0_192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// Get all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public List&lt;User&gt; getAllUsers()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return userRepository.findAll();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// Get user by 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public Optional&lt;User&gt; getUserById(Long id)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return userRepository.findById(id);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f307d166dc_0_197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Continuação arquivo UserService.java</a:t>
            </a:r>
            <a:endParaRPr/>
          </a:p>
        </p:txBody>
      </p:sp>
      <p:sp>
        <p:nvSpPr>
          <p:cNvPr id="280" name="Google Shape;280;g1f307d166dc_0_197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// Update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public User updateUser(Long id, User userDetails)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Optional&lt;User&gt; user = userRepository.findById(id);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if (user.isPresent())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User existingUser = user.get();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existingUser.setName(userDetails.getName());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existingUser.setEmail(userDetails.getEmail());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return userRepository.save(existingUser);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return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f307d166dc_0_202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Continuação arquivo UserService.java</a:t>
            </a:r>
            <a:endParaRPr/>
          </a:p>
        </p:txBody>
      </p:sp>
      <p:sp>
        <p:nvSpPr>
          <p:cNvPr id="286" name="Google Shape;286;g1f307d166dc_0_202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// Delete all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public void deleteAllUsers()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userRepository.deleteAll();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// Delete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public void deleteUser(Long id)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userRepository.deleteById(id);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// Other business logic related to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f307d166dc_0_257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292" name="Google Shape;292;g1f307d166dc_0_257"/>
          <p:cNvSpPr txBox="1"/>
          <p:nvPr>
            <p:ph idx="1" type="body"/>
          </p:nvPr>
        </p:nvSpPr>
        <p:spPr>
          <a:xfrm>
            <a:off x="277000" y="119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3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pt-BR" sz="1447">
                <a:solidFill>
                  <a:schemeClr val="dk1"/>
                </a:solidFill>
                <a:highlight>
                  <a:srgbClr val="FFFFFF"/>
                </a:highlight>
              </a:rPr>
              <a:t>Os bancos de dados relacionais não possuem uma maneira direta de mapear hierarquias de classes em tabelas de banco de dados.</a:t>
            </a:r>
            <a:endParaRPr sz="144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34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pt-BR" sz="1447">
                <a:solidFill>
                  <a:schemeClr val="dk1"/>
                </a:solidFill>
                <a:highlight>
                  <a:srgbClr val="FFFFFF"/>
                </a:highlight>
              </a:rPr>
              <a:t>Para resolver isso, a especificação JPA fornece diversas estratégias:</a:t>
            </a:r>
            <a:endParaRPr sz="144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34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pt-BR" sz="1447">
                <a:solidFill>
                  <a:schemeClr val="dk1"/>
                </a:solidFill>
                <a:highlight>
                  <a:srgbClr val="FFFFFF"/>
                </a:highlight>
              </a:rPr>
              <a:t>MappedSuperclass – as classes pai, não podem ser entidades</a:t>
            </a:r>
            <a:endParaRPr sz="144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34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pt-BR" sz="1447">
                <a:solidFill>
                  <a:schemeClr val="dk1"/>
                </a:solidFill>
                <a:highlight>
                  <a:srgbClr val="FFFFFF"/>
                </a:highlight>
              </a:rPr>
              <a:t>Tabela Única – As entidades de diferentes classes com um ancestral comum são colocadas em uma única tabela.</a:t>
            </a:r>
            <a:endParaRPr sz="144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34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pt-BR" sz="1447">
                <a:solidFill>
                  <a:schemeClr val="dk1"/>
                </a:solidFill>
                <a:highlight>
                  <a:srgbClr val="FFFFFF"/>
                </a:highlight>
              </a:rPr>
              <a:t>Tabela unida – Cada classe tem sua tabela, e consultar uma entidade de subclasse requer a união das tabelas.</a:t>
            </a:r>
            <a:endParaRPr sz="144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34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pt-BR" sz="1447">
                <a:solidFill>
                  <a:schemeClr val="dk1"/>
                </a:solidFill>
                <a:highlight>
                  <a:srgbClr val="FFFFFF"/>
                </a:highlight>
              </a:rPr>
              <a:t>Tabela por Classe – Todas as propriedades de uma classe estão em sua tabela, portanto nenhuma junção é necessária.</a:t>
            </a:r>
            <a:endParaRPr sz="144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34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629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f307d166dc_0_342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298" name="Google Shape;298;g1f307d166dc_0_342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3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pt-BR" sz="1947">
                <a:solidFill>
                  <a:schemeClr val="dk1"/>
                </a:solidFill>
                <a:highlight>
                  <a:srgbClr val="FFFFFF"/>
                </a:highlight>
              </a:rPr>
              <a:t>Cada estratégia resulta em uma estrutura de banco de dados diferente.</a:t>
            </a:r>
            <a:endParaRPr sz="194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34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pt-BR" sz="1947">
                <a:solidFill>
                  <a:schemeClr val="dk1"/>
                </a:solidFill>
                <a:highlight>
                  <a:srgbClr val="FFFFFF"/>
                </a:highlight>
              </a:rPr>
              <a:t>Herança de entidade significa que podemos usar consultas polimórficas para recuperar todas as entidades da subclasse ao consultar uma superclasse.</a:t>
            </a:r>
            <a:endParaRPr sz="194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34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pt-BR" sz="1947">
                <a:solidFill>
                  <a:schemeClr val="dk1"/>
                </a:solidFill>
                <a:highlight>
                  <a:srgbClr val="FFFFFF"/>
                </a:highlight>
              </a:rPr>
              <a:t>Como o Hibernate é uma implementação JPA, ele contém todos os itens acima, bem como alguns recursos específicos do Hibernate relacionados à herança.</a:t>
            </a:r>
            <a:endParaRPr sz="233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3055f5433_0_14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Dados Objeto-Relacional</a:t>
            </a:r>
            <a:endParaRPr/>
          </a:p>
        </p:txBody>
      </p:sp>
      <p:sp>
        <p:nvSpPr>
          <p:cNvPr id="85" name="Google Shape;85;g1f3055f5433_0_14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Permite especificar e utilizar tipos abstratos de dados(TADs) da mesma forma que os tipos de dados pré-definidos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TADs são tipos de dados definidos pelo usuário que encapsulam comportamento e estrutura interna (atributos)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 tabela convencional é estendida para permitir a </a:t>
            </a:r>
            <a:r>
              <a:rPr lang="pt-BR"/>
              <a:t>referência</a:t>
            </a:r>
            <a:r>
              <a:rPr lang="pt-BR"/>
              <a:t> de objetos (referência de tipos), TADs e valores alfanuméricos como domínio de colunas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Utiliza referências para representar conexões inter-objetos tornando as consultas baseadas em caminhos de referência mais compactas do que as consultas feitas com junção -&gt; REF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Herança é implementada organizando todos os tipos em hierarquias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Utiliza os construtores set, list, multiset ou array para organizar coleções de objetos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f307d166dc_0_267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estratégia padrão: tabela única</a:t>
            </a:r>
            <a:endParaRPr/>
          </a:p>
        </p:txBody>
      </p:sp>
      <p:sp>
        <p:nvSpPr>
          <p:cNvPr id="304" name="Google Shape;304;g1f307d166dc_0_267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estratégia Tabela Única cria uma tabela para cada hierarquia de classes. A JPA também escolhe esta estratégia por padrão se não especificarmos uma explicitamente.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Podemos definir a estratégia que queremos usar adicionando a anotação @Inheritance à superclasse: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f307d166dc_0_272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criar 3 classes para ver como isso opera</a:t>
            </a:r>
            <a:endParaRPr/>
          </a:p>
        </p:txBody>
      </p:sp>
      <p:sp>
        <p:nvSpPr>
          <p:cNvPr id="310" name="Google Shape;310;g1f307d166dc_0_272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criar a classe pai Pessoa, que tem o nome e Id e as classes Usuário que tem o email e Funcionario que tem matricula.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classe pai será a classe que terá o Id e a definição de como será criado o id.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classes filhas serão criadas com o uso de um campo DTYPE que guardará o nome da classe filha que está sendo criada.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Após a criação as classes ficarão como os modelos a seguir: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f307d166dc_0_277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Pessoa</a:t>
            </a:r>
            <a:endParaRPr/>
          </a:p>
        </p:txBody>
      </p:sp>
      <p:sp>
        <p:nvSpPr>
          <p:cNvPr id="316" name="Google Shape;316;g1f307d166dc_0_277"/>
          <p:cNvSpPr txBox="1"/>
          <p:nvPr>
            <p:ph idx="1" type="body"/>
          </p:nvPr>
        </p:nvSpPr>
        <p:spPr>
          <a:xfrm>
            <a:off x="311700" y="940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@Entity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@Inheritance(strategy = InheritanceType.SINGLE_TABLE)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public class Pessoa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    @Id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    @GeneratedValue(strategy = GenerationType.IDENTITY)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private Long id;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private String nome;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public Pessoa() {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public Pessoa(String nome){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this.nome = nome;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f307d166dc_0_282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Usuario</a:t>
            </a:r>
            <a:endParaRPr/>
          </a:p>
        </p:txBody>
      </p:sp>
      <p:sp>
        <p:nvSpPr>
          <p:cNvPr id="322" name="Google Shape;322;g1f307d166dc_0_282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@Entity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public class Usuario extends Pessoa{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    private String email;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    // Constructors, Getters, and Setters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    public Usuario()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        super();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    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    public Usuario(String nome)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        super(nome);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    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    public Usuario(String nome, String email)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        super(nome);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        this.email = email;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    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}</a:t>
            </a:r>
            <a:endParaRPr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f307d166dc_0_287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Funcionario</a:t>
            </a:r>
            <a:endParaRPr/>
          </a:p>
        </p:txBody>
      </p:sp>
      <p:sp>
        <p:nvSpPr>
          <p:cNvPr id="328" name="Google Shape;328;g1f307d166dc_0_287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@Entity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public class Funcionario extends Usuario {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   String matricula;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   public Funcionario() {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       super();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   }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   public Funcionario(String nome){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       super(nome);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   }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   public Funcionario(String nome, String matricula) {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       super(nome);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       this.matricula = matricula;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   }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}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3055f5433_0_22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Benefícios do Modelo de Dados Objeto-Relacional</a:t>
            </a:r>
            <a:endParaRPr/>
          </a:p>
        </p:txBody>
      </p:sp>
      <p:sp>
        <p:nvSpPr>
          <p:cNvPr id="91" name="Google Shape;91;g1f3055f5433_0_22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Nova Funcionalidade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Aumenta indefinidamente o conjunto de tipos e funções fornecidas pelo SGBD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Desenvolvimento de aplicações simplificado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Reuso de código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Consistência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Permite a definição de padrões, código reusável por todas as aplicações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3055f5433_0_28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Linguagem de Consultas para BDOR</a:t>
            </a:r>
            <a:endParaRPr/>
          </a:p>
        </p:txBody>
      </p:sp>
      <p:sp>
        <p:nvSpPr>
          <p:cNvPr id="97" name="Google Shape;97;g1f3055f5433_0_28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resultado de uma consulta ainda consiste de tabelas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Um SGBD Objeto-Relacional ainda é relacional pois suporta dados armazenados em tabelas formadas por linhas e colunas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 linguagem de consultas para BDOR é uma extensão da linguagem SQL, utilizada para definição e manipulação de dados e consultas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3055f5433_0_34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Oracle</a:t>
            </a:r>
            <a:endParaRPr/>
          </a:p>
        </p:txBody>
      </p:sp>
      <p:sp>
        <p:nvSpPr>
          <p:cNvPr id="103" name="Google Shape;103;g1f3055f5433_0_34"/>
          <p:cNvSpPr txBox="1"/>
          <p:nvPr>
            <p:ph idx="1" type="body"/>
          </p:nvPr>
        </p:nvSpPr>
        <p:spPr>
          <a:xfrm>
            <a:off x="277000" y="114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Oracle fornece suporte para todos os três diferentes tipos de implementação: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Relacional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Objeto-relacional - Um banco de dados, tradicionalmente relacional, estendido para incluir os conceitos OO e estruturas como tipos de dados abstratos, nested tables e varying arrays.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Orientado a objetos - Um banco de dados orientado a objetos cujo projeto é, desde o seu início, desenvolvido com análise orientada a objetos.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3055f5433_0_41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UML</a:t>
            </a:r>
            <a:endParaRPr/>
          </a:p>
        </p:txBody>
      </p:sp>
      <p:pic>
        <p:nvPicPr>
          <p:cNvPr id="109" name="Google Shape;109;g1f3055f5433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726" y="618900"/>
            <a:ext cx="3859975" cy="414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3055f5433_0_47"/>
          <p:cNvSpPr txBox="1"/>
          <p:nvPr>
            <p:ph type="title"/>
          </p:nvPr>
        </p:nvSpPr>
        <p:spPr>
          <a:xfrm>
            <a:off x="277000" y="445025"/>
            <a:ext cx="86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Relacional</a:t>
            </a:r>
            <a:endParaRPr/>
          </a:p>
        </p:txBody>
      </p:sp>
      <p:pic>
        <p:nvPicPr>
          <p:cNvPr id="115" name="Google Shape;115;g1f3055f5433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042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