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Roboto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8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092575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98554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9ce114efd2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9ce114efd2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6223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ce114efd2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ce114efd2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5175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ce114efd2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9ce114efd2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93096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cbd373183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9cbd373183_3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70118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9cbd373183_3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9cbd373183_3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25317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9cbd373183_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9cbd373183_4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84956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9cbd373183_4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9cbd373183_4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84116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9ce114efd2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9ce114efd2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69848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9ce114efd2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9ce114efd2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58418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9ce114efd2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9ce114efd2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0004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ce114efd2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ce114efd2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0450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ce114efd2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ce114efd2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8158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ce114efd2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ce114efd2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2430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ce114efd2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9ce114efd2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8723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ce114efd2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ce114efd2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7598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ce114efd2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9ce114efd2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1923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ce114efd2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ce114efd2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0123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cbd37318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9cbd37318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2497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4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baeldung.com/java-tutorial" TargetMode="External"/><Relationship Id="rId4" Type="http://schemas.openxmlformats.org/officeDocument/2006/relationships/hyperlink" Target="https://stackoverflow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na.Nanes@cs.utcluj.r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anamaria.nanes@yahoo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gitbranching.js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329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OOP Lab - Week 1</a:t>
            </a:r>
            <a:endParaRPr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Group </a:t>
            </a:r>
            <a:r>
              <a:rPr lang="en-GB" dirty="0" smtClean="0"/>
              <a:t>30224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People Program </a:t>
            </a:r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311700" y="119772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b="1"/>
              <a:t>MainClass</a:t>
            </a:r>
            <a:r>
              <a:rPr lang="en-GB"/>
              <a:t>: the main method with command line arguments, here we instantiate classes (create objects).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/>
              <a:t>Database: </a:t>
            </a:r>
            <a:r>
              <a:rPr lang="en-GB"/>
              <a:t>a class that acts as a database, storing a list of Persons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/>
              <a:t>Person: </a:t>
            </a:r>
            <a:r>
              <a:rPr lang="en-GB"/>
              <a:t>an </a:t>
            </a:r>
            <a:r>
              <a:rPr lang="en-GB">
                <a:solidFill>
                  <a:schemeClr val="dk1"/>
                </a:solidFill>
              </a:rPr>
              <a:t>abstract </a:t>
            </a:r>
            <a:r>
              <a:rPr lang="en-GB"/>
              <a:t>class that models a person (</a:t>
            </a:r>
            <a:r>
              <a:rPr lang="en-GB" u="sng"/>
              <a:t>name</a:t>
            </a:r>
            <a:r>
              <a:rPr lang="en-GB"/>
              <a:t> &amp; </a:t>
            </a:r>
            <a:r>
              <a:rPr lang="en-GB" u="sng"/>
              <a:t>yearOfBirth</a:t>
            </a:r>
            <a:r>
              <a:rPr lang="en-GB"/>
              <a:t>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/>
              <a:t>Staff: </a:t>
            </a:r>
            <a:r>
              <a:rPr lang="en-GB"/>
              <a:t>a special type of person (it also has a </a:t>
            </a:r>
            <a:r>
              <a:rPr lang="en-GB" u="sng"/>
              <a:t>room </a:t>
            </a:r>
            <a:r>
              <a:rPr lang="en-GB"/>
              <a:t>associated)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/>
              <a:t>Student: </a:t>
            </a:r>
            <a:r>
              <a:rPr lang="en-GB"/>
              <a:t>a special type of person (it also has a </a:t>
            </a:r>
            <a:r>
              <a:rPr lang="en-GB" u="sng"/>
              <a:t>SID</a:t>
            </a:r>
            <a:r>
              <a:rPr lang="en-GB"/>
              <a:t> associated)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Debugging in IntelliJ</a:t>
            </a:r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body" idx="1"/>
          </p:nvPr>
        </p:nvSpPr>
        <p:spPr>
          <a:xfrm>
            <a:off x="311700" y="1425175"/>
            <a:ext cx="8520600" cy="31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useful to identify problems faster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better than printing intermediate results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Set breakpoints and check values of objects and variables</a:t>
            </a:r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3300" y="2833675"/>
            <a:ext cx="1416850" cy="141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JavaDoc</a:t>
            </a:r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body" idx="1"/>
          </p:nvPr>
        </p:nvSpPr>
        <p:spPr>
          <a:xfrm>
            <a:off x="311700" y="1618050"/>
            <a:ext cx="85206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the special type of comments  /**   **/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ALT + ENTER on the name of the class/ method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Tools -&gt; Generate JavaDoc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Command line arguments</a:t>
            </a:r>
            <a:endParaRPr/>
          </a:p>
        </p:txBody>
      </p:sp>
      <p:sp>
        <p:nvSpPr>
          <p:cNvPr id="164" name="Google Shape;164;p2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Run -&gt; Edit Configurations -&gt; Application -&gt; Select Main class &amp; enter Program arguments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000088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sz="12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50">
                <a:solidFill>
                  <a:srgbClr val="000088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GB" sz="12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50">
                <a:solidFill>
                  <a:srgbClr val="000088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GB" sz="12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main</a:t>
            </a:r>
            <a:r>
              <a:rPr lang="en-GB" sz="1250">
                <a:solidFill>
                  <a:srgbClr val="6666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50">
                <a:solidFill>
                  <a:srgbClr val="66006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GB" sz="12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args</a:t>
            </a:r>
            <a:r>
              <a:rPr lang="en-GB" sz="1250">
                <a:solidFill>
                  <a:srgbClr val="6666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[])</a:t>
            </a:r>
            <a:r>
              <a:rPr lang="en-GB" sz="12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50">
                <a:solidFill>
                  <a:srgbClr val="6666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1250">
                <a:solidFill>
                  <a:srgbClr val="000088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1250">
                <a:solidFill>
                  <a:srgbClr val="6666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50">
                <a:solidFill>
                  <a:srgbClr val="000088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12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GB" sz="1250">
                <a:solidFill>
                  <a:srgbClr val="6666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50">
                <a:solidFill>
                  <a:srgbClr val="00666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sz="1250">
                <a:solidFill>
                  <a:srgbClr val="6666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GB" sz="12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GB" sz="1250">
                <a:solidFill>
                  <a:srgbClr val="6666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2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GB" sz="1250">
                <a:solidFill>
                  <a:srgbClr val="6666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-GB" sz="1250">
                <a:solidFill>
                  <a:srgbClr val="6666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GB" sz="12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GB" sz="1250">
                <a:solidFill>
                  <a:srgbClr val="6666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++)</a:t>
            </a:r>
            <a:r>
              <a:rPr lang="en-GB" sz="12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50">
                <a:solidFill>
                  <a:srgbClr val="6666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GB" sz="1250">
                <a:solidFill>
                  <a:srgbClr val="66006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GB" sz="1250">
                <a:solidFill>
                  <a:srgbClr val="6666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50">
                <a:solidFill>
                  <a:srgbClr val="000088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GB" sz="1250">
                <a:solidFill>
                  <a:srgbClr val="6666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-GB" sz="1250">
                <a:solidFill>
                  <a:srgbClr val="6666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5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"args["</a:t>
            </a:r>
            <a:r>
              <a:rPr lang="en-GB" sz="12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50">
                <a:solidFill>
                  <a:srgbClr val="6666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2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GB" sz="1250">
                <a:solidFill>
                  <a:srgbClr val="6666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2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50">
                <a:solidFill>
                  <a:srgbClr val="0088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"]: "</a:t>
            </a:r>
            <a:r>
              <a:rPr lang="en-GB" sz="12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50">
                <a:solidFill>
                  <a:srgbClr val="6666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2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args</a:t>
            </a:r>
            <a:r>
              <a:rPr lang="en-GB" sz="1250">
                <a:solidFill>
                  <a:srgbClr val="6666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2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250">
                <a:solidFill>
                  <a:srgbClr val="6666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12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508000" marR="508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1250">
                <a:solidFill>
                  <a:srgbClr val="6666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>
              <a:solidFill>
                <a:srgbClr val="6666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JAVA_HOME Path variable</a:t>
            </a:r>
            <a:endParaRPr dirty="0"/>
          </a:p>
        </p:txBody>
      </p:sp>
      <p:sp>
        <p:nvSpPr>
          <p:cNvPr id="170" name="Google Shape;170;p26"/>
          <p:cNvSpPr txBox="1">
            <a:spLocks noGrp="1"/>
          </p:cNvSpPr>
          <p:nvPr>
            <p:ph type="body" idx="1"/>
          </p:nvPr>
        </p:nvSpPr>
        <p:spPr>
          <a:xfrm>
            <a:off x="85725" y="1229875"/>
            <a:ext cx="8979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 smtClean="0"/>
              <a:t>Install Java version 17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 smtClean="0"/>
              <a:t>JDK </a:t>
            </a:r>
            <a:r>
              <a:rPr lang="en-GB" dirty="0"/>
              <a:t>should be installed in: </a:t>
            </a:r>
            <a:r>
              <a:rPr lang="en-GB" b="1" dirty="0"/>
              <a:t>C:\Program Files\Java</a:t>
            </a: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This PC -&gt; Properties -&gt; Advanced System Settings -&gt; Environment Variables -&gt; New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Add new variable: </a:t>
            </a:r>
            <a:endParaRPr dirty="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/>
              <a:t>Variable name: </a:t>
            </a:r>
            <a:r>
              <a:rPr lang="en-GB" b="1" dirty="0"/>
              <a:t>JAVA_HOME</a:t>
            </a:r>
            <a:endParaRPr b="1" dirty="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/>
              <a:t>Variable path: </a:t>
            </a:r>
            <a:r>
              <a:rPr lang="en-GB" b="1" dirty="0"/>
              <a:t>C:\Program Files\Java\jdk1.8.0_191  </a:t>
            </a:r>
            <a:r>
              <a:rPr lang="en-GB" dirty="0"/>
              <a:t>(the </a:t>
            </a:r>
            <a:r>
              <a:rPr lang="en-GB" dirty="0" err="1"/>
              <a:t>jdk</a:t>
            </a:r>
            <a:r>
              <a:rPr lang="en-GB" dirty="0"/>
              <a:t> version installed)</a:t>
            </a:r>
            <a:r>
              <a:rPr lang="en-GB" b="1" dirty="0"/>
              <a:t>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Edit the PATH variable -&gt; add  </a:t>
            </a:r>
            <a:r>
              <a:rPr lang="en-GB" b="1" dirty="0"/>
              <a:t>%JAVA_HOME%\bin</a:t>
            </a: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To test in </a:t>
            </a:r>
            <a:r>
              <a:rPr lang="en-GB" dirty="0" err="1"/>
              <a:t>cmd</a:t>
            </a:r>
            <a:r>
              <a:rPr lang="en-GB" dirty="0"/>
              <a:t>:  </a:t>
            </a:r>
            <a:r>
              <a:rPr lang="en-GB" dirty="0">
                <a:solidFill>
                  <a:schemeClr val="dk1"/>
                </a:solidFill>
              </a:rPr>
              <a:t>java -version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>
            <a:spLocks noGrp="1"/>
          </p:cNvSpPr>
          <p:nvPr>
            <p:ph type="title"/>
          </p:nvPr>
        </p:nvSpPr>
        <p:spPr>
          <a:xfrm>
            <a:off x="236700" y="1956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JAVA_HOME Path variable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2100" y="878475"/>
            <a:ext cx="3546126" cy="37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>
            <a:spLocks noGrp="1"/>
          </p:cNvSpPr>
          <p:nvPr>
            <p:ph type="title"/>
          </p:nvPr>
        </p:nvSpPr>
        <p:spPr>
          <a:xfrm>
            <a:off x="225975" y="1313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JAVA_HOME Path variable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2" name="Google Shape;1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25" y="816575"/>
            <a:ext cx="6636051" cy="403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Compiling and Running from CMD</a:t>
            </a:r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Open the cmd in the project’s folder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Compile:     </a:t>
            </a:r>
            <a:r>
              <a:rPr lang="en-GB" b="1">
                <a:solidFill>
                  <a:schemeClr val="dk1"/>
                </a:solidFill>
              </a:rPr>
              <a:t>javac </a:t>
            </a:r>
            <a:r>
              <a:rPr lang="en-GB" b="1"/>
              <a:t>MainClass.java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Run:  </a:t>
            </a:r>
            <a:r>
              <a:rPr lang="en-GB" b="1"/>
              <a:t> </a:t>
            </a:r>
            <a:r>
              <a:rPr lang="en-GB" b="1">
                <a:solidFill>
                  <a:schemeClr val="dk1"/>
                </a:solidFill>
              </a:rPr>
              <a:t>java </a:t>
            </a:r>
            <a:r>
              <a:rPr lang="en-GB" b="1"/>
              <a:t>MainClass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Creating and running a jar</a:t>
            </a:r>
            <a:endParaRPr/>
          </a:p>
        </p:txBody>
      </p:sp>
      <p:sp>
        <p:nvSpPr>
          <p:cNvPr id="194" name="Google Shape;194;p30"/>
          <p:cNvSpPr txBox="1">
            <a:spLocks noGrp="1"/>
          </p:cNvSpPr>
          <p:nvPr>
            <p:ph type="body" idx="1"/>
          </p:nvPr>
        </p:nvSpPr>
        <p:spPr>
          <a:xfrm>
            <a:off x="311700" y="1197725"/>
            <a:ext cx="88323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Jar = </a:t>
            </a:r>
            <a:r>
              <a:rPr lang="en-GB" b="1"/>
              <a:t>Java ARchive </a:t>
            </a:r>
            <a:r>
              <a:rPr lang="en-GB"/>
              <a:t>()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File -&gt; Project Structure -&gt; Artifacts -&gt; + Jar -&gt; From module with dependencies -&gt; Choose the main class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Build -&gt; Build Artifacts -&gt; People.jar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Find the jar in out/artifacts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Running the jar:</a:t>
            </a:r>
            <a:endParaRPr/>
          </a:p>
          <a:p>
            <a:pPr marL="13716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b="1"/>
              <a:t>java -jar People.jar</a:t>
            </a:r>
            <a:endParaRPr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Useful resources</a:t>
            </a:r>
            <a:endParaRPr/>
          </a:p>
        </p:txBody>
      </p:sp>
      <p:sp>
        <p:nvSpPr>
          <p:cNvPr id="200" name="Google Shape;200;p31"/>
          <p:cNvSpPr txBox="1">
            <a:spLocks noGrp="1"/>
          </p:cNvSpPr>
          <p:nvPr>
            <p:ph type="body" idx="1"/>
          </p:nvPr>
        </p:nvSpPr>
        <p:spPr>
          <a:xfrm>
            <a:off x="311700" y="1757375"/>
            <a:ext cx="8520600" cy="26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https://docs.oracle.com/en/java/javase/14/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https://stackoverflow.com/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https://www.baeldung.com/java-tutorial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Ing. Ana-Maria Naneș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235749" y="1650200"/>
            <a:ext cx="8129582" cy="29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Software Engineer @ </a:t>
            </a:r>
            <a:r>
              <a:rPr lang="en-GB" dirty="0" err="1" smtClean="0"/>
              <a:t>Betfair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Teaching Assistant @ Technical University of Cluj-Napoca </a:t>
            </a:r>
            <a:r>
              <a:rPr lang="en-GB" dirty="0" smtClean="0"/>
              <a:t>(OOP</a:t>
            </a:r>
            <a:r>
              <a:rPr lang="en-GB" dirty="0"/>
              <a:t>, </a:t>
            </a:r>
            <a:r>
              <a:rPr lang="en-GB" dirty="0" smtClean="0"/>
              <a:t>DSA, TP</a:t>
            </a:r>
            <a:r>
              <a:rPr lang="en-GB" dirty="0"/>
              <a:t>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 smtClean="0"/>
              <a:t>Master Student Graduate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dirty="0" smtClean="0">
                <a:hlinkClick r:id="rId3"/>
              </a:rPr>
              <a:t>Ana.Nanes@cs.utcluj.ro</a:t>
            </a:r>
            <a:r>
              <a:rPr lang="en-GB" dirty="0" smtClean="0"/>
              <a:t> / </a:t>
            </a:r>
            <a:r>
              <a:rPr lang="en-GB" dirty="0" smtClean="0">
                <a:hlinkClick r:id="rId4"/>
              </a:rPr>
              <a:t>anamaria.nanes@yahoo.com</a:t>
            </a:r>
            <a:endParaRPr lang="en-GB" dirty="0" smtClean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Platforms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311700" y="1200125"/>
            <a:ext cx="85206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 dirty="0"/>
              <a:t>Teams</a:t>
            </a:r>
            <a:endParaRPr b="1" dirty="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/>
              <a:t>for online laboratory sessions.</a:t>
            </a:r>
            <a:endParaRPr dirty="0"/>
          </a:p>
          <a:p>
            <a:pPr lvl="0"/>
            <a:r>
              <a:rPr lang="en-GB" b="1" dirty="0"/>
              <a:t>Moodle </a:t>
            </a:r>
            <a:r>
              <a:rPr lang="en-GB" dirty="0" smtClean="0"/>
              <a:t>(Use the lab </a:t>
            </a:r>
            <a:r>
              <a:rPr lang="en-GB" dirty="0" err="1" smtClean="0"/>
              <a:t>Enrollment</a:t>
            </a:r>
            <a:r>
              <a:rPr lang="en-GB" dirty="0" smtClean="0"/>
              <a:t> Key)</a:t>
            </a:r>
            <a:endParaRPr dirty="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/>
              <a:t>laboratory and course materials</a:t>
            </a:r>
            <a:endParaRPr dirty="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/>
              <a:t>assignments submissions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 dirty="0" err="1"/>
              <a:t>Github</a:t>
            </a:r>
            <a:endParaRPr b="1" dirty="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/>
              <a:t>additional laboratory materials</a:t>
            </a:r>
            <a:endParaRPr dirty="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/>
              <a:t>assignments submissions</a:t>
            </a:r>
            <a:endParaRPr dirty="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/>
              <a:t>code review</a:t>
            </a:r>
            <a:endParaRPr dirty="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/>
              <a:t>version control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Laboratory Participation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311700" y="1885950"/>
            <a:ext cx="8520600" cy="268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 smtClean="0"/>
              <a:t>Mandatory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 smtClean="0"/>
              <a:t>If you are not able to participate with your group, you should have the laboratory session with another group </a:t>
            </a:r>
            <a:r>
              <a:rPr lang="en-GB" b="1" dirty="0" smtClean="0"/>
              <a:t>in the same week </a:t>
            </a:r>
            <a:endParaRPr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Laboratory Requirements &amp; Grading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365275" y="1690650"/>
            <a:ext cx="6214200" cy="23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 smtClean="0"/>
              <a:t>2 </a:t>
            </a:r>
            <a:r>
              <a:rPr lang="en-GB" dirty="0"/>
              <a:t>laboratory test </a:t>
            </a:r>
            <a:endParaRPr lang="en-GB"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 smtClean="0"/>
              <a:t>optional </a:t>
            </a:r>
            <a:r>
              <a:rPr lang="en-GB" dirty="0"/>
              <a:t>mini project (</a:t>
            </a:r>
            <a:r>
              <a:rPr lang="en-GB" b="1" dirty="0">
                <a:solidFill>
                  <a:schemeClr val="accent3"/>
                </a:solidFill>
              </a:rPr>
              <a:t>+</a:t>
            </a:r>
            <a:r>
              <a:rPr lang="en-GB" b="1" dirty="0" smtClean="0">
                <a:solidFill>
                  <a:schemeClr val="accent3"/>
                </a:solidFill>
              </a:rPr>
              <a:t>1p)</a:t>
            </a:r>
            <a:r>
              <a:rPr lang="en-GB" dirty="0" smtClean="0"/>
              <a:t> </a:t>
            </a:r>
            <a:r>
              <a:rPr lang="en-GB" dirty="0"/>
              <a:t>- highly recommended !!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Passing grade </a:t>
            </a:r>
            <a:r>
              <a:rPr lang="en-GB" b="1" dirty="0">
                <a:solidFill>
                  <a:schemeClr val="dk1"/>
                </a:solidFill>
              </a:rPr>
              <a:t>&gt;=5</a:t>
            </a:r>
            <a:endParaRPr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Github</a:t>
            </a: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311700" y="160492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Create an account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Create a private repository for the OOP laboratory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Add me as a contributor (Settings-&gt; Manage Access -&gt; Invite collaborators -&gt; add) AnaMariaNanes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Clone the repository on your computer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Add all your work on the repository and track versions and changes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8425" y="225050"/>
            <a:ext cx="1639250" cy="16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 commands</a:t>
            </a:r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311700" y="924949"/>
            <a:ext cx="8520600" cy="390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Git clone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Git </a:t>
            </a:r>
            <a:r>
              <a:rPr lang="en-GB" dirty="0" err="1"/>
              <a:t>gui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Git add 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Git commit -m “commit message”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Git push origin master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Git status</a:t>
            </a:r>
            <a:br>
              <a:rPr lang="en-GB" dirty="0"/>
            </a:b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To learn more, pass the Git game levels</a:t>
            </a:r>
            <a:r>
              <a:rPr lang="en-GB" dirty="0" smtClean="0"/>
              <a:t>: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 smtClean="0"/>
              <a:t> </a:t>
            </a:r>
            <a:r>
              <a:rPr lang="en-GB" u="sng" dirty="0">
                <a:solidFill>
                  <a:schemeClr val="hlink"/>
                </a:solidFill>
                <a:hlinkClick r:id="rId3"/>
              </a:rPr>
              <a:t>https://learngitbranching.js.org/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3650" y="410000"/>
            <a:ext cx="2025249" cy="202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311700" y="3623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 in IntelliJ</a:t>
            </a:r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1"/>
          </p:nvPr>
        </p:nvSpPr>
        <p:spPr>
          <a:xfrm>
            <a:off x="311700" y="1350175"/>
            <a:ext cx="85206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 IntelliJ Terminal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/>
              <a:t>git gui </a:t>
            </a:r>
            <a:r>
              <a:rPr lang="en-GB"/>
              <a:t>command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Choose the modified files to commit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Create new commit or amend last commit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Always add a commit message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/>
              <a:t>git push origin master</a:t>
            </a:r>
            <a:endParaRPr b="1"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0446" y="362371"/>
            <a:ext cx="1390900" cy="1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.gitignore file</a:t>
            </a:r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body" idx="1"/>
          </p:nvPr>
        </p:nvSpPr>
        <p:spPr>
          <a:xfrm>
            <a:off x="354575" y="1328750"/>
            <a:ext cx="8700000" cy="29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specifies intentionally untracked files that Git should ignore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each line in a gitignore file specifies a pattern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b="1"/>
              <a:t>For the assignments</a:t>
            </a:r>
            <a:r>
              <a:rPr lang="en-GB"/>
              <a:t>, commit only the source file and the configuration files !!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580</Words>
  <Application>Microsoft Office PowerPoint</Application>
  <PresentationFormat>On-screen Show (16:9)</PresentationFormat>
  <Paragraphs>104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Courier New</vt:lpstr>
      <vt:lpstr>Roboto</vt:lpstr>
      <vt:lpstr>Arial</vt:lpstr>
      <vt:lpstr>Geometric</vt:lpstr>
      <vt:lpstr>OOP Lab - Week 1</vt:lpstr>
      <vt:lpstr>Ing. Ana-Maria Naneș</vt:lpstr>
      <vt:lpstr>Platforms</vt:lpstr>
      <vt:lpstr>Laboratory Participation</vt:lpstr>
      <vt:lpstr>Laboratory Requirements &amp; Grading</vt:lpstr>
      <vt:lpstr>Github</vt:lpstr>
      <vt:lpstr>GIT commands</vt:lpstr>
      <vt:lpstr>GIT in IntelliJ</vt:lpstr>
      <vt:lpstr>.gitignore file</vt:lpstr>
      <vt:lpstr>People Program </vt:lpstr>
      <vt:lpstr>Debugging in IntelliJ</vt:lpstr>
      <vt:lpstr>JavaDoc</vt:lpstr>
      <vt:lpstr>Command line arguments</vt:lpstr>
      <vt:lpstr>JAVA_HOME Path variable</vt:lpstr>
      <vt:lpstr>JAVA_HOME Path variable </vt:lpstr>
      <vt:lpstr>JAVA_HOME Path variable </vt:lpstr>
      <vt:lpstr>Compiling and Running from CMD</vt:lpstr>
      <vt:lpstr>Creating and running a jar</vt:lpstr>
      <vt:lpstr>Useful 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Lab - Week 1</dc:title>
  <cp:lastModifiedBy>Ana-Maria Nanes</cp:lastModifiedBy>
  <cp:revision>3</cp:revision>
  <dcterms:modified xsi:type="dcterms:W3CDTF">2022-10-04T12:14:45Z</dcterms:modified>
</cp:coreProperties>
</file>