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5" r:id="rId4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0A743-4E30-4F09-99AD-AF35CA4AD69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A1CFED-1933-49AE-9344-67324175862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libro-net.bibliotecavirtual.unad.edu.co/es/ereader/unad/54191?page=42" TargetMode="External"/><Relationship Id="rId2" Type="http://schemas.openxmlformats.org/officeDocument/2006/relationships/hyperlink" Target="https://elibro-net.bibliotecavirtual.unad.edu.co/es/ereader/unad/58050?page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dl.handle.net/10596/2228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28794" y="285728"/>
            <a:ext cx="6686549" cy="15484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Manual de protocolo empresarial.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57356" y="2071678"/>
            <a:ext cx="6686549" cy="457203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O" b="1" dirty="0" smtClean="0"/>
              <a:t>Presentado por:</a:t>
            </a:r>
          </a:p>
          <a:p>
            <a:pPr algn="ctr"/>
            <a:r>
              <a:rPr lang="es-CO" dirty="0" err="1" smtClean="0"/>
              <a:t>Yessica</a:t>
            </a:r>
            <a:r>
              <a:rPr lang="es-CO" dirty="0" smtClean="0"/>
              <a:t> </a:t>
            </a:r>
            <a:r>
              <a:rPr lang="es-CO" dirty="0" err="1" smtClean="0"/>
              <a:t>Maria</a:t>
            </a:r>
            <a:r>
              <a:rPr lang="es-CO" dirty="0" smtClean="0"/>
              <a:t> Manrique</a:t>
            </a:r>
            <a:endParaRPr lang="es-ES" dirty="0" smtClean="0"/>
          </a:p>
          <a:p>
            <a:pPr algn="ctr"/>
            <a:r>
              <a:rPr lang="es-CO" dirty="0" err="1" smtClean="0"/>
              <a:t>Cristhian</a:t>
            </a:r>
            <a:r>
              <a:rPr lang="es-CO" dirty="0" smtClean="0"/>
              <a:t> Eduardo Cubillos</a:t>
            </a:r>
            <a:endParaRPr lang="es-ES" dirty="0" smtClean="0"/>
          </a:p>
          <a:p>
            <a:pPr algn="ctr"/>
            <a:r>
              <a:rPr lang="es-CO" dirty="0" smtClean="0"/>
              <a:t>Wilson Gabriel </a:t>
            </a:r>
            <a:r>
              <a:rPr lang="es-CO" dirty="0" err="1" smtClean="0"/>
              <a:t>Garcia</a:t>
            </a:r>
            <a:endParaRPr lang="es-ES" dirty="0" smtClean="0"/>
          </a:p>
          <a:p>
            <a:pPr algn="ctr"/>
            <a:r>
              <a:rPr lang="es-CO" dirty="0" smtClean="0"/>
              <a:t>Ana María </a:t>
            </a:r>
            <a:r>
              <a:rPr lang="es-CO" dirty="0" err="1" smtClean="0"/>
              <a:t>Tibaduiza</a:t>
            </a:r>
            <a:r>
              <a:rPr lang="es-CO" dirty="0" smtClean="0"/>
              <a:t> </a:t>
            </a:r>
            <a:r>
              <a:rPr lang="es-CO" dirty="0" smtClean="0"/>
              <a:t>Vega</a:t>
            </a:r>
          </a:p>
          <a:p>
            <a:pPr algn="ctr"/>
            <a:r>
              <a:rPr lang="es-CO" dirty="0" smtClean="0"/>
              <a:t>Ivan Dario Medina Gutierrez.</a:t>
            </a:r>
          </a:p>
          <a:p>
            <a:pPr algn="ctr"/>
            <a:endParaRPr lang="es-CO" dirty="0" smtClean="0"/>
          </a:p>
          <a:p>
            <a:pPr algn="ctr"/>
            <a:r>
              <a:rPr lang="es-CO" b="1" dirty="0" smtClean="0"/>
              <a:t>Grupo:</a:t>
            </a:r>
            <a:r>
              <a:rPr lang="es-CO" dirty="0" smtClean="0"/>
              <a:t> </a:t>
            </a:r>
            <a:r>
              <a:rPr lang="es-CO" dirty="0" smtClean="0"/>
              <a:t>390</a:t>
            </a:r>
          </a:p>
          <a:p>
            <a:pPr algn="ctr"/>
            <a:endParaRPr lang="es-ES" dirty="0" smtClean="0"/>
          </a:p>
          <a:p>
            <a:pPr algn="ctr"/>
            <a:r>
              <a:rPr lang="es-CO" dirty="0" smtClean="0"/>
              <a:t>Universidad Nacional Abierta y a Distancia UNAD</a:t>
            </a:r>
            <a:endParaRPr lang="es-ES" dirty="0" smtClean="0"/>
          </a:p>
          <a:p>
            <a:pPr algn="ctr"/>
            <a:r>
              <a:rPr lang="es-CO" dirty="0" smtClean="0"/>
              <a:t>Escuela de Ciencias Administrativas, Contables, Económicas y de Negocios</a:t>
            </a:r>
            <a:endParaRPr lang="es-ES" dirty="0" smtClean="0"/>
          </a:p>
          <a:p>
            <a:pPr algn="ctr"/>
            <a:r>
              <a:rPr lang="es-CO" dirty="0" smtClean="0"/>
              <a:t>Protocolo</a:t>
            </a:r>
            <a:endParaRPr lang="es-ES" dirty="0" smtClean="0"/>
          </a:p>
          <a:p>
            <a:pPr algn="ctr"/>
            <a:r>
              <a:rPr lang="es-CO" dirty="0" smtClean="0"/>
              <a:t>Sogamoso.</a:t>
            </a:r>
            <a:endParaRPr lang="es-ES" dirty="0" smtClean="0"/>
          </a:p>
          <a:p>
            <a:endParaRPr lang="es-CO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comunicación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714488"/>
            <a:ext cx="6786610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85926"/>
            <a:ext cx="59817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comunicación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714488"/>
            <a:ext cx="6786610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85926"/>
            <a:ext cx="59340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comunicación </a:t>
            </a:r>
            <a:r>
              <a:rPr lang="es-CO" b="1" dirty="0" smtClean="0"/>
              <a:t>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714488"/>
            <a:ext cx="6786610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857356" y="1714488"/>
            <a:ext cx="6786610" cy="4714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s-C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CO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Objetivo: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chemeClr val="accent1"/>
              </a:buClr>
            </a:pPr>
            <a:r>
              <a:rPr lang="es-CO" dirty="0" smtClean="0"/>
              <a:t>	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Implementar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criterios y estrategias para poder asegurar una buena comunicación externa, que diferencia a WIMPREX de los entes económicos que se dedican a la producción y comercialización de electrodomésticos en el municipio de Sogamoso.</a:t>
            </a:r>
            <a:endParaRPr kumimoji="0" lang="es-CO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C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s-CO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Responsables:</a:t>
            </a:r>
          </a:p>
          <a:p>
            <a:pPr marL="342900" indent="-342900" algn="just" defTabSz="457200">
              <a:spcBef>
                <a:spcPts val="1000"/>
              </a:spcBef>
              <a:buClr>
                <a:schemeClr val="accent1"/>
              </a:buClr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Gerencia general, gerencia administrativa, gerencial comercial, gerencia de producción, departamento de recursos humanos, área de marketing, departamento de ventas, departamento de compras y atención al cliente; cada uno de estos departamentos tendrán la responsabilidad de poder ejecutar de manera asertiva una comunicación externa en diferentes entornos.</a:t>
            </a:r>
            <a:endParaRPr kumimoji="0" lang="es-C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C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C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comunicación </a:t>
            </a:r>
            <a:r>
              <a:rPr lang="es-CO" b="1" dirty="0" smtClean="0"/>
              <a:t>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714488"/>
            <a:ext cx="6786610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6"/>
            <a:ext cx="4786346" cy="492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comunicación </a:t>
            </a:r>
            <a:r>
              <a:rPr lang="es-CO" b="1" dirty="0" smtClean="0"/>
              <a:t>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714488"/>
            <a:ext cx="6786610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785926"/>
            <a:ext cx="4143404" cy="474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comunicación </a:t>
            </a:r>
            <a:r>
              <a:rPr lang="es-CO" b="1" dirty="0" smtClean="0"/>
              <a:t>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714488"/>
            <a:ext cx="6786610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785926"/>
            <a:ext cx="46196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comunicación </a:t>
            </a:r>
            <a:r>
              <a:rPr lang="es-CO" b="1" dirty="0" smtClean="0"/>
              <a:t>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714488"/>
            <a:ext cx="6786610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8"/>
            <a:ext cx="457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Plan motivacional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50958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Plan motivacional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69" y="1357298"/>
            <a:ext cx="4758511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Plan motivacional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85860"/>
            <a:ext cx="46101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Tabla de contenido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41909" y="1928802"/>
            <a:ext cx="6686550" cy="3982420"/>
          </a:xfrm>
        </p:spPr>
        <p:txBody>
          <a:bodyPr>
            <a:normAutofit fontScale="92500" lnSpcReduction="10000"/>
          </a:bodyPr>
          <a:lstStyle/>
          <a:p>
            <a:r>
              <a:rPr lang="es-CO" dirty="0" smtClean="0"/>
              <a:t>Introducción</a:t>
            </a:r>
          </a:p>
          <a:p>
            <a:r>
              <a:rPr lang="es-CO" dirty="0" smtClean="0"/>
              <a:t>Información de la empresa.</a:t>
            </a:r>
          </a:p>
          <a:p>
            <a:r>
              <a:rPr lang="es-CO" dirty="0" smtClean="0"/>
              <a:t>Protocolo de comunicación interna.</a:t>
            </a:r>
          </a:p>
          <a:p>
            <a:r>
              <a:rPr lang="es-CO" dirty="0" smtClean="0"/>
              <a:t>Protocolo de comunicación externa.</a:t>
            </a:r>
          </a:p>
          <a:p>
            <a:r>
              <a:rPr lang="es-CO" dirty="0" smtClean="0"/>
              <a:t>Plan motivacional.</a:t>
            </a:r>
          </a:p>
          <a:p>
            <a:r>
              <a:rPr lang="es-CO" dirty="0" smtClean="0"/>
              <a:t>Plan de incentivos.</a:t>
            </a:r>
          </a:p>
          <a:p>
            <a:r>
              <a:rPr lang="es-CO" dirty="0" smtClean="0"/>
              <a:t>Código de comportamiento.</a:t>
            </a:r>
          </a:p>
          <a:p>
            <a:r>
              <a:rPr lang="es-CO" dirty="0" smtClean="0"/>
              <a:t>Presentación de funcionarios.</a:t>
            </a:r>
          </a:p>
          <a:p>
            <a:r>
              <a:rPr lang="es-CO" dirty="0" smtClean="0"/>
              <a:t>Protocolo de atención al usuario.</a:t>
            </a:r>
          </a:p>
          <a:p>
            <a:r>
              <a:rPr lang="es-CO" dirty="0" smtClean="0"/>
              <a:t>Conclusiones </a:t>
            </a:r>
          </a:p>
          <a:p>
            <a:r>
              <a:rPr lang="es-CO" dirty="0" smtClean="0"/>
              <a:t>Bibliografía.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Plan de incentivos.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428736"/>
            <a:ext cx="50196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Plan de incentivos.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85860"/>
            <a:ext cx="50387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Plan de incentivos.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28736"/>
            <a:ext cx="50101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Código de comportamiento.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928794" y="1785926"/>
            <a:ext cx="6357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x-none" smtClean="0"/>
              <a:t>Es importante tener en cuenta cada una de las recomendaciones presentadas a continuación. </a:t>
            </a:r>
            <a:r>
              <a:rPr lang="es-CO" dirty="0" smtClean="0"/>
              <a:t>Todo estas con el objetivo que</a:t>
            </a:r>
            <a:r>
              <a:rPr lang="x-none" smtClean="0"/>
              <a:t> la convivencia dentro de la empresa Wimprex </a:t>
            </a:r>
            <a:r>
              <a:rPr lang="es-CO" dirty="0" smtClean="0"/>
              <a:t>sea excelente.</a:t>
            </a:r>
            <a:r>
              <a:rPr lang="x-none" smtClean="0"/>
              <a:t> </a:t>
            </a:r>
            <a:r>
              <a:rPr lang="es-CO" dirty="0" smtClean="0"/>
              <a:t>É</a:t>
            </a:r>
            <a:r>
              <a:rPr lang="x-none" smtClean="0"/>
              <a:t>ste código de comportamiento va de la mano a normas de urbanidad que muy seguramente todos conocemos. </a:t>
            </a:r>
            <a:endParaRPr lang="es-CO" dirty="0"/>
          </a:p>
        </p:txBody>
      </p:sp>
      <p:pic>
        <p:nvPicPr>
          <p:cNvPr id="38914" name="Picture 2" descr="Estrechándole La Mano, Apretón De Man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714752"/>
            <a:ext cx="3750458" cy="2500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Código de comportamiento.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xmlns="" id="{6E300F13-7E87-4471-9630-AEBA912A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1571612"/>
            <a:ext cx="4403741" cy="440374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Código de comportamiento.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xmlns="" id="{806BAE87-A663-4AFE-9FCE-5C51250DE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643050"/>
            <a:ext cx="4214842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Código de comportamiento.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xmlns="" id="{76CA0E8E-99F7-4898-A543-4653E561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1714488"/>
            <a:ext cx="4190996" cy="41909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Código de comportamiento.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n 2" descr="Texto&#10;&#10;Descripción generada automáticamente">
            <a:extLst>
              <a:ext uri="{FF2B5EF4-FFF2-40B4-BE49-F238E27FC236}">
                <a16:creationId xmlns:a16="http://schemas.microsoft.com/office/drawing/2014/main" xmlns="" id="{5D805FFD-7DBC-42C1-9024-C832E542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1785926"/>
            <a:ext cx="4286280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Código de comportamiento.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xmlns="" id="{17B20E26-27D9-4053-A712-9F03F068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714488"/>
            <a:ext cx="4665692" cy="466569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8794" y="642918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Presentación de los funcionarios.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571604" y="1428736"/>
            <a:ext cx="6786610" cy="47149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endParaRPr lang="es-CO" dirty="0" smtClean="0"/>
          </a:p>
          <a:p>
            <a:r>
              <a:rPr lang="es-ES" b="1" dirty="0" smtClean="0"/>
              <a:t>Presentación de ingreso </a:t>
            </a:r>
          </a:p>
          <a:p>
            <a:pPr marL="45720" indent="0">
              <a:buNone/>
            </a:pPr>
            <a:r>
              <a:rPr lang="es-ES" dirty="0" smtClean="0"/>
              <a:t>	La </a:t>
            </a:r>
            <a:r>
              <a:rPr lang="es-ES" dirty="0" smtClean="0"/>
              <a:t>presentación de ingreso se basa en la vinculación </a:t>
            </a:r>
            <a:r>
              <a:rPr lang="es-ES" dirty="0" smtClean="0"/>
              <a:t>	de </a:t>
            </a:r>
            <a:r>
              <a:rPr lang="es-ES" dirty="0" smtClean="0"/>
              <a:t>el empleado hacia las diferentes áreas a las que el </a:t>
            </a:r>
            <a:r>
              <a:rPr lang="es-ES" dirty="0" smtClean="0"/>
              <a:t>	se </a:t>
            </a:r>
            <a:r>
              <a:rPr lang="es-ES" dirty="0" smtClean="0"/>
              <a:t>deba enfrentar dándole las herramientas optimas </a:t>
            </a:r>
            <a:r>
              <a:rPr lang="es-ES" dirty="0" smtClean="0"/>
              <a:t>	para </a:t>
            </a:r>
            <a:r>
              <a:rPr lang="es-ES" dirty="0" smtClean="0"/>
              <a:t>obtener una buena gestión dentro del trabajo.</a:t>
            </a:r>
          </a:p>
          <a:p>
            <a:endParaRPr lang="es-CO" dirty="0" smtClean="0"/>
          </a:p>
          <a:p>
            <a:r>
              <a:rPr lang="es-ES" b="1" dirty="0" smtClean="0"/>
              <a:t>Presentación matutina  </a:t>
            </a:r>
          </a:p>
          <a:p>
            <a:pPr>
              <a:buNone/>
            </a:pPr>
            <a:r>
              <a:rPr lang="es-ES" dirty="0" smtClean="0"/>
              <a:t> 	La </a:t>
            </a:r>
            <a:r>
              <a:rPr lang="es-ES" dirty="0" smtClean="0"/>
              <a:t>presentación matutina se basa en la forma de presentación a la cual el empleado se vera en la obligación de cumplir debido a las reglas de la empresa.</a:t>
            </a:r>
          </a:p>
          <a:p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733188"/>
          </a:xfrm>
        </p:spPr>
        <p:txBody>
          <a:bodyPr/>
          <a:lstStyle/>
          <a:p>
            <a:pPr algn="ctr"/>
            <a:r>
              <a:rPr lang="es-CO" b="1" dirty="0" smtClean="0"/>
              <a:t>Introducción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00166" y="1357298"/>
            <a:ext cx="6786610" cy="471490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pPr algn="just">
              <a:buNone/>
            </a:pPr>
            <a:r>
              <a:rPr lang="es-CO" dirty="0" smtClean="0"/>
              <a:t>	</a:t>
            </a:r>
            <a:r>
              <a:rPr lang="es-CO" dirty="0" smtClean="0"/>
              <a:t>El protocolo empresarial, es una herramienta determinante en las empresas constituidas. En él, se definen muchos aspectos de la convivencia, trato, comunicación y en general de los procedimientos en los cuales se ven involucrados, tanto empleadores, empleados, clientes y demás agentes conexos con las actividades de la empresa.  A diario, las empresas </a:t>
            </a:r>
            <a:r>
              <a:rPr lang="es-CO" dirty="0" smtClean="0"/>
              <a:t>se </a:t>
            </a:r>
            <a:r>
              <a:rPr lang="es-CO" dirty="0" smtClean="0"/>
              <a:t>enfrentan </a:t>
            </a:r>
            <a:r>
              <a:rPr lang="es-CO" dirty="0" smtClean="0"/>
              <a:t>a retos en el ámbito laboral, donde la comunicación debe ser fluida, y existen conocimientos que  pueden llevar a comprender y mejorar las relaciones de forma positiva,  para ello la comunicación debe ser asertiva y concreta, para dar un uso eficaz del tiempo laboral y así poder ser más competitivos y productivos</a:t>
            </a:r>
            <a:r>
              <a:rPr lang="es-CO" dirty="0" smtClean="0"/>
              <a:t>.</a:t>
            </a:r>
          </a:p>
          <a:p>
            <a:pPr algn="just">
              <a:buNone/>
            </a:pPr>
            <a:r>
              <a:rPr lang="es-CO" dirty="0" smtClean="0"/>
              <a:t> </a:t>
            </a:r>
            <a:endParaRPr lang="es-ES" dirty="0" smtClean="0"/>
          </a:p>
          <a:p>
            <a:pPr algn="just">
              <a:buNone/>
            </a:pPr>
            <a:r>
              <a:rPr lang="es-CO" dirty="0" smtClean="0"/>
              <a:t>	</a:t>
            </a:r>
            <a:r>
              <a:rPr lang="es-CO" dirty="0" smtClean="0"/>
              <a:t>En </a:t>
            </a:r>
            <a:r>
              <a:rPr lang="es-CO" dirty="0" smtClean="0"/>
              <a:t>las </a:t>
            </a:r>
            <a:r>
              <a:rPr lang="es-CO" dirty="0" smtClean="0"/>
              <a:t>siguiente presentación </a:t>
            </a:r>
            <a:r>
              <a:rPr lang="es-CO" dirty="0" smtClean="0"/>
              <a:t>se </a:t>
            </a:r>
            <a:r>
              <a:rPr lang="es-CO" dirty="0" smtClean="0"/>
              <a:t>plasmará el manual de protocolo empresarial de la </a:t>
            </a:r>
            <a:r>
              <a:rPr lang="es-CO" dirty="0" smtClean="0"/>
              <a:t>empresa </a:t>
            </a:r>
            <a:r>
              <a:rPr lang="es-CO" dirty="0" smtClean="0"/>
              <a:t>WIMPREX.</a:t>
            </a:r>
            <a:endParaRPr lang="es-ES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8794" y="642918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Presentación de los funcionarios.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571604" y="1428736"/>
            <a:ext cx="6786610" cy="47149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endParaRPr lang="es-CO" dirty="0" smtClean="0"/>
          </a:p>
          <a:p>
            <a:r>
              <a:rPr lang="es-ES" b="1" dirty="0" smtClean="0"/>
              <a:t>Parámetros de presentación.</a:t>
            </a:r>
            <a:endParaRPr lang="es-ES" b="1" dirty="0" smtClean="0"/>
          </a:p>
          <a:p>
            <a:pPr algn="just">
              <a:buNone/>
            </a:pPr>
            <a:r>
              <a:rPr lang="es-ES" dirty="0" smtClean="0"/>
              <a:t>	</a:t>
            </a:r>
            <a:r>
              <a:rPr lang="es-ES" dirty="0" smtClean="0"/>
              <a:t>La </a:t>
            </a:r>
            <a:r>
              <a:rPr lang="es-ES" dirty="0" smtClean="0"/>
              <a:t>presentación personal es fuente de crecimiento </a:t>
            </a:r>
            <a:r>
              <a:rPr lang="es-ES" dirty="0" err="1" smtClean="0"/>
              <a:t>intrapersonal</a:t>
            </a:r>
            <a:r>
              <a:rPr lang="es-ES" dirty="0" smtClean="0"/>
              <a:t> dentro de los vínculos sociales de la empresa que le permitirán al empleado crecer profesional y socialmente.</a:t>
            </a:r>
          </a:p>
          <a:p>
            <a:endParaRPr lang="es-ES" dirty="0" smtClean="0"/>
          </a:p>
          <a:p>
            <a:r>
              <a:rPr lang="es-ES" dirty="0" smtClean="0"/>
              <a:t>Parámetros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Gesticulación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vestimenta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expresión oral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Ortografía </a:t>
            </a:r>
          </a:p>
          <a:p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7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3438" y="4071942"/>
            <a:ext cx="3857652" cy="2224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8794" y="642918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Presentación de los funcionarios.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571604" y="1428736"/>
            <a:ext cx="6786610" cy="47149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endParaRPr lang="es-CO" dirty="0" smtClean="0"/>
          </a:p>
          <a:p>
            <a:r>
              <a:rPr lang="es-ES" b="1" dirty="0" smtClean="0"/>
              <a:t>Trato y factores.</a:t>
            </a:r>
            <a:endParaRPr lang="es-ES" b="1" dirty="0" smtClean="0"/>
          </a:p>
          <a:p>
            <a:pPr algn="just">
              <a:buFont typeface="Arial" pitchFamily="34" charset="0"/>
              <a:buChar char="•"/>
            </a:pPr>
            <a:r>
              <a:rPr lang="es-ES" dirty="0" smtClean="0"/>
              <a:t>El </a:t>
            </a:r>
            <a:r>
              <a:rPr lang="es-ES" dirty="0" smtClean="0"/>
              <a:t>vestuario, la cortesía y nuestra </a:t>
            </a:r>
            <a:r>
              <a:rPr lang="es-ES" dirty="0" smtClean="0"/>
              <a:t>expresión, </a:t>
            </a:r>
            <a:r>
              <a:rPr lang="es-ES" dirty="0" smtClean="0"/>
              <a:t>son factores que debemos tener en cuenta para llevar acabo  una presentación personal positiva y nos genere oportunidades en el ámbito profesional y social. 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dirty="0" smtClean="0"/>
              <a:t>La </a:t>
            </a:r>
            <a:r>
              <a:rPr lang="es-ES" dirty="0" smtClean="0"/>
              <a:t>presentación también  se cataloga hacia el momento de referirse a otro empleado bajo la margen del respeto entre los trabajadores, sin importar cargo o cercanía esto puede ser un factor de calificación como profesional  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2066" y="5143512"/>
            <a:ext cx="3031611" cy="1261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8794" y="642918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Presentación de los funcionarios.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571604" y="1428736"/>
            <a:ext cx="6786610" cy="47149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endParaRPr lang="es-CO" dirty="0" smtClean="0"/>
          </a:p>
          <a:p>
            <a:r>
              <a:rPr lang="es-ES" b="1" dirty="0" smtClean="0"/>
              <a:t>Clientes</a:t>
            </a:r>
            <a:endParaRPr lang="es-ES" b="1" dirty="0" smtClean="0"/>
          </a:p>
          <a:p>
            <a:pPr algn="just">
              <a:buNone/>
            </a:pPr>
            <a:r>
              <a:rPr lang="es-ES" dirty="0" smtClean="0"/>
              <a:t>	La presentación ante un cliente debe ser  directa y respetuosa influyendo en el trato y la buena impresión que deje impregnada en el cliente, este generara confiabilidad y respeto hacia la empresa que en un futuro se vera reflejada como un buen servicio prestado que se aporta al área de </a:t>
            </a:r>
            <a:r>
              <a:rPr lang="es-ES" dirty="0" err="1" smtClean="0"/>
              <a:t>fidelización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8992" y="4591832"/>
            <a:ext cx="2848938" cy="19871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8794" y="642918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571604" y="1428736"/>
            <a:ext cx="6786610" cy="47149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endParaRPr lang="es-CO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grpSp>
        <p:nvGrpSpPr>
          <p:cNvPr id="11" name="10 Grupo"/>
          <p:cNvGrpSpPr/>
          <p:nvPr/>
        </p:nvGrpSpPr>
        <p:grpSpPr>
          <a:xfrm>
            <a:off x="2928926" y="1857364"/>
            <a:ext cx="4214841" cy="4606935"/>
            <a:chOff x="1117600" y="1724024"/>
            <a:chExt cx="4435473" cy="4740275"/>
          </a:xfrm>
        </p:grpSpPr>
        <p:sp>
          <p:nvSpPr>
            <p:cNvPr id="12" name="Rectángulo redondeado 8"/>
            <p:cNvSpPr/>
            <p:nvPr/>
          </p:nvSpPr>
          <p:spPr>
            <a:xfrm>
              <a:off x="1117600" y="1724024"/>
              <a:ext cx="4435473" cy="47402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Subtítulo 2">
              <a:extLst>
                <a:ext uri="{FF2B5EF4-FFF2-40B4-BE49-F238E27FC236}">
                  <a16:creationId xmlns:a16="http://schemas.microsoft.com/office/drawing/2014/main" xmlns="" id="{05074FD1-36E8-4D22-A35A-15AB8CC9CB69}"/>
                </a:ext>
              </a:extLst>
            </p:cNvPr>
            <p:cNvSpPr txBox="1">
              <a:spLocks/>
            </p:cNvSpPr>
            <p:nvPr/>
          </p:nvSpPr>
          <p:spPr>
            <a:xfrm>
              <a:off x="1571626" y="1791494"/>
              <a:ext cx="3270250" cy="3937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b="1" dirty="0"/>
                <a:t>Consideraciones previas a la prestación del servicio</a:t>
              </a:r>
              <a:endParaRPr lang="es-CO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Subtítulo 2">
              <a:extLst>
                <a:ext uri="{FF2B5EF4-FFF2-40B4-BE49-F238E27FC236}">
                  <a16:creationId xmlns:a16="http://schemas.microsoft.com/office/drawing/2014/main" xmlns="" id="{05074FD1-36E8-4D22-A35A-15AB8CC9CB69}"/>
                </a:ext>
              </a:extLst>
            </p:cNvPr>
            <p:cNvSpPr txBox="1">
              <a:spLocks/>
            </p:cNvSpPr>
            <p:nvPr/>
          </p:nvSpPr>
          <p:spPr>
            <a:xfrm>
              <a:off x="1352550" y="2725737"/>
              <a:ext cx="3816350" cy="3937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es-ES" sz="1600" dirty="0"/>
                <a:t>Divulgar las cartillas de protocolo de atención al cliente a cada uno de los empleados y funcionarios de </a:t>
              </a:r>
              <a:r>
                <a:rPr lang="es-ES" sz="1600" dirty="0" err="1"/>
                <a:t>Wimprex</a:t>
              </a:r>
              <a:r>
                <a:rPr lang="es-ES" sz="1600" dirty="0"/>
                <a:t>.</a:t>
              </a:r>
              <a:endParaRPr lang="es-CO" sz="1600" dirty="0"/>
            </a:p>
            <a:p>
              <a:pPr lvl="0" algn="just"/>
              <a:r>
                <a:rPr lang="es-ES" sz="1600" dirty="0"/>
                <a:t>Disponer de todos los recursos necesarios para la correcta presentación del servicio.</a:t>
              </a:r>
              <a:endParaRPr lang="es-CO" sz="1600" dirty="0"/>
            </a:p>
            <a:p>
              <a:pPr lvl="0" algn="just"/>
              <a:r>
                <a:rPr lang="es-ES" sz="1600" dirty="0"/>
                <a:t>Actualizar frecuentemente los canales de atención y los medios de difusión y comunicación.</a:t>
              </a:r>
              <a:endParaRPr lang="es-CO" sz="1600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8794" y="642918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571604" y="1428736"/>
            <a:ext cx="6786610" cy="47149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2786050" y="1857364"/>
            <a:ext cx="5072098" cy="4740275"/>
            <a:chOff x="6561138" y="1765300"/>
            <a:chExt cx="4435473" cy="4740275"/>
          </a:xfrm>
        </p:grpSpPr>
        <p:sp>
          <p:nvSpPr>
            <p:cNvPr id="10" name="Rectángulo redondeado 26"/>
            <p:cNvSpPr/>
            <p:nvPr/>
          </p:nvSpPr>
          <p:spPr>
            <a:xfrm>
              <a:off x="6561138" y="1765300"/>
              <a:ext cx="4435473" cy="47402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xmlns="" id="{05074FD1-36E8-4D22-A35A-15AB8CC9CB69}"/>
                </a:ext>
              </a:extLst>
            </p:cNvPr>
            <p:cNvSpPr txBox="1">
              <a:spLocks/>
            </p:cNvSpPr>
            <p:nvPr/>
          </p:nvSpPr>
          <p:spPr>
            <a:xfrm>
              <a:off x="7143749" y="1791494"/>
              <a:ext cx="3270250" cy="3937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b="1" dirty="0"/>
                <a:t>Consideraciones durante la prestación del servicio</a:t>
              </a:r>
              <a:endParaRPr lang="es-CO" dirty="0"/>
            </a:p>
          </p:txBody>
        </p:sp>
        <p:sp>
          <p:nvSpPr>
            <p:cNvPr id="15" name="Subtítulo 2">
              <a:extLst>
                <a:ext uri="{FF2B5EF4-FFF2-40B4-BE49-F238E27FC236}">
                  <a16:creationId xmlns:a16="http://schemas.microsoft.com/office/drawing/2014/main" xmlns="" id="{05074FD1-36E8-4D22-A35A-15AB8CC9CB69}"/>
                </a:ext>
              </a:extLst>
            </p:cNvPr>
            <p:cNvSpPr txBox="1">
              <a:spLocks/>
            </p:cNvSpPr>
            <p:nvPr/>
          </p:nvSpPr>
          <p:spPr>
            <a:xfrm>
              <a:off x="6870699" y="2798763"/>
              <a:ext cx="3816350" cy="3937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es-ES" sz="1200" b="1" dirty="0"/>
                <a:t>Apertura:</a:t>
              </a:r>
              <a:r>
                <a:rPr lang="es-ES" sz="1200" dirty="0"/>
                <a:t> se da la bienvenida y un saludo que permita la acogida del cliente, de tal forma que se sienta cómodo y con la libertad de dar a conocer sus necesidades. </a:t>
              </a:r>
              <a:endParaRPr lang="es-CO" sz="1200" dirty="0"/>
            </a:p>
            <a:p>
              <a:pPr lvl="0" algn="just"/>
              <a:r>
                <a:rPr lang="es-ES" sz="1200" b="1" dirty="0"/>
                <a:t>Análisis y comprensión:</a:t>
              </a:r>
              <a:r>
                <a:rPr lang="es-ES" sz="1200" dirty="0"/>
                <a:t> es ahora cuando se le presta atención a la necesidad del cliente, y se le brinda la información completa de cada uno de los productos, sus características y precios, con un lenguaje educado y tono de voz medio.</a:t>
              </a:r>
              <a:endParaRPr lang="es-CO" sz="1200" dirty="0"/>
            </a:p>
            <a:p>
              <a:pPr lvl="0" algn="just"/>
              <a:r>
                <a:rPr lang="es-ES" sz="1200" b="1" dirty="0"/>
                <a:t>Solución:</a:t>
              </a:r>
              <a:r>
                <a:rPr lang="es-ES" sz="1200" dirty="0"/>
                <a:t> se le indicara al cliente el tiempo de entrega, la garantía y como acceder a ella, los diferentes puntos y tipos de información a la cual puede acceder, se le dará las gracias y se le invitara para que continúe siendo nuestro cliente.</a:t>
              </a:r>
              <a:endParaRPr lang="es-CO" sz="12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8794" y="642918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571604" y="1428736"/>
            <a:ext cx="6786610" cy="47149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endParaRPr lang="es-CO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grpSp>
        <p:nvGrpSpPr>
          <p:cNvPr id="10" name="9 Grupo"/>
          <p:cNvGrpSpPr/>
          <p:nvPr/>
        </p:nvGrpSpPr>
        <p:grpSpPr>
          <a:xfrm>
            <a:off x="2928926" y="1785926"/>
            <a:ext cx="4435473" cy="4740275"/>
            <a:chOff x="1117600" y="1724024"/>
            <a:chExt cx="4435473" cy="4740275"/>
          </a:xfrm>
        </p:grpSpPr>
        <p:sp>
          <p:nvSpPr>
            <p:cNvPr id="11" name="Rectángulo redondeado 8"/>
            <p:cNvSpPr/>
            <p:nvPr/>
          </p:nvSpPr>
          <p:spPr>
            <a:xfrm>
              <a:off x="1117600" y="1724024"/>
              <a:ext cx="4435473" cy="47402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Subtítulo 2">
              <a:extLst>
                <a:ext uri="{FF2B5EF4-FFF2-40B4-BE49-F238E27FC236}">
                  <a16:creationId xmlns:a16="http://schemas.microsoft.com/office/drawing/2014/main" xmlns="" id="{05074FD1-36E8-4D22-A35A-15AB8CC9CB69}"/>
                </a:ext>
              </a:extLst>
            </p:cNvPr>
            <p:cNvSpPr txBox="1">
              <a:spLocks/>
            </p:cNvSpPr>
            <p:nvPr/>
          </p:nvSpPr>
          <p:spPr>
            <a:xfrm>
              <a:off x="1571626" y="1791494"/>
              <a:ext cx="3724274" cy="3937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b="1" dirty="0"/>
                <a:t>Consideraciones después de la prestación del servicio</a:t>
              </a:r>
              <a:endParaRPr lang="es-CO" dirty="0"/>
            </a:p>
          </p:txBody>
        </p:sp>
        <p:sp>
          <p:nvSpPr>
            <p:cNvPr id="16" name="Subtítulo 2">
              <a:extLst>
                <a:ext uri="{FF2B5EF4-FFF2-40B4-BE49-F238E27FC236}">
                  <a16:creationId xmlns:a16="http://schemas.microsoft.com/office/drawing/2014/main" xmlns="" id="{05074FD1-36E8-4D22-A35A-15AB8CC9CB69}"/>
                </a:ext>
              </a:extLst>
            </p:cNvPr>
            <p:cNvSpPr txBox="1">
              <a:spLocks/>
            </p:cNvSpPr>
            <p:nvPr/>
          </p:nvSpPr>
          <p:spPr>
            <a:xfrm>
              <a:off x="1352550" y="2725737"/>
              <a:ext cx="3816350" cy="3937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es-ES" dirty="0"/>
                <a:t>Obtener calificación del servicio por parte de nuestros clientes</a:t>
              </a:r>
              <a:endParaRPr lang="es-CO" dirty="0"/>
            </a:p>
            <a:p>
              <a:pPr lvl="0" algn="just"/>
              <a:r>
                <a:rPr lang="es-ES" dirty="0"/>
                <a:t>Informar al cliente por medios alternativos de nuevos productos</a:t>
              </a:r>
              <a:endParaRPr lang="es-CO" dirty="0"/>
            </a:p>
            <a:p>
              <a:pPr lvl="0" algn="just"/>
              <a:r>
                <a:rPr lang="es-ES" dirty="0"/>
                <a:t>Dar soluciones a las posibles debilidades por parte de nuestros empleados</a:t>
              </a:r>
              <a:endParaRPr lang="es-CO" dirty="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8794" y="642918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571604" y="1428736"/>
            <a:ext cx="6786610" cy="47149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endParaRPr lang="es-CO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2928926" y="1785926"/>
            <a:ext cx="4435473" cy="4740275"/>
            <a:chOff x="6561138" y="1693862"/>
            <a:chExt cx="4435473" cy="4740275"/>
          </a:xfrm>
        </p:grpSpPr>
        <p:sp>
          <p:nvSpPr>
            <p:cNvPr id="10" name="Rectángulo redondeado 26"/>
            <p:cNvSpPr/>
            <p:nvPr/>
          </p:nvSpPr>
          <p:spPr>
            <a:xfrm>
              <a:off x="6561138" y="1693862"/>
              <a:ext cx="4435473" cy="47402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xmlns="" id="{05074FD1-36E8-4D22-A35A-15AB8CC9CB69}"/>
                </a:ext>
              </a:extLst>
            </p:cNvPr>
            <p:cNvSpPr txBox="1">
              <a:spLocks/>
            </p:cNvSpPr>
            <p:nvPr/>
          </p:nvSpPr>
          <p:spPr>
            <a:xfrm>
              <a:off x="7143749" y="1791494"/>
              <a:ext cx="3270250" cy="3937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b="1" dirty="0"/>
                <a:t>Canales de atención:</a:t>
              </a:r>
              <a:endParaRPr lang="es-CO" dirty="0"/>
            </a:p>
          </p:txBody>
        </p:sp>
        <p:sp>
          <p:nvSpPr>
            <p:cNvPr id="15" name="Subtítulo 2">
              <a:extLst>
                <a:ext uri="{FF2B5EF4-FFF2-40B4-BE49-F238E27FC236}">
                  <a16:creationId xmlns:a16="http://schemas.microsoft.com/office/drawing/2014/main" xmlns="" id="{05074FD1-36E8-4D22-A35A-15AB8CC9CB69}"/>
                </a:ext>
              </a:extLst>
            </p:cNvPr>
            <p:cNvSpPr txBox="1">
              <a:spLocks/>
            </p:cNvSpPr>
            <p:nvPr/>
          </p:nvSpPr>
          <p:spPr>
            <a:xfrm>
              <a:off x="6870699" y="2211388"/>
              <a:ext cx="3816350" cy="3937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es-ES" sz="1300" b="1" dirty="0"/>
                <a:t>Presencial:</a:t>
              </a:r>
              <a:r>
                <a:rPr lang="es-ES" sz="1300" dirty="0"/>
                <a:t> S</a:t>
              </a:r>
              <a:r>
                <a:rPr lang="es-ES" sz="1300" dirty="0" smtClean="0"/>
                <a:t>on </a:t>
              </a:r>
              <a:r>
                <a:rPr lang="es-ES" sz="1300" dirty="0"/>
                <a:t>los puntos de venta presencial y fuerza comercial de </a:t>
              </a:r>
              <a:r>
                <a:rPr lang="es-ES" sz="1300" dirty="0" err="1"/>
                <a:t>Wimprex</a:t>
              </a:r>
              <a:r>
                <a:rPr lang="es-ES" sz="1300" dirty="0"/>
                <a:t> </a:t>
              </a:r>
              <a:endParaRPr lang="es-CO" sz="1300" dirty="0"/>
            </a:p>
            <a:p>
              <a:pPr lvl="0" algn="just"/>
              <a:r>
                <a:rPr lang="es-ES" sz="1300" b="1" dirty="0"/>
                <a:t>Electrónicos:</a:t>
              </a:r>
              <a:r>
                <a:rPr lang="es-ES" sz="1300" dirty="0"/>
                <a:t> </a:t>
              </a:r>
              <a:r>
                <a:rPr lang="es-ES" sz="1300" dirty="0" smtClean="0"/>
                <a:t>Son </a:t>
              </a:r>
              <a:r>
                <a:rPr lang="es-ES" sz="1300" dirty="0"/>
                <a:t>tecnologías de la información para facilitar el acceso a los productos, garantías, inquietudes y fortalecer el continuo crecimiento de nuestros clientes.</a:t>
              </a:r>
              <a:endParaRPr lang="es-CO" sz="1300" dirty="0"/>
            </a:p>
            <a:p>
              <a:pPr lvl="0" algn="just"/>
              <a:r>
                <a:rPr lang="es-ES" sz="1300" b="1" dirty="0"/>
                <a:t>Impreso:</a:t>
              </a:r>
              <a:r>
                <a:rPr lang="es-ES" sz="1300" dirty="0"/>
                <a:t> </a:t>
              </a:r>
              <a:r>
                <a:rPr lang="es-ES" sz="1300" dirty="0" smtClean="0"/>
                <a:t>Es </a:t>
              </a:r>
              <a:r>
                <a:rPr lang="es-ES" sz="1300" dirty="0"/>
                <a:t>una comunicación indirecta con nuestros clientes donde se da información clara por medio físico como papeles (folletos, cartas, recibos, facturas)</a:t>
              </a:r>
              <a:endParaRPr lang="es-CO" sz="1300" dirty="0"/>
            </a:p>
            <a:p>
              <a:pPr lvl="0" algn="just"/>
              <a:r>
                <a:rPr lang="es-ES" sz="1300" b="1" dirty="0"/>
                <a:t>Telefónico:</a:t>
              </a:r>
              <a:r>
                <a:rPr lang="es-ES" sz="1300" dirty="0"/>
                <a:t> </a:t>
              </a:r>
              <a:r>
                <a:rPr lang="es-ES" sz="1300" dirty="0" smtClean="0"/>
                <a:t>En </a:t>
              </a:r>
              <a:r>
                <a:rPr lang="es-ES" sz="1300" dirty="0"/>
                <a:t>la línea de atención al cliente por medio de voz, generando cercanía con nuestros usuarios, para la solución de dudas e inquietudes.</a:t>
              </a:r>
              <a:endParaRPr lang="es-CO" sz="1300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714480" y="1928802"/>
            <a:ext cx="6686550" cy="37776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	Atención </a:t>
            </a:r>
            <a:r>
              <a:rPr lang="es-CO" b="1" dirty="0" smtClean="0"/>
              <a:t>Presencial</a:t>
            </a:r>
          </a:p>
          <a:p>
            <a:pPr algn="just">
              <a:buNone/>
            </a:pPr>
            <a:r>
              <a:rPr lang="es-ES" dirty="0" smtClean="0"/>
              <a:t>	Dar </a:t>
            </a:r>
            <a:r>
              <a:rPr lang="es-ES" dirty="0" smtClean="0"/>
              <a:t>un buen servicio y una buena lectura a nuestros clientes nos permite llegar a él, para satisfaces sus necesidades y dar a conocer que </a:t>
            </a:r>
            <a:r>
              <a:rPr lang="es-ES" dirty="0" err="1" smtClean="0"/>
              <a:t>Wimprex</a:t>
            </a:r>
            <a:r>
              <a:rPr lang="es-ES" dirty="0" smtClean="0"/>
              <a:t> es su mejor opción.</a:t>
            </a:r>
            <a:endParaRPr lang="es-CO" dirty="0" smtClean="0"/>
          </a:p>
          <a:p>
            <a:pPr marL="0" lvl="0" indent="0" algn="just">
              <a:buNone/>
            </a:pPr>
            <a:r>
              <a:rPr lang="es-CO" dirty="0" smtClean="0"/>
              <a:t>	</a:t>
            </a:r>
            <a:r>
              <a:rPr lang="es-ES" i="1" dirty="0" smtClean="0"/>
              <a:t>El asesor comercial de </a:t>
            </a:r>
            <a:r>
              <a:rPr lang="es-ES" i="1" dirty="0" err="1" smtClean="0"/>
              <a:t>Wimprex</a:t>
            </a:r>
            <a:r>
              <a:rPr lang="es-ES" i="1" dirty="0" smtClean="0"/>
              <a:t> deberá</a:t>
            </a:r>
            <a:r>
              <a:rPr lang="es-ES" dirty="0" smtClean="0"/>
              <a:t>:</a:t>
            </a:r>
          </a:p>
          <a:p>
            <a:pPr lvl="0" algn="just"/>
            <a:r>
              <a:rPr lang="es-ES" dirty="0" smtClean="0"/>
              <a:t>Recibir el pago del producto, y generar factura donde se especifique el producto adquirido y el valor del IVA, se mostrara nuevamente el producto y se realizaran pruebas de él, se dará a conocer el manual y la garantía y como acceder a ella.</a:t>
            </a:r>
            <a:endParaRPr lang="es-CO" dirty="0" smtClean="0"/>
          </a:p>
          <a:p>
            <a:pPr lvl="0" algn="just"/>
            <a:r>
              <a:rPr lang="es-ES" dirty="0" err="1" smtClean="0"/>
              <a:t>Wimprex</a:t>
            </a:r>
            <a:r>
              <a:rPr lang="es-ES" dirty="0" smtClean="0"/>
              <a:t> tiene dispuesta una entrega o envió gratuito en diferentes puntos de Boyacá, los sitios donde no hay convenio se cobrara un valor adicional.</a:t>
            </a:r>
            <a:endParaRPr lang="es-CO" dirty="0" smtClean="0"/>
          </a:p>
          <a:p>
            <a:pPr>
              <a:buNone/>
            </a:pPr>
            <a:endParaRPr lang="es-ES" dirty="0" smtClean="0"/>
          </a:p>
          <a:p>
            <a:endParaRPr lang="es-CO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571604" y="1928802"/>
            <a:ext cx="6686550" cy="3777622"/>
          </a:xfrm>
        </p:spPr>
        <p:txBody>
          <a:bodyPr>
            <a:noAutofit/>
          </a:bodyPr>
          <a:lstStyle/>
          <a:p>
            <a:pPr lvl="0"/>
            <a:r>
              <a:rPr lang="es-ES" dirty="0" smtClean="0"/>
              <a:t>Finalmente el asesor se despedirá del cliente: ¿hay algo más en lo que le podamos colaborar? En caso de ser afirmativa dar cumplimiento a sus inquietudes, en caso de ser negativa: </a:t>
            </a:r>
            <a:r>
              <a:rPr lang="es-ES" dirty="0" smtClean="0"/>
              <a:t>Pedimos </a:t>
            </a:r>
            <a:r>
              <a:rPr lang="es-ES" dirty="0" smtClean="0"/>
              <a:t>de forma </a:t>
            </a:r>
            <a:r>
              <a:rPr lang="es-ES" dirty="0" smtClean="0"/>
              <a:t>amable </a:t>
            </a:r>
            <a:r>
              <a:rPr lang="es-ES" dirty="0" smtClean="0"/>
              <a:t>la calificación de nuestro servicio mostrando las diferentes alternativas para hacerlo: para </a:t>
            </a:r>
            <a:r>
              <a:rPr lang="es-ES" dirty="0" err="1" smtClean="0"/>
              <a:t>Wimprex</a:t>
            </a:r>
            <a:r>
              <a:rPr lang="es-ES" dirty="0" smtClean="0"/>
              <a:t> es muy importante conocer lo que usted piensa sobre nuestro servicio. Por favor nos podría colaborar dando solución a esta breve encuesta. Finalizamos diciendo: Gracias por preferirnos, para nosotros fue un gusto atenderlo y esperamos que haya sido de su entera satisfacción. 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5072074"/>
            <a:ext cx="1953315" cy="1570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928794" y="1857364"/>
            <a:ext cx="6686550" cy="377762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CO" b="1" dirty="0" smtClean="0"/>
              <a:t> </a:t>
            </a:r>
            <a:r>
              <a:rPr lang="es-ES" b="1" i="1" dirty="0" smtClean="0"/>
              <a:t>Para </a:t>
            </a:r>
            <a:r>
              <a:rPr lang="es-ES" b="1" i="1" dirty="0" smtClean="0"/>
              <a:t>tener en cuenta: </a:t>
            </a:r>
            <a:endParaRPr lang="es-CO" i="1" dirty="0" smtClean="0"/>
          </a:p>
          <a:p>
            <a:pPr lvl="0" algn="just"/>
            <a:r>
              <a:rPr lang="es-ES" dirty="0" smtClean="0"/>
              <a:t>La presentación es primordial: tenga sus prendas de trabajo limpias, con el logo de identificación de la empresa y su carnet siempre visible.</a:t>
            </a:r>
            <a:endParaRPr lang="es-CO" dirty="0" smtClean="0"/>
          </a:p>
          <a:p>
            <a:pPr lvl="0" algn="just"/>
            <a:r>
              <a:rPr lang="es-ES" dirty="0" smtClean="0"/>
              <a:t>El saludo debe ser cordial, amable y sincero.</a:t>
            </a:r>
            <a:endParaRPr lang="es-CO" dirty="0" smtClean="0"/>
          </a:p>
          <a:p>
            <a:pPr lvl="0" algn="just"/>
            <a:r>
              <a:rPr lang="es-ES" dirty="0" smtClean="0"/>
              <a:t>Dar al cliente la información completa que supla sus necesidades.</a:t>
            </a:r>
            <a:endParaRPr lang="es-CO" dirty="0" smtClean="0"/>
          </a:p>
          <a:p>
            <a:pPr lvl="0" algn="just"/>
            <a:r>
              <a:rPr lang="es-ES" dirty="0" smtClean="0"/>
              <a:t>Cuide su postura corporal: evite mirar al suelo, tener las manos en los bolsillos o los brazos cruzados.</a:t>
            </a:r>
            <a:endParaRPr lang="es-CO" dirty="0" smtClean="0"/>
          </a:p>
          <a:p>
            <a:pPr lvl="0" algn="just"/>
            <a:r>
              <a:rPr lang="es-ES" dirty="0" smtClean="0"/>
              <a:t>En ningún momento de atención al cliente saque su celular, esto llevara a perder la atención del cliente.  </a:t>
            </a:r>
            <a:endParaRPr lang="es-CO" dirty="0" smtClean="0"/>
          </a:p>
          <a:p>
            <a:pPr lvl="0" algn="just"/>
            <a:r>
              <a:rPr lang="es-ES" dirty="0" smtClean="0"/>
              <a:t>Tener en cuenta el libreto de protocolo suministrado por el área de comunicaciones de </a:t>
            </a:r>
            <a:r>
              <a:rPr lang="es-ES" dirty="0" err="1" smtClean="0"/>
              <a:t>Wimprex</a:t>
            </a:r>
            <a:r>
              <a:rPr lang="es-ES" dirty="0" smtClean="0"/>
              <a:t>.</a:t>
            </a:r>
            <a:endParaRPr lang="es-CO" dirty="0" smtClean="0"/>
          </a:p>
          <a:p>
            <a:pPr lvl="0" algn="just"/>
            <a:r>
              <a:rPr lang="es-ES" dirty="0" smtClean="0"/>
              <a:t>Siempre tenga el control de las situaciones.</a:t>
            </a:r>
            <a:endParaRPr lang="es-CO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733188"/>
          </a:xfrm>
        </p:spPr>
        <p:txBody>
          <a:bodyPr/>
          <a:lstStyle/>
          <a:p>
            <a:pPr algn="ctr"/>
            <a:r>
              <a:rPr lang="es-CO" b="1" dirty="0" smtClean="0"/>
              <a:t>Información de la empresa.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357298"/>
            <a:ext cx="6786610" cy="47149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r>
              <a:rPr lang="es-CO" dirty="0" smtClean="0"/>
              <a:t>Nombre </a:t>
            </a:r>
            <a:r>
              <a:rPr lang="es-CO" dirty="0" smtClean="0"/>
              <a:t>de la empresa: </a:t>
            </a:r>
            <a:r>
              <a:rPr lang="es-CO" dirty="0" err="1" smtClean="0"/>
              <a:t>Wimprex</a:t>
            </a:r>
            <a:r>
              <a:rPr lang="es-CO" dirty="0" smtClean="0"/>
              <a:t> (Producción y comercialización de electrodomésticos)</a:t>
            </a:r>
            <a:endParaRPr lang="es-ES" dirty="0" smtClean="0"/>
          </a:p>
          <a:p>
            <a:r>
              <a:rPr lang="es-CO" dirty="0" smtClean="0"/>
              <a:t>Slogan: Cómodamente fácil</a:t>
            </a:r>
            <a:endParaRPr lang="es-ES" dirty="0" smtClean="0"/>
          </a:p>
          <a:p>
            <a:r>
              <a:rPr lang="es-CO" dirty="0" smtClean="0"/>
              <a:t>Ciudad: Sogamoso – Boyacá</a:t>
            </a:r>
            <a:endParaRPr lang="es-ES" dirty="0" smtClean="0"/>
          </a:p>
          <a:p>
            <a:r>
              <a:rPr lang="es-CO" dirty="0" smtClean="0"/>
              <a:t>Fecha de Creación: 07 octubre 2012</a:t>
            </a:r>
            <a:endParaRPr lang="es-ES" dirty="0" smtClean="0"/>
          </a:p>
          <a:p>
            <a:r>
              <a:rPr lang="es-CO" dirty="0" smtClean="0"/>
              <a:t>Número de empleados: fabrica 89 - administración 38</a:t>
            </a:r>
            <a:r>
              <a:rPr lang="es-CO" dirty="0" smtClean="0"/>
              <a:t>.</a:t>
            </a:r>
          </a:p>
          <a:p>
            <a:r>
              <a:rPr lang="es-CO" dirty="0" smtClean="0"/>
              <a:t>Imagen corporativa: logo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5" name="4 Imagen" descr="C:\Users\Ivancho\Downloads\4114315887_dd090704-2aae-42d6-8839-afa2ccb5a4a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4500570"/>
            <a:ext cx="364333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285852" y="1928802"/>
            <a:ext cx="7429552" cy="377762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CO" b="1" dirty="0" smtClean="0"/>
              <a:t> </a:t>
            </a:r>
            <a:r>
              <a:rPr lang="es-ES" b="1" i="1" dirty="0" smtClean="0"/>
              <a:t>Diferentes </a:t>
            </a:r>
            <a:r>
              <a:rPr lang="es-ES" b="1" i="1" dirty="0" smtClean="0"/>
              <a:t>situaciones:</a:t>
            </a:r>
            <a:endParaRPr lang="es-CO" i="1" dirty="0" smtClean="0"/>
          </a:p>
          <a:p>
            <a:pPr lvl="0"/>
            <a:r>
              <a:rPr lang="es-MX" dirty="0" smtClean="0"/>
              <a:t>Llegada de más clientes y todos los asesores ocupados: el ultimo asesor en ocuparse ofrecerá disculpas al cliente que está atendiendo solicitándole un momento para dar recibimiento al nuevo cliente, a quien le pedirá amablemente esperar mientras uno de los asesores se desocupa.</a:t>
            </a:r>
          </a:p>
          <a:p>
            <a:pPr lvl="0"/>
            <a:r>
              <a:rPr lang="es-MX" dirty="0" smtClean="0"/>
              <a:t>A un posible cliente que en el momento no adquirió ningún producto, se le solicitara amablemente algunos datos como: número de celular y nombre para informar de nuevos productos, promociones y mantenerlo en la base de datos. </a:t>
            </a:r>
          </a:p>
          <a:p>
            <a:pPr lvl="0"/>
            <a:r>
              <a:rPr lang="es-MX" dirty="0" smtClean="0"/>
              <a:t>Cuando no hay ningún cliente: ordenar escritorios y archivadores, mantener siempre a la vista productos de gran calidad y en perfecto estado, no consumir alimentos que generen olores fuertes.</a:t>
            </a:r>
          </a:p>
          <a:p>
            <a:endParaRPr lang="es-CO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endParaRPr lang="es-CO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714480" y="1928802"/>
            <a:ext cx="4572032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Atención Telefónica.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chemeClr val="accent1"/>
              </a:buClr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 </a:t>
            </a:r>
            <a:r>
              <a:rPr lang="es-E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asesor de  </a:t>
            </a:r>
            <a:r>
              <a:rPr lang="es-E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Wimprex</a:t>
            </a:r>
            <a:r>
              <a:rPr lang="es-E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encargado deberá</a:t>
            </a: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Saludo: buenos días/buenas tardes/buenas noches, mi nombre es (nombre y apellido del asesor) somos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Wimprex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empresa líder en comercialización de electrodomésticos, ¿en qué podemos colaborarte? ¿con quién tengo el gusto de hablar? 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Atención al usuario: escuchar atentamente el requerimiento del usuario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C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2" cstate="print"/>
          <a:srcRect b="7827"/>
          <a:stretch/>
        </p:blipFill>
        <p:spPr>
          <a:xfrm>
            <a:off x="6286512" y="3071810"/>
            <a:ext cx="2661348" cy="2622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CO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714480" y="2357430"/>
            <a:ext cx="6686550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 solución a requerimiento: brindar la información necesaria y de la forma más clara posible. en caso de ser garantía (seguir protocolo de garantías), en caso de ser información de horario y productos ( seguir protocolo de información), en caso de ser proveedor o inversionista (redirigir la llamada a quien corresponda según protocolo de proveedores e inversionistas)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Despedida: sr(a) (nombre del usuario) ¿le puedo colaborar en algo más?, gracias por comunicarse con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Wimprex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empresa líder en comercialización de electrodomésticos, tenga un buen día y recuerde que hablo con (nombre del asesor quien atendió la llamada).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C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r>
              <a:rPr lang="es-ES" b="1" i="1" dirty="0" smtClean="0"/>
              <a:t>Recuerde</a:t>
            </a:r>
          </a:p>
          <a:p>
            <a:pPr>
              <a:buNone/>
            </a:pPr>
            <a:endParaRPr lang="es-ES" b="1" i="1" dirty="0" smtClean="0"/>
          </a:p>
          <a:p>
            <a:pPr lvl="0"/>
            <a:r>
              <a:rPr lang="es-ES" dirty="0" smtClean="0"/>
              <a:t>No dejar esperando demasiado tiempo a una persona.</a:t>
            </a:r>
            <a:endParaRPr lang="es-CO" dirty="0" smtClean="0"/>
          </a:p>
          <a:p>
            <a:pPr lvl="0"/>
            <a:r>
              <a:rPr lang="es-ES" dirty="0" smtClean="0"/>
              <a:t>Hablar con fluidez, con buena articulación y vocalización.</a:t>
            </a:r>
            <a:endParaRPr lang="es-CO" dirty="0" smtClean="0"/>
          </a:p>
          <a:p>
            <a:pPr lvl="0"/>
            <a:r>
              <a:rPr lang="es-ES" dirty="0" smtClean="0"/>
              <a:t>Usar el sentido común para resolver inconvenientes.</a:t>
            </a:r>
            <a:endParaRPr lang="es-CO" dirty="0" smtClean="0"/>
          </a:p>
          <a:p>
            <a:pPr lvl="0"/>
            <a:r>
              <a:rPr lang="es-ES" dirty="0" smtClean="0"/>
              <a:t>Evitar no contestar o silenciar los teléfonos del servicio, todas las llamadas se deben contestar.</a:t>
            </a:r>
            <a:endParaRPr lang="es-CO" dirty="0" smtClean="0"/>
          </a:p>
          <a:p>
            <a:pPr lvl="0"/>
            <a:r>
              <a:rPr lang="es-ES" dirty="0" smtClean="0"/>
              <a:t>No comer durante una llamada.</a:t>
            </a:r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b="1" dirty="0" smtClean="0"/>
              <a:t>Protocolo de atención al usuario</a:t>
            </a:r>
            <a:endParaRPr lang="es-ES" b="1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endParaRPr lang="es-CO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928794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928794" y="2000240"/>
            <a:ext cx="6686550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Atención electrónica.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páginas web deben tener algunas referencias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Deben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de fácil acceso y fácil de diferenciar de un sitio a otro.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Disponer de opción de búsqueda para facilitar el ingreso a cualquier ítem.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Diversidad de idiomas.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Presentar la información de manera clara, ágil e interactiva.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Colocar opción para que un asesor le colabore con inquietudes.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Tener un buzón de quejas y reclamos.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b="1" dirty="0" smtClean="0"/>
              <a:t>Conclusiones.</a:t>
            </a:r>
            <a:endParaRPr lang="es-ES" b="1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000232" y="1571612"/>
            <a:ext cx="6686550" cy="37776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pPr lvl="0"/>
            <a:r>
              <a:rPr lang="es-CO" dirty="0" smtClean="0"/>
              <a:t>Dentro del entorno laboral y más en el estilo de vida que existe actualmente, hay una serie de normas y etiquetas que rigen la forma correcta como se deben establecer los canales de comunicación desde dentro de una empresa y hacia afuera de esta. Estas </a:t>
            </a:r>
            <a:r>
              <a:rPr lang="es-CO" dirty="0" smtClean="0"/>
              <a:t>características </a:t>
            </a:r>
            <a:r>
              <a:rPr lang="es-CO" dirty="0" smtClean="0"/>
              <a:t>o normas pueden y deben ser diseñadas con antelación definiendo la forma como se debe mostrar ante el mercado, los clientes y la comunidad en general, una compañía que busca una posición favorable respecto a su competencia, esos pequeños detalles definen mucho de lo que significa ser exitoso.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857364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b="1" dirty="0" smtClean="0"/>
              <a:t>Conclusiones.</a:t>
            </a:r>
            <a:endParaRPr lang="es-ES" b="1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000232" y="1571612"/>
            <a:ext cx="6686550" cy="37776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r>
              <a:rPr lang="es-CO" dirty="0" smtClean="0"/>
              <a:t>2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3</a:t>
            </a:r>
            <a:endParaRPr lang="es-CO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b="1" dirty="0" smtClean="0"/>
              <a:t>Bibliografía.</a:t>
            </a:r>
            <a:endParaRPr lang="es-ES" b="1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000232" y="1714488"/>
            <a:ext cx="6686550" cy="3777622"/>
          </a:xfrm>
        </p:spPr>
        <p:txBody>
          <a:bodyPr>
            <a:noAutofit/>
          </a:bodyPr>
          <a:lstStyle/>
          <a:p>
            <a:r>
              <a:rPr lang="es-ES" dirty="0" smtClean="0"/>
              <a:t>Esteban, J. (2014). Comunicación y protocolo empresarial en los países de la zona euro. Madrid: </a:t>
            </a:r>
            <a:r>
              <a:rPr lang="es-ES" dirty="0" err="1" smtClean="0"/>
              <a:t>Dykinson</a:t>
            </a:r>
            <a:r>
              <a:rPr lang="es-ES" dirty="0" smtClean="0"/>
              <a:t>. Recuperado de </a:t>
            </a:r>
            <a:r>
              <a:rPr lang="es-ES" dirty="0" smtClean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elibro-net.bibliotecavirtual.unad.edu.co/es/ereader/unad/58050?page=1</a:t>
            </a:r>
            <a:endParaRPr lang="es-ES" dirty="0" smtClean="0"/>
          </a:p>
          <a:p>
            <a:r>
              <a:rPr lang="es-ES" dirty="0" smtClean="0"/>
              <a:t>Villanueva </a:t>
            </a:r>
            <a:r>
              <a:rPr lang="es-ES" dirty="0" smtClean="0"/>
              <a:t>López, R. (2012). Gestión de protocolo (UF0043). Málaga, </a:t>
            </a:r>
            <a:r>
              <a:rPr lang="es-ES" dirty="0" err="1" smtClean="0"/>
              <a:t>Spain</a:t>
            </a:r>
            <a:r>
              <a:rPr lang="es-ES" dirty="0" smtClean="0"/>
              <a:t>: IC Editorial. Recuperado de </a:t>
            </a:r>
            <a:r>
              <a:rPr lang="es-ES" dirty="0" smtClean="0">
                <a:hlinkClick r:id="rId3"/>
              </a:rPr>
              <a:t>https://elibro-net.bibliotecavirtual.unad.edu.co/es/ereader/unad/54191?page=42</a:t>
            </a:r>
            <a:r>
              <a:rPr lang="es-ES" dirty="0" smtClean="0"/>
              <a:t>.</a:t>
            </a:r>
          </a:p>
          <a:p>
            <a:r>
              <a:rPr lang="es-ES" dirty="0" smtClean="0"/>
              <a:t>Torres</a:t>
            </a:r>
            <a:r>
              <a:rPr lang="es-ES" dirty="0" smtClean="0"/>
              <a:t>, S. (26,11,2018). Protocolo Empresarial. [Archivo de video]. Recuperado de </a:t>
            </a:r>
            <a:r>
              <a:rPr lang="es-ES" dirty="0" smtClean="0">
                <a:hlinkClick r:id="rId4"/>
              </a:rPr>
              <a:t>http://hdl.handle.net/10596/22282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733188"/>
          </a:xfrm>
        </p:spPr>
        <p:txBody>
          <a:bodyPr/>
          <a:lstStyle/>
          <a:p>
            <a:pPr algn="ctr"/>
            <a:r>
              <a:rPr lang="es-CO" b="1" dirty="0" smtClean="0"/>
              <a:t>Información de la empresa.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357298"/>
            <a:ext cx="6786610" cy="47149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pPr>
              <a:buNone/>
            </a:pPr>
            <a:endParaRPr lang="es-CO" dirty="0" smtClean="0"/>
          </a:p>
          <a:p>
            <a:endParaRPr lang="es-ES" dirty="0" smtClean="0"/>
          </a:p>
          <a:p>
            <a:pPr algn="just"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17410" name="Picture 2" descr="D:\Ivancho\Unad\NOVENO SEMESTRE\Protocolo\Actividad 2\Organigrama.png"/>
          <p:cNvPicPr>
            <a:picLocks noChangeAspect="1" noChangeArrowheads="1"/>
          </p:cNvPicPr>
          <p:nvPr/>
        </p:nvPicPr>
        <p:blipFill>
          <a:blip r:embed="rId2" cstate="print"/>
          <a:srcRect t="1025" r="1123"/>
          <a:stretch>
            <a:fillRect/>
          </a:stretch>
        </p:blipFill>
        <p:spPr bwMode="auto">
          <a:xfrm>
            <a:off x="1643042" y="1142984"/>
            <a:ext cx="6286544" cy="5715016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5572132" y="1500174"/>
            <a:ext cx="242889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5715008" y="164305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O</a:t>
            </a:r>
            <a:r>
              <a:rPr lang="es-CO" sz="2400" b="1" dirty="0" smtClean="0"/>
              <a:t>rganigrama</a:t>
            </a:r>
            <a:endParaRPr lang="es-E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733188"/>
          </a:xfrm>
        </p:spPr>
        <p:txBody>
          <a:bodyPr/>
          <a:lstStyle/>
          <a:p>
            <a:pPr algn="ctr"/>
            <a:r>
              <a:rPr lang="es-CO" b="1" dirty="0" smtClean="0"/>
              <a:t>Información de la empresa.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357298"/>
            <a:ext cx="6786610" cy="47149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pPr algn="just"/>
            <a:r>
              <a:rPr lang="es-CO" dirty="0" smtClean="0"/>
              <a:t>	</a:t>
            </a:r>
            <a:r>
              <a:rPr lang="es-CO" b="1" dirty="0" smtClean="0"/>
              <a:t>Misión.</a:t>
            </a:r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928794" y="2285993"/>
            <a:ext cx="66437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Wimprex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es una empresa con los altos estándares de fabricación considerandos como los fabricantes y comercializadores de productos de alta calidad  de electrodomésticos en el municipio de Sogamoso, que permanentemente está innovando y mejorando con base en el trabajo en equipo; por medio del crecimiento personal y empresarial, cuidando el medio ambiente, siendo rentable y ganado participación en el mercado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ofreciendo productos de calidad a precios asequibles, con facilidades de pago donde se satisfagan la demanda de nuestros clientes, con un servicio amigable y responsable que cumpla con las garantías ofrecidas, y generando valor a nuestros accionistas.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3"/>
          <p:cNvPicPr>
            <a:picLocks noChangeAspect="1"/>
          </p:cNvPicPr>
          <p:nvPr/>
        </p:nvPicPr>
        <p:blipFill rotWithShape="1">
          <a:blip r:embed="rId2"/>
          <a:srcRect l="28367" t="5556" b="8519"/>
          <a:stretch/>
        </p:blipFill>
        <p:spPr>
          <a:xfrm>
            <a:off x="571472" y="1500174"/>
            <a:ext cx="1197929" cy="1436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733188"/>
          </a:xfrm>
        </p:spPr>
        <p:txBody>
          <a:bodyPr/>
          <a:lstStyle/>
          <a:p>
            <a:pPr algn="ctr"/>
            <a:r>
              <a:rPr lang="es-CO" b="1" dirty="0" smtClean="0"/>
              <a:t>Información de la empresa.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357298"/>
            <a:ext cx="6786610" cy="47149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ES" dirty="0" smtClean="0"/>
          </a:p>
          <a:p>
            <a:pPr algn="just"/>
            <a:r>
              <a:rPr lang="es-CO" dirty="0" smtClean="0"/>
              <a:t>	</a:t>
            </a:r>
            <a:r>
              <a:rPr lang="es-CO" b="1" dirty="0" smtClean="0"/>
              <a:t>Visión.</a:t>
            </a:r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5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643050"/>
            <a:ext cx="1336856" cy="1428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Rectángulo"/>
          <p:cNvSpPr/>
          <p:nvPr/>
        </p:nvSpPr>
        <p:spPr>
          <a:xfrm>
            <a:off x="1928794" y="2214554"/>
            <a:ext cx="628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Wimprex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para el año 2030 será una empresa estable y rentable, siendo competitiva en el mercado como la empresa productora y comercializadora de electrodomésticos líder en Boyacá, por su excelencia en el servicio, alto nivel de calidad y la buena utilización de nuestros productos, cumpliendo con nuestras entregas y caracterizándonos por la calidad, mejorando el estado de vida de nuestros clientes y convirtiéndonos en su sitio de confianza.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comunicación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714488"/>
            <a:ext cx="6786610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857364"/>
            <a:ext cx="5953148" cy="410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99272" cy="1018940"/>
          </a:xfrm>
        </p:spPr>
        <p:txBody>
          <a:bodyPr>
            <a:noAutofit/>
          </a:bodyPr>
          <a:lstStyle/>
          <a:p>
            <a:pPr algn="ctr"/>
            <a:r>
              <a:rPr lang="es-CO" b="1" dirty="0" smtClean="0"/>
              <a:t>Protocolo de comunicación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714488"/>
            <a:ext cx="6786610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 </a:t>
            </a:r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00232" y="192880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85926"/>
            <a:ext cx="5972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6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Tema6</Template>
  <TotalTime>543</TotalTime>
  <Words>1071</Words>
  <Application>Microsoft Office PowerPoint</Application>
  <PresentationFormat>Presentación en pantalla (4:3)</PresentationFormat>
  <Paragraphs>311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Tema6</vt:lpstr>
      <vt:lpstr>Manual de protocolo empresarial.</vt:lpstr>
      <vt:lpstr>Tabla de contenido</vt:lpstr>
      <vt:lpstr>Introducción</vt:lpstr>
      <vt:lpstr>Información de la empresa.</vt:lpstr>
      <vt:lpstr>Información de la empresa.</vt:lpstr>
      <vt:lpstr>Información de la empresa.</vt:lpstr>
      <vt:lpstr>Información de la empresa.</vt:lpstr>
      <vt:lpstr>Protocolo de comunicación interna</vt:lpstr>
      <vt:lpstr>Protocolo de comunicación interna</vt:lpstr>
      <vt:lpstr>Protocolo de comunicación interna</vt:lpstr>
      <vt:lpstr>Protocolo de comunicación interna</vt:lpstr>
      <vt:lpstr>Protocolo de comunicación externa</vt:lpstr>
      <vt:lpstr>Protocolo de comunicación externa</vt:lpstr>
      <vt:lpstr>Protocolo de comunicación externa</vt:lpstr>
      <vt:lpstr>Protocolo de comunicación externa</vt:lpstr>
      <vt:lpstr>Protocolo de comunicación externa</vt:lpstr>
      <vt:lpstr>Plan motivacional</vt:lpstr>
      <vt:lpstr>Plan motivacional</vt:lpstr>
      <vt:lpstr>Plan motivacional</vt:lpstr>
      <vt:lpstr>Plan de incentivos.</vt:lpstr>
      <vt:lpstr>Plan de incentivos.</vt:lpstr>
      <vt:lpstr>Plan de incentivos.</vt:lpstr>
      <vt:lpstr>Código de comportamiento.</vt:lpstr>
      <vt:lpstr>Código de comportamiento.</vt:lpstr>
      <vt:lpstr>Código de comportamiento.</vt:lpstr>
      <vt:lpstr>Código de comportamiento.</vt:lpstr>
      <vt:lpstr>Código de comportamiento.</vt:lpstr>
      <vt:lpstr>Código de comportamiento.</vt:lpstr>
      <vt:lpstr>Presentación de los funcionarios.</vt:lpstr>
      <vt:lpstr>Presentación de los funcionarios.</vt:lpstr>
      <vt:lpstr>Presentación de los funcionarios.</vt:lpstr>
      <vt:lpstr>Presentación de los funcionarios.</vt:lpstr>
      <vt:lpstr>Protocolo de atención al usuario</vt:lpstr>
      <vt:lpstr>Protocolo de atención al usuario</vt:lpstr>
      <vt:lpstr>Protocolo de atención al usuario</vt:lpstr>
      <vt:lpstr>Protocolo de atención al usuario</vt:lpstr>
      <vt:lpstr>Protocolo de atención al usuario</vt:lpstr>
      <vt:lpstr>Protocolo de atención al usuario</vt:lpstr>
      <vt:lpstr>Protocolo de atención al usuario</vt:lpstr>
      <vt:lpstr>Protocolo de atención al usuario</vt:lpstr>
      <vt:lpstr>Protocolo de atención al usuario</vt:lpstr>
      <vt:lpstr>Protocolo de atención al usuario</vt:lpstr>
      <vt:lpstr>Protocolo de atención al usuario</vt:lpstr>
      <vt:lpstr>Protocolo de atención al usuario</vt:lpstr>
      <vt:lpstr>Conclusiones.</vt:lpstr>
      <vt:lpstr>Conclusiones.</vt:lpstr>
      <vt:lpstr>Bibliografía.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protocolo empresarial.</dc:title>
  <dc:creator>Ivancho</dc:creator>
  <cp:lastModifiedBy>Ivancho</cp:lastModifiedBy>
  <cp:revision>54</cp:revision>
  <dcterms:created xsi:type="dcterms:W3CDTF">2020-11-18T20:39:12Z</dcterms:created>
  <dcterms:modified xsi:type="dcterms:W3CDTF">2020-11-19T05:42:39Z</dcterms:modified>
</cp:coreProperties>
</file>