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11/25/2020</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11/25/2020</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11/25/2020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11/25/2020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11/25/2020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FD0B8D63-E026-4E54-B301-C824E1BD14F3}" type="datetimeFigureOut">
              <a:rPr lang="en-US" dirty="0"/>
              <a:t>11/25/2020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‹Nº›</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11/25/2020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‹Nº›</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11/25/2020</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‹Nº›</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01CD05-5F91-409D-970D-61F61D03D8ED}"/>
              </a:ext>
            </a:extLst>
          </p:cNvPr>
          <p:cNvSpPr>
            <a:spLocks noGrp="1"/>
          </p:cNvSpPr>
          <p:nvPr>
            <p:ph type="ctrTitle"/>
          </p:nvPr>
        </p:nvSpPr>
        <p:spPr>
          <a:xfrm>
            <a:off x="1561708" y="2091262"/>
            <a:ext cx="9119544" cy="3183103"/>
          </a:xfrm>
        </p:spPr>
        <p:txBody>
          <a:bodyPr/>
          <a:lstStyle/>
          <a:p>
            <a:pPr>
              <a:lnSpc>
                <a:spcPct val="200000"/>
              </a:lnSpc>
              <a:spcAft>
                <a:spcPts val="800"/>
              </a:spcAft>
            </a:pPr>
            <a:r>
              <a:rPr lang="es-419" sz="1800" b="1" dirty="0">
                <a:effectLst/>
                <a:latin typeface="Times New Roman" panose="02020603050405020304" pitchFamily="18" charset="0"/>
                <a:ea typeface="Calibri" panose="020F0502020204030204" pitchFamily="34" charset="0"/>
                <a:cs typeface="Times New Roman" panose="02020603050405020304" pitchFamily="18" charset="0"/>
              </a:rPr>
              <a:t>Cátedra </a:t>
            </a:r>
            <a:r>
              <a:rPr lang="es-419" sz="1800" b="1" dirty="0" err="1">
                <a:effectLst/>
                <a:latin typeface="Times New Roman" panose="02020603050405020304" pitchFamily="18" charset="0"/>
                <a:ea typeface="Calibri" panose="020F0502020204030204" pitchFamily="34" charset="0"/>
                <a:cs typeface="Times New Roman" panose="02020603050405020304" pitchFamily="18" charset="0"/>
              </a:rPr>
              <a:t>Unadista</a:t>
            </a:r>
            <a:r>
              <a:rPr lang="es-CO" sz="1800" b="1" dirty="0">
                <a:latin typeface="Calibri" panose="020F0502020204030204" pitchFamily="34" charset="0"/>
                <a:ea typeface="Calibri" panose="020F0502020204030204" pitchFamily="34" charset="0"/>
                <a:cs typeface="Times New Roman" panose="02020603050405020304" pitchFamily="18" charset="0"/>
              </a:rPr>
              <a:t>: </a:t>
            </a:r>
            <a:r>
              <a:rPr lang="es-419" sz="1800" b="1" dirty="0">
                <a:effectLst/>
                <a:latin typeface="Times New Roman" panose="02020603050405020304" pitchFamily="18" charset="0"/>
                <a:ea typeface="Calibri" panose="020F0502020204030204" pitchFamily="34" charset="0"/>
                <a:cs typeface="Times New Roman" panose="02020603050405020304" pitchFamily="18" charset="0"/>
              </a:rPr>
              <a:t>Reto 4 - Autonomía </a:t>
            </a:r>
            <a:r>
              <a:rPr lang="es-419" sz="1800" b="1" dirty="0" err="1">
                <a:effectLst/>
                <a:latin typeface="Times New Roman" panose="02020603050405020304" pitchFamily="18" charset="0"/>
                <a:ea typeface="Calibri" panose="020F0502020204030204" pitchFamily="34" charset="0"/>
                <a:cs typeface="Times New Roman" panose="02020603050405020304" pitchFamily="18" charset="0"/>
              </a:rPr>
              <a:t>Unadista</a:t>
            </a:r>
            <a:r>
              <a:rPr lang="es-CO" sz="1800" dirty="0">
                <a:effectLst/>
                <a:latin typeface="Calibri" panose="020F0502020204030204" pitchFamily="34" charset="0"/>
                <a:ea typeface="Calibri" panose="020F0502020204030204" pitchFamily="34" charset="0"/>
                <a:cs typeface="Times New Roman" panose="02020603050405020304" pitchFamily="18" charset="0"/>
              </a:rPr>
              <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r>
              <a:rPr lang="es-419"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s-CO" sz="1800" dirty="0">
                <a:effectLst/>
                <a:latin typeface="Calibri" panose="020F0502020204030204" pitchFamily="34" charset="0"/>
                <a:ea typeface="Calibri" panose="020F0502020204030204" pitchFamily="34" charset="0"/>
                <a:cs typeface="Times New Roman" panose="02020603050405020304" pitchFamily="18" charset="0"/>
              </a:rPr>
              <a:t>a</a:t>
            </a:r>
            <a:r>
              <a:rPr lang="es-419" sz="1800" b="1" dirty="0" err="1">
                <a:effectLst/>
                <a:latin typeface="Times New Roman" panose="02020603050405020304" pitchFamily="18" charset="0"/>
                <a:ea typeface="Calibri" panose="020F0502020204030204" pitchFamily="34" charset="0"/>
                <a:cs typeface="Times New Roman" panose="02020603050405020304" pitchFamily="18" charset="0"/>
              </a:rPr>
              <a:t>na</a:t>
            </a:r>
            <a:r>
              <a:rPr lang="es-419" sz="1800" b="1" dirty="0">
                <a:effectLst/>
                <a:latin typeface="Times New Roman" panose="02020603050405020304" pitchFamily="18" charset="0"/>
                <a:ea typeface="Calibri" panose="020F0502020204030204" pitchFamily="34" charset="0"/>
                <a:cs typeface="Times New Roman" panose="02020603050405020304" pitchFamily="18" charset="0"/>
              </a:rPr>
              <a:t> María Tibaduiza Vega </a:t>
            </a:r>
            <a:r>
              <a:rPr lang="es-CO" sz="1800" dirty="0">
                <a:effectLst/>
                <a:latin typeface="Calibri" panose="020F0502020204030204" pitchFamily="34" charset="0"/>
                <a:ea typeface="Calibri" panose="020F0502020204030204" pitchFamily="34" charset="0"/>
                <a:cs typeface="Times New Roman" panose="02020603050405020304" pitchFamily="18" charset="0"/>
              </a:rPr>
              <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r>
              <a:rPr lang="es-419" sz="1800" b="1" dirty="0">
                <a:effectLst/>
                <a:latin typeface="Times New Roman" panose="02020603050405020304" pitchFamily="18" charset="0"/>
                <a:ea typeface="Calibri" panose="020F0502020204030204" pitchFamily="34" charset="0"/>
                <a:cs typeface="Times New Roman" panose="02020603050405020304" pitchFamily="18" charset="0"/>
              </a:rPr>
              <a:t> Tutora:  Alba María Mondragón Sánchez</a:t>
            </a:r>
            <a:r>
              <a:rPr lang="es-CO" sz="1800" dirty="0">
                <a:effectLst/>
                <a:latin typeface="Calibri" panose="020F0502020204030204" pitchFamily="34" charset="0"/>
                <a:ea typeface="Calibri" panose="020F0502020204030204" pitchFamily="34" charset="0"/>
                <a:cs typeface="Times New Roman" panose="02020603050405020304" pitchFamily="18" charset="0"/>
              </a:rPr>
              <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r>
              <a:rPr lang="es-419" sz="1800" b="1" dirty="0">
                <a:effectLst/>
                <a:latin typeface="Times New Roman" panose="02020603050405020304" pitchFamily="18" charset="0"/>
                <a:ea typeface="Calibri" panose="020F0502020204030204" pitchFamily="34" charset="0"/>
                <a:cs typeface="Times New Roman" panose="02020603050405020304" pitchFamily="18" charset="0"/>
              </a:rPr>
              <a:t>Grupo 1288</a:t>
            </a:r>
            <a:r>
              <a:rPr lang="es-CO" sz="1800" dirty="0">
                <a:effectLst/>
                <a:latin typeface="Calibri" panose="020F0502020204030204" pitchFamily="34" charset="0"/>
                <a:ea typeface="Calibri" panose="020F0502020204030204" pitchFamily="34" charset="0"/>
                <a:cs typeface="Times New Roman" panose="02020603050405020304" pitchFamily="18" charset="0"/>
              </a:rPr>
              <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r>
              <a:rPr lang="es-419" sz="1800" b="1" dirty="0">
                <a:effectLst/>
                <a:latin typeface="Times New Roman" panose="02020603050405020304" pitchFamily="18" charset="0"/>
                <a:ea typeface="Calibri" panose="020F0502020204030204" pitchFamily="34" charset="0"/>
                <a:cs typeface="Times New Roman" panose="02020603050405020304" pitchFamily="18" charset="0"/>
              </a:rPr>
              <a:t>Universidad Nacional Abierta y a Distancia UNAD</a:t>
            </a:r>
            <a:r>
              <a:rPr lang="es-CO" sz="1800" dirty="0">
                <a:effectLst/>
                <a:latin typeface="Calibri" panose="020F0502020204030204" pitchFamily="34" charset="0"/>
                <a:ea typeface="Calibri" panose="020F0502020204030204" pitchFamily="34" charset="0"/>
                <a:cs typeface="Times New Roman" panose="02020603050405020304" pitchFamily="18" charset="0"/>
              </a:rPr>
              <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endParaRPr lang="es-CO" sz="1200" dirty="0"/>
          </a:p>
        </p:txBody>
      </p:sp>
    </p:spTree>
    <p:extLst>
      <p:ext uri="{BB962C8B-B14F-4D97-AF65-F5344CB8AC3E}">
        <p14:creationId xmlns:p14="http://schemas.microsoft.com/office/powerpoint/2010/main" val="414165253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B3D353-7C20-46B5-8B4B-399CE4CF5E74}"/>
              </a:ext>
            </a:extLst>
          </p:cNvPr>
          <p:cNvSpPr>
            <a:spLocks noGrp="1"/>
          </p:cNvSpPr>
          <p:nvPr>
            <p:ph type="title"/>
          </p:nvPr>
        </p:nvSpPr>
        <p:spPr/>
        <p:txBody>
          <a:bodyPr/>
          <a:lstStyle/>
          <a:p>
            <a:pPr algn="ctr"/>
            <a:r>
              <a:rPr lang="es-419" dirty="0"/>
              <a:t>Bibliografía</a:t>
            </a:r>
            <a:endParaRPr lang="es-CO" dirty="0"/>
          </a:p>
        </p:txBody>
      </p:sp>
      <p:sp>
        <p:nvSpPr>
          <p:cNvPr id="3" name="Marcador de contenido 2">
            <a:extLst>
              <a:ext uri="{FF2B5EF4-FFF2-40B4-BE49-F238E27FC236}">
                <a16:creationId xmlns:a16="http://schemas.microsoft.com/office/drawing/2014/main" id="{C5C51C77-DD56-407F-99FB-191A834FA6A1}"/>
              </a:ext>
            </a:extLst>
          </p:cNvPr>
          <p:cNvSpPr>
            <a:spLocks noGrp="1"/>
          </p:cNvSpPr>
          <p:nvPr>
            <p:ph idx="1"/>
          </p:nvPr>
        </p:nvSpPr>
        <p:spPr/>
        <p:txBody>
          <a:bodyPr/>
          <a:lstStyle/>
          <a:p>
            <a:pPr marL="0" indent="0">
              <a:buNone/>
            </a:pPr>
            <a:r>
              <a:rPr lang="es-ES" dirty="0"/>
              <a:t>Alvis, A., Melo, A., </a:t>
            </a:r>
            <a:r>
              <a:rPr lang="es-ES" dirty="0" err="1"/>
              <a:t>Tabarquino</a:t>
            </a:r>
            <a:r>
              <a:rPr lang="es-ES" dirty="0"/>
              <a:t>, D., y Zambrano, J, (2019). OVA Unidad 3: Vida académica y vida universitaria, UNAD. Recuperado https://</a:t>
            </a:r>
            <a:r>
              <a:rPr lang="es-ES" dirty="0">
                <a:latin typeface="Times New Roman" panose="02020603050405020304" pitchFamily="18" charset="0"/>
                <a:cs typeface="Times New Roman" panose="02020603050405020304" pitchFamily="18" charset="0"/>
              </a:rPr>
              <a:t>repository</a:t>
            </a:r>
            <a:r>
              <a:rPr lang="es-ES" dirty="0"/>
              <a:t>.unad.edu.co/handle/10596/31813</a:t>
            </a:r>
            <a:endParaRPr lang="es-CO" dirty="0"/>
          </a:p>
        </p:txBody>
      </p:sp>
    </p:spTree>
    <p:extLst>
      <p:ext uri="{BB962C8B-B14F-4D97-AF65-F5344CB8AC3E}">
        <p14:creationId xmlns:p14="http://schemas.microsoft.com/office/powerpoint/2010/main" val="3057491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DF0BFC-F92C-4862-9EE7-298A7E80674E}"/>
              </a:ext>
            </a:extLst>
          </p:cNvPr>
          <p:cNvSpPr>
            <a:spLocks noGrp="1"/>
          </p:cNvSpPr>
          <p:nvPr>
            <p:ph type="title"/>
          </p:nvPr>
        </p:nvSpPr>
        <p:spPr>
          <a:xfrm>
            <a:off x="1066800" y="642594"/>
            <a:ext cx="10058400" cy="801893"/>
          </a:xfrm>
        </p:spPr>
        <p:txBody>
          <a:bodyPr/>
          <a:lstStyle/>
          <a:p>
            <a:pPr algn="ctr"/>
            <a:r>
              <a:rPr lang="es-419" dirty="0"/>
              <a:t>Árbol proyecto de vida</a:t>
            </a:r>
            <a:endParaRPr lang="es-CO" dirty="0"/>
          </a:p>
        </p:txBody>
      </p:sp>
      <p:pic>
        <p:nvPicPr>
          <p:cNvPr id="4" name="Imagen 3" descr="Diagrama&#10;&#10;Descripción generada automáticamente">
            <a:extLst>
              <a:ext uri="{FF2B5EF4-FFF2-40B4-BE49-F238E27FC236}">
                <a16:creationId xmlns:a16="http://schemas.microsoft.com/office/drawing/2014/main" id="{2726721F-1A3A-4553-984C-35ABC318B93C}"/>
              </a:ext>
            </a:extLst>
          </p:cNvPr>
          <p:cNvPicPr>
            <a:picLocks noChangeAspect="1"/>
          </p:cNvPicPr>
          <p:nvPr/>
        </p:nvPicPr>
        <p:blipFill>
          <a:blip r:embed="rId2"/>
          <a:stretch>
            <a:fillRect/>
          </a:stretch>
        </p:blipFill>
        <p:spPr>
          <a:xfrm>
            <a:off x="3578087" y="1444487"/>
            <a:ext cx="5035826" cy="5035826"/>
          </a:xfrm>
          <a:prstGeom prst="rect">
            <a:avLst/>
          </a:prstGeom>
        </p:spPr>
      </p:pic>
    </p:spTree>
    <p:extLst>
      <p:ext uri="{BB962C8B-B14F-4D97-AF65-F5344CB8AC3E}">
        <p14:creationId xmlns:p14="http://schemas.microsoft.com/office/powerpoint/2010/main" val="379694172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E590-8B8F-4E9C-B9A7-4DBF9B35ED2F}"/>
              </a:ext>
            </a:extLst>
          </p:cNvPr>
          <p:cNvSpPr>
            <a:spLocks noGrp="1"/>
          </p:cNvSpPr>
          <p:nvPr>
            <p:ph type="title"/>
          </p:nvPr>
        </p:nvSpPr>
        <p:spPr>
          <a:xfrm>
            <a:off x="265044" y="0"/>
            <a:ext cx="12298017" cy="1769302"/>
          </a:xfrm>
        </p:spPr>
        <p:txBody>
          <a:bodyPr>
            <a:normAutofit/>
          </a:bodyPr>
          <a:lstStyle/>
          <a:p>
            <a:r>
              <a:rPr lang="es-ES" sz="4200" dirty="0"/>
              <a:t>Plan de acción proyecto de vida desarrollado en el OVA</a:t>
            </a:r>
            <a:endParaRPr lang="es-CO" sz="4200" dirty="0"/>
          </a:p>
        </p:txBody>
      </p:sp>
      <p:sp>
        <p:nvSpPr>
          <p:cNvPr id="4" name="CuadroTexto 3">
            <a:extLst>
              <a:ext uri="{FF2B5EF4-FFF2-40B4-BE49-F238E27FC236}">
                <a16:creationId xmlns:a16="http://schemas.microsoft.com/office/drawing/2014/main" id="{430CC9F1-13B6-4C76-8645-678536A25706}"/>
              </a:ext>
            </a:extLst>
          </p:cNvPr>
          <p:cNvSpPr txBox="1"/>
          <p:nvPr/>
        </p:nvSpPr>
        <p:spPr>
          <a:xfrm>
            <a:off x="2536135" y="1112543"/>
            <a:ext cx="7119729" cy="5421997"/>
          </a:xfrm>
          <a:prstGeom prst="rect">
            <a:avLst/>
          </a:prstGeom>
          <a:noFill/>
        </p:spPr>
        <p:txBody>
          <a:bodyPr wrap="square">
            <a:spAutoFit/>
          </a:bodyPr>
          <a:lstStyle/>
          <a:p>
            <a:pPr algn="ctr"/>
            <a:r>
              <a:rPr lang="es-ES" sz="1500" b="1" dirty="0">
                <a:effectLst/>
                <a:latin typeface="Times New Roman" panose="02020603050405020304" pitchFamily="18" charset="0"/>
                <a:ea typeface="Times New Roman" panose="02020603050405020304" pitchFamily="18" charset="0"/>
                <a:cs typeface="Times New Roman" panose="02020603050405020304" pitchFamily="18" charset="0"/>
              </a:rPr>
              <a:t>¿Qué aspectos debemos tener en cuenta para la construcción de nuestro proyecto de vida?</a:t>
            </a:r>
            <a:endParaRPr lang="es-CO" sz="15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1200"/>
              </a:spcAf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1. Objetivos y metas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Corto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3 a 6 meses: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Realizar uno de los libros de seminario bíblico.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Reunir el dinero para el próximo semestre.</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Darle detalles a toda mi familia.</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Mediano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1 a 2 años: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Aprobar con excelentes calificaciones todas las materias en la universidad.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Componer instrumentales y canciones.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Apoyar monetariamente a mi familia para la construcción de una casa.</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Largo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Hasta 5 años: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Obtener mi título profesional como maestra en música</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Empezar una especialización en dirección orquestal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82957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BD91181-C59F-480C-9422-2E4B96065C59}"/>
              </a:ext>
            </a:extLst>
          </p:cNvPr>
          <p:cNvSpPr txBox="1"/>
          <p:nvPr/>
        </p:nvSpPr>
        <p:spPr>
          <a:xfrm>
            <a:off x="3048000" y="401312"/>
            <a:ext cx="6096000" cy="6055376"/>
          </a:xfrm>
          <a:prstGeom prst="rect">
            <a:avLst/>
          </a:prstGeom>
          <a:noFill/>
        </p:spPr>
        <p:txBody>
          <a:bodyPr wrap="square">
            <a:spAutoFit/>
          </a:bodyPr>
          <a:lstStyle/>
          <a:p>
            <a:pPr>
              <a:lnSpc>
                <a:spcPct val="107000"/>
              </a:lnSpc>
              <a:spcAft>
                <a:spcPts val="1200"/>
              </a:spcAft>
            </a:pPr>
            <a:r>
              <a:rPr lang="es-419" sz="1100" b="1" dirty="0">
                <a:effectLst/>
                <a:latin typeface="Calibri" panose="020F0502020204030204" pitchFamily="34" charset="0"/>
                <a:ea typeface="Times New Roman" panose="02020603050405020304" pitchFamily="18" charset="0"/>
                <a:cs typeface="Times New Roman" panose="02020603050405020304" pitchFamily="18" charset="0"/>
              </a:rPr>
              <a:t>2</a:t>
            </a:r>
            <a:r>
              <a:rPr lang="es-419"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Establecer actividades: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Corto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3 a 6 meses: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Semanalmente realizar una lección.</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Cada mes cumplir con el ahorro programado.</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Pensar en un detalle útil para cada uno, y realizar cotización para empezar a ahorrar.</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Mediano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1 a 2 años: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Realizar cada una de las actividades con esmero y dedicación.</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Con los conocimientos adquiridos poco a poco empezar a componer.</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ctr">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Destinar mensualmente un aporte económico exclusivo para eso.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Largo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Hasta 5 años: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Cursar cada semestre siguiendo la malla curricular.</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Investigar en que universidad puedo realizar la especialización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Tener amistades sanas y estable para luego poder tener un noviazgo</a:t>
            </a:r>
            <a:r>
              <a:rPr lang="es-419" sz="15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s-CO"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045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C1CC6ED-84AA-49B3-B1B5-632F217B7BC6}"/>
              </a:ext>
            </a:extLst>
          </p:cNvPr>
          <p:cNvSpPr txBox="1"/>
          <p:nvPr/>
        </p:nvSpPr>
        <p:spPr>
          <a:xfrm>
            <a:off x="3048000" y="774042"/>
            <a:ext cx="6096000" cy="5309915"/>
          </a:xfrm>
          <a:prstGeom prst="rect">
            <a:avLst/>
          </a:prstGeom>
          <a:noFill/>
        </p:spPr>
        <p:txBody>
          <a:bodyPr wrap="square">
            <a:spAutoFit/>
          </a:bodyPr>
          <a:lstStyle/>
          <a:p>
            <a:pPr>
              <a:lnSpc>
                <a:spcPct val="107000"/>
              </a:lnSpc>
              <a:spcAft>
                <a:spcPts val="1200"/>
              </a:spcAf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3. Análisis de riesgos: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Corto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3 a 6 meses: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Sobrecargarme de actividades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Tener un gasto improvisto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tener que invertir el dinero en otro objeto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Mediano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1 a 2 años: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No entender una temática o frustrarme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No lograr adquirir los conocimientos necesarios para componer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No poder cumplir con la cuota fijada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Largo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Hasta 5 años: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Enfermarme y tener que aplazar algún semestre</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Que los costos sean muy elevados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Un mal entendido y falta de tolerancia.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297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DA9FE07-BC6A-4EE2-8D9B-77167AFA1C9E}"/>
              </a:ext>
            </a:extLst>
          </p:cNvPr>
          <p:cNvSpPr txBox="1"/>
          <p:nvPr/>
        </p:nvSpPr>
        <p:spPr>
          <a:xfrm>
            <a:off x="3048000" y="518748"/>
            <a:ext cx="6096000" cy="5820504"/>
          </a:xfrm>
          <a:prstGeom prst="rect">
            <a:avLst/>
          </a:prstGeom>
          <a:noFill/>
        </p:spPr>
        <p:txBody>
          <a:bodyPr wrap="square">
            <a:spAutoFit/>
          </a:bodyPr>
          <a:lstStyle/>
          <a:p>
            <a:pPr>
              <a:lnSpc>
                <a:spcPct val="107000"/>
              </a:lnSpc>
              <a:spcAft>
                <a:spcPts val="1200"/>
              </a:spcAf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4. Ser autocrítico:</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Corto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3 a 6 meses: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Desperdiciar mi tiempo.</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Gastar en cosas innecesarias.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Satisfacer mis caprichos.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Mediano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1 a 2 años: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Frustrarme con facilidad.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Querer que las cosas queden bien al primer intento.</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Gastar más de lo que está en mis posibilidades.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Largo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Hasta 5 años: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Tener constancia inestable.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Conformarme con el título de Maestra es música.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Alejarme de las personas.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pPr>
            <a:r>
              <a:rPr lang="es-419"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s-CO"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345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33F061-65DF-47A5-A6E3-F080BB549851}"/>
              </a:ext>
            </a:extLst>
          </p:cNvPr>
          <p:cNvSpPr>
            <a:spLocks noGrp="1"/>
          </p:cNvSpPr>
          <p:nvPr>
            <p:ph type="title"/>
          </p:nvPr>
        </p:nvSpPr>
        <p:spPr>
          <a:xfrm>
            <a:off x="884583" y="483569"/>
            <a:ext cx="10422834" cy="1371600"/>
          </a:xfrm>
        </p:spPr>
        <p:txBody>
          <a:bodyPr>
            <a:normAutofit fontScale="90000"/>
          </a:bodyPr>
          <a:lstStyle/>
          <a:p>
            <a:r>
              <a:rPr lang="es-419" dirty="0"/>
              <a:t>Participación en uno de los nodos de Bienestar</a:t>
            </a:r>
            <a:endParaRPr lang="es-CO" dirty="0"/>
          </a:p>
        </p:txBody>
      </p:sp>
      <p:pic>
        <p:nvPicPr>
          <p:cNvPr id="4" name="Imagen 3">
            <a:extLst>
              <a:ext uri="{FF2B5EF4-FFF2-40B4-BE49-F238E27FC236}">
                <a16:creationId xmlns:a16="http://schemas.microsoft.com/office/drawing/2014/main" id="{A2F4D0D1-699C-489A-8B55-34CFDE3C0A35}"/>
              </a:ext>
            </a:extLst>
          </p:cNvPr>
          <p:cNvPicPr>
            <a:picLocks noChangeAspect="1"/>
          </p:cNvPicPr>
          <p:nvPr/>
        </p:nvPicPr>
        <p:blipFill>
          <a:blip r:embed="rId2"/>
          <a:stretch>
            <a:fillRect/>
          </a:stretch>
        </p:blipFill>
        <p:spPr>
          <a:xfrm>
            <a:off x="756963" y="1855169"/>
            <a:ext cx="10678074" cy="3558660"/>
          </a:xfrm>
          <a:prstGeom prst="rect">
            <a:avLst/>
          </a:prstGeom>
        </p:spPr>
      </p:pic>
    </p:spTree>
    <p:extLst>
      <p:ext uri="{BB962C8B-B14F-4D97-AF65-F5344CB8AC3E}">
        <p14:creationId xmlns:p14="http://schemas.microsoft.com/office/powerpoint/2010/main" val="346034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74B9CB-E649-41FC-9675-D28E581C91E2}"/>
              </a:ext>
            </a:extLst>
          </p:cNvPr>
          <p:cNvSpPr>
            <a:spLocks noGrp="1"/>
          </p:cNvSpPr>
          <p:nvPr>
            <p:ph type="title"/>
          </p:nvPr>
        </p:nvSpPr>
        <p:spPr>
          <a:xfrm>
            <a:off x="738808" y="510072"/>
            <a:ext cx="10714383" cy="1371600"/>
          </a:xfrm>
        </p:spPr>
        <p:txBody>
          <a:bodyPr>
            <a:normAutofit fontScale="90000"/>
          </a:bodyPr>
          <a:lstStyle/>
          <a:p>
            <a:pPr algn="ctr"/>
            <a:r>
              <a:rPr lang="es-419" dirty="0"/>
              <a:t>Banner </a:t>
            </a:r>
            <a:r>
              <a:rPr lang="es-ES" dirty="0"/>
              <a:t>resaltando los beneficios y aspectos positivos del nodo </a:t>
            </a:r>
            <a:r>
              <a:rPr lang="es-ES" dirty="0" smtClean="0"/>
              <a:t>virtual</a:t>
            </a:r>
            <a:endParaRPr lang="es-CO" dirty="0"/>
          </a:p>
        </p:txBody>
      </p:sp>
      <p:pic>
        <p:nvPicPr>
          <p:cNvPr id="4" name="Imagen 3" descr="Texto&#10;&#10;Descripción generada automáticamente">
            <a:extLst>
              <a:ext uri="{FF2B5EF4-FFF2-40B4-BE49-F238E27FC236}">
                <a16:creationId xmlns:a16="http://schemas.microsoft.com/office/drawing/2014/main" id="{5D814E1E-FA89-47AC-B7B9-ED3042A4F105}"/>
              </a:ext>
            </a:extLst>
          </p:cNvPr>
          <p:cNvPicPr>
            <a:picLocks noChangeAspect="1"/>
          </p:cNvPicPr>
          <p:nvPr/>
        </p:nvPicPr>
        <p:blipFill>
          <a:blip r:embed="rId2"/>
          <a:stretch>
            <a:fillRect/>
          </a:stretch>
        </p:blipFill>
        <p:spPr>
          <a:xfrm>
            <a:off x="682550" y="2332246"/>
            <a:ext cx="10770641" cy="3590214"/>
          </a:xfrm>
          <a:prstGeom prst="rect">
            <a:avLst/>
          </a:prstGeom>
        </p:spPr>
      </p:pic>
    </p:spTree>
    <p:extLst>
      <p:ext uri="{BB962C8B-B14F-4D97-AF65-F5344CB8AC3E}">
        <p14:creationId xmlns:p14="http://schemas.microsoft.com/office/powerpoint/2010/main" val="105039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608158-5E95-4F2B-8D51-CDB9A582D1B8}"/>
              </a:ext>
            </a:extLst>
          </p:cNvPr>
          <p:cNvSpPr>
            <a:spLocks noGrp="1"/>
          </p:cNvSpPr>
          <p:nvPr>
            <p:ph type="title"/>
          </p:nvPr>
        </p:nvSpPr>
        <p:spPr/>
        <p:txBody>
          <a:bodyPr/>
          <a:lstStyle/>
          <a:p>
            <a:pPr algn="ctr"/>
            <a:r>
              <a:rPr lang="es-419" dirty="0"/>
              <a:t>Conclusiones </a:t>
            </a:r>
            <a:endParaRPr lang="es-CO" dirty="0"/>
          </a:p>
        </p:txBody>
      </p:sp>
      <p:sp>
        <p:nvSpPr>
          <p:cNvPr id="3" name="Marcador de contenido 2">
            <a:extLst>
              <a:ext uri="{FF2B5EF4-FFF2-40B4-BE49-F238E27FC236}">
                <a16:creationId xmlns:a16="http://schemas.microsoft.com/office/drawing/2014/main" id="{F7CE3C7D-497D-4A7A-8478-03F1A36F78E8}"/>
              </a:ext>
            </a:extLst>
          </p:cNvPr>
          <p:cNvSpPr>
            <a:spLocks noGrp="1"/>
          </p:cNvSpPr>
          <p:nvPr>
            <p:ph idx="1"/>
          </p:nvPr>
        </p:nvSpPr>
        <p:spPr>
          <a:xfrm>
            <a:off x="1066800" y="2014194"/>
            <a:ext cx="10058400" cy="3931920"/>
          </a:xfrm>
        </p:spPr>
        <p:txBody>
          <a:bodyPr>
            <a:normAutofit fontScale="25000" lnSpcReduction="20000"/>
          </a:bodyPr>
          <a:lstStyle/>
          <a:p>
            <a:pPr marL="342900" lvl="0" indent="-342900">
              <a:lnSpc>
                <a:spcPct val="200000"/>
              </a:lnSpc>
              <a:buFont typeface="Symbol" panose="05050102010706020507" pitchFamily="18" charset="2"/>
              <a:buChar char=""/>
            </a:pPr>
            <a:r>
              <a:rPr lang="es-419" sz="7200" dirty="0">
                <a:solidFill>
                  <a:srgbClr val="000000"/>
                </a:solidFill>
                <a:effectLst/>
                <a:latin typeface="Times New Roman" panose="02020603050405020304" pitchFamily="18" charset="0"/>
                <a:ea typeface="Calibri" panose="020F0502020204030204" pitchFamily="34" charset="0"/>
                <a:cs typeface="Verdana" panose="020B0604030504040204" pitchFamily="34" charset="0"/>
              </a:rPr>
              <a:t>Es importante no tomar a la ligera la planeación del proyecto de vida, teniendo en cuenta cada uno de los objetivos, el tiempo que tomará cumplirlos, cada una de las actividades que se desarrollaran para cumplir dicho objetivo y no escatimar los posibles obstáculos que posiblemente se presenten camino a lograr lo que se desea.</a:t>
            </a:r>
            <a:endParaRPr lang="es-CO" sz="7200"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p>
            <a:pPr marL="342900" lvl="0" indent="-342900">
              <a:lnSpc>
                <a:spcPct val="200000"/>
              </a:lnSpc>
              <a:buFont typeface="Symbol" panose="05050102010706020507" pitchFamily="18" charset="2"/>
              <a:buChar char=""/>
            </a:pPr>
            <a:r>
              <a:rPr lang="es-419" sz="7200" dirty="0">
                <a:solidFill>
                  <a:srgbClr val="000000"/>
                </a:solidFill>
                <a:effectLst/>
                <a:latin typeface="Times New Roman" panose="02020603050405020304" pitchFamily="18" charset="0"/>
                <a:ea typeface="Calibri" panose="020F0502020204030204" pitchFamily="34" charset="0"/>
                <a:cs typeface="Verdana" panose="020B0604030504040204" pitchFamily="34" charset="0"/>
              </a:rPr>
              <a:t>La Universidad UNAD ofrece a cada estudiante el apoyo de Bienestar Integral </a:t>
            </a:r>
            <a:r>
              <a:rPr lang="es-419" sz="7200" dirty="0" err="1">
                <a:solidFill>
                  <a:srgbClr val="000000"/>
                </a:solidFill>
                <a:effectLst/>
                <a:latin typeface="Times New Roman" panose="02020603050405020304" pitchFamily="18" charset="0"/>
                <a:ea typeface="Calibri" panose="020F0502020204030204" pitchFamily="34" charset="0"/>
                <a:cs typeface="Verdana" panose="020B0604030504040204" pitchFamily="34" charset="0"/>
              </a:rPr>
              <a:t>Unadista</a:t>
            </a:r>
            <a:r>
              <a:rPr lang="es-419" sz="7200" dirty="0">
                <a:solidFill>
                  <a:srgbClr val="000000"/>
                </a:solidFill>
                <a:effectLst/>
                <a:latin typeface="Times New Roman" panose="02020603050405020304" pitchFamily="18" charset="0"/>
                <a:ea typeface="Calibri" panose="020F0502020204030204" pitchFamily="34" charset="0"/>
                <a:cs typeface="Verdana" panose="020B0604030504040204" pitchFamily="34" charset="0"/>
              </a:rPr>
              <a:t>, en este espacio se brinda orientación, guía y apoyo que ayuda al estudiante a crecer, no solo como futuro profesional, si no, cómo persona que por medio de sus habilidades y conocimientos aporta positivamente al entorno que lo rodea. </a:t>
            </a:r>
            <a:endParaRPr lang="es-CO" sz="7200"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p>
            <a:endParaRPr lang="es-CO" dirty="0"/>
          </a:p>
        </p:txBody>
      </p:sp>
    </p:spTree>
    <p:extLst>
      <p:ext uri="{BB962C8B-B14F-4D97-AF65-F5344CB8AC3E}">
        <p14:creationId xmlns:p14="http://schemas.microsoft.com/office/powerpoint/2010/main" val="393990211"/>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28</TotalTime>
  <Words>240</Words>
  <Application>Microsoft Office PowerPoint</Application>
  <PresentationFormat>Panorámica</PresentationFormat>
  <Paragraphs>63</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Calibri</vt:lpstr>
      <vt:lpstr>Courier New</vt:lpstr>
      <vt:lpstr>Garamond</vt:lpstr>
      <vt:lpstr>Symbol</vt:lpstr>
      <vt:lpstr>Times New Roman</vt:lpstr>
      <vt:lpstr>Verdana</vt:lpstr>
      <vt:lpstr>Savon</vt:lpstr>
      <vt:lpstr>Cátedra Unadista: Reto 4 - Autonomía Unadista  ana María Tibaduiza Vega   Tutora:  Alba María Mondragón Sánchez Grupo 1288 Universidad Nacional Abierta y a Distancia UNAD </vt:lpstr>
      <vt:lpstr>Árbol proyecto de vida</vt:lpstr>
      <vt:lpstr>Plan de acción proyecto de vida desarrollado en el OVA</vt:lpstr>
      <vt:lpstr>Presentación de PowerPoint</vt:lpstr>
      <vt:lpstr>Presentación de PowerPoint</vt:lpstr>
      <vt:lpstr>Presentación de PowerPoint</vt:lpstr>
      <vt:lpstr>Participación en uno de los nodos de Bienestar</vt:lpstr>
      <vt:lpstr>Banner resaltando los beneficios y aspectos positivos del nodo virtual</vt:lpstr>
      <vt:lpstr>Conclusiones </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Cátedra Unadista: Reto 4 Autonomía Unadista  ana María Tibaduiza Vega   Tutora:  Alba María Mondragón Sánchez Grupo 1288 Universidad Nacional Abierta y a Distancia UNAD </dc:title>
  <dc:creator>ANA MARIA TIBADUIZA VEGA</dc:creator>
  <cp:lastModifiedBy>EFECTY</cp:lastModifiedBy>
  <cp:revision>6</cp:revision>
  <dcterms:created xsi:type="dcterms:W3CDTF">2020-11-19T23:24:14Z</dcterms:created>
  <dcterms:modified xsi:type="dcterms:W3CDTF">2020-11-25T19:09:58Z</dcterms:modified>
</cp:coreProperties>
</file>