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56" r:id="rId2"/>
    <p:sldId id="265" r:id="rId3"/>
    <p:sldId id="321" r:id="rId4"/>
    <p:sldId id="322" r:id="rId5"/>
    <p:sldId id="324" r:id="rId6"/>
    <p:sldId id="326" r:id="rId7"/>
    <p:sldId id="327" r:id="rId8"/>
    <p:sldId id="333" r:id="rId9"/>
    <p:sldId id="335" r:id="rId10"/>
    <p:sldId id="276" r:id="rId11"/>
    <p:sldId id="279" r:id="rId12"/>
    <p:sldId id="295" r:id="rId13"/>
    <p:sldId id="299" r:id="rId14"/>
    <p:sldId id="300" r:id="rId15"/>
    <p:sldId id="302" r:id="rId16"/>
    <p:sldId id="303" r:id="rId17"/>
    <p:sldId id="329" r:id="rId18"/>
    <p:sldId id="305" r:id="rId19"/>
    <p:sldId id="306" r:id="rId20"/>
    <p:sldId id="328" r:id="rId21"/>
    <p:sldId id="308" r:id="rId22"/>
    <p:sldId id="309" r:id="rId23"/>
    <p:sldId id="311" r:id="rId24"/>
    <p:sldId id="312" r:id="rId25"/>
    <p:sldId id="313" r:id="rId26"/>
    <p:sldId id="334" r:id="rId27"/>
    <p:sldId id="315" r:id="rId28"/>
    <p:sldId id="331" r:id="rId29"/>
    <p:sldId id="332" r:id="rId30"/>
    <p:sldId id="318" r:id="rId31"/>
    <p:sldId id="319" r:id="rId32"/>
    <p:sldId id="320" r:id="rId33"/>
    <p:sldId id="287" r:id="rId34"/>
    <p:sldId id="289" r:id="rId35"/>
    <p:sldId id="288" r:id="rId36"/>
    <p:sldId id="290" r:id="rId37"/>
    <p:sldId id="291" r:id="rId38"/>
    <p:sldId id="292" r:id="rId39"/>
    <p:sldId id="263" r:id="rId40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7DBA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2838" autoAdjust="0"/>
  </p:normalViewPr>
  <p:slideViewPr>
    <p:cSldViewPr>
      <p:cViewPr>
        <p:scale>
          <a:sx n="112" d="100"/>
          <a:sy n="112" d="100"/>
        </p:scale>
        <p:origin x="-1572" y="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40B26-95DB-46A2-934A-6DBC9E42D8EC}" type="datetimeFigureOut">
              <a:rPr lang="hr-HR" smtClean="0"/>
              <a:t>28.4.2014.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ADAF0-1324-4B9B-96D5-9AEF8D8FD5D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1353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err="1" smtClean="0"/>
              <a:t>Rikard</a:t>
            </a:r>
            <a:r>
              <a:rPr lang="en-US" sz="2400" baseline="0" dirty="0" smtClean="0"/>
              <a:t> </a:t>
            </a:r>
            <a:r>
              <a:rPr lang="en-US" sz="2400" baseline="0" dirty="0" err="1" smtClean="0"/>
              <a:t>Paveli</a:t>
            </a:r>
            <a:r>
              <a:rPr lang="hr-HR" sz="2400" baseline="0" dirty="0" smtClean="0"/>
              <a:t>ć</a:t>
            </a:r>
            <a:r>
              <a:rPr lang="en-US" sz="2400" baseline="0" dirty="0" smtClean="0"/>
              <a:t> – Nova </a:t>
            </a:r>
            <a:r>
              <a:rPr lang="en-US" sz="2400" baseline="0" dirty="0" err="1" smtClean="0"/>
              <a:t>Generacija</a:t>
            </a:r>
            <a:r>
              <a:rPr lang="en-US" sz="2400" baseline="0" dirty="0" smtClean="0"/>
              <a:t> </a:t>
            </a:r>
            <a:r>
              <a:rPr lang="en-US" sz="2400" baseline="0" dirty="0" err="1" smtClean="0"/>
              <a:t>Softvera</a:t>
            </a:r>
            <a:r>
              <a:rPr lang="en-US" sz="2400" baseline="0" dirty="0" smtClean="0"/>
              <a:t> </a:t>
            </a:r>
            <a:r>
              <a:rPr lang="en-US" sz="2400" baseline="0" dirty="0" err="1" smtClean="0"/>
              <a:t>d.o.o</a:t>
            </a:r>
            <a:r>
              <a:rPr lang="en-US" sz="2400" baseline="0" dirty="0" smtClean="0"/>
              <a:t>.</a:t>
            </a:r>
            <a:endParaRPr lang="hr-HR" sz="2400" dirty="0" smtClean="0"/>
          </a:p>
          <a:p>
            <a:r>
              <a:rPr lang="en-US" sz="2400" dirty="0" smtClean="0"/>
              <a:t>Marko </a:t>
            </a:r>
            <a:r>
              <a:rPr lang="en-US" sz="2400" dirty="0" err="1" smtClean="0"/>
              <a:t>Elezovi</a:t>
            </a:r>
            <a:r>
              <a:rPr lang="hr-HR" sz="2400" dirty="0" smtClean="0"/>
              <a:t>ć</a:t>
            </a:r>
            <a:r>
              <a:rPr lang="en-US" sz="2400" dirty="0" smtClean="0"/>
              <a:t> – Element </a:t>
            </a:r>
            <a:r>
              <a:rPr lang="en-US" sz="2400" dirty="0" err="1" smtClean="0"/>
              <a:t>d.o.o</a:t>
            </a:r>
            <a:r>
              <a:rPr lang="en-US" sz="2400" dirty="0" smtClean="0"/>
              <a:t>.</a:t>
            </a: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DAF0-1324-4B9B-96D5-9AEF8D8FD5D6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67040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DAF0-1324-4B9B-96D5-9AEF8D8FD5D6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6045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DAF0-1324-4B9B-96D5-9AEF8D8FD5D6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6045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DAF0-1324-4B9B-96D5-9AEF8D8FD5D6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6045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DAF0-1324-4B9B-96D5-9AEF8D8FD5D6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6045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DAF0-1324-4B9B-96D5-9AEF8D8FD5D6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6045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DAF0-1324-4B9B-96D5-9AEF8D8FD5D6}" type="slidenum">
              <a:rPr lang="hr-HR" smtClean="0"/>
              <a:t>15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6045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DAF0-1324-4B9B-96D5-9AEF8D8FD5D6}" type="slidenum">
              <a:rPr lang="hr-HR" smtClean="0"/>
              <a:t>16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6045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DAF0-1324-4B9B-96D5-9AEF8D8FD5D6}" type="slidenum">
              <a:rPr lang="hr-HR" smtClean="0"/>
              <a:t>17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6045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DAF0-1324-4B9B-96D5-9AEF8D8FD5D6}" type="slidenum">
              <a:rPr lang="hr-HR" smtClean="0"/>
              <a:t>18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6045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DAF0-1324-4B9B-96D5-9AEF8D8FD5D6}" type="slidenum">
              <a:rPr lang="hr-HR" smtClean="0"/>
              <a:t>19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6045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DAF0-1324-4B9B-96D5-9AEF8D8FD5D6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60454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DAF0-1324-4B9B-96D5-9AEF8D8FD5D6}" type="slidenum">
              <a:rPr lang="hr-HR" smtClean="0"/>
              <a:t>20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60454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DAF0-1324-4B9B-96D5-9AEF8D8FD5D6}" type="slidenum">
              <a:rPr lang="hr-HR" smtClean="0"/>
              <a:t>21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60454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DAF0-1324-4B9B-96D5-9AEF8D8FD5D6}" type="slidenum">
              <a:rPr lang="hr-HR" smtClean="0"/>
              <a:t>22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60454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DAF0-1324-4B9B-96D5-9AEF8D8FD5D6}" type="slidenum">
              <a:rPr lang="hr-HR" smtClean="0"/>
              <a:t>23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60454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DAF0-1324-4B9B-96D5-9AEF8D8FD5D6}" type="slidenum">
              <a:rPr lang="hr-HR" smtClean="0"/>
              <a:t>24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60454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/*</a:t>
            </a:r>
            <a:br>
              <a:rPr lang="hr-HR" dirty="0" smtClean="0"/>
            </a:br>
            <a:r>
              <a:rPr lang="hr-HR" dirty="0" smtClean="0"/>
              <a:t>Promjena atributa "Transaction" UDTa (user defined type) u Oracle bazi iz date u timestamp tip podatka.</a:t>
            </a:r>
            <a:br>
              <a:rPr lang="hr-HR" dirty="0" smtClean="0"/>
            </a:br>
            <a:r>
              <a:rPr lang="hr-HR" dirty="0" smtClean="0"/>
              <a:t>"Transaction" UDT se koristi unutar "Account" UDTa kao kolekcija (array "Transaction" tipa)</a:t>
            </a:r>
            <a:br>
              <a:rPr lang="hr-HR" dirty="0" smtClean="0"/>
            </a:br>
            <a:r>
              <a:rPr lang="hr-HR" dirty="0" smtClean="0"/>
              <a:t>"Account" UDT se koristi unutar "Customer" tablice kao kolekcija (array "Customer" tipa)</a:t>
            </a:r>
            <a:br>
              <a:rPr lang="hr-HR" dirty="0" smtClean="0"/>
            </a:br>
            <a:r>
              <a:rPr lang="hr-HR" dirty="0" smtClean="0"/>
              <a:t>Oracle ima nekoliko ogranicenja koja nam otezavaju ovaj posao.</a:t>
            </a:r>
            <a:br>
              <a:rPr lang="hr-HR" dirty="0" smtClean="0"/>
            </a:br>
            <a:r>
              <a:rPr lang="hr-HR" dirty="0" smtClean="0"/>
              <a:t>1. Ukoliko se UDT vec koristi nemoguce je promijeniti tip podatka . PLS-00719, ORA-02303</a:t>
            </a:r>
            <a:br>
              <a:rPr lang="hr-HR" dirty="0" smtClean="0"/>
            </a:br>
            <a:r>
              <a:rPr lang="hr-HR" dirty="0" smtClean="0"/>
              <a:t>2. Ukoliko postoje tipovi ili tablice koje dependaju nad UDTom nemoguce je napraviti rename vec postojeceg atributa.</a:t>
            </a:r>
            <a:br>
              <a:rPr lang="hr-HR" dirty="0" smtClean="0"/>
            </a:br>
            <a:r>
              <a:rPr lang="hr-HR" dirty="0" smtClean="0"/>
              <a:t/>
            </a:r>
            <a:br>
              <a:rPr lang="hr-HR" dirty="0" smtClean="0"/>
            </a:br>
            <a:r>
              <a:rPr lang="hr-HR" dirty="0" smtClean="0"/>
              <a:t>Zbog toga se promjena tipa (Transaction) mora odraditi slijedecim koracima:</a:t>
            </a:r>
            <a:br>
              <a:rPr lang="hr-HR" dirty="0" smtClean="0"/>
            </a:br>
            <a:r>
              <a:rPr lang="hr-HR" dirty="0" smtClean="0"/>
              <a:t>1. dodavanje privremenog atributa paymentOn$ tipa timestamp u tip Transaction</a:t>
            </a:r>
            <a:br>
              <a:rPr lang="hr-HR" dirty="0" smtClean="0"/>
            </a:br>
            <a:r>
              <a:rPr lang="hr-HR" dirty="0" smtClean="0"/>
              <a:t>2. prebacivanje vrijednosti originalnog atributa paymentOn u paymentOn$ u cijelom sustavu</a:t>
            </a:r>
            <a:br>
              <a:rPr lang="hr-HR" dirty="0" smtClean="0"/>
            </a:br>
            <a:r>
              <a:rPr lang="hr-HR" dirty="0" smtClean="0"/>
              <a:t>   - zahtjeva pronalazenje svih tablica ili tipova koji koriste Transaction tip ili njegovu kolekciju</a:t>
            </a:r>
            <a:br>
              <a:rPr lang="hr-HR" dirty="0" smtClean="0"/>
            </a:br>
            <a:r>
              <a:rPr lang="hr-HR" dirty="0" smtClean="0"/>
              <a:t>3. brisanje paymentOn atributa</a:t>
            </a:r>
            <a:br>
              <a:rPr lang="hr-HR" dirty="0" smtClean="0"/>
            </a:br>
            <a:r>
              <a:rPr lang="hr-HR" dirty="0" smtClean="0"/>
              <a:t>4. dodavanje atributa originalnog imena (paymentOn) tipa timestamp</a:t>
            </a:r>
            <a:br>
              <a:rPr lang="hr-HR" dirty="0" smtClean="0"/>
            </a:br>
            <a:r>
              <a:rPr lang="hr-HR" dirty="0" smtClean="0"/>
              <a:t>5. prebacivanje vrijednosti iz paymentOn$ u paymentOn u cijelom sustavu</a:t>
            </a:r>
            <a:br>
              <a:rPr lang="hr-HR" dirty="0" smtClean="0"/>
            </a:br>
            <a:r>
              <a:rPr lang="hr-HR" dirty="0" smtClean="0"/>
              <a:t>6. brisanje privremene kolone paymentOn$</a:t>
            </a:r>
            <a:br>
              <a:rPr lang="hr-HR" dirty="0" smtClean="0"/>
            </a:br>
            <a:r>
              <a:rPr lang="hr-HR" dirty="0" smtClean="0"/>
              <a:t>*/</a:t>
            </a:r>
            <a:br>
              <a:rPr lang="hr-HR" dirty="0" smtClean="0"/>
            </a:br>
            <a:r>
              <a:rPr lang="hr-HR" dirty="0" smtClean="0"/>
              <a:t>--Definicije tipova:</a:t>
            </a:r>
            <a:br>
              <a:rPr lang="hr-HR" dirty="0" smtClean="0"/>
            </a:br>
            <a:r>
              <a:rPr lang="hr-HR" dirty="0" smtClean="0"/>
              <a:t>create or replace TYPE  "Transaction" AS OBJECT ("inflow" NUMBER(22,2), "outflow" NUMBER(22,2), "description" VARCHAR2(80), "paymentOn" DATE);</a:t>
            </a:r>
            <a:br>
              <a:rPr lang="hr-HR" dirty="0" smtClean="0"/>
            </a:br>
            <a:r>
              <a:rPr lang="hr-HR" dirty="0" smtClean="0"/>
              <a:t>create or replace TYPE  "Account" AS OBJECT ("IBAN" VARCHAR2(2</a:t>
            </a:r>
            <a:r>
              <a:rPr lang="en-US" dirty="0" smtClean="0"/>
              <a:t>1</a:t>
            </a:r>
            <a:r>
              <a:rPr lang="hr-HR" dirty="0" smtClean="0"/>
              <a:t>), "currency" VARCHAR2(3), "transactions" "Accounting"."-Transaction-A-");</a:t>
            </a:r>
            <a:br>
              <a:rPr lang="hr-HR" dirty="0" smtClean="0"/>
            </a:br>
            <a:r>
              <a:rPr lang="hr-HR" dirty="0" smtClean="0"/>
              <a:t>--"Accounting"."-Transaction-A-" je kolekcija tipova Transaction</a:t>
            </a:r>
            <a:br>
              <a:rPr lang="hr-HR" dirty="0" smtClean="0"/>
            </a:br>
            <a:r>
              <a:rPr lang="hr-HR" dirty="0" smtClean="0"/>
              <a:t/>
            </a:r>
            <a:br>
              <a:rPr lang="hr-HR" dirty="0" smtClean="0"/>
            </a:br>
            <a:r>
              <a:rPr lang="hr-HR" dirty="0" smtClean="0"/>
              <a:t>-- Prvo dodajemo dummy atribut ciljanog tipa.</a:t>
            </a:r>
            <a:br>
              <a:rPr lang="hr-HR" dirty="0" smtClean="0"/>
            </a:br>
            <a:r>
              <a:rPr lang="hr-HR" dirty="0" smtClean="0"/>
              <a:t>ALTER TYPE "Accounting"."Transaction" ADD ATTRIBUTE "paymentOn$" TIMESTAMP WITH TIME ZONE CASCADE;</a:t>
            </a:r>
            <a:br>
              <a:rPr lang="hr-HR" dirty="0" smtClean="0"/>
            </a:br>
            <a:r>
              <a:rPr lang="hr-HR" dirty="0" smtClean="0"/>
              <a:t/>
            </a:r>
            <a:br>
              <a:rPr lang="hr-HR" dirty="0" smtClean="0"/>
            </a:br>
            <a:r>
              <a:rPr lang="hr-HR" dirty="0" smtClean="0"/>
              <a:t>-- Radimo pomocnu tablicu u koju cemo unnestati array "accounts" iz "Customer" tablice. Time smo izvadili objekte tipa "Account" iz kolekcije</a:t>
            </a:r>
            <a:br>
              <a:rPr lang="hr-HR" dirty="0" smtClean="0"/>
            </a:br>
            <a:r>
              <a:rPr lang="hr-HR" dirty="0" smtClean="0"/>
              <a:t>CREATE TABLE "-m-Accounting_Customer_23"</a:t>
            </a:r>
            <a:br>
              <a:rPr lang="hr-HR" dirty="0" smtClean="0"/>
            </a:br>
            <a:r>
              <a:rPr lang="hr-HR" dirty="0" smtClean="0"/>
              <a:t>AS SELECT </a:t>
            </a:r>
            <a:br>
              <a:rPr lang="hr-HR" dirty="0" smtClean="0"/>
            </a:br>
            <a:r>
              <a:rPr lang="hr-HR" dirty="0" smtClean="0"/>
              <a:t>"entity$".ROWID AS current$,</a:t>
            </a:r>
            <a:br>
              <a:rPr lang="hr-HR" dirty="0" smtClean="0"/>
            </a:br>
            <a:r>
              <a:rPr lang="hr-HR" dirty="0" smtClean="0"/>
              <a:t>ROWNUM AS index$,</a:t>
            </a:r>
            <a:br>
              <a:rPr lang="hr-HR" dirty="0" smtClean="0"/>
            </a:br>
            <a:r>
              <a:rPr lang="hr-HR" dirty="0" smtClean="0"/>
              <a:t>c$.OBJECT_VALUE AS "accounts"</a:t>
            </a:r>
            <a:br>
              <a:rPr lang="hr-HR" dirty="0" smtClean="0"/>
            </a:br>
            <a:r>
              <a:rPr lang="hr-HR" dirty="0" smtClean="0"/>
              <a:t>FROM "Accounting"."Customer" "entity$"</a:t>
            </a:r>
            <a:br>
              <a:rPr lang="hr-HR" dirty="0" smtClean="0"/>
            </a:br>
            <a:r>
              <a:rPr lang="hr-HR" dirty="0" smtClean="0"/>
              <a:t>CROSS JOIN TABLE("entity$"."accounts") c$;</a:t>
            </a:r>
            <a:br>
              <a:rPr lang="hr-HR" dirty="0" smtClean="0"/>
            </a:br>
            <a:r>
              <a:rPr lang="hr-HR" dirty="0" smtClean="0"/>
              <a:t/>
            </a:r>
            <a:br>
              <a:rPr lang="hr-HR" dirty="0" smtClean="0"/>
            </a:br>
            <a:r>
              <a:rPr lang="hr-HR" dirty="0" smtClean="0"/>
              <a:t>-- Radimo drugu pomocnu tablicu u koju cemo unnestati array "transactions" iz svakog pojedinog "Account" objekta.  Time smo izvadili objekte tipa "Transaction" iz kolekcije</a:t>
            </a:r>
            <a:br>
              <a:rPr lang="hr-HR" dirty="0" smtClean="0"/>
            </a:br>
            <a:r>
              <a:rPr lang="hr-HR" dirty="0" smtClean="0"/>
              <a:t>CREATE TABLE "-m-465259636"</a:t>
            </a:r>
            <a:br>
              <a:rPr lang="hr-HR" dirty="0" smtClean="0"/>
            </a:br>
            <a:r>
              <a:rPr lang="hr-HR" dirty="0" smtClean="0"/>
              <a:t>AS SELECT </a:t>
            </a:r>
            <a:br>
              <a:rPr lang="hr-HR" dirty="0" smtClean="0"/>
            </a:br>
            <a:r>
              <a:rPr lang="hr-HR" dirty="0" smtClean="0"/>
              <a:t>"entity$".ROWID AS current$,</a:t>
            </a:r>
            <a:br>
              <a:rPr lang="hr-HR" dirty="0" smtClean="0"/>
            </a:br>
            <a:r>
              <a:rPr lang="hr-HR" dirty="0" smtClean="0"/>
              <a:t>ROWNUM AS index$,</a:t>
            </a:r>
            <a:br>
              <a:rPr lang="hr-HR" dirty="0" smtClean="0"/>
            </a:br>
            <a:r>
              <a:rPr lang="hr-HR" dirty="0" smtClean="0"/>
              <a:t>c$.OBJECT_VALUE AS "transactions"</a:t>
            </a:r>
            <a:br>
              <a:rPr lang="hr-HR" dirty="0" smtClean="0"/>
            </a:br>
            <a:r>
              <a:rPr lang="hr-HR" dirty="0" smtClean="0"/>
              <a:t>FROM "-m-Accounting_Customer_23" "entity$"</a:t>
            </a:r>
            <a:br>
              <a:rPr lang="hr-HR" dirty="0" smtClean="0"/>
            </a:br>
            <a:r>
              <a:rPr lang="hr-HR" dirty="0" smtClean="0"/>
              <a:t>CROSS JOIN TABLE("entity$"."accounts"."transactions") c$;</a:t>
            </a:r>
            <a:br>
              <a:rPr lang="hr-HR" dirty="0" smtClean="0"/>
            </a:br>
            <a:r>
              <a:rPr lang="hr-HR" dirty="0" smtClean="0"/>
              <a:t/>
            </a:r>
            <a:br>
              <a:rPr lang="hr-HR" dirty="0" smtClean="0"/>
            </a:br>
            <a:r>
              <a:rPr lang="hr-HR" dirty="0" smtClean="0"/>
              <a:t>-- Napokon radimo pretvorbu tipa iz date u timestamp (iz paymentOn u paymentOn$)</a:t>
            </a:r>
            <a:br>
              <a:rPr lang="hr-HR" dirty="0" smtClean="0"/>
            </a:br>
            <a:r>
              <a:rPr lang="hr-HR" dirty="0" smtClean="0"/>
              <a:t>UPDATE "-m-465259636" t$ SET t$."transactions"."paymentOn$" = CAST(t$."transactions"."paymentOn" AS TIMESTAMP WITH TIME ZONE);</a:t>
            </a:r>
            <a:br>
              <a:rPr lang="hr-HR" dirty="0" smtClean="0"/>
            </a:br>
            <a:r>
              <a:rPr lang="hr-HR" dirty="0" smtClean="0"/>
              <a:t/>
            </a:r>
            <a:br>
              <a:rPr lang="hr-HR" dirty="0" smtClean="0"/>
            </a:br>
            <a:r>
              <a:rPr lang="hr-HR" dirty="0" smtClean="0"/>
              <a:t>-- Brisemo "paymentOn" atribut</a:t>
            </a:r>
            <a:br>
              <a:rPr lang="hr-HR" dirty="0" smtClean="0"/>
            </a:br>
            <a:r>
              <a:rPr lang="hr-HR" dirty="0" smtClean="0"/>
              <a:t>ALTER TYPE "Accounting"."Transaction" DROP ATTRIBUTE "paymentOn" INVALIDATE;</a:t>
            </a:r>
            <a:br>
              <a:rPr lang="hr-HR" dirty="0" smtClean="0"/>
            </a:br>
            <a:r>
              <a:rPr lang="hr-HR" dirty="0" smtClean="0"/>
              <a:t/>
            </a:r>
            <a:br>
              <a:rPr lang="hr-HR" dirty="0" smtClean="0"/>
            </a:br>
            <a:r>
              <a:rPr lang="hr-HR" dirty="0" smtClean="0"/>
              <a:t>-- Dodajemo novi "paymentOn" atribut jer oracle ne podrzava preimenovanje atributa unutar typea.</a:t>
            </a:r>
            <a:br>
              <a:rPr lang="hr-HR" dirty="0" smtClean="0"/>
            </a:br>
            <a:r>
              <a:rPr lang="hr-HR" dirty="0" smtClean="0"/>
              <a:t>ALTER TYPE "Accounting"."Transaction" ADD ATTRIBUTE "paymentOn" TIMESTAMP WITH TIME ZONE CASCADE;</a:t>
            </a:r>
            <a:br>
              <a:rPr lang="hr-HR" dirty="0" smtClean="0"/>
            </a:br>
            <a:r>
              <a:rPr lang="hr-HR" dirty="0" smtClean="0"/>
              <a:t/>
            </a:r>
            <a:br>
              <a:rPr lang="hr-HR" dirty="0" smtClean="0"/>
            </a:br>
            <a:r>
              <a:rPr lang="hr-HR" dirty="0" smtClean="0"/>
              <a:t>-- Brisemo nepotrebni dummy atribut</a:t>
            </a:r>
            <a:br>
              <a:rPr lang="hr-HR" dirty="0" smtClean="0"/>
            </a:br>
            <a:r>
              <a:rPr lang="hr-HR" dirty="0" smtClean="0"/>
              <a:t>ALTER TYPE "Accounting"."Transaction" DROP ATTRIBUTE "paymentOn$" CASCADE;</a:t>
            </a:r>
            <a:br>
              <a:rPr lang="hr-HR" dirty="0" smtClean="0"/>
            </a:br>
            <a:r>
              <a:rPr lang="hr-HR" dirty="0" smtClean="0"/>
              <a:t/>
            </a:r>
            <a:br>
              <a:rPr lang="hr-HR" dirty="0" smtClean="0"/>
            </a:br>
            <a:r>
              <a:rPr lang="hr-HR" dirty="0" smtClean="0"/>
              <a:t>-- Prebacujemo podatke iz dummy atributa u novi atribut </a:t>
            </a:r>
            <a:br>
              <a:rPr lang="hr-HR" dirty="0" smtClean="0"/>
            </a:br>
            <a:r>
              <a:rPr lang="hr-HR" dirty="0" smtClean="0"/>
              <a:t>UPDATE "-m-465259636" t$ SET t$."transactions"."paymentOn" = t$."transactions"."paymentOn$";</a:t>
            </a:r>
            <a:br>
              <a:rPr lang="hr-HR" dirty="0" smtClean="0"/>
            </a:br>
            <a:r>
              <a:rPr lang="hr-HR" dirty="0" smtClean="0"/>
              <a:t/>
            </a:r>
            <a:br>
              <a:rPr lang="hr-HR" dirty="0" smtClean="0"/>
            </a:br>
            <a:r>
              <a:rPr lang="hr-HR" dirty="0" smtClean="0"/>
              <a:t>-- backtrack azuriramo podatke i spremamo ih kamo spadaju.</a:t>
            </a:r>
            <a:br>
              <a:rPr lang="hr-HR" dirty="0" smtClean="0"/>
            </a:br>
            <a:r>
              <a:rPr lang="hr-HR" dirty="0" smtClean="0"/>
              <a:t>-- Prvi nivo: iz unnestanih transakcija u array transakcija unutar "accounts"</a:t>
            </a:r>
            <a:br>
              <a:rPr lang="hr-HR" dirty="0" smtClean="0"/>
            </a:br>
            <a:r>
              <a:rPr lang="hr-HR" dirty="0" smtClean="0"/>
              <a:t>UPDATE "-m-Accounting_Customer_23" cur$ SET cur$."accounts"."transactions" = </a:t>
            </a:r>
            <a:br>
              <a:rPr lang="hr-HR" dirty="0" smtClean="0"/>
            </a:br>
            <a:r>
              <a:rPr lang="hr-HR" dirty="0" smtClean="0"/>
              <a:t>(SELECT CAST(COLLECT("transactions") as "Accounting"."-Transaction-A-") FROM "-m-465259636" entity$ WHERE current$ = cur$.ROWID);</a:t>
            </a:r>
            <a:br>
              <a:rPr lang="hr-HR" dirty="0" smtClean="0"/>
            </a:br>
            <a:r>
              <a:rPr lang="hr-HR" dirty="0" smtClean="0"/>
              <a:t/>
            </a:r>
            <a:br>
              <a:rPr lang="hr-HR" dirty="0" smtClean="0"/>
            </a:br>
            <a:r>
              <a:rPr lang="hr-HR" dirty="0" smtClean="0"/>
              <a:t>-- Drugi nivo: iz unnestanih account objekata u array unutar originalne tablice</a:t>
            </a:r>
            <a:br>
              <a:rPr lang="hr-HR" dirty="0" smtClean="0"/>
            </a:br>
            <a:r>
              <a:rPr lang="hr-HR" dirty="0" smtClean="0"/>
              <a:t>UPDATE "Accounting"."Customer" cur$ SET cur$."accounts" = </a:t>
            </a:r>
            <a:br>
              <a:rPr lang="hr-HR" dirty="0" smtClean="0"/>
            </a:br>
            <a:r>
              <a:rPr lang="hr-HR" dirty="0" smtClean="0"/>
              <a:t>(SELECT CAST(COLLECT("accounts") as "Accounting"."-Account-A-") FROM "-m-Accounting_Customer_23" entity$ WHERE current$ = cur$.ROWID);</a:t>
            </a:r>
            <a:br>
              <a:rPr lang="hr-HR" dirty="0" smtClean="0"/>
            </a:br>
            <a:r>
              <a:rPr lang="hr-HR" dirty="0" smtClean="0"/>
              <a:t/>
            </a:r>
            <a:br>
              <a:rPr lang="hr-HR" dirty="0" smtClean="0"/>
            </a:br>
            <a:r>
              <a:rPr lang="hr-HR" dirty="0" smtClean="0"/>
              <a:t>-- Cleanup</a:t>
            </a:r>
            <a:br>
              <a:rPr lang="hr-HR" dirty="0" smtClean="0"/>
            </a:br>
            <a:r>
              <a:rPr lang="hr-HR" dirty="0" smtClean="0"/>
              <a:t>DROP TABLE "-m-465259636";</a:t>
            </a:r>
            <a:br>
              <a:rPr lang="hr-HR" dirty="0" smtClean="0"/>
            </a:br>
            <a:r>
              <a:rPr lang="hr-HR" dirty="0" smtClean="0"/>
              <a:t>DROP TABLE "-m-Accounting_Customer_23";</a:t>
            </a: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DAF0-1324-4B9B-96D5-9AEF8D8FD5D6}" type="slidenum">
              <a:rPr lang="hr-HR" smtClean="0"/>
              <a:t>25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60454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DAF0-1324-4B9B-96D5-9AEF8D8FD5D6}" type="slidenum">
              <a:rPr lang="hr-HR" smtClean="0"/>
              <a:t>26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60454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DAF0-1324-4B9B-96D5-9AEF8D8FD5D6}" type="slidenum">
              <a:rPr lang="hr-HR" smtClean="0"/>
              <a:t>27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60454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DAF0-1324-4B9B-96D5-9AEF8D8FD5D6}" type="slidenum">
              <a:rPr lang="hr-HR" smtClean="0"/>
              <a:t>28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60454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DAF0-1324-4B9B-96D5-9AEF8D8FD5D6}" type="slidenum">
              <a:rPr lang="hr-HR" smtClean="0"/>
              <a:t>29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6045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DAF0-1324-4B9B-96D5-9AEF8D8FD5D6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60454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DAF0-1324-4B9B-96D5-9AEF8D8FD5D6}" type="slidenum">
              <a:rPr lang="hr-HR" smtClean="0"/>
              <a:t>30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60454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DAF0-1324-4B9B-96D5-9AEF8D8FD5D6}" type="slidenum">
              <a:rPr lang="hr-HR" smtClean="0"/>
              <a:t>31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60454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 smtClean="0"/>
              <a:t>kreiranje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kolekcija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tipa</a:t>
            </a:r>
            <a:r>
              <a:rPr lang="en-US" baseline="0" dirty="0" smtClean="0"/>
              <a:t> Account (</a:t>
            </a:r>
            <a:r>
              <a:rPr lang="en-US" baseline="0" dirty="0" err="1" smtClean="0"/>
              <a:t>zbog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jednostavnosti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uzeli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varray</a:t>
            </a:r>
            <a:r>
              <a:rPr lang="en-US" baseline="0" dirty="0" smtClean="0"/>
              <a:t>).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Dodavanje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kolone</a:t>
            </a:r>
            <a:r>
              <a:rPr lang="en-US" baseline="0" dirty="0" smtClean="0"/>
              <a:t> u Customer </a:t>
            </a:r>
            <a:r>
              <a:rPr lang="en-US" baseline="0" dirty="0" err="1" smtClean="0"/>
              <a:t>tablicu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Ubacivanje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zapisa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iz</a:t>
            </a:r>
            <a:r>
              <a:rPr lang="en-US" baseline="0" dirty="0" smtClean="0"/>
              <a:t> stare </a:t>
            </a:r>
            <a:r>
              <a:rPr lang="en-US" baseline="0" dirty="0" err="1" smtClean="0"/>
              <a:t>kolone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novi</a:t>
            </a:r>
            <a:r>
              <a:rPr lang="en-US" baseline="0" dirty="0" smtClean="0"/>
              <a:t> array.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Brisanje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starog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zapisa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DAF0-1324-4B9B-96D5-9AEF8D8FD5D6}" type="slidenum">
              <a:rPr lang="hr-HR" smtClean="0"/>
              <a:t>32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60454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DAF0-1324-4B9B-96D5-9AEF8D8FD5D6}" type="slidenum">
              <a:rPr lang="hr-HR" smtClean="0"/>
              <a:t>33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60454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Barbara </a:t>
            </a:r>
            <a:r>
              <a:rPr lang="en-US" dirty="0" err="1" smtClean="0"/>
              <a:t>Staudt</a:t>
            </a:r>
            <a:r>
              <a:rPr lang="en-US" dirty="0" smtClean="0"/>
              <a:t> Lerner:</a:t>
            </a:r>
          </a:p>
          <a:p>
            <a:r>
              <a:rPr lang="en-US" b="1" dirty="0" smtClean="0"/>
              <a:t>"</a:t>
            </a:r>
            <a:r>
              <a:rPr lang="en-US" b="1" i="1" dirty="0" smtClean="0"/>
              <a:t>A Model for Compound Type Changes Encountered in Schema Evolution</a:t>
            </a:r>
            <a:r>
              <a:rPr lang="en-US" b="1" dirty="0" smtClean="0"/>
              <a:t>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ACM Transactions on Database Systems, Vol. 25, No. 1, March 2000, Pages 83–127.</a:t>
            </a:r>
            <a:endParaRPr lang="en-US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DAF0-1324-4B9B-96D5-9AEF8D8FD5D6}" type="slidenum">
              <a:rPr lang="hr-HR" smtClean="0"/>
              <a:t>34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60454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Barbara </a:t>
            </a:r>
            <a:r>
              <a:rPr lang="en-US" dirty="0" err="1" smtClean="0"/>
              <a:t>Staudt</a:t>
            </a:r>
            <a:r>
              <a:rPr lang="en-US" dirty="0" smtClean="0"/>
              <a:t> Lerner:</a:t>
            </a:r>
          </a:p>
          <a:p>
            <a:r>
              <a:rPr lang="en-US" b="1" dirty="0" smtClean="0"/>
              <a:t>"</a:t>
            </a:r>
            <a:r>
              <a:rPr lang="en-US" b="1" i="1" dirty="0" smtClean="0"/>
              <a:t>A Model for Compound Type Changes Encountered in Schema Evolution</a:t>
            </a:r>
            <a:r>
              <a:rPr lang="en-US" b="1" dirty="0" smtClean="0"/>
              <a:t>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ACM Transactions on Database Systems, Vol. 25, No. 1, March 2000, Pages 83–127.</a:t>
            </a:r>
            <a:endParaRPr lang="en-US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DAF0-1324-4B9B-96D5-9AEF8D8FD5D6}" type="slidenum">
              <a:rPr lang="hr-HR" smtClean="0"/>
              <a:t>35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60454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Barbara </a:t>
            </a:r>
            <a:r>
              <a:rPr lang="en-US" dirty="0" err="1" smtClean="0"/>
              <a:t>Staudt</a:t>
            </a:r>
            <a:r>
              <a:rPr lang="en-US" dirty="0" smtClean="0"/>
              <a:t> Lerner:</a:t>
            </a:r>
          </a:p>
          <a:p>
            <a:r>
              <a:rPr lang="en-US" b="1" dirty="0" smtClean="0"/>
              <a:t>"</a:t>
            </a:r>
            <a:r>
              <a:rPr lang="en-US" b="1" i="1" dirty="0" smtClean="0"/>
              <a:t>A Model for Compound Type Changes Encountered in Schema Evolution</a:t>
            </a:r>
            <a:r>
              <a:rPr lang="en-US" b="1" dirty="0" smtClean="0"/>
              <a:t>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ACM Transactions on Database Systems, Vol. 25, No. 1, March 2000, Pages 83–127.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Potpuni</a:t>
            </a:r>
            <a:r>
              <a:rPr lang="en-US" sz="1200" dirty="0" smtClean="0"/>
              <a:t> model: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module </a:t>
            </a:r>
            <a:r>
              <a:rPr lang="en-US" sz="1200" dirty="0" err="1" smtClean="0"/>
              <a:t>MovingExample</a:t>
            </a: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 root Person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   String        name;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   </a:t>
            </a:r>
            <a:r>
              <a:rPr lang="en-US" sz="1200" dirty="0" err="1" smtClean="0"/>
              <a:t>PersonalInfo</a:t>
            </a:r>
            <a:r>
              <a:rPr lang="en-US" sz="1200" dirty="0" smtClean="0"/>
              <a:t>  personal;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 entity </a:t>
            </a:r>
            <a:r>
              <a:rPr lang="en-US" sz="1200" dirty="0" err="1" smtClean="0"/>
              <a:t>PersonalInfo</a:t>
            </a:r>
            <a:r>
              <a:rPr lang="en-US" sz="1200" dirty="0" smtClean="0"/>
              <a:t>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   Address        </a:t>
            </a:r>
            <a:r>
              <a:rPr lang="en-US" sz="1200" dirty="0" err="1" smtClean="0"/>
              <a:t>address</a:t>
            </a:r>
            <a:r>
              <a:rPr lang="en-US" sz="1200" dirty="0" smtClean="0"/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   Phone          </a:t>
            </a:r>
            <a:r>
              <a:rPr lang="en-US" sz="1200" dirty="0" err="1" smtClean="0"/>
              <a:t>phone</a:t>
            </a:r>
            <a:r>
              <a:rPr lang="en-US" sz="1200" dirty="0" smtClean="0"/>
              <a:t>;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   </a:t>
            </a:r>
            <a:r>
              <a:rPr lang="en-US" sz="1200" dirty="0" err="1" smtClean="0"/>
              <a:t>MaritalStatus</a:t>
            </a:r>
            <a:r>
              <a:rPr lang="en-US" sz="1200" dirty="0" smtClean="0"/>
              <a:t>  </a:t>
            </a:r>
            <a:r>
              <a:rPr lang="en-US" sz="1200" dirty="0" err="1" smtClean="0"/>
              <a:t>maritalStatus</a:t>
            </a:r>
            <a:r>
              <a:rPr lang="en-US" sz="1200" dirty="0" smtClean="0"/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   </a:t>
            </a:r>
            <a:r>
              <a:rPr lang="en-US" sz="1200" dirty="0" err="1" smtClean="0"/>
              <a:t>int</a:t>
            </a:r>
            <a:r>
              <a:rPr lang="en-US" sz="1200" dirty="0" smtClean="0"/>
              <a:t>            </a:t>
            </a:r>
            <a:r>
              <a:rPr lang="en-US" sz="1200" dirty="0" err="1" smtClean="0"/>
              <a:t>numChildren</a:t>
            </a:r>
            <a:r>
              <a:rPr lang="en-US" sz="1200" dirty="0" smtClean="0"/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 value Address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   String  street;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   String  city;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   String  state;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   </a:t>
            </a:r>
            <a:r>
              <a:rPr lang="en-US" sz="1200" dirty="0" err="1" smtClean="0"/>
              <a:t>int</a:t>
            </a:r>
            <a:r>
              <a:rPr lang="en-US" sz="1200" dirty="0" smtClean="0"/>
              <a:t>     </a:t>
            </a:r>
            <a:r>
              <a:rPr lang="en-US" sz="1200" dirty="0" err="1" smtClean="0"/>
              <a:t>zipcode</a:t>
            </a:r>
            <a:r>
              <a:rPr lang="en-US" sz="1200" dirty="0" smtClean="0"/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 value Phone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   String  number;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 </a:t>
            </a:r>
            <a:r>
              <a:rPr lang="en-US" sz="1200" dirty="0" err="1" smtClean="0"/>
              <a:t>enum</a:t>
            </a:r>
            <a:r>
              <a:rPr lang="en-US" sz="1200" dirty="0" smtClean="0"/>
              <a:t> </a:t>
            </a:r>
            <a:r>
              <a:rPr lang="en-US" sz="1200" dirty="0" err="1" smtClean="0"/>
              <a:t>MaritalStatus</a:t>
            </a:r>
            <a:r>
              <a:rPr lang="en-US" sz="1200" dirty="0" smtClean="0"/>
              <a:t>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   DIVORCED;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   MARRIED;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   OTHER;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   SEPARATED;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   SINGLE;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   WIDOWED;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DAF0-1324-4B9B-96D5-9AEF8D8FD5D6}" type="slidenum">
              <a:rPr lang="hr-HR" smtClean="0"/>
              <a:t>36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60454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Barbara </a:t>
            </a:r>
            <a:r>
              <a:rPr lang="en-US" dirty="0" err="1" smtClean="0"/>
              <a:t>Staudt</a:t>
            </a:r>
            <a:r>
              <a:rPr lang="en-US" dirty="0" smtClean="0"/>
              <a:t> Lerner:</a:t>
            </a:r>
          </a:p>
          <a:p>
            <a:r>
              <a:rPr lang="en-US" b="1" dirty="0" smtClean="0"/>
              <a:t>"</a:t>
            </a:r>
            <a:r>
              <a:rPr lang="en-US" b="1" i="1" dirty="0" smtClean="0"/>
              <a:t>A Model for Compound Type Changes Encountered in Schema Evolution</a:t>
            </a:r>
            <a:r>
              <a:rPr lang="en-US" b="1" dirty="0" smtClean="0"/>
              <a:t>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ACM Transactions on Database Systems, Vol. 25, No. 1, March 2000, Pages 83–127.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/>
              <a:t>Potpuni</a:t>
            </a:r>
            <a:r>
              <a:rPr lang="en-US" sz="1200" baseline="0" dirty="0" smtClean="0"/>
              <a:t> model: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module </a:t>
            </a:r>
            <a:r>
              <a:rPr lang="en-US" sz="1200" baseline="0" dirty="0" err="1" smtClean="0"/>
              <a:t>MergingExample</a:t>
            </a:r>
            <a:endParaRPr lang="en-US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  value </a:t>
            </a:r>
            <a:r>
              <a:rPr lang="en-US" sz="1200" baseline="0" dirty="0" err="1" smtClean="0"/>
              <a:t>PersonalInfo</a:t>
            </a:r>
            <a:r>
              <a:rPr lang="en-US" sz="1200" baseline="0" dirty="0" smtClean="0"/>
              <a:t>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    String         name;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    Address        </a:t>
            </a:r>
            <a:r>
              <a:rPr lang="en-US" sz="1200" baseline="0" dirty="0" err="1" smtClean="0"/>
              <a:t>address</a:t>
            </a:r>
            <a:r>
              <a:rPr lang="en-US" sz="1200" baseline="0" dirty="0" smtClean="0"/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    Phone          </a:t>
            </a:r>
            <a:r>
              <a:rPr lang="en-US" sz="1200" baseline="0" dirty="0" err="1" smtClean="0"/>
              <a:t>phone</a:t>
            </a:r>
            <a:r>
              <a:rPr lang="en-US" sz="1200" baseline="0" dirty="0" smtClean="0"/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    </a:t>
            </a:r>
            <a:r>
              <a:rPr lang="en-US" sz="1200" baseline="0" dirty="0" err="1" smtClean="0"/>
              <a:t>MaritalStatus</a:t>
            </a:r>
            <a:r>
              <a:rPr lang="en-US" sz="1200" baseline="0" dirty="0" smtClean="0"/>
              <a:t>  </a:t>
            </a:r>
            <a:r>
              <a:rPr lang="en-US" sz="1200" baseline="0" dirty="0" err="1" smtClean="0"/>
              <a:t>maritalStatus</a:t>
            </a:r>
            <a:r>
              <a:rPr lang="en-US" sz="1200" baseline="0" dirty="0" smtClean="0"/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    </a:t>
            </a:r>
            <a:r>
              <a:rPr lang="en-US" sz="1200" baseline="0" dirty="0" err="1" smtClean="0"/>
              <a:t>int</a:t>
            </a:r>
            <a:r>
              <a:rPr lang="en-US" sz="1200" baseline="0" dirty="0" smtClean="0"/>
              <a:t>            </a:t>
            </a:r>
            <a:r>
              <a:rPr lang="en-US" sz="1200" baseline="0" dirty="0" err="1" smtClean="0"/>
              <a:t>numChildren</a:t>
            </a:r>
            <a:r>
              <a:rPr lang="en-US" sz="1200" baseline="0" dirty="0" smtClean="0"/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  value </a:t>
            </a:r>
            <a:r>
              <a:rPr lang="en-US" sz="1200" baseline="0" dirty="0" err="1" smtClean="0"/>
              <a:t>EmployeeInfo</a:t>
            </a:r>
            <a:r>
              <a:rPr lang="en-US" sz="1200" baseline="0" dirty="0" smtClean="0"/>
              <a:t>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    String  name;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    </a:t>
            </a:r>
            <a:r>
              <a:rPr lang="en-US" sz="1200" baseline="0" dirty="0" err="1" smtClean="0"/>
              <a:t>int</a:t>
            </a:r>
            <a:r>
              <a:rPr lang="en-US" sz="1200" baseline="0" dirty="0" smtClean="0"/>
              <a:t>     id;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    </a:t>
            </a:r>
            <a:r>
              <a:rPr lang="en-US" sz="1200" baseline="0" dirty="0" err="1" smtClean="0"/>
              <a:t>int</a:t>
            </a:r>
            <a:r>
              <a:rPr lang="en-US" sz="1200" baseline="0" dirty="0" smtClean="0"/>
              <a:t>     salary;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  value Address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    String  street;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    String  city;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    String  state;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    </a:t>
            </a:r>
            <a:r>
              <a:rPr lang="en-US" sz="1200" baseline="0" dirty="0" err="1" smtClean="0"/>
              <a:t>int</a:t>
            </a:r>
            <a:r>
              <a:rPr lang="en-US" sz="1200" baseline="0" dirty="0" smtClean="0"/>
              <a:t>     </a:t>
            </a:r>
            <a:r>
              <a:rPr lang="en-US" sz="1200" baseline="0" dirty="0" err="1" smtClean="0"/>
              <a:t>zipcode</a:t>
            </a:r>
            <a:r>
              <a:rPr lang="en-US" sz="1200" baseline="0" dirty="0" smtClean="0"/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  value Phone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    String  number;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  </a:t>
            </a:r>
            <a:r>
              <a:rPr lang="en-US" sz="1200" baseline="0" dirty="0" err="1" smtClean="0"/>
              <a:t>enum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MaritalStatus</a:t>
            </a:r>
            <a:r>
              <a:rPr lang="en-US" sz="1200" baseline="0" dirty="0" smtClean="0"/>
              <a:t>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    DIVORCED;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    MARRIED;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    OTHER;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    SEPARATED;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    SINGLE;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    WIDOWED;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 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DAF0-1324-4B9B-96D5-9AEF8D8FD5D6}" type="slidenum">
              <a:rPr lang="hr-HR" smtClean="0"/>
              <a:t>37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60454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Barbara </a:t>
            </a:r>
            <a:r>
              <a:rPr lang="en-US" dirty="0" err="1" smtClean="0"/>
              <a:t>Staudt</a:t>
            </a:r>
            <a:r>
              <a:rPr lang="en-US" dirty="0" smtClean="0"/>
              <a:t> Lerner:</a:t>
            </a:r>
          </a:p>
          <a:p>
            <a:r>
              <a:rPr lang="en-US" b="1" dirty="0" smtClean="0"/>
              <a:t>"</a:t>
            </a:r>
            <a:r>
              <a:rPr lang="en-US" b="1" i="1" dirty="0" smtClean="0"/>
              <a:t>A Model for Compound Type Changes Encountered in Schema Evolution</a:t>
            </a:r>
            <a:r>
              <a:rPr lang="en-US" b="1" dirty="0" smtClean="0"/>
              <a:t>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ACM Transactions on Database Systems, Vol. 25, No. 1, March 2000, Pages 83–127.</a:t>
            </a:r>
            <a:endParaRPr lang="en-US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DAF0-1324-4B9B-96D5-9AEF8D8FD5D6}" type="slidenum">
              <a:rPr lang="hr-HR" smtClean="0"/>
              <a:t>38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60454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DAF0-1324-4B9B-96D5-9AEF8D8FD5D6}" type="slidenum">
              <a:rPr lang="hr-HR" smtClean="0"/>
              <a:t>39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1130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DAF0-1324-4B9B-96D5-9AEF8D8FD5D6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6045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DAF0-1324-4B9B-96D5-9AEF8D8FD5D6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6045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DAF0-1324-4B9B-96D5-9AEF8D8FD5D6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6045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DAF0-1324-4B9B-96D5-9AEF8D8FD5D6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6045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DAF0-1324-4B9B-96D5-9AEF8D8FD5D6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6045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DAF0-1324-4B9B-96D5-9AEF8D8FD5D6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6045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740C6D-8652-4B72-A668-0228B5725EFF}" type="datetimeFigureOut">
              <a:rPr lang="hr-HR" smtClean="0"/>
              <a:t>28.4.2014.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600057-75F2-4C32-8374-27616CBD9E0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3610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740C6D-8652-4B72-A668-0228B5725EFF}" type="datetimeFigureOut">
              <a:rPr lang="hr-HR" smtClean="0"/>
              <a:t>28.4.2014.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600057-75F2-4C32-8374-27616CBD9E0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1602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740C6D-8652-4B72-A668-0228B5725EFF}" type="datetimeFigureOut">
              <a:rPr lang="hr-HR" smtClean="0"/>
              <a:t>28.4.2014.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600057-75F2-4C32-8374-27616CBD9E0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9025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740C6D-8652-4B72-A668-0228B5725EFF}" type="datetimeFigureOut">
              <a:rPr lang="hr-HR" smtClean="0"/>
              <a:t>28.4.2014.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600057-75F2-4C32-8374-27616CBD9E0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7711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740C6D-8652-4B72-A668-0228B5725EFF}" type="datetimeFigureOut">
              <a:rPr lang="hr-HR" smtClean="0"/>
              <a:t>28.4.2014.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600057-75F2-4C32-8374-27616CBD9E0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7436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740C6D-8652-4B72-A668-0228B5725EFF}" type="datetimeFigureOut">
              <a:rPr lang="hr-HR" smtClean="0"/>
              <a:t>28.4.2014.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600057-75F2-4C32-8374-27616CBD9E0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0601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740C6D-8652-4B72-A668-0228B5725EFF}" type="datetimeFigureOut">
              <a:rPr lang="hr-HR" smtClean="0"/>
              <a:t>28.4.2014.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600057-75F2-4C32-8374-27616CBD9E0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8040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740C6D-8652-4B72-A668-0228B5725EFF}" type="datetimeFigureOut">
              <a:rPr lang="hr-HR" smtClean="0"/>
              <a:t>28.4.2014.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600057-75F2-4C32-8374-27616CBD9E0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687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740C6D-8652-4B72-A668-0228B5725EFF}" type="datetimeFigureOut">
              <a:rPr lang="hr-HR" smtClean="0"/>
              <a:t>28.4.2014.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600057-75F2-4C32-8374-27616CBD9E0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1601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740C6D-8652-4B72-A668-0228B5725EFF}" type="datetimeFigureOut">
              <a:rPr lang="hr-HR" smtClean="0"/>
              <a:t>28.4.2014.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600057-75F2-4C32-8374-27616CBD9E0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6342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740C6D-8652-4B72-A668-0228B5725EFF}" type="datetimeFigureOut">
              <a:rPr lang="hr-HR" smtClean="0"/>
              <a:t>28.4.2014.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600057-75F2-4C32-8374-27616CBD9E0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4478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0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4904"/>
            <a:ext cx="7772400" cy="1296144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Automatske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migracije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err="1" smtClean="0">
                <a:solidFill>
                  <a:schemeClr val="bg1"/>
                </a:solidFill>
              </a:rPr>
              <a:t>baza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podataka</a:t>
            </a:r>
            <a:endParaRPr lang="hr-HR" b="1" dirty="0">
              <a:solidFill>
                <a:schemeClr val="bg1"/>
              </a:solidFill>
            </a:endParaRPr>
          </a:p>
        </p:txBody>
      </p:sp>
      <p:pic>
        <p:nvPicPr>
          <p:cNvPr id="1027" name="Picture 3" descr="D:\javacro14-hor-sh-963x1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229200"/>
            <a:ext cx="4436528" cy="51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177DBA"/>
                </a:solidFill>
              </a:rPr>
              <a:t>Live demo - </a:t>
            </a:r>
            <a:r>
              <a:rPr lang="en-US" sz="3600" b="1" dirty="0" err="1" smtClean="0">
                <a:solidFill>
                  <a:srgbClr val="177DBA"/>
                </a:solidFill>
              </a:rPr>
              <a:t>brzo</a:t>
            </a:r>
            <a:r>
              <a:rPr lang="en-US" sz="3600" b="1" dirty="0" smtClean="0">
                <a:solidFill>
                  <a:srgbClr val="177DBA"/>
                </a:solidFill>
              </a:rPr>
              <a:t> u Eclipse!</a:t>
            </a:r>
            <a:endParaRPr lang="hr-HR" sz="3600" b="1" dirty="0">
              <a:solidFill>
                <a:srgbClr val="177DBA"/>
              </a:solidFill>
            </a:endParaRPr>
          </a:p>
        </p:txBody>
      </p:sp>
      <p:pic>
        <p:nvPicPr>
          <p:cNvPr id="5" name="Picture 3" descr="D:\javacro14-hor-sh-963x1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6845"/>
            <a:ext cx="2218264" cy="25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7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solidFill>
                  <a:srgbClr val="177DBA"/>
                </a:solidFill>
              </a:rPr>
              <a:t>Zijev</a:t>
            </a:r>
            <a:r>
              <a:rPr lang="en-US" sz="3600" b="1" dirty="0" smtClean="0">
                <a:solidFill>
                  <a:srgbClr val="177DBA"/>
                </a:solidFill>
              </a:rPr>
              <a:t>…</a:t>
            </a:r>
            <a:endParaRPr lang="hr-HR" sz="3600" b="1" dirty="0">
              <a:solidFill>
                <a:srgbClr val="177DBA"/>
              </a:solidFill>
            </a:endParaRPr>
          </a:p>
        </p:txBody>
      </p:sp>
      <p:pic>
        <p:nvPicPr>
          <p:cNvPr id="5" name="Picture 3" descr="D:\javacro14-hor-sh-963x1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6845"/>
            <a:ext cx="2218264" cy="25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5576" y="1628800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ovako</a:t>
            </a:r>
            <a:r>
              <a:rPr lang="en-US" dirty="0" smtClean="0"/>
              <a:t> </a:t>
            </a:r>
            <a:r>
              <a:rPr lang="en-US" dirty="0" err="1" smtClean="0"/>
              <a:t>jednostavan</a:t>
            </a:r>
            <a:r>
              <a:rPr lang="en-US" dirty="0" smtClean="0"/>
              <a:t> alter </a:t>
            </a:r>
            <a:r>
              <a:rPr lang="en-US" dirty="0" err="1" smtClean="0"/>
              <a:t>nam</a:t>
            </a:r>
            <a:r>
              <a:rPr lang="en-US" dirty="0" smtClean="0"/>
              <a:t> </a:t>
            </a:r>
            <a:r>
              <a:rPr lang="en-US" dirty="0" err="1" smtClean="0"/>
              <a:t>mo</a:t>
            </a:r>
            <a:r>
              <a:rPr lang="hr-HR" dirty="0" smtClean="0"/>
              <a:t>ž</a:t>
            </a:r>
            <a:r>
              <a:rPr lang="en-US" dirty="0" smtClean="0"/>
              <a:t>da </a:t>
            </a:r>
            <a:r>
              <a:rPr lang="en-US" dirty="0" err="1" smtClean="0"/>
              <a:t>i</a:t>
            </a:r>
            <a:r>
              <a:rPr lang="en-US" dirty="0" smtClean="0"/>
              <a:t> ne </a:t>
            </a:r>
            <a:r>
              <a:rPr lang="en-US" dirty="0" err="1" smtClean="0"/>
              <a:t>treba</a:t>
            </a:r>
            <a:r>
              <a:rPr lang="en-US" dirty="0" smtClean="0"/>
              <a:t> </a:t>
            </a:r>
            <a:r>
              <a:rPr lang="en-US" dirty="0" err="1" smtClean="0"/>
              <a:t>mozak</a:t>
            </a:r>
            <a:r>
              <a:rPr lang="en-US" dirty="0" smtClean="0"/>
              <a:t>,</a:t>
            </a:r>
          </a:p>
          <a:p>
            <a:r>
              <a:rPr lang="en-US" dirty="0" smtClean="0"/>
              <a:t>no </a:t>
            </a:r>
            <a:r>
              <a:rPr lang="hr-HR" dirty="0" smtClean="0"/>
              <a:t>š</a:t>
            </a:r>
            <a:r>
              <a:rPr lang="en-US" dirty="0" smtClean="0"/>
              <a:t>to </a:t>
            </a:r>
            <a:r>
              <a:rPr lang="en-US" dirty="0" err="1" smtClean="0"/>
              <a:t>kada</a:t>
            </a:r>
            <a:r>
              <a:rPr lang="en-US" dirty="0" smtClean="0"/>
              <a:t> je model </a:t>
            </a:r>
            <a:r>
              <a:rPr lang="en-US" dirty="0" err="1" smtClean="0"/>
              <a:t>kompliciraniji</a:t>
            </a:r>
            <a:r>
              <a:rPr lang="en-US" dirty="0" smtClean="0"/>
              <a:t>?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6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177DBA"/>
                </a:solidFill>
              </a:rPr>
              <a:t>NoSQL </a:t>
            </a:r>
            <a:r>
              <a:rPr lang="en-US" sz="3600" b="1" dirty="0" err="1" smtClean="0">
                <a:solidFill>
                  <a:srgbClr val="177DBA"/>
                </a:solidFill>
              </a:rPr>
              <a:t>dokument</a:t>
            </a:r>
            <a:endParaRPr lang="hr-HR" sz="3600" b="1" dirty="0">
              <a:solidFill>
                <a:srgbClr val="177DBA"/>
              </a:solidFill>
            </a:endParaRPr>
          </a:p>
        </p:txBody>
      </p:sp>
      <p:pic>
        <p:nvPicPr>
          <p:cNvPr id="5" name="Picture 3" descr="D:\javacro14-hor-sh-963x1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6845"/>
            <a:ext cx="2218264" cy="25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04048" y="1124744"/>
            <a:ext cx="3960440" cy="510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"id"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1398377244087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"Ivan </a:t>
            </a:r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Horvat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"accounts"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</a:p>
          <a:p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"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IBAN"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"HR8923600001100000011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05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"currency"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"HRK"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"transactions"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[{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0.00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"outflow"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75.00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"description"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Kupovina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 </a:t>
            </a:r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DMu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2013-05-13"</a:t>
            </a:r>
            <a:endParaRPr lang="en-US" sz="105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}, {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2383.77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"outflow"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0.00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"description"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Plaća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minimalac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2013-05-10"</a:t>
            </a:r>
            <a:endParaRPr lang="en-US" sz="105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1050" b="1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}, {</a:t>
            </a: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"IBAN"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"HR3623600002500000025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5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currency"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"EUR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"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transactions"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[{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0.00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"outflow"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45.00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"description"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"Diablo III expansion"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2013-05-03"</a:t>
            </a:r>
            <a:endParaRPr lang="en-US" sz="105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1050" b="1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2924944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Kolekcije</a:t>
            </a:r>
            <a:r>
              <a:rPr lang="en-US" dirty="0" smtClean="0"/>
              <a:t> </a:t>
            </a:r>
            <a:r>
              <a:rPr lang="en-US" dirty="0" err="1" smtClean="0"/>
              <a:t>objekata</a:t>
            </a:r>
            <a:r>
              <a:rPr lang="en-US" dirty="0" smtClean="0"/>
              <a:t> </a:t>
            </a:r>
            <a:r>
              <a:rPr lang="en-US" dirty="0" err="1" smtClean="0"/>
              <a:t>unutar</a:t>
            </a:r>
            <a:endParaRPr lang="en-US" dirty="0" smtClean="0"/>
          </a:p>
          <a:p>
            <a:r>
              <a:rPr lang="en-US" dirty="0" err="1"/>
              <a:t>k</a:t>
            </a:r>
            <a:r>
              <a:rPr lang="en-US" dirty="0" err="1" smtClean="0"/>
              <a:t>olekcija</a:t>
            </a:r>
            <a:r>
              <a:rPr lang="en-US" dirty="0" smtClean="0"/>
              <a:t> </a:t>
            </a:r>
            <a:r>
              <a:rPr lang="en-US" dirty="0" err="1" smtClean="0"/>
              <a:t>objekata</a:t>
            </a:r>
            <a:r>
              <a:rPr lang="en-US" dirty="0" smtClean="0"/>
              <a:t>…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5389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177DBA"/>
                </a:solidFill>
              </a:rPr>
              <a:t>NoSQL </a:t>
            </a:r>
            <a:r>
              <a:rPr lang="en-US" sz="3600" b="1" dirty="0" err="1" smtClean="0">
                <a:solidFill>
                  <a:srgbClr val="177DBA"/>
                </a:solidFill>
              </a:rPr>
              <a:t>dokument</a:t>
            </a:r>
            <a:endParaRPr lang="hr-HR" sz="3600" b="1" dirty="0">
              <a:solidFill>
                <a:srgbClr val="177DBA"/>
              </a:solidFill>
            </a:endParaRPr>
          </a:p>
        </p:txBody>
      </p:sp>
      <p:pic>
        <p:nvPicPr>
          <p:cNvPr id="5" name="Picture 3" descr="D:\javacro14-hor-sh-963x1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6845"/>
            <a:ext cx="2218264" cy="25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04048" y="1124744"/>
            <a:ext cx="3960440" cy="510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"id"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1398377244087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"Ivan </a:t>
            </a:r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Horvat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"accounts"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</a:p>
          <a:p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"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IBAN"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"HR8923600001100000011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05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"currency"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"HRK"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"transactions"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[{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0.00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"outflow"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75.00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"description"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Kupovina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 </a:t>
            </a:r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DMu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2013-05-13"</a:t>
            </a:r>
            <a:endParaRPr lang="en-US" sz="105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}, {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2383.77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"outflow"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0.00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"description"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Plaća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minimalac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2013-05-10"</a:t>
            </a:r>
            <a:endParaRPr lang="en-US" sz="105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1050" b="1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}, {</a:t>
            </a: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"IBAN"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"HR3623600002500000025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5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currency"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"EUR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"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transactions"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[{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0.00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"outflow"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45.00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"description"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"Diablo III expansion"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2013-05-03"</a:t>
            </a:r>
            <a:endParaRPr lang="en-US" sz="105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1050" b="1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2924944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Kolekcije</a:t>
            </a:r>
            <a:r>
              <a:rPr lang="en-US" dirty="0" smtClean="0"/>
              <a:t> </a:t>
            </a:r>
            <a:r>
              <a:rPr lang="en-US" dirty="0" err="1" smtClean="0"/>
              <a:t>objekata</a:t>
            </a:r>
            <a:r>
              <a:rPr lang="en-US" dirty="0" smtClean="0"/>
              <a:t> </a:t>
            </a:r>
            <a:r>
              <a:rPr lang="en-US" dirty="0" err="1" smtClean="0"/>
              <a:t>unutar</a:t>
            </a:r>
            <a:endParaRPr lang="en-US" dirty="0" smtClean="0"/>
          </a:p>
          <a:p>
            <a:r>
              <a:rPr lang="en-US" dirty="0" err="1"/>
              <a:t>k</a:t>
            </a:r>
            <a:r>
              <a:rPr lang="en-US" dirty="0" err="1" smtClean="0"/>
              <a:t>olekcija</a:t>
            </a:r>
            <a:r>
              <a:rPr lang="en-US" dirty="0" smtClean="0"/>
              <a:t> </a:t>
            </a:r>
            <a:r>
              <a:rPr lang="en-US" dirty="0" err="1" smtClean="0"/>
              <a:t>objekata</a:t>
            </a:r>
            <a:r>
              <a:rPr lang="en-US" dirty="0" smtClean="0"/>
              <a:t> </a:t>
            </a:r>
            <a:r>
              <a:rPr lang="en-US" dirty="0" err="1" smtClean="0"/>
              <a:t>nisu</a:t>
            </a:r>
            <a:r>
              <a:rPr lang="en-US" dirty="0" smtClean="0"/>
              <a:t> problem!</a:t>
            </a:r>
          </a:p>
          <a:p>
            <a:endParaRPr lang="en-US" dirty="0"/>
          </a:p>
          <a:p>
            <a:r>
              <a:rPr lang="en-US" dirty="0" smtClean="0"/>
              <a:t>Oracle je </a:t>
            </a:r>
            <a:r>
              <a:rPr lang="en-US" b="1" dirty="0" smtClean="0">
                <a:solidFill>
                  <a:srgbClr val="00B050"/>
                </a:solidFill>
              </a:rPr>
              <a:t>O</a:t>
            </a:r>
            <a:r>
              <a:rPr lang="en-US" dirty="0" smtClean="0"/>
              <a:t>RDBMS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9037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solidFill>
                  <a:srgbClr val="177DBA"/>
                </a:solidFill>
              </a:rPr>
              <a:t>Modeliramo</a:t>
            </a:r>
            <a:r>
              <a:rPr lang="en-US" sz="3600" b="1" dirty="0" smtClean="0">
                <a:solidFill>
                  <a:srgbClr val="177DBA"/>
                </a:solidFill>
              </a:rPr>
              <a:t> </a:t>
            </a:r>
            <a:r>
              <a:rPr lang="en-US" sz="3600" b="1" dirty="0" err="1" smtClean="0">
                <a:solidFill>
                  <a:srgbClr val="177DBA"/>
                </a:solidFill>
              </a:rPr>
              <a:t>dokument</a:t>
            </a:r>
            <a:endParaRPr lang="hr-HR" sz="3600" b="1" dirty="0">
              <a:solidFill>
                <a:srgbClr val="177DBA"/>
              </a:solidFill>
            </a:endParaRPr>
          </a:p>
        </p:txBody>
      </p:sp>
      <p:pic>
        <p:nvPicPr>
          <p:cNvPr id="5" name="Picture 3" descr="D:\javacro14-hor-sh-963x1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6845"/>
            <a:ext cx="2218264" cy="25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04048" y="1124744"/>
            <a:ext cx="3960440" cy="510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"id"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1398377244087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"Ivan </a:t>
            </a:r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Horvat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"accounts"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</a:p>
          <a:p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"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IBAN"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"HR8923600001100000011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05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"currency"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"HRK"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"transactions"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[{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0.00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"outflow"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75.00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"description"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Kupovina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 </a:t>
            </a:r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DMu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2013-05-13"</a:t>
            </a:r>
            <a:endParaRPr lang="en-US" sz="105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}, {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2383.77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"outflow"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0.00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"description"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Plaća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minimalac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2013-05-10"</a:t>
            </a:r>
            <a:endParaRPr lang="en-US" sz="105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1050" b="1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}, {</a:t>
            </a: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"IBAN"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"HR3623600002500000025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5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currency"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"EUR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"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transactions"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[{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0.00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"outflow"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45.00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"description"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"Diablo III expansion"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2013-05-03"</a:t>
            </a:r>
            <a:endParaRPr lang="en-US" sz="105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1050" b="1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3608" y="1700808"/>
            <a:ext cx="612068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Accounting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hr-HR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hr-HR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Account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&gt;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accounts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hr-HR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Account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hr-HR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05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05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hr-HR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     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IBAN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05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        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currency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hr-HR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&gt;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transactions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hr-HR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Decimal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05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inflow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Decimal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05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outflow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05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738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177DBA"/>
                </a:solidFill>
              </a:rPr>
              <a:t>Model </a:t>
            </a:r>
            <a:r>
              <a:rPr lang="en-US" sz="3600" b="1" dirty="0" err="1" smtClean="0">
                <a:solidFill>
                  <a:srgbClr val="177DBA"/>
                </a:solidFill>
              </a:rPr>
              <a:t>stvara</a:t>
            </a:r>
            <a:r>
              <a:rPr lang="en-US" sz="3600" b="1" dirty="0" smtClean="0">
                <a:solidFill>
                  <a:srgbClr val="177DBA"/>
                </a:solidFill>
              </a:rPr>
              <a:t> DDL</a:t>
            </a:r>
            <a:endParaRPr lang="hr-HR" sz="3600" b="1" dirty="0">
              <a:solidFill>
                <a:srgbClr val="177DBA"/>
              </a:solidFill>
            </a:endParaRPr>
          </a:p>
        </p:txBody>
      </p:sp>
      <p:pic>
        <p:nvPicPr>
          <p:cNvPr id="5" name="Picture 3" descr="D:\javacro14-hor-sh-963x1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6845"/>
            <a:ext cx="2218264" cy="25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3608" y="1700808"/>
            <a:ext cx="612068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Accounting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hr-HR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hr-HR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Account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&gt;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accounts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hr-HR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Account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hr-HR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05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05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hr-HR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     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IBAN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05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        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currency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hr-HR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&gt;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transactions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hr-HR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Decimal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05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inflow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Decimal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05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outflow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05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0032" y="1354559"/>
            <a:ext cx="540060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TABLE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Accounting"."Customer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"(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"id" </a:t>
            </a:r>
            <a:r>
              <a:rPr lang="en-US" sz="1050" b="1" dirty="0">
                <a:solidFill>
                  <a:srgbClr val="177D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NULL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name"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CLOB NOT </a:t>
            </a:r>
            <a:r>
              <a:rPr lang="en-US" sz="105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accounts" "Accounting"."-Account-A-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</a:t>
            </a:r>
            <a:r>
              <a:rPr lang="en-US" sz="105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CONSTRAINT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PK_Customer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 KEY 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("id")</a:t>
            </a: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OR REPLACE TYPE 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"-Account-A-" </a:t>
            </a:r>
            <a:r>
              <a:rPr lang="en-US" sz="1050" b="1" dirty="0" smtClean="0">
                <a:solidFill>
                  <a:srgbClr val="177D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smtClean="0">
                <a:solidFill>
                  <a:srgbClr val="177D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VARRAY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32768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050" b="1" dirty="0">
                <a:solidFill>
                  <a:srgbClr val="177D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Accounting"."Account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en-US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5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OR REPLACE TYPE 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"Account" </a:t>
            </a:r>
            <a:r>
              <a:rPr lang="en-US" sz="1050" b="1" dirty="0">
                <a:solidFill>
                  <a:srgbClr val="177D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OBJECT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"IBAN" </a:t>
            </a:r>
            <a:r>
              <a:rPr lang="en-US" sz="1050" b="1" dirty="0">
                <a:solidFill>
                  <a:srgbClr val="177D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VARCHAR2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NULL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"currency" </a:t>
            </a:r>
            <a:r>
              <a:rPr lang="en-US" sz="1050" b="1" dirty="0">
                <a:solidFill>
                  <a:srgbClr val="177D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VARCHAR2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NULL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"transactions" "Accounting"."-Transaction-A-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05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OR REPLACE TYPE 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"-Transaction-A-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VARRAY(</a:t>
            </a:r>
            <a:r>
              <a:rPr lang="en-US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32768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050" b="1" dirty="0">
                <a:solidFill>
                  <a:srgbClr val="177D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Accounting"."Transaction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en-US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OR REPLACE TYPE 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"Transaction" </a:t>
            </a:r>
            <a:r>
              <a:rPr lang="en-US" sz="1050" b="1" dirty="0">
                <a:solidFill>
                  <a:srgbClr val="177D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OBJECT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"inflow" </a:t>
            </a:r>
            <a:r>
              <a:rPr lang="en-US" sz="1050" b="1" dirty="0">
                <a:solidFill>
                  <a:srgbClr val="177D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NULL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"outflow" </a:t>
            </a:r>
            <a:r>
              <a:rPr lang="en-US" sz="1050" b="1" dirty="0">
                <a:solidFill>
                  <a:srgbClr val="177D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NULL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"description" </a:t>
            </a:r>
            <a:r>
              <a:rPr lang="en-US" sz="1050" b="1" dirty="0">
                <a:solidFill>
                  <a:srgbClr val="177D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VARCHAR2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NULL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050" b="1" dirty="0" smtClean="0">
                <a:solidFill>
                  <a:srgbClr val="177D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NULL</a:t>
            </a:r>
            <a:endParaRPr lang="en-US" sz="1050" b="1" dirty="0">
              <a:solidFill>
                <a:srgbClr val="177DB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hr-HR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33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177DBA"/>
                </a:solidFill>
              </a:rPr>
              <a:t>Model </a:t>
            </a:r>
            <a:r>
              <a:rPr lang="en-US" sz="3600" b="1" dirty="0" err="1" smtClean="0">
                <a:solidFill>
                  <a:srgbClr val="177DBA"/>
                </a:solidFill>
              </a:rPr>
              <a:t>stvara</a:t>
            </a:r>
            <a:r>
              <a:rPr lang="en-US" sz="3600" b="1" dirty="0" smtClean="0">
                <a:solidFill>
                  <a:srgbClr val="177DBA"/>
                </a:solidFill>
              </a:rPr>
              <a:t> Java </a:t>
            </a:r>
            <a:r>
              <a:rPr lang="en-US" sz="3600" b="1" dirty="0" err="1" smtClean="0">
                <a:solidFill>
                  <a:srgbClr val="177DBA"/>
                </a:solidFill>
              </a:rPr>
              <a:t>klase</a:t>
            </a:r>
            <a:endParaRPr lang="hr-HR" sz="3600" b="1" dirty="0">
              <a:solidFill>
                <a:srgbClr val="177DBA"/>
              </a:solidFill>
            </a:endParaRPr>
          </a:p>
        </p:txBody>
      </p:sp>
      <p:pic>
        <p:nvPicPr>
          <p:cNvPr id="5" name="Picture 3" descr="D:\javacro14-hor-sh-963x1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6845"/>
            <a:ext cx="2218264" cy="25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3608" y="1700808"/>
            <a:ext cx="612068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Accounting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hr-HR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hr-HR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Account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&gt;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accounts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hr-HR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Account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hr-HR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05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05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hr-HR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     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IBAN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05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        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currency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hr-HR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&gt;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transactions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hr-HR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Decimal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05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inflow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Decimal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05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outflow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05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8" name="Picture 2" descr="R:\t\customer-inse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405855"/>
            <a:ext cx="4714875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81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177DBA"/>
                </a:solidFill>
              </a:rPr>
              <a:t>NoSQL 1=1 SQL</a:t>
            </a:r>
            <a:endParaRPr lang="hr-HR" sz="3600" b="1" dirty="0">
              <a:solidFill>
                <a:srgbClr val="177DBA"/>
              </a:solidFill>
            </a:endParaRPr>
          </a:p>
        </p:txBody>
      </p:sp>
      <p:pic>
        <p:nvPicPr>
          <p:cNvPr id="5" name="Picture 3" descr="D:\javacro14-hor-sh-963x1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6845"/>
            <a:ext cx="2218264" cy="25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R:\t\Customer-Colum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110389"/>
            <a:ext cx="5233988" cy="140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:\t\Customer-Dat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970" y="5501415"/>
            <a:ext cx="595503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520" y="1268760"/>
            <a:ext cx="3960440" cy="510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"id"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1398377244087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"Ivan </a:t>
            </a:r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Horvat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"accounts"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</a:p>
          <a:p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"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IBAN"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"HR8923600001100000011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05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"currency"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"HRK"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"transactions"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[{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0.00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"outflow"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75.00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"description"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Kupovina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 </a:t>
            </a:r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DMu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2013-05-13"</a:t>
            </a:r>
            <a:endParaRPr lang="en-US" sz="105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}, {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2383.77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"outflow"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0.00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"description"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Plaća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minimalac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2013-05-10"</a:t>
            </a:r>
            <a:endParaRPr lang="en-US" sz="105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1050" b="1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}, {</a:t>
            </a: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"IBAN"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"HR3623600002500000025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5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currency"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"EUR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"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transactions"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[{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0.00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"outflow"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45.00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"description"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"Diablo III expansion"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2013-05-03"</a:t>
            </a:r>
            <a:endParaRPr lang="en-US" sz="105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1050" b="1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188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177DBA"/>
                </a:solidFill>
              </a:rPr>
              <a:t>NoSQL 1=1 SQL</a:t>
            </a:r>
            <a:endParaRPr lang="hr-HR" sz="3600" b="1" dirty="0">
              <a:solidFill>
                <a:srgbClr val="177DBA"/>
              </a:solidFill>
            </a:endParaRPr>
          </a:p>
        </p:txBody>
      </p:sp>
      <p:pic>
        <p:nvPicPr>
          <p:cNvPr id="5" name="Picture 3" descr="D:\javacro14-hor-sh-963x1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6845"/>
            <a:ext cx="2218264" cy="25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R:\t\Customer-Colum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110389"/>
            <a:ext cx="5233988" cy="140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:\t\Customer-Dat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970" y="5501415"/>
            <a:ext cx="595503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32040" y="1556792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Impedance mismatch = </a:t>
            </a:r>
            <a:r>
              <a:rPr lang="en-US" dirty="0" err="1" smtClean="0"/>
              <a:t>rje</a:t>
            </a:r>
            <a:r>
              <a:rPr lang="hr-HR" dirty="0" smtClean="0"/>
              <a:t>š</a:t>
            </a:r>
            <a:r>
              <a:rPr lang="en-US" dirty="0" smtClean="0"/>
              <a:t>en</a:t>
            </a:r>
          </a:p>
          <a:p>
            <a:endParaRPr lang="en-US" dirty="0" smtClean="0"/>
          </a:p>
          <a:p>
            <a:r>
              <a:rPr lang="en-US" dirty="0" err="1" smtClean="0"/>
              <a:t>Vrijeme</a:t>
            </a:r>
            <a:r>
              <a:rPr lang="en-US" dirty="0" smtClean="0"/>
              <a:t> je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evoluciju</a:t>
            </a:r>
            <a:r>
              <a:rPr lang="en-US" dirty="0" smtClean="0"/>
              <a:t> </a:t>
            </a:r>
            <a:r>
              <a:rPr lang="en-US" dirty="0" err="1" smtClean="0"/>
              <a:t>sheme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1268760"/>
            <a:ext cx="3960440" cy="510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"id"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1398377244087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"Ivan </a:t>
            </a:r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Horvat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"accounts"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</a:p>
          <a:p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"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IBAN"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"HR8923600001100000011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05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"currency"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"HRK"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"transactions"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[{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0.00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"outflow"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75.00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"description"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Kupovina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 </a:t>
            </a:r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DMu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2013-05-13"</a:t>
            </a:r>
            <a:endParaRPr lang="en-US" sz="105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}, {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2383.77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"outflow"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0.00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"description"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Plaća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minimalac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2013-05-10"</a:t>
            </a:r>
            <a:endParaRPr lang="en-US" sz="105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1050" b="1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}, {</a:t>
            </a: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"IBAN"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"HR3623600002500000025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5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currency"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"EUR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"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transactions"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[{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0.00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"outflow"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45.00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"description"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"Diablo III expansion"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2013-05-03"</a:t>
            </a:r>
            <a:endParaRPr lang="en-US" sz="105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1050" b="1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352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177DBA"/>
                </a:solidFill>
              </a:rPr>
              <a:t>Use case: </a:t>
            </a:r>
            <a:r>
              <a:rPr lang="en-US" sz="3600" b="1" dirty="0" err="1" smtClean="0">
                <a:solidFill>
                  <a:srgbClr val="177DBA"/>
                </a:solidFill>
              </a:rPr>
              <a:t>promjena</a:t>
            </a:r>
            <a:r>
              <a:rPr lang="en-US" sz="3600" b="1" dirty="0" smtClean="0">
                <a:solidFill>
                  <a:srgbClr val="177DBA"/>
                </a:solidFill>
              </a:rPr>
              <a:t> nested </a:t>
            </a:r>
            <a:r>
              <a:rPr lang="en-US" sz="3600" b="1" dirty="0" err="1" smtClean="0">
                <a:solidFill>
                  <a:srgbClr val="177DBA"/>
                </a:solidFill>
              </a:rPr>
              <a:t>tipa</a:t>
            </a:r>
            <a:endParaRPr lang="hr-HR" sz="3600" b="1" dirty="0">
              <a:solidFill>
                <a:srgbClr val="177DBA"/>
              </a:solidFill>
            </a:endParaRPr>
          </a:p>
        </p:txBody>
      </p:sp>
      <p:pic>
        <p:nvPicPr>
          <p:cNvPr id="5" name="Picture 3" descr="D:\javacro14-hor-sh-963x1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6845"/>
            <a:ext cx="2218264" cy="25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520" y="1268760"/>
            <a:ext cx="3960440" cy="510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"id"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1398377244087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"Ivan </a:t>
            </a:r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Horvat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"accounts"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</a:p>
          <a:p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"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IBAN"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"HR8923600001100000011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05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"currency"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"HRK"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"transactions"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[{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0.00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"outflow"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75.00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"description"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Kupovina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 </a:t>
            </a:r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DMu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2013-05-13"</a:t>
            </a:r>
            <a:endParaRPr lang="en-US" sz="105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}, {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2383.77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"outflow"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0.00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"description"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Plaća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minimalac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2013-05-10"</a:t>
            </a:r>
            <a:endParaRPr lang="en-US" sz="105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1050" b="1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}, {</a:t>
            </a: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"IBAN"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"HR3623600002500000025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5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currency"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"EUR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"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transactions"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[{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0.00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"outflow"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45.00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"description"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"Diablo III expansion"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2013-05-03"</a:t>
            </a:r>
            <a:endParaRPr lang="en-US" sz="105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1050" b="1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409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177DBA"/>
                </a:solidFill>
              </a:rPr>
              <a:t>NoSQL </a:t>
            </a:r>
            <a:r>
              <a:rPr lang="en-US" sz="3600" b="1" dirty="0" err="1" smtClean="0">
                <a:solidFill>
                  <a:srgbClr val="177DBA"/>
                </a:solidFill>
              </a:rPr>
              <a:t>dokument</a:t>
            </a:r>
            <a:r>
              <a:rPr lang="en-US" sz="3600" b="1" dirty="0" smtClean="0">
                <a:solidFill>
                  <a:srgbClr val="177DBA"/>
                </a:solidFill>
              </a:rPr>
              <a:t> </a:t>
            </a:r>
            <a:endParaRPr lang="hr-HR" sz="3600" b="1" dirty="0">
              <a:solidFill>
                <a:srgbClr val="177DBA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524100"/>
            <a:ext cx="4392488" cy="16888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KORISNIK</a:t>
            </a:r>
          </a:p>
          <a:p>
            <a:pPr marL="0" indent="0">
              <a:buNone/>
            </a:pP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"id"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hr-HR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"69435151530"</a:t>
            </a: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hr-HR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"Pero Peričić"</a:t>
            </a: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"number"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hr-HR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"+385 1 234-678"</a:t>
            </a: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hr-H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3" descr="D:\javacro14-hor-sh-963x1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6845"/>
            <a:ext cx="2218264" cy="25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18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177DBA"/>
                </a:solidFill>
              </a:rPr>
              <a:t>Use case: </a:t>
            </a:r>
            <a:r>
              <a:rPr lang="en-US" sz="3600" b="1" dirty="0" err="1" smtClean="0">
                <a:solidFill>
                  <a:srgbClr val="177DBA"/>
                </a:solidFill>
              </a:rPr>
              <a:t>promjena</a:t>
            </a:r>
            <a:r>
              <a:rPr lang="en-US" sz="3600" b="1" dirty="0" smtClean="0">
                <a:solidFill>
                  <a:srgbClr val="177DBA"/>
                </a:solidFill>
              </a:rPr>
              <a:t> nested </a:t>
            </a:r>
            <a:r>
              <a:rPr lang="en-US" sz="3600" b="1" dirty="0" err="1" smtClean="0">
                <a:solidFill>
                  <a:srgbClr val="177DBA"/>
                </a:solidFill>
              </a:rPr>
              <a:t>tipa</a:t>
            </a:r>
            <a:endParaRPr lang="hr-HR" sz="3600" b="1" dirty="0">
              <a:solidFill>
                <a:srgbClr val="177DBA"/>
              </a:solidFill>
            </a:endParaRPr>
          </a:p>
        </p:txBody>
      </p:sp>
      <p:pic>
        <p:nvPicPr>
          <p:cNvPr id="5" name="Picture 3" descr="D:\javacro14-hor-sh-963x1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6845"/>
            <a:ext cx="2218264" cy="25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520" y="1268760"/>
            <a:ext cx="3960440" cy="510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"id"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1398377244087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"Ivan </a:t>
            </a:r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Horvat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"accounts"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</a:p>
          <a:p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"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IBAN"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"HR8923600001100000011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05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"currency"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"HRK"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"transactions"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[{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0.00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"outflow"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75.00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"description"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Kupovina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 </a:t>
            </a:r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DMu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2013-05-13"</a:t>
            </a:r>
            <a:endParaRPr lang="en-US" sz="105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}, {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2383.77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"outflow"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0.00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"description"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Plaća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minimalac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2013-05-10"</a:t>
            </a:r>
            <a:endParaRPr lang="en-US" sz="105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1050" b="1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}, {</a:t>
            </a: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"IBAN"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"HR3623600002500000025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5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currency"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"EUR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"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transactions"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[{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0.00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"outflow"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45.00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"description"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"Diablo III expansion"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2013-05-03"</a:t>
            </a:r>
            <a:endParaRPr lang="en-US" sz="105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1050" b="1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9992" y="1268760"/>
            <a:ext cx="45365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"id"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1398377244087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"Ivan </a:t>
            </a:r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Horvat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"accounts"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</a:p>
          <a:p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"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IBAN"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"HR8923600001100000011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05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"currency"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"HRK"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"transactions"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[{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0.00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"outflow"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75.00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"description"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Kupovina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 </a:t>
            </a:r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DMu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2013-05-13T17:03:12.124+02:00"</a:t>
            </a:r>
            <a:endParaRPr lang="en-US" sz="105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}, {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2383.77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"outflow"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0.00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"description"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Plaća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minimalac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2013-05-10T12:57:40.630+02:00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1050" b="1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}, {</a:t>
            </a: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"IBAN"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"HR3623600002500000025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5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currency"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"EUR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"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transactions"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[{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0.00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"outflow"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45.00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"description"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"Diablo III expansion"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2013-05-03T02:30:11.102+02:00"</a:t>
            </a:r>
            <a:endParaRPr lang="en-US" sz="105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1050" b="1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309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177DBA"/>
                </a:solidFill>
              </a:rPr>
              <a:t>Use case: </a:t>
            </a:r>
            <a:r>
              <a:rPr lang="en-US" sz="3600" b="1" dirty="0" err="1" smtClean="0">
                <a:solidFill>
                  <a:srgbClr val="177DBA"/>
                </a:solidFill>
              </a:rPr>
              <a:t>promjena</a:t>
            </a:r>
            <a:r>
              <a:rPr lang="en-US" sz="3600" b="1" dirty="0" smtClean="0">
                <a:solidFill>
                  <a:srgbClr val="177DBA"/>
                </a:solidFill>
              </a:rPr>
              <a:t> nested </a:t>
            </a:r>
            <a:r>
              <a:rPr lang="en-US" sz="3600" b="1" dirty="0" err="1" smtClean="0">
                <a:solidFill>
                  <a:srgbClr val="177DBA"/>
                </a:solidFill>
              </a:rPr>
              <a:t>tipa</a:t>
            </a:r>
            <a:endParaRPr lang="hr-HR" sz="3600" b="1" dirty="0">
              <a:solidFill>
                <a:srgbClr val="177DBA"/>
              </a:solidFill>
            </a:endParaRPr>
          </a:p>
        </p:txBody>
      </p:sp>
      <p:pic>
        <p:nvPicPr>
          <p:cNvPr id="5" name="Picture 3" descr="D:\javacro14-hor-sh-963x1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6845"/>
            <a:ext cx="2218264" cy="25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520" y="1268760"/>
            <a:ext cx="3960440" cy="510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"id" : 1398377244087,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"name" : "Ivan </a:t>
            </a:r>
            <a:r>
              <a:rPr lang="en-US" sz="1050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Horvat</a:t>
            </a:r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"accounts" : </a:t>
            </a:r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"</a:t>
            </a:r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IBAN" : "HR8923600001100000011</a:t>
            </a:r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050" b="1" dirty="0" smtClean="0">
              <a:solidFill>
                <a:schemeClr val="tx2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"currency" : "HRK",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"transactions" : [{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"inflow" : 0.00,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"outflow" : 75.00,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"description" : "</a:t>
            </a:r>
            <a:r>
              <a:rPr lang="en-US" sz="1050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Kupovina</a:t>
            </a:r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 </a:t>
            </a:r>
            <a:r>
              <a:rPr lang="en-US" sz="1050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DMu</a:t>
            </a:r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2013-05-13"</a:t>
            </a:r>
            <a:endParaRPr lang="en-US" sz="105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}, {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"inflow" : 2383.77,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"outflow" : 0.00,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"description" : "</a:t>
            </a:r>
            <a:r>
              <a:rPr lang="en-US" sz="1050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Plaća</a:t>
            </a:r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minimalac</a:t>
            </a:r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2013-05-10"</a:t>
            </a:r>
            <a:endParaRPr lang="en-US" sz="105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}, {</a:t>
            </a:r>
          </a:p>
          <a:p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"IBAN" : "HR3623600002500000025</a:t>
            </a:r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currency" : "EUR</a:t>
            </a:r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"</a:t>
            </a:r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transactions" : [{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"inflow" : 0.00,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"outflow" : 45.00,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"description" : "Diablo III expansion",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2013-05-03"</a:t>
            </a:r>
            <a:endParaRPr lang="en-US" sz="105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9992" y="1268760"/>
            <a:ext cx="45365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"id" : 1398377244087,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"name" : "Ivan </a:t>
            </a:r>
            <a:r>
              <a:rPr lang="en-US" sz="1050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Horvat</a:t>
            </a:r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"accounts" : </a:t>
            </a:r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"</a:t>
            </a:r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IBAN" : "HR8923600001100000011</a:t>
            </a:r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050" b="1" dirty="0" smtClean="0">
              <a:solidFill>
                <a:schemeClr val="tx2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"currency" : "HRK",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"transactions" : [{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"inflow" : 0.00,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"outflow" : 75.00,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"description" : "</a:t>
            </a:r>
            <a:r>
              <a:rPr lang="en-US" sz="1050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Kupovina</a:t>
            </a:r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 </a:t>
            </a:r>
            <a:r>
              <a:rPr lang="en-US" sz="1050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DMu</a:t>
            </a:r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2013-05-13T17:03:12.124+02:00"</a:t>
            </a:r>
            <a:endParaRPr lang="en-US" sz="105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}, {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"inflow" : 2383.77,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"outflow" : 0.00,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"description" : "</a:t>
            </a:r>
            <a:r>
              <a:rPr lang="en-US" sz="1050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Plaća</a:t>
            </a:r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minimalac</a:t>
            </a:r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2013-05-10T12:57:40.630+02:00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}, {</a:t>
            </a:r>
          </a:p>
          <a:p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"IBAN" : "HR3623600002500000025</a:t>
            </a:r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currency" : "EUR</a:t>
            </a:r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"</a:t>
            </a:r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transactions" : [{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"inflow" : 0.00,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"outflow" : 45.00,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"description" : "Diablo III expansion",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2013-05-03T02:30:11.102+02:00"</a:t>
            </a:r>
            <a:endParaRPr lang="en-US" sz="105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737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177DBA"/>
                </a:solidFill>
              </a:rPr>
              <a:t>Use case: </a:t>
            </a:r>
            <a:r>
              <a:rPr lang="en-US" sz="3600" b="1" dirty="0" err="1" smtClean="0">
                <a:solidFill>
                  <a:srgbClr val="177DBA"/>
                </a:solidFill>
              </a:rPr>
              <a:t>promjena</a:t>
            </a:r>
            <a:r>
              <a:rPr lang="en-US" sz="3600" b="1" dirty="0" smtClean="0">
                <a:solidFill>
                  <a:srgbClr val="177DBA"/>
                </a:solidFill>
              </a:rPr>
              <a:t> nested </a:t>
            </a:r>
            <a:r>
              <a:rPr lang="en-US" sz="3600" b="1" dirty="0" err="1" smtClean="0">
                <a:solidFill>
                  <a:srgbClr val="177DBA"/>
                </a:solidFill>
              </a:rPr>
              <a:t>tipa</a:t>
            </a:r>
            <a:endParaRPr lang="hr-HR" sz="3600" b="1" dirty="0">
              <a:solidFill>
                <a:srgbClr val="177DBA"/>
              </a:solidFill>
            </a:endParaRPr>
          </a:p>
        </p:txBody>
      </p:sp>
      <p:pic>
        <p:nvPicPr>
          <p:cNvPr id="5" name="Picture 3" descr="D:\javacro14-hor-sh-963x1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6845"/>
            <a:ext cx="2218264" cy="25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520" y="1268760"/>
            <a:ext cx="3960440" cy="510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"id" : 1398377244087,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"name" : "Ivan </a:t>
            </a:r>
            <a:r>
              <a:rPr lang="en-US" sz="1050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Horvat</a:t>
            </a:r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"accounts" : </a:t>
            </a:r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"</a:t>
            </a:r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IBAN" : "HR8923600001100000011</a:t>
            </a:r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050" b="1" dirty="0" smtClean="0">
              <a:solidFill>
                <a:schemeClr val="tx2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"currency" : "HRK",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"transactions" : [{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"inflow" : 0.00,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"outflow" : 75.00,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"description" : "</a:t>
            </a:r>
            <a:r>
              <a:rPr lang="en-US" sz="1050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Kupovina</a:t>
            </a:r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 </a:t>
            </a:r>
            <a:r>
              <a:rPr lang="en-US" sz="1050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DMu</a:t>
            </a:r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</a:t>
            </a:r>
            <a:r>
              <a:rPr lang="en-US" sz="105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2013-05-13"</a:t>
            </a:r>
            <a:endParaRPr lang="en-US" sz="105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}, {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"inflow" : 2383.77,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"outflow" : 0.00,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"description" : "</a:t>
            </a:r>
            <a:r>
              <a:rPr lang="en-US" sz="1050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Plaća</a:t>
            </a:r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minimalac</a:t>
            </a:r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</a:t>
            </a:r>
            <a:r>
              <a:rPr lang="en-US" sz="105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2013-05-10"</a:t>
            </a:r>
            <a:endParaRPr lang="en-US" sz="105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}, {</a:t>
            </a:r>
          </a:p>
          <a:p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"IBAN" : "HR3623600002500000025</a:t>
            </a:r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currency" : "EUR</a:t>
            </a:r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"</a:t>
            </a:r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transactions" : [{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"inflow" : 0.00,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"outflow" : 45.00,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"description" : "Diablo III expansion",</a:t>
            </a:r>
          </a:p>
          <a:p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</a:t>
            </a:r>
            <a:r>
              <a:rPr lang="en-US" sz="105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2013-05-03"</a:t>
            </a:r>
            <a:endParaRPr lang="en-US" sz="105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9992" y="1268760"/>
            <a:ext cx="45365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"id" : 1398377244087,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"name" : "Ivan </a:t>
            </a:r>
            <a:r>
              <a:rPr lang="en-US" sz="1050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Horvat</a:t>
            </a:r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"accounts" : </a:t>
            </a:r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"</a:t>
            </a:r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IBAN" : "HR8923600001100000011</a:t>
            </a:r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050" b="1" dirty="0" smtClean="0">
              <a:solidFill>
                <a:schemeClr val="tx2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"currency" : "HRK",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"transactions" : [{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"inflow" : 0.00,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"outflow" : 75.00,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"description" : "</a:t>
            </a:r>
            <a:r>
              <a:rPr lang="en-US" sz="1050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Kupovina</a:t>
            </a:r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 </a:t>
            </a:r>
            <a:r>
              <a:rPr lang="en-US" sz="1050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DMu</a:t>
            </a:r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</a:t>
            </a:r>
            <a:r>
              <a:rPr lang="en-US" sz="105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en-US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2013-05-13T17:03:12.124+02:00"</a:t>
            </a:r>
            <a:endParaRPr lang="en-US" sz="105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}, {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"inflow" : 2383.77,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"outflow" : 0.00,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"description" : "</a:t>
            </a:r>
            <a:r>
              <a:rPr lang="en-US" sz="1050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Plaća</a:t>
            </a:r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minimalac</a:t>
            </a:r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</a:t>
            </a:r>
            <a:r>
              <a:rPr lang="en-US" sz="105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en-US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2013-05-10T12:57:40.630+02:00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}, {</a:t>
            </a:r>
          </a:p>
          <a:p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"IBAN" : "HR3623600002500000025</a:t>
            </a:r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currency" : "EUR</a:t>
            </a:r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"</a:t>
            </a:r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transactions" : [{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"inflow" : 0.00,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"outflow" : 45.00,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"description" : "Diablo III expansion",</a:t>
            </a:r>
          </a:p>
          <a:p>
            <a:r>
              <a:rPr lang="en-US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</a:t>
            </a:r>
            <a:r>
              <a:rPr lang="en-US" sz="105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en-US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2013-05-03T02:30:11.102+02:00"</a:t>
            </a:r>
            <a:endParaRPr lang="en-US" sz="105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81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solidFill>
                  <a:srgbClr val="177DBA"/>
                </a:solidFill>
              </a:rPr>
              <a:t>Evoluirajmo</a:t>
            </a:r>
            <a:r>
              <a:rPr lang="en-US" sz="3600" b="1" dirty="0" smtClean="0">
                <a:solidFill>
                  <a:srgbClr val="177DBA"/>
                </a:solidFill>
              </a:rPr>
              <a:t> model</a:t>
            </a:r>
            <a:endParaRPr lang="hr-HR" sz="3600" b="1" dirty="0">
              <a:solidFill>
                <a:srgbClr val="177DBA"/>
              </a:solidFill>
            </a:endParaRPr>
          </a:p>
        </p:txBody>
      </p:sp>
      <p:pic>
        <p:nvPicPr>
          <p:cNvPr id="5" name="Picture 3" descr="D:\javacro14-hor-sh-963x1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6845"/>
            <a:ext cx="2218264" cy="25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3608" y="1700808"/>
            <a:ext cx="612068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Accounting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hr-HR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hr-HR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Account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&gt;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accounts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hr-HR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Account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hr-HR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05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05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hr-HR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     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IBAN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05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        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currency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hr-HR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&gt;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transactions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hr-HR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Decimal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05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inflow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Decimal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05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outflow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05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6016" y="1700222"/>
            <a:ext cx="612068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Accounting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hr-HR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hr-HR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Account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&gt;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accounts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hr-HR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Account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hr-HR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05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05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hr-HR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     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IBAN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05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        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currency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hr-HR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&gt;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transactions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hr-HR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Decimal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05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inflow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Decimal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05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outflow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05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Timestamp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86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solidFill>
                  <a:srgbClr val="177DBA"/>
                </a:solidFill>
              </a:rPr>
              <a:t>Pali</a:t>
            </a:r>
            <a:r>
              <a:rPr lang="en-US" sz="3600" b="1" dirty="0" smtClean="0">
                <a:solidFill>
                  <a:srgbClr val="177DBA"/>
                </a:solidFill>
              </a:rPr>
              <a:t> </a:t>
            </a:r>
            <a:r>
              <a:rPr lang="en-US" sz="3600" b="1" dirty="0" err="1" smtClean="0">
                <a:solidFill>
                  <a:srgbClr val="177DBA"/>
                </a:solidFill>
              </a:rPr>
              <a:t>mozak</a:t>
            </a:r>
            <a:r>
              <a:rPr lang="en-US" sz="3600" b="1" dirty="0" smtClean="0">
                <a:solidFill>
                  <a:srgbClr val="177DBA"/>
                </a:solidFill>
              </a:rPr>
              <a:t>!</a:t>
            </a:r>
            <a:endParaRPr lang="hr-HR" sz="3600" b="1" dirty="0">
              <a:solidFill>
                <a:srgbClr val="177DBA"/>
              </a:solidFill>
            </a:endParaRPr>
          </a:p>
        </p:txBody>
      </p:sp>
      <p:pic>
        <p:nvPicPr>
          <p:cNvPr id="5" name="Picture 3" descr="D:\javacro14-hor-sh-963x1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6845"/>
            <a:ext cx="2218264" cy="25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3608" y="1700808"/>
            <a:ext cx="612068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Accounting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hr-HR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Customer(id) {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long           id;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         name;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List&lt;Account&gt;  accounts;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hr-HR" sz="1050" b="1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value Account {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String(2</a:t>
            </a:r>
            <a:r>
              <a:rPr lang="en-US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hr-HR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     </a:t>
            </a:r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IBAN;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String(3)          currency;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List&lt;Transaction&gt;  transactions;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hr-HR" sz="1050" b="1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value Transaction {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Decimal(2)  inflow;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Decimal(2)  outflow;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String(80)  description;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6016" y="1700222"/>
            <a:ext cx="612068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Accounting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hr-HR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Customer(id) {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long           id;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         name;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List&lt;Account&gt;  accounts;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hr-HR" sz="1050" b="1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value Account {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String(2</a:t>
            </a:r>
            <a:r>
              <a:rPr lang="en-US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hr-HR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     </a:t>
            </a:r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IBAN;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String(3)          currency;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List&lt;Transaction&gt;  transactions;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hr-HR" sz="1050" b="1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value Transaction {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Decimal(2)  inflow;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Decimal(2)  outflow;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String(80)  description;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Timestamp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130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javacro14-hor-sh-963x1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6845"/>
            <a:ext cx="2218264" cy="25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4264" y="302653"/>
            <a:ext cx="886973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endParaRPr lang="en-US" sz="900" b="1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endParaRPr lang="en-US" sz="9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hr-HR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ALTER</a:t>
            </a:r>
            <a:r>
              <a:rPr lang="hr-HR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TYPE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"Accounting"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.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"Transaction"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ADD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ATTRIBUTE 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"paymentOn$"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TIMESTAMP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WITH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TIME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ZONE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CASCADE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;</a:t>
            </a:r>
            <a:endParaRPr lang="hr-HR" sz="900" dirty="0">
              <a:latin typeface="Courier New" panose="02070309020205020404" pitchFamily="49" charset="0"/>
              <a:ea typeface="Times New Roman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 </a:t>
            </a:r>
            <a:endParaRPr lang="hr-HR" sz="900" dirty="0">
              <a:latin typeface="Courier New" panose="02070309020205020404" pitchFamily="49" charset="0"/>
              <a:ea typeface="Times New Roman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CREATE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TABLE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"-m-Accounting_Customer_23"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AS</a:t>
            </a:r>
            <a:endParaRPr lang="hr-HR" sz="900" dirty="0">
              <a:latin typeface="Courier New" panose="02070309020205020404" pitchFamily="49" charset="0"/>
              <a:ea typeface="Times New Roman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SELECT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"entity$"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.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ROWID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AS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current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$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,</a:t>
            </a:r>
            <a:endParaRPr lang="hr-HR" sz="900" dirty="0">
              <a:latin typeface="Courier New" panose="02070309020205020404" pitchFamily="49" charset="0"/>
              <a:ea typeface="Times New Roman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 </a:t>
            </a:r>
            <a:r>
              <a:rPr lang="hr-HR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ROWNUM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        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  </a:t>
            </a:r>
            <a:r>
              <a:rPr lang="hr-HR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AS</a:t>
            </a:r>
            <a:r>
              <a:rPr lang="hr-HR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index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$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,</a:t>
            </a:r>
            <a:endParaRPr lang="hr-HR" sz="900" dirty="0">
              <a:latin typeface="Courier New" panose="02070309020205020404" pitchFamily="49" charset="0"/>
              <a:ea typeface="Times New Roman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hr-HR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 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c$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.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OBJECT_VALUE 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  </a:t>
            </a:r>
            <a:r>
              <a:rPr lang="hr-HR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AS</a:t>
            </a:r>
            <a:r>
              <a:rPr lang="hr-HR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"accounts"</a:t>
            </a:r>
            <a:endParaRPr lang="hr-HR" sz="900" dirty="0">
              <a:latin typeface="Courier New" panose="02070309020205020404" pitchFamily="49" charset="0"/>
              <a:ea typeface="Times New Roman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FROM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"Accounting"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.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"Customer"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"entity</a:t>
            </a:r>
            <a:r>
              <a:rPr lang="hr-HR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$"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CROSS</a:t>
            </a:r>
            <a:r>
              <a:rPr lang="hr-HR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JOIN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TABLE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(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"entity$"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.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"accounts"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)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c$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;</a:t>
            </a:r>
            <a:endParaRPr lang="hr-HR" sz="900" dirty="0">
              <a:latin typeface="Courier New" panose="02070309020205020404" pitchFamily="49" charset="0"/>
              <a:ea typeface="Times New Roman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 </a:t>
            </a:r>
            <a:endParaRPr lang="hr-HR" sz="900" dirty="0">
              <a:latin typeface="Courier New" panose="02070309020205020404" pitchFamily="49" charset="0"/>
              <a:ea typeface="Times New Roman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CREATE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TABLE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"-m-465259636"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AS</a:t>
            </a:r>
            <a:endParaRPr lang="hr-HR" sz="900" dirty="0">
              <a:latin typeface="Courier New" panose="02070309020205020404" pitchFamily="49" charset="0"/>
              <a:ea typeface="Times New Roman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hr-HR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SELECT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entity$"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.</a:t>
            </a:r>
            <a:r>
              <a:rPr lang="hr-HR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ROWID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AS</a:t>
            </a:r>
            <a:r>
              <a:rPr lang="hr-HR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current</a:t>
            </a:r>
            <a:r>
              <a:rPr lang="hr-HR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$</a:t>
            </a:r>
            <a:r>
              <a:rPr lang="hr-HR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,</a:t>
            </a:r>
            <a:endParaRPr lang="en-US" sz="900" dirty="0">
              <a:highlight>
                <a:srgbClr val="FFFFFF"/>
              </a:highlight>
              <a:latin typeface="Courier New" panose="02070309020205020404" pitchFamily="49" charset="0"/>
              <a:ea typeface="Times New Roman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 </a:t>
            </a:r>
            <a:r>
              <a:rPr lang="hr-HR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ROWNUM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        </a:t>
            </a:r>
            <a:r>
              <a:rPr lang="hr-HR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  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AS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index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$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,</a:t>
            </a:r>
            <a:endParaRPr lang="hr-HR" sz="900" dirty="0">
              <a:latin typeface="Courier New" panose="02070309020205020404" pitchFamily="49" charset="0"/>
              <a:ea typeface="Times New Roman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hr-HR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 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 </a:t>
            </a:r>
            <a:r>
              <a:rPr lang="hr-HR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c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$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.</a:t>
            </a:r>
            <a:r>
              <a:rPr lang="hr-HR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OBJECT_VALUE   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AS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"transactions"</a:t>
            </a:r>
            <a:endParaRPr lang="hr-HR" sz="900" dirty="0">
              <a:latin typeface="Courier New" panose="02070309020205020404" pitchFamily="49" charset="0"/>
              <a:ea typeface="Times New Roman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FROM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"-m-Accounting_Customer_23"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"entity</a:t>
            </a:r>
            <a:r>
              <a:rPr lang="hr-HR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$"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CROSS</a:t>
            </a:r>
            <a:r>
              <a:rPr lang="hr-HR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JOIN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TABLE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(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"entity$"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.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"accounts"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.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"transactions"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)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c$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;</a:t>
            </a:r>
            <a:endParaRPr lang="hr-HR" sz="900" dirty="0">
              <a:latin typeface="Courier New" panose="02070309020205020404" pitchFamily="49" charset="0"/>
              <a:ea typeface="Times New Roman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 </a:t>
            </a:r>
            <a:endParaRPr lang="hr-HR" sz="900" dirty="0">
              <a:latin typeface="Courier New" panose="02070309020205020404" pitchFamily="49" charset="0"/>
              <a:ea typeface="Times New Roman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UPDATE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"-m-465259636"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t$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SET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t$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.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"transactions"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.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"paymentOn$"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=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CAST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(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t$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.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"transactions"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.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"paymentOn"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AS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TIMESTAMP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WITH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TIME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ZONE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);</a:t>
            </a:r>
            <a:endParaRPr lang="hr-HR" sz="900" dirty="0">
              <a:latin typeface="Courier New" panose="02070309020205020404" pitchFamily="49" charset="0"/>
              <a:ea typeface="Times New Roman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 </a:t>
            </a:r>
            <a:endParaRPr lang="hr-HR" sz="900" dirty="0">
              <a:latin typeface="Courier New" panose="02070309020205020404" pitchFamily="49" charset="0"/>
              <a:ea typeface="Times New Roman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ALTER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TYPE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"Accounting"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.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"Transaction"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DROP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ATTRIBUTE 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"paymentOn"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INVALIDATE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;</a:t>
            </a:r>
            <a:endParaRPr lang="hr-HR" sz="900" dirty="0">
              <a:latin typeface="Courier New" panose="02070309020205020404" pitchFamily="49" charset="0"/>
              <a:ea typeface="Times New Roman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ALTER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TYPE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"Accounting"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.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"Transaction"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ADD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ATTRIBUTE 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"paymentOn"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TIMESTAMP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WITH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TIME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ZONE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CASCADE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;</a:t>
            </a:r>
            <a:endParaRPr lang="hr-HR" sz="900" dirty="0">
              <a:latin typeface="Courier New" panose="02070309020205020404" pitchFamily="49" charset="0"/>
              <a:ea typeface="Times New Roman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ALTER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TYPE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"Accounting"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.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"Transaction"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DROP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ATTRIBUTE 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"paymentOn$"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CASCADE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;</a:t>
            </a:r>
            <a:endParaRPr lang="hr-HR" sz="900" dirty="0">
              <a:latin typeface="Courier New" panose="02070309020205020404" pitchFamily="49" charset="0"/>
              <a:ea typeface="Times New Roman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 </a:t>
            </a:r>
            <a:endParaRPr lang="hr-HR" sz="900" dirty="0">
              <a:latin typeface="Courier New" panose="02070309020205020404" pitchFamily="49" charset="0"/>
              <a:ea typeface="Times New Roman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UPDATE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"-m-465259636"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t$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SET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t$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.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"transactions"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.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"paymentOn"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=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t$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.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"transactions"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.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"paymentOn$"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;</a:t>
            </a:r>
            <a:endParaRPr lang="hr-HR" sz="900" dirty="0">
              <a:latin typeface="Courier New" panose="02070309020205020404" pitchFamily="49" charset="0"/>
              <a:ea typeface="Times New Roman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 </a:t>
            </a:r>
            <a:endParaRPr lang="hr-HR" sz="900" dirty="0">
              <a:latin typeface="Courier New" panose="02070309020205020404" pitchFamily="49" charset="0"/>
              <a:ea typeface="Times New Roman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UPDATE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"-m-Accounting_Customer_23"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cur$</a:t>
            </a:r>
            <a:endParaRPr lang="hr-HR" sz="900" dirty="0">
              <a:latin typeface="Courier New" panose="02070309020205020404" pitchFamily="49" charset="0"/>
              <a:ea typeface="Times New Roman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 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SET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cur$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.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"accounts"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.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"transactions"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=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endParaRPr lang="hr-HR" sz="900" dirty="0">
              <a:latin typeface="Courier New" panose="02070309020205020404" pitchFamily="49" charset="0"/>
              <a:ea typeface="Times New Roman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     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(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SELECT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CAST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(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COLLECT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(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"transactions"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)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AS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"Accounting"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.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"-Transaction-A-"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)</a:t>
            </a:r>
            <a:endParaRPr lang="hr-HR" sz="900" dirty="0">
              <a:latin typeface="Courier New" panose="02070309020205020404" pitchFamily="49" charset="0"/>
              <a:ea typeface="Times New Roman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      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FROM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"-m-465259636"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entity$</a:t>
            </a:r>
            <a:endParaRPr lang="hr-HR" sz="900" dirty="0">
              <a:latin typeface="Courier New" panose="02070309020205020404" pitchFamily="49" charset="0"/>
              <a:ea typeface="Times New Roman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     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WHERE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current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$ 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=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cur$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.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ROWID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);</a:t>
            </a:r>
            <a:endParaRPr lang="hr-HR" sz="900" dirty="0">
              <a:latin typeface="Courier New" panose="02070309020205020404" pitchFamily="49" charset="0"/>
              <a:ea typeface="Times New Roman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 </a:t>
            </a:r>
            <a:endParaRPr lang="hr-HR" sz="900" dirty="0">
              <a:latin typeface="Courier New" panose="02070309020205020404" pitchFamily="49" charset="0"/>
              <a:ea typeface="Times New Roman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UPDATE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"Accounting"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.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"Customer"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cur$</a:t>
            </a:r>
            <a:endParaRPr lang="hr-HR" sz="900" dirty="0">
              <a:latin typeface="Courier New" panose="02070309020205020404" pitchFamily="49" charset="0"/>
              <a:ea typeface="Times New Roman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SET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cur$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.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"accounts"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=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endParaRPr lang="hr-HR" sz="900" dirty="0">
              <a:latin typeface="Courier New" panose="02070309020205020404" pitchFamily="49" charset="0"/>
              <a:ea typeface="Times New Roman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   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(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SELECT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CAST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(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COLLECT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(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"accounts"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)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AS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"Accounting"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.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"-Account-A-"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)</a:t>
            </a:r>
            <a:endParaRPr lang="hr-HR" sz="900" dirty="0">
              <a:latin typeface="Courier New" panose="02070309020205020404" pitchFamily="49" charset="0"/>
              <a:ea typeface="Times New Roman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     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FROM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"-m-Accounting_Customer_23"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entity$</a:t>
            </a:r>
            <a:endParaRPr lang="hr-HR" sz="900" dirty="0">
              <a:latin typeface="Courier New" panose="02070309020205020404" pitchFamily="49" charset="0"/>
              <a:ea typeface="Times New Roman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    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WHERE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current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$ 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=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cur$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.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ROWID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);</a:t>
            </a:r>
            <a:endParaRPr lang="hr-HR" sz="900" dirty="0">
              <a:latin typeface="Courier New" panose="02070309020205020404" pitchFamily="49" charset="0"/>
              <a:ea typeface="Times New Roman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 </a:t>
            </a:r>
            <a:endParaRPr lang="hr-HR" sz="900" dirty="0">
              <a:latin typeface="Courier New" panose="02070309020205020404" pitchFamily="49" charset="0"/>
              <a:ea typeface="Times New Roman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DROP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TABLE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"-m-465259636"</a:t>
            </a:r>
            <a:r>
              <a:rPr lang="hr-H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;</a:t>
            </a:r>
            <a:endParaRPr lang="hr-HR" sz="900" dirty="0">
              <a:latin typeface="Courier New" panose="02070309020205020404" pitchFamily="49" charset="0"/>
              <a:ea typeface="Times New Roman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DROP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TABLE</a:t>
            </a:r>
            <a:r>
              <a:rPr lang="hr-HR" sz="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9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"-m-Accounting_Customer_23</a:t>
            </a:r>
            <a:r>
              <a:rPr lang="hr-HR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</a:t>
            </a:r>
            <a:r>
              <a:rPr lang="hr-HR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;</a:t>
            </a:r>
            <a:endParaRPr lang="hr-HR" sz="900" dirty="0">
              <a:latin typeface="Courier New" panose="02070309020205020404" pitchFamily="49" charset="0"/>
              <a:ea typeface="Times New Roman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48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177DBA"/>
                </a:solidFill>
              </a:rPr>
              <a:t>Live demo - </a:t>
            </a:r>
            <a:r>
              <a:rPr lang="en-US" sz="3600" b="1" dirty="0" err="1" smtClean="0">
                <a:solidFill>
                  <a:srgbClr val="177DBA"/>
                </a:solidFill>
              </a:rPr>
              <a:t>brzo</a:t>
            </a:r>
            <a:r>
              <a:rPr lang="en-US" sz="3600" b="1" dirty="0" smtClean="0">
                <a:solidFill>
                  <a:srgbClr val="177DBA"/>
                </a:solidFill>
              </a:rPr>
              <a:t> u Eclipse!</a:t>
            </a:r>
            <a:endParaRPr lang="hr-HR" sz="3600" b="1" dirty="0">
              <a:solidFill>
                <a:srgbClr val="177DBA"/>
              </a:solidFill>
            </a:endParaRPr>
          </a:p>
        </p:txBody>
      </p:sp>
      <p:pic>
        <p:nvPicPr>
          <p:cNvPr id="5" name="Picture 3" descr="D:\javacro14-hor-sh-963x1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6845"/>
            <a:ext cx="2218264" cy="25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15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177DBA"/>
                </a:solidFill>
              </a:rPr>
              <a:t>Use case: </a:t>
            </a:r>
            <a:r>
              <a:rPr lang="en-US" sz="3600" b="1" dirty="0">
                <a:solidFill>
                  <a:srgbClr val="177DBA"/>
                </a:solidFill>
              </a:rPr>
              <a:t>one to many</a:t>
            </a:r>
            <a:endParaRPr lang="hr-HR" sz="3600" b="1" dirty="0">
              <a:solidFill>
                <a:srgbClr val="177DBA"/>
              </a:solidFill>
            </a:endParaRPr>
          </a:p>
        </p:txBody>
      </p:sp>
      <p:pic>
        <p:nvPicPr>
          <p:cNvPr id="5" name="Picture 3" descr="D:\javacro14-hor-sh-963x1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6845"/>
            <a:ext cx="2218264" cy="25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520" y="1268760"/>
            <a:ext cx="39604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"id"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1398377244087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"Ivan </a:t>
            </a:r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Horvat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"account"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"IBAN"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"HR8923600001100000011"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"currency"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"HRK"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"transactions"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[{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0.00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"outflow"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75.00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"description"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Kupovina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 </a:t>
            </a:r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DMu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"2013-05-13"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}, {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2383.77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"outflow"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0.00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"description"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Plaća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minimalac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"2013-05-10"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]</a:t>
            </a:r>
            <a:endParaRPr lang="en-US" sz="105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9992" y="1268760"/>
            <a:ext cx="453650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"id"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1398377244087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"Ivan </a:t>
            </a:r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Horvat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accounts"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</a:p>
          <a:p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"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IBAN"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"HR8923600001100000011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05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"currency"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"HRK"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"transactions"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[{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0.00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"outflow"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75.00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"description"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Kupovina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 </a:t>
            </a:r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DMu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2013-05-13"</a:t>
            </a:r>
            <a:endParaRPr lang="en-US" sz="105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}, {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2383.77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"outflow"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0.00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"description"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Plaća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minimalac</a:t>
            </a:r>
            <a:r>
              <a:rPr lang="en-US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"2013-05-10"</a:t>
            </a:r>
            <a:endParaRPr lang="en-US" sz="105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1050" b="1" dirty="0" smtClean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}]</a:t>
            </a:r>
            <a:endParaRPr lang="en-US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76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177DBA"/>
                </a:solidFill>
              </a:rPr>
              <a:t>Use case: </a:t>
            </a:r>
            <a:r>
              <a:rPr lang="en-US" sz="3600" b="1" dirty="0">
                <a:solidFill>
                  <a:srgbClr val="177DBA"/>
                </a:solidFill>
              </a:rPr>
              <a:t>one to many</a:t>
            </a:r>
            <a:endParaRPr lang="hr-HR" sz="3600" b="1" dirty="0">
              <a:solidFill>
                <a:srgbClr val="177DBA"/>
              </a:solidFill>
            </a:endParaRPr>
          </a:p>
        </p:txBody>
      </p:sp>
      <p:pic>
        <p:nvPicPr>
          <p:cNvPr id="5" name="Picture 3" descr="D:\javacro14-hor-sh-963x1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6845"/>
            <a:ext cx="2218264" cy="25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520" y="1268760"/>
            <a:ext cx="39604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"id" : 1398377244087,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"name" : "Ivan </a:t>
            </a:r>
            <a:r>
              <a:rPr lang="en-US" sz="1050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Horvat</a:t>
            </a:r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"account"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050" b="1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"IBAN" : "HR8923600001100000011",</a:t>
            </a:r>
          </a:p>
          <a:p>
            <a:r>
              <a:rPr lang="en-US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"currency" : "HRK",</a:t>
            </a:r>
          </a:p>
          <a:p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"transactions" : [{</a:t>
            </a:r>
          </a:p>
          <a:p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"inflow" : 0.00,</a:t>
            </a:r>
          </a:p>
          <a:p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"outflow" : 75.00,</a:t>
            </a:r>
          </a:p>
          <a:p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"description" : "</a:t>
            </a:r>
            <a:r>
              <a:rPr lang="en-US" sz="105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Kupovina</a:t>
            </a:r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 </a:t>
            </a:r>
            <a:r>
              <a:rPr lang="en-US" sz="105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DMu</a:t>
            </a:r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"2013-05-13"</a:t>
            </a:r>
          </a:p>
          <a:p>
            <a:r>
              <a:rPr lang="en-US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}, </a:t>
            </a:r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"inflow" : 2383.77,</a:t>
            </a:r>
          </a:p>
          <a:p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"outflow" : 0.00,</a:t>
            </a:r>
          </a:p>
          <a:p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"description" : "</a:t>
            </a:r>
            <a:r>
              <a:rPr lang="en-US" sz="105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Plaća</a:t>
            </a:r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minimalac</a:t>
            </a:r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</a:t>
            </a:r>
            <a:r>
              <a:rPr lang="en-US" sz="105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"</a:t>
            </a:r>
            <a:r>
              <a:rPr lang="en-US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2013-05-10"</a:t>
            </a:r>
            <a:endParaRPr lang="en-US" sz="1050" b="1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9992" y="1268760"/>
            <a:ext cx="453650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"id" : 1398377244087,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"name" : "Ivan </a:t>
            </a:r>
            <a:r>
              <a:rPr lang="en-US" sz="1050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Horvat</a:t>
            </a:r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"accounts"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IBAN" : "HR8923600001100000011</a:t>
            </a:r>
            <a:r>
              <a:rPr lang="en-US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050" b="1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"currency" : "HRK",</a:t>
            </a:r>
          </a:p>
          <a:p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"transactions" : [{</a:t>
            </a:r>
          </a:p>
          <a:p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"inflow" : 0.00,</a:t>
            </a:r>
          </a:p>
          <a:p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"outflow" : 75.00,</a:t>
            </a:r>
          </a:p>
          <a:p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"description" : "</a:t>
            </a:r>
            <a:r>
              <a:rPr lang="en-US" sz="105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Kupovina</a:t>
            </a:r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 </a:t>
            </a:r>
            <a:r>
              <a:rPr lang="en-US" sz="105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DMu</a:t>
            </a:r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</a:t>
            </a:r>
            <a:r>
              <a:rPr lang="en-US" sz="105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"</a:t>
            </a:r>
            <a:r>
              <a:rPr lang="en-US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2013-05-13"</a:t>
            </a:r>
            <a:endParaRPr lang="en-US" sz="1050" b="1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 {</a:t>
            </a:r>
          </a:p>
          <a:p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"inflow" : 2383.77,</a:t>
            </a:r>
          </a:p>
          <a:p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"outflow" : 0.00,</a:t>
            </a:r>
          </a:p>
          <a:p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"description" : "</a:t>
            </a:r>
            <a:r>
              <a:rPr lang="en-US" sz="105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Plaća</a:t>
            </a:r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minimalac</a:t>
            </a:r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</a:t>
            </a:r>
            <a:r>
              <a:rPr lang="en-US" sz="105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"</a:t>
            </a:r>
            <a:r>
              <a:rPr lang="en-US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2013-05-10"</a:t>
            </a:r>
            <a:endParaRPr lang="en-US" sz="1050" b="1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1050" b="1" dirty="0">
              <a:solidFill>
                <a:schemeClr val="tx2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1050" b="1" dirty="0">
              <a:solidFill>
                <a:schemeClr val="tx2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5536" y="4797152"/>
            <a:ext cx="8208912" cy="18251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Pitaj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svoj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mozak</a:t>
            </a:r>
            <a:r>
              <a:rPr lang="en-US" sz="2400" dirty="0" smtClean="0">
                <a:solidFill>
                  <a:schemeClr val="tx1"/>
                </a:solidFill>
              </a:rPr>
              <a:t>!</a:t>
            </a:r>
          </a:p>
        </p:txBody>
      </p:sp>
      <p:pic>
        <p:nvPicPr>
          <p:cNvPr id="3074" name="Picture 2" descr="R:\u\brai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387032"/>
            <a:ext cx="1142455" cy="114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05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177DBA"/>
                </a:solidFill>
              </a:rPr>
              <a:t>Use case: </a:t>
            </a:r>
            <a:r>
              <a:rPr lang="en-US" sz="3600" b="1" dirty="0">
                <a:solidFill>
                  <a:srgbClr val="177DBA"/>
                </a:solidFill>
              </a:rPr>
              <a:t>one to many</a:t>
            </a:r>
            <a:endParaRPr lang="hr-HR" sz="3600" b="1" dirty="0">
              <a:solidFill>
                <a:srgbClr val="177DBA"/>
              </a:solidFill>
            </a:endParaRPr>
          </a:p>
        </p:txBody>
      </p:sp>
      <p:pic>
        <p:nvPicPr>
          <p:cNvPr id="5" name="Picture 3" descr="D:\javacro14-hor-sh-963x1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6845"/>
            <a:ext cx="2218264" cy="25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520" y="1268760"/>
            <a:ext cx="39604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"id" : 1398377244087,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"name" : "Ivan </a:t>
            </a:r>
            <a:r>
              <a:rPr lang="en-US" sz="1050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Horvat</a:t>
            </a:r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"account"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050" b="1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"IBAN" : "HR8923600001100000011",</a:t>
            </a:r>
          </a:p>
          <a:p>
            <a:r>
              <a:rPr lang="en-US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"currency" : "HRK",</a:t>
            </a:r>
          </a:p>
          <a:p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"transactions" : [{</a:t>
            </a:r>
          </a:p>
          <a:p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"inflow" : 0.00,</a:t>
            </a:r>
          </a:p>
          <a:p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"outflow" : 75.00,</a:t>
            </a:r>
          </a:p>
          <a:p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"description" : "</a:t>
            </a:r>
            <a:r>
              <a:rPr lang="en-US" sz="105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Kupovina</a:t>
            </a:r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 </a:t>
            </a:r>
            <a:r>
              <a:rPr lang="en-US" sz="105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DMu</a:t>
            </a:r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"2013-05-13"</a:t>
            </a:r>
          </a:p>
          <a:p>
            <a:r>
              <a:rPr lang="en-US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}, </a:t>
            </a:r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"inflow" : 2383.77,</a:t>
            </a:r>
          </a:p>
          <a:p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"outflow" : 0.00,</a:t>
            </a:r>
          </a:p>
          <a:p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"description" : "</a:t>
            </a:r>
            <a:r>
              <a:rPr lang="en-US" sz="105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Plaća</a:t>
            </a:r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minimalac</a:t>
            </a:r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</a:t>
            </a:r>
            <a:r>
              <a:rPr lang="en-US" sz="105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"</a:t>
            </a:r>
            <a:r>
              <a:rPr lang="en-US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2013-05-10"</a:t>
            </a:r>
            <a:endParaRPr lang="en-US" sz="1050" b="1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9992" y="1268760"/>
            <a:ext cx="453650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"id" : 1398377244087,</a:t>
            </a:r>
          </a:p>
          <a:p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"name" : "Ivan </a:t>
            </a:r>
            <a:r>
              <a:rPr lang="en-US" sz="1050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Horvat</a:t>
            </a:r>
            <a:r>
              <a:rPr lang="en-US" sz="105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"accounts"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IBAN" : "HR8923600001100000011</a:t>
            </a:r>
            <a:r>
              <a:rPr lang="en-US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050" b="1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"currency" : "HRK",</a:t>
            </a:r>
          </a:p>
          <a:p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"transactions" : [{</a:t>
            </a:r>
          </a:p>
          <a:p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"inflow" : 0.00,</a:t>
            </a:r>
          </a:p>
          <a:p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"outflow" : 75.00,</a:t>
            </a:r>
          </a:p>
          <a:p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"description" : "</a:t>
            </a:r>
            <a:r>
              <a:rPr lang="en-US" sz="105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Kupovina</a:t>
            </a:r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 </a:t>
            </a:r>
            <a:r>
              <a:rPr lang="en-US" sz="105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DMu</a:t>
            </a:r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</a:t>
            </a:r>
            <a:r>
              <a:rPr lang="en-US" sz="105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"</a:t>
            </a:r>
            <a:r>
              <a:rPr lang="en-US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2013-05-13"</a:t>
            </a:r>
            <a:endParaRPr lang="en-US" sz="1050" b="1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 {</a:t>
            </a:r>
          </a:p>
          <a:p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"inflow" : 2383.77,</a:t>
            </a:r>
          </a:p>
          <a:p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"outflow" : 0.00,</a:t>
            </a:r>
          </a:p>
          <a:p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"description" : "</a:t>
            </a:r>
            <a:r>
              <a:rPr lang="en-US" sz="105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Plaća</a:t>
            </a:r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minimalac</a:t>
            </a:r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</a:t>
            </a:r>
            <a:r>
              <a:rPr lang="en-US" sz="105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: "</a:t>
            </a:r>
            <a:r>
              <a:rPr lang="en-US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2013-05-10"</a:t>
            </a:r>
            <a:endParaRPr lang="en-US" sz="1050" b="1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1050" b="1" dirty="0">
              <a:solidFill>
                <a:schemeClr val="tx2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1050" b="1" dirty="0">
              <a:solidFill>
                <a:schemeClr val="tx2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5536" y="4797152"/>
            <a:ext cx="8208912" cy="18251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Pitaj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svoj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mozak</a:t>
            </a:r>
            <a:r>
              <a:rPr lang="en-US" sz="2400" dirty="0" smtClean="0">
                <a:solidFill>
                  <a:schemeClr val="tx1"/>
                </a:solidFill>
              </a:rPr>
              <a:t>!</a:t>
            </a:r>
          </a:p>
        </p:txBody>
      </p:sp>
      <p:pic>
        <p:nvPicPr>
          <p:cNvPr id="3074" name="Picture 2" descr="R:\u\brai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387032"/>
            <a:ext cx="1142455" cy="114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91880" y="5445224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"Model </a:t>
            </a:r>
            <a:r>
              <a:rPr lang="en-US" i="1" dirty="0" err="1" smtClean="0"/>
              <a:t>mora</a:t>
            </a:r>
            <a:r>
              <a:rPr lang="en-US" i="1" dirty="0" smtClean="0"/>
              <a:t> </a:t>
            </a:r>
            <a:r>
              <a:rPr lang="en-US" i="1" dirty="0" err="1" smtClean="0"/>
              <a:t>zadr</a:t>
            </a:r>
            <a:r>
              <a:rPr lang="hr-HR" i="1" dirty="0" smtClean="0"/>
              <a:t>ž</a:t>
            </a:r>
            <a:r>
              <a:rPr lang="en-US" i="1" dirty="0" err="1" smtClean="0"/>
              <a:t>ati</a:t>
            </a:r>
            <a:r>
              <a:rPr lang="en-US" i="1" dirty="0" smtClean="0"/>
              <a:t> </a:t>
            </a:r>
            <a:r>
              <a:rPr lang="en-US" i="1" dirty="0" err="1" smtClean="0"/>
              <a:t>podatak</a:t>
            </a:r>
            <a:r>
              <a:rPr lang="en-US" i="1" dirty="0" smtClean="0"/>
              <a:t>,</a:t>
            </a:r>
          </a:p>
          <a:p>
            <a:pPr algn="ctr"/>
            <a:r>
              <a:rPr lang="en-US" i="1" dirty="0" err="1" smtClean="0"/>
              <a:t>samo</a:t>
            </a:r>
            <a:r>
              <a:rPr lang="en-US" i="1" dirty="0" smtClean="0"/>
              <a:t> property </a:t>
            </a:r>
            <a:r>
              <a:rPr lang="en-US" i="1" dirty="0" err="1" smtClean="0"/>
              <a:t>treba</a:t>
            </a:r>
            <a:r>
              <a:rPr lang="en-US" i="1" dirty="0" smtClean="0"/>
              <a:t> </a:t>
            </a:r>
            <a:r>
              <a:rPr lang="en-US" i="1" dirty="0" err="1" smtClean="0"/>
              <a:t>renameati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i="1" dirty="0" err="1" smtClean="0"/>
              <a:t>pretvoriti</a:t>
            </a:r>
            <a:r>
              <a:rPr lang="en-US" i="1" dirty="0" smtClean="0"/>
              <a:t> u </a:t>
            </a:r>
            <a:r>
              <a:rPr lang="en-US" i="1" dirty="0" err="1" smtClean="0"/>
              <a:t>kolekciju</a:t>
            </a:r>
            <a:r>
              <a:rPr lang="en-US" i="1" dirty="0" smtClean="0"/>
              <a:t>"</a:t>
            </a:r>
            <a:endParaRPr lang="hr-HR" i="1" dirty="0"/>
          </a:p>
        </p:txBody>
      </p:sp>
    </p:spTree>
    <p:extLst>
      <p:ext uri="{BB962C8B-B14F-4D97-AF65-F5344CB8AC3E}">
        <p14:creationId xmlns:p14="http://schemas.microsoft.com/office/powerpoint/2010/main" val="279846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177DBA"/>
                </a:solidFill>
              </a:rPr>
              <a:t>NoSQL </a:t>
            </a:r>
            <a:r>
              <a:rPr lang="en-US" sz="3600" b="1" dirty="0" err="1" smtClean="0">
                <a:solidFill>
                  <a:srgbClr val="177DBA"/>
                </a:solidFill>
              </a:rPr>
              <a:t>dokument</a:t>
            </a:r>
            <a:r>
              <a:rPr lang="en-US" sz="3600" b="1" dirty="0" smtClean="0">
                <a:solidFill>
                  <a:srgbClr val="177DBA"/>
                </a:solidFill>
              </a:rPr>
              <a:t> - </a:t>
            </a:r>
            <a:r>
              <a:rPr lang="en-US" sz="3600" b="1" dirty="0" err="1" smtClean="0">
                <a:solidFill>
                  <a:srgbClr val="177DBA"/>
                </a:solidFill>
              </a:rPr>
              <a:t>migracija</a:t>
            </a:r>
            <a:r>
              <a:rPr lang="en-US" sz="3600" b="1" dirty="0" smtClean="0">
                <a:solidFill>
                  <a:srgbClr val="177DBA"/>
                </a:solidFill>
              </a:rPr>
              <a:t> </a:t>
            </a:r>
            <a:endParaRPr lang="hr-HR" sz="3600" b="1" dirty="0">
              <a:solidFill>
                <a:srgbClr val="177DBA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524100"/>
            <a:ext cx="4392488" cy="16888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KORISNIK 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stari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"id"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hr-HR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"69435151530"</a:t>
            </a: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hr-HR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"Pero Peričić"</a:t>
            </a: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"number"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hr-HR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"+385 1 234-678"</a:t>
            </a: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hr-H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3" descr="D:\javacro14-hor-sh-963x1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6845"/>
            <a:ext cx="2218264" cy="25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179512" y="3540324"/>
            <a:ext cx="4392488" cy="16888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KORISNIK 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novi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"id"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hr-HR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"69435151530"</a:t>
            </a: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hr-HR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"Pero Peričić"</a:t>
            </a: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phoneN</a:t>
            </a:r>
            <a:r>
              <a:rPr lang="hr-HR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umber"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hr-HR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"+385 1 234-678"</a:t>
            </a: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hr-H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89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solidFill>
                  <a:srgbClr val="177DBA"/>
                </a:solidFill>
              </a:rPr>
              <a:t>Evoluirajmo</a:t>
            </a:r>
            <a:r>
              <a:rPr lang="en-US" sz="3600" b="1" dirty="0" smtClean="0">
                <a:solidFill>
                  <a:srgbClr val="177DBA"/>
                </a:solidFill>
              </a:rPr>
              <a:t> model</a:t>
            </a:r>
            <a:endParaRPr lang="hr-HR" sz="3600" b="1" dirty="0">
              <a:solidFill>
                <a:srgbClr val="177DBA"/>
              </a:solidFill>
            </a:endParaRPr>
          </a:p>
        </p:txBody>
      </p:sp>
      <p:pic>
        <p:nvPicPr>
          <p:cNvPr id="5" name="Picture 3" descr="D:\javacro14-hor-sh-963x1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6845"/>
            <a:ext cx="2218264" cy="25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3608" y="1700808"/>
            <a:ext cx="612068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Accounting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hr-HR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Account</a:t>
            </a:r>
            <a:r>
              <a:rPr lang="en-US" sz="105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hr-HR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account</a:t>
            </a:r>
            <a:r>
              <a:rPr lang="hr-HR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hr-HR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hr-HR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Account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hr-HR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05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05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hr-HR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     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IBAN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05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        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currency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hr-HR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&gt;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transactions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hr-HR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Decimal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05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inflow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Decimal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05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outflow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05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6016" y="1700222"/>
            <a:ext cx="612068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Accounting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hr-HR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hr-HR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Account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&gt;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accounts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hr-HR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Account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hr-HR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05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05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hr-HR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     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IBAN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05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        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currency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hr-HR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&gt;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transactions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hr-HR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05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Decimal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05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inflow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Decimal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05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outflow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05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Timestamp</a:t>
            </a:r>
            <a:r>
              <a:rPr lang="en-US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541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solidFill>
                  <a:srgbClr val="177DBA"/>
                </a:solidFill>
              </a:rPr>
              <a:t>Pali</a:t>
            </a:r>
            <a:r>
              <a:rPr lang="en-US" sz="3600" b="1" dirty="0" smtClean="0">
                <a:solidFill>
                  <a:srgbClr val="177DBA"/>
                </a:solidFill>
              </a:rPr>
              <a:t> </a:t>
            </a:r>
            <a:r>
              <a:rPr lang="en-US" sz="3600" b="1" dirty="0" err="1" smtClean="0">
                <a:solidFill>
                  <a:srgbClr val="177DBA"/>
                </a:solidFill>
              </a:rPr>
              <a:t>mozak</a:t>
            </a:r>
            <a:r>
              <a:rPr lang="en-US" sz="3600" b="1" dirty="0" smtClean="0">
                <a:solidFill>
                  <a:srgbClr val="177DBA"/>
                </a:solidFill>
              </a:rPr>
              <a:t>!</a:t>
            </a:r>
            <a:endParaRPr lang="hr-HR" sz="3600" b="1" dirty="0">
              <a:solidFill>
                <a:srgbClr val="177DBA"/>
              </a:solidFill>
            </a:endParaRPr>
          </a:p>
        </p:txBody>
      </p:sp>
      <p:pic>
        <p:nvPicPr>
          <p:cNvPr id="5" name="Picture 3" descr="D:\javacro14-hor-sh-963x1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6845"/>
            <a:ext cx="2218264" cy="25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3608" y="1700808"/>
            <a:ext cx="6120680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Accounting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hr-HR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Customer(id) {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long           id;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         name;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hr-HR" sz="105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Account</a:t>
            </a:r>
            <a:r>
              <a:rPr lang="en-US" sz="105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hr-HR" sz="10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account</a:t>
            </a:r>
            <a:r>
              <a:rPr lang="hr-HR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hr-HR" sz="1050" b="1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value Account {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String(2</a:t>
            </a:r>
            <a:r>
              <a:rPr lang="en-US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hr-HR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     </a:t>
            </a:r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IBAN;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String(3)          currency;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List&lt;Transaction&gt;  transactions;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hr-HR" sz="1050" b="1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value Transaction {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Decimal(2)  inflow;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Decimal(2)  outflow;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String(80)  description</a:t>
            </a:r>
            <a:r>
              <a:rPr lang="hr-HR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050" b="1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Date        </a:t>
            </a:r>
            <a:r>
              <a:rPr lang="en-US" sz="1050" b="1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en-US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hr-HR" sz="1050" b="1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hr-HR" sz="1050" b="1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6016" y="1700222"/>
            <a:ext cx="6120680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Accounting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hr-HR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Customer(id) {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long           id;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         name;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hr-HR" sz="105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hr-HR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hr-HR" sz="105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Account</a:t>
            </a:r>
            <a:r>
              <a:rPr lang="hr-HR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hr-HR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account</a:t>
            </a:r>
            <a:r>
              <a:rPr lang="en-US" sz="105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hr-HR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hr-HR" sz="1050" b="1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hr-HR" sz="1050" b="1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value Account {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String(2</a:t>
            </a:r>
            <a:r>
              <a:rPr lang="en-US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hr-HR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     </a:t>
            </a:r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IBAN;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String(3)          currency;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List&lt;Transaction&gt;  transactions;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hr-HR" sz="1050" b="1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value Transaction {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Decimal(2)  inflow;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Decimal(2)  outflow;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String(80)  description</a:t>
            </a:r>
            <a:r>
              <a:rPr lang="hr-HR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050" b="1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Timestamp   </a:t>
            </a:r>
            <a:r>
              <a:rPr lang="en-US" sz="1050" b="1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paymentOn</a:t>
            </a:r>
            <a:r>
              <a:rPr lang="en-US" sz="1050" b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hr-HR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hr-HR" sz="105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938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javacro14-hor-sh-963x1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6845"/>
            <a:ext cx="2218264" cy="25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836712"/>
            <a:ext cx="6811480" cy="2039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hr-HR" sz="1100" dirty="0">
              <a:latin typeface="Courier New" panose="02070309020205020404" pitchFamily="49" charset="0"/>
              <a:ea typeface="Times New Roman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hr-HR" sz="11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CREATE</a:t>
            </a:r>
            <a:r>
              <a:rPr lang="hr-HR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11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TYPE</a:t>
            </a:r>
            <a:r>
              <a:rPr lang="hr-HR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11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"Accounting"</a:t>
            </a:r>
            <a:r>
              <a:rPr lang="hr-HR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.</a:t>
            </a:r>
            <a:r>
              <a:rPr lang="hr-HR" sz="11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"-</a:t>
            </a:r>
            <a:r>
              <a:rPr lang="hr-HR" sz="11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Account-A-“</a:t>
            </a: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       </a:t>
            </a:r>
            <a:r>
              <a:rPr lang="hr-HR" sz="11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AS</a:t>
            </a:r>
            <a:r>
              <a:rPr lang="hr-HR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VARRAY</a:t>
            </a:r>
            <a:r>
              <a:rPr lang="hr-HR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(</a:t>
            </a:r>
            <a:r>
              <a:rPr lang="hr-HR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32768</a:t>
            </a:r>
            <a:r>
              <a:rPr lang="hr-HR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)</a:t>
            </a:r>
            <a:r>
              <a:rPr lang="hr-HR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11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OF</a:t>
            </a:r>
            <a:r>
              <a:rPr lang="hr-HR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11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"Accounting"</a:t>
            </a:r>
            <a:r>
              <a:rPr lang="hr-HR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.</a:t>
            </a:r>
            <a:r>
              <a:rPr lang="hr-HR" sz="11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"Account</a:t>
            </a:r>
            <a:r>
              <a:rPr lang="hr-HR" sz="11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</a:t>
            </a:r>
            <a:r>
              <a:rPr lang="en-US" sz="11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;</a:t>
            </a:r>
            <a:endParaRPr lang="hr-HR" sz="1100" dirty="0">
              <a:latin typeface="Courier New" panose="02070309020205020404" pitchFamily="49" charset="0"/>
              <a:ea typeface="Times New Roman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hr-HR" sz="1100" dirty="0">
              <a:latin typeface="Courier New" panose="02070309020205020404" pitchFamily="49" charset="0"/>
              <a:ea typeface="Times New Roman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hr-HR" sz="11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ALTER</a:t>
            </a:r>
            <a:r>
              <a:rPr lang="hr-HR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11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TABLE</a:t>
            </a:r>
            <a:r>
              <a:rPr lang="hr-HR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11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"Accounting"</a:t>
            </a:r>
            <a:r>
              <a:rPr lang="hr-HR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.</a:t>
            </a:r>
            <a:r>
              <a:rPr lang="hr-HR" sz="11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"Customer"</a:t>
            </a:r>
            <a:r>
              <a:rPr lang="hr-HR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11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ADD</a:t>
            </a:r>
            <a:r>
              <a:rPr lang="hr-HR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11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</a:t>
            </a:r>
            <a:r>
              <a:rPr lang="hr-HR" sz="11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account</a:t>
            </a:r>
            <a:r>
              <a:rPr lang="en-US" sz="11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s</a:t>
            </a:r>
            <a:r>
              <a:rPr lang="hr-HR" sz="11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</a:t>
            </a:r>
            <a:r>
              <a:rPr lang="hr-HR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11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"Accounting"</a:t>
            </a:r>
            <a:r>
              <a:rPr lang="hr-HR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.</a:t>
            </a:r>
            <a:r>
              <a:rPr lang="hr-HR" sz="11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"-Account-A-"</a:t>
            </a:r>
            <a:r>
              <a:rPr lang="hr-HR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;</a:t>
            </a:r>
            <a:endParaRPr lang="hr-HR" sz="1100" dirty="0">
              <a:latin typeface="Courier New" panose="02070309020205020404" pitchFamily="49" charset="0"/>
              <a:ea typeface="Times New Roman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sz="1100" b="1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hr-HR" sz="11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UPDATE</a:t>
            </a:r>
            <a:r>
              <a:rPr lang="hr-HR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11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"Accounting"</a:t>
            </a:r>
            <a:r>
              <a:rPr lang="hr-HR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.</a:t>
            </a:r>
            <a:r>
              <a:rPr lang="hr-HR" sz="11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"Customer"</a:t>
            </a:r>
            <a:r>
              <a:rPr lang="hr-HR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t$</a:t>
            </a: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 </a:t>
            </a:r>
            <a:r>
              <a:rPr lang="hr-HR" sz="11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SET</a:t>
            </a:r>
            <a:r>
              <a:rPr lang="hr-HR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t$</a:t>
            </a:r>
            <a:r>
              <a:rPr lang="hr-HR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.</a:t>
            </a:r>
            <a:r>
              <a:rPr lang="hr-HR" sz="11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</a:t>
            </a:r>
            <a:r>
              <a:rPr lang="hr-HR" sz="11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account</a:t>
            </a:r>
            <a:r>
              <a:rPr lang="en-US" sz="11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s</a:t>
            </a:r>
            <a:r>
              <a:rPr lang="hr-HR" sz="11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</a:t>
            </a:r>
            <a:r>
              <a:rPr lang="hr-HR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=</a:t>
            </a:r>
            <a:r>
              <a:rPr lang="hr-HR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11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"Accounting"</a:t>
            </a:r>
            <a:r>
              <a:rPr lang="hr-HR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.</a:t>
            </a:r>
            <a:r>
              <a:rPr lang="hr-HR" sz="11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"-Account-A-"</a:t>
            </a:r>
            <a:r>
              <a:rPr lang="hr-HR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(</a:t>
            </a:r>
            <a:r>
              <a:rPr lang="hr-HR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t$</a:t>
            </a:r>
            <a:r>
              <a:rPr lang="hr-HR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.</a:t>
            </a:r>
            <a:r>
              <a:rPr lang="hr-HR" sz="11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"account"</a:t>
            </a:r>
            <a:r>
              <a:rPr lang="hr-HR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);</a:t>
            </a:r>
            <a:endParaRPr lang="hr-HR" sz="1100" dirty="0">
              <a:latin typeface="Courier New" panose="02070309020205020404" pitchFamily="49" charset="0"/>
              <a:ea typeface="Times New Roman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sz="1100" b="1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ea typeface="Times New Roman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hr-HR" sz="11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ALTER</a:t>
            </a:r>
            <a:r>
              <a:rPr lang="hr-HR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11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TABLE</a:t>
            </a:r>
            <a:r>
              <a:rPr lang="hr-HR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11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"Accounting"</a:t>
            </a:r>
            <a:r>
              <a:rPr lang="hr-HR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.</a:t>
            </a:r>
            <a:r>
              <a:rPr lang="hr-HR" sz="11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"Customer"</a:t>
            </a:r>
            <a:r>
              <a:rPr lang="hr-HR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11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DROP</a:t>
            </a:r>
            <a:r>
              <a:rPr lang="hr-HR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11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COLUMN</a:t>
            </a:r>
            <a:r>
              <a:rPr lang="hr-HR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hr-HR" sz="11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"account</a:t>
            </a:r>
            <a:r>
              <a:rPr lang="hr-HR" sz="11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"</a:t>
            </a:r>
            <a:r>
              <a:rPr lang="hr-HR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;</a:t>
            </a:r>
            <a:endParaRPr lang="hr-HR" sz="1100" dirty="0">
              <a:latin typeface="Courier New" panose="02070309020205020404" pitchFamily="49" charset="0"/>
              <a:ea typeface="Times New Roman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42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javacro14-hor-sh-963x1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6845"/>
            <a:ext cx="2218264" cy="25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980728"/>
            <a:ext cx="867929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 err="1" smtClean="0"/>
              <a:t>razvoju</a:t>
            </a:r>
            <a:r>
              <a:rPr lang="en-US" dirty="0" smtClean="0"/>
              <a:t> </a:t>
            </a:r>
            <a:r>
              <a:rPr lang="en-US" dirty="0" err="1" smtClean="0"/>
              <a:t>projekata</a:t>
            </a:r>
            <a:r>
              <a:rPr lang="en-US" dirty="0" smtClean="0"/>
              <a:t>, </a:t>
            </a:r>
            <a:r>
              <a:rPr lang="en-US" dirty="0" err="1" smtClean="0"/>
              <a:t>neki</a:t>
            </a:r>
            <a:r>
              <a:rPr lang="en-US" dirty="0" smtClean="0"/>
              <a:t> </a:t>
            </a:r>
            <a:r>
              <a:rPr lang="en-US" dirty="0" err="1" smtClean="0"/>
              <a:t>patterni</a:t>
            </a:r>
            <a:r>
              <a:rPr lang="en-US" dirty="0" smtClean="0"/>
              <a:t> se </a:t>
            </a:r>
            <a:r>
              <a:rPr lang="en-US" dirty="0" err="1" smtClean="0"/>
              <a:t>kroni</a:t>
            </a:r>
            <a:r>
              <a:rPr lang="hr-HR" dirty="0" smtClean="0"/>
              <a:t>č</a:t>
            </a:r>
            <a:r>
              <a:rPr lang="en-US" dirty="0" smtClean="0"/>
              <a:t>no </a:t>
            </a:r>
            <a:r>
              <a:rPr lang="en-US" dirty="0" err="1" smtClean="0"/>
              <a:t>pojavljuju</a:t>
            </a:r>
            <a:r>
              <a:rPr lang="en-US" dirty="0" smtClean="0"/>
              <a:t>.</a:t>
            </a:r>
          </a:p>
          <a:p>
            <a:r>
              <a:rPr lang="en-US" dirty="0" smtClean="0"/>
              <a:t>Na one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hr-HR" dirty="0" smtClean="0"/>
              <a:t>č</a:t>
            </a:r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nalije</a:t>
            </a:r>
            <a:r>
              <a:rPr lang="hr-HR" dirty="0" smtClean="0"/>
              <a:t>ć</a:t>
            </a:r>
            <a:r>
              <a:rPr lang="en-US" dirty="0" smtClean="0"/>
              <a:t>emo pi</a:t>
            </a:r>
            <a:r>
              <a:rPr lang="hr-HR" dirty="0" smtClean="0"/>
              <a:t>š</a:t>
            </a:r>
            <a:r>
              <a:rPr lang="en-US" dirty="0" smtClean="0"/>
              <a:t>emo </a:t>
            </a:r>
            <a:r>
              <a:rPr lang="en-US" dirty="0" err="1" smtClean="0"/>
              <a:t>specijalizirani</a:t>
            </a:r>
            <a:r>
              <a:rPr lang="en-US" dirty="0" smtClean="0"/>
              <a:t> migrator – time </a:t>
            </a:r>
            <a:r>
              <a:rPr lang="en-US" dirty="0" err="1" smtClean="0"/>
              <a:t>postajemo</a:t>
            </a:r>
            <a:r>
              <a:rPr lang="en-US" dirty="0" smtClean="0"/>
              <a:t> </a:t>
            </a:r>
            <a:r>
              <a:rPr lang="en-US" dirty="0" err="1" smtClean="0"/>
              <a:t>jako</a:t>
            </a:r>
            <a:r>
              <a:rPr lang="en-US" dirty="0" smtClean="0"/>
              <a:t> DRY.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Kada</a:t>
            </a:r>
            <a:r>
              <a:rPr lang="en-US" dirty="0" smtClean="0"/>
              <a:t> </a:t>
            </a:r>
            <a:r>
              <a:rPr lang="en-US" dirty="0" err="1" smtClean="0"/>
              <a:t>kompajleri</a:t>
            </a:r>
            <a:r>
              <a:rPr lang="en-US" dirty="0" smtClean="0"/>
              <a:t> </a:t>
            </a:r>
            <a:r>
              <a:rPr lang="en-US" dirty="0" err="1" smtClean="0"/>
              <a:t>posjeduju</a:t>
            </a:r>
            <a:r>
              <a:rPr lang="en-US" dirty="0" smtClean="0"/>
              <a:t> </a:t>
            </a:r>
            <a:r>
              <a:rPr lang="en-US" dirty="0" err="1" smtClean="0"/>
              <a:t>velike</a:t>
            </a:r>
            <a:r>
              <a:rPr lang="en-US" dirty="0" smtClean="0"/>
              <a:t> </a:t>
            </a:r>
            <a:r>
              <a:rPr lang="en-US" dirty="0" err="1" smtClean="0"/>
              <a:t>koli</a:t>
            </a:r>
            <a:r>
              <a:rPr lang="hr-HR" dirty="0" smtClean="0"/>
              <a:t>č</a:t>
            </a:r>
            <a:r>
              <a:rPr lang="en-US" dirty="0" err="1" smtClean="0"/>
              <a:t>ine</a:t>
            </a:r>
            <a:r>
              <a:rPr lang="en-US" dirty="0" smtClean="0"/>
              <a:t> </a:t>
            </a:r>
            <a:r>
              <a:rPr lang="en-US" dirty="0" err="1" smtClean="0"/>
              <a:t>patterna</a:t>
            </a:r>
            <a:r>
              <a:rPr lang="en-US" dirty="0" smtClean="0"/>
              <a:t> </a:t>
            </a:r>
            <a:r>
              <a:rPr lang="en-US" dirty="0" err="1" smtClean="0"/>
              <a:t>drugima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hr-HR" dirty="0" smtClean="0"/>
              <a:t>č</a:t>
            </a:r>
            <a:r>
              <a:rPr lang="en-US" dirty="0" err="1" smtClean="0"/>
              <a:t>inju</a:t>
            </a:r>
            <a:r>
              <a:rPr lang="en-US" dirty="0" smtClean="0"/>
              <a:t> </a:t>
            </a:r>
            <a:r>
              <a:rPr lang="en-US" dirty="0" err="1" smtClean="0"/>
              <a:t>sli</a:t>
            </a:r>
            <a:r>
              <a:rPr lang="hr-HR" dirty="0" smtClean="0"/>
              <a:t>č</a:t>
            </a:r>
            <a:r>
              <a:rPr lang="en-US" dirty="0" err="1" smtClean="0"/>
              <a:t>iti</a:t>
            </a:r>
            <a:r>
              <a:rPr lang="en-US" dirty="0" smtClean="0"/>
              <a:t> </a:t>
            </a:r>
            <a:r>
              <a:rPr lang="en-US" dirty="0" err="1" smtClean="0"/>
              <a:t>magiji</a:t>
            </a:r>
            <a:r>
              <a:rPr lang="en-US" dirty="0" smtClean="0"/>
              <a:t>,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magija</a:t>
            </a:r>
            <a:r>
              <a:rPr lang="en-US" dirty="0" smtClean="0"/>
              <a:t> je </a:t>
            </a:r>
            <a:r>
              <a:rPr lang="en-US" dirty="0" err="1" smtClean="0"/>
              <a:t>samo</a:t>
            </a:r>
            <a:r>
              <a:rPr lang="en-US" dirty="0" smtClean="0"/>
              <a:t> </a:t>
            </a:r>
            <a:r>
              <a:rPr lang="en-US" dirty="0" err="1" smtClean="0"/>
              <a:t>jako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istrenirani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migracijski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mozak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 </a:t>
            </a:r>
            <a:r>
              <a:rPr lang="en-US" dirty="0" err="1" smtClean="0"/>
              <a:t>ovih</a:t>
            </a:r>
            <a:r>
              <a:rPr lang="en-US" dirty="0" smtClean="0"/>
              <a:t> par </a:t>
            </a:r>
            <a:r>
              <a:rPr lang="en-US" dirty="0" err="1" smtClean="0"/>
              <a:t>primjera</a:t>
            </a:r>
            <a:r>
              <a:rPr lang="en-US" dirty="0" smtClean="0"/>
              <a:t> </a:t>
            </a:r>
            <a:r>
              <a:rPr lang="en-US" dirty="0" err="1" smtClean="0"/>
              <a:t>smo</a:t>
            </a:r>
            <a:r>
              <a:rPr lang="en-US" dirty="0" smtClean="0"/>
              <a:t> </a:t>
            </a:r>
            <a:r>
              <a:rPr lang="en-US" dirty="0" err="1" smtClean="0"/>
              <a:t>pokazali</a:t>
            </a:r>
            <a:r>
              <a:rPr lang="en-US" dirty="0" smtClean="0"/>
              <a:t> "</a:t>
            </a:r>
            <a:r>
              <a:rPr lang="en-US" b="1" dirty="0" err="1" smtClean="0"/>
              <a:t>jednostavne</a:t>
            </a:r>
            <a:r>
              <a:rPr lang="en-US" dirty="0" smtClean="0"/>
              <a:t>" </a:t>
            </a:r>
            <a:r>
              <a:rPr lang="en-US" dirty="0" err="1" smtClean="0"/>
              <a:t>promjene</a:t>
            </a:r>
            <a:r>
              <a:rPr lang="en-US" dirty="0" smtClean="0"/>
              <a:t> </a:t>
            </a:r>
            <a:r>
              <a:rPr lang="en-US" dirty="0" err="1" smtClean="0"/>
              <a:t>tipova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naziva</a:t>
            </a:r>
            <a:r>
              <a:rPr lang="en-US" dirty="0" smtClean="0"/>
              <a:t> </a:t>
            </a:r>
            <a:r>
              <a:rPr lang="en-US" dirty="0" err="1" smtClean="0"/>
              <a:t>properyja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no u </a:t>
            </a:r>
            <a:r>
              <a:rPr lang="en-US" dirty="0" err="1" smtClean="0"/>
              <a:t>razvoju</a:t>
            </a:r>
            <a:r>
              <a:rPr lang="en-US" dirty="0" smtClean="0"/>
              <a:t> se </a:t>
            </a:r>
            <a:r>
              <a:rPr lang="en-US" dirty="0" err="1" smtClean="0"/>
              <a:t>pojavljuje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puno</a:t>
            </a:r>
            <a:r>
              <a:rPr lang="en-US" dirty="0" smtClean="0"/>
              <a:t> "</a:t>
            </a:r>
            <a:r>
              <a:rPr lang="en-US" b="1" dirty="0" err="1" smtClean="0"/>
              <a:t>kompozitnih</a:t>
            </a:r>
            <a:r>
              <a:rPr lang="en-US" dirty="0" smtClean="0"/>
              <a:t>" </a:t>
            </a:r>
            <a:r>
              <a:rPr lang="en-US" dirty="0" err="1" smtClean="0"/>
              <a:t>patterna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uklju</a:t>
            </a:r>
            <a:r>
              <a:rPr lang="hr-HR" dirty="0" smtClean="0"/>
              <a:t>č</a:t>
            </a:r>
            <a:r>
              <a:rPr lang="en-US" dirty="0" err="1" smtClean="0"/>
              <a:t>uju</a:t>
            </a:r>
            <a:r>
              <a:rPr lang="en-US" dirty="0" smtClean="0"/>
              <a:t> </a:t>
            </a:r>
            <a:r>
              <a:rPr lang="en-US" dirty="0" err="1" smtClean="0"/>
              <a:t>promjene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endParaRPr lang="en-US" dirty="0" smtClean="0"/>
          </a:p>
          <a:p>
            <a:r>
              <a:rPr lang="en-US" dirty="0" err="1" smtClean="0"/>
              <a:t>utje</a:t>
            </a:r>
            <a:r>
              <a:rPr lang="hr-HR" dirty="0" smtClean="0"/>
              <a:t>č</a:t>
            </a:r>
            <a:r>
              <a:rPr lang="en-US" dirty="0" smtClean="0"/>
              <a:t>u </a:t>
            </a:r>
            <a:r>
              <a:rPr lang="en-US" dirty="0" err="1" smtClean="0"/>
              <a:t>na</a:t>
            </a:r>
            <a:r>
              <a:rPr lang="en-US" dirty="0" smtClean="0"/>
              <a:t> vi</a:t>
            </a:r>
            <a:r>
              <a:rPr lang="hr-HR" dirty="0" smtClean="0"/>
              <a:t>š</a:t>
            </a:r>
            <a:r>
              <a:rPr lang="en-US" dirty="0" smtClean="0"/>
              <a:t>e </a:t>
            </a:r>
            <a:r>
              <a:rPr lang="en-US" dirty="0" err="1" smtClean="0"/>
              <a:t>koncepata</a:t>
            </a:r>
            <a:r>
              <a:rPr lang="en-US" dirty="0" smtClean="0"/>
              <a:t> </a:t>
            </a:r>
            <a:r>
              <a:rPr lang="en-US" dirty="0" err="1" smtClean="0"/>
              <a:t>odjednom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0369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javacro14-hor-sh-963x1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6845"/>
            <a:ext cx="2218264" cy="25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692696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Barbara </a:t>
            </a:r>
            <a:r>
              <a:rPr lang="en-US" dirty="0" err="1"/>
              <a:t>Staudt</a:t>
            </a:r>
            <a:r>
              <a:rPr lang="en-US" dirty="0"/>
              <a:t> Lerner:</a:t>
            </a:r>
          </a:p>
          <a:p>
            <a:r>
              <a:rPr lang="en-US" b="1" dirty="0" smtClean="0"/>
              <a:t>"</a:t>
            </a:r>
            <a:r>
              <a:rPr lang="en-US" b="1" i="1" dirty="0" smtClean="0"/>
              <a:t>A Model for Compound Type Changes Encountered in Schema Evolution</a:t>
            </a:r>
            <a:r>
              <a:rPr lang="en-US" b="1" dirty="0" smtClean="0"/>
              <a:t>"</a:t>
            </a:r>
          </a:p>
          <a:p>
            <a:endParaRPr lang="hr-HR" dirty="0"/>
          </a:p>
        </p:txBody>
      </p:sp>
      <p:pic>
        <p:nvPicPr>
          <p:cNvPr id="1026" name="Picture 2" descr="R:\u\SimpleTypeChang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91350"/>
            <a:ext cx="5879306" cy="406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41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javacro14-hor-sh-963x1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6845"/>
            <a:ext cx="2218264" cy="25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692696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Barbara </a:t>
            </a:r>
            <a:r>
              <a:rPr lang="en-US" dirty="0" err="1"/>
              <a:t>Staudt</a:t>
            </a:r>
            <a:r>
              <a:rPr lang="en-US" dirty="0"/>
              <a:t> Lerner:</a:t>
            </a:r>
          </a:p>
          <a:p>
            <a:r>
              <a:rPr lang="en-US" b="1" dirty="0" smtClean="0"/>
              <a:t>"</a:t>
            </a:r>
            <a:r>
              <a:rPr lang="en-US" b="1" i="1" dirty="0" smtClean="0"/>
              <a:t>A Model for Compound Type Changes Encountered in Schema Evolution</a:t>
            </a:r>
            <a:r>
              <a:rPr lang="en-US" b="1" dirty="0" smtClean="0"/>
              <a:t>"</a:t>
            </a:r>
          </a:p>
          <a:p>
            <a:endParaRPr lang="hr-HR" dirty="0"/>
          </a:p>
        </p:txBody>
      </p:sp>
      <p:pic>
        <p:nvPicPr>
          <p:cNvPr id="2050" name="Picture 2" descr="R:\u\CompoundTypeChang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49" y="2276872"/>
            <a:ext cx="778192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58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javacro14-hor-sh-963x1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6845"/>
            <a:ext cx="2218264" cy="25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692696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 </a:t>
            </a:r>
            <a:r>
              <a:rPr lang="en-US" dirty="0" err="1" smtClean="0"/>
              <a:t>kompozitnih</a:t>
            </a:r>
            <a:r>
              <a:rPr lang="en-US" dirty="0" smtClean="0"/>
              <a:t> </a:t>
            </a:r>
            <a:r>
              <a:rPr lang="en-US" dirty="0" err="1" smtClean="0"/>
              <a:t>primjera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b="1" dirty="0" smtClean="0"/>
              <a:t>"</a:t>
            </a:r>
            <a:r>
              <a:rPr lang="en-US" b="1" i="1" dirty="0" smtClean="0"/>
              <a:t>A Model for Compound Type Changes Encountered in Schema Evolution</a:t>
            </a:r>
            <a:r>
              <a:rPr lang="en-US" b="1" dirty="0" smtClean="0"/>
              <a:t>"</a:t>
            </a:r>
          </a:p>
          <a:p>
            <a:endParaRPr lang="hr-HR" dirty="0"/>
          </a:p>
        </p:txBody>
      </p:sp>
      <p:sp>
        <p:nvSpPr>
          <p:cNvPr id="2" name="Rectangle 1"/>
          <p:cNvSpPr/>
          <p:nvPr/>
        </p:nvSpPr>
        <p:spPr>
          <a:xfrm>
            <a:off x="395536" y="1484784"/>
            <a:ext cx="417595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       </a:t>
            </a:r>
            <a:r>
              <a:rPr lang="hr-HR" sz="16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hr-H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PersonalInfo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personal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hr-HR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PersonalInfo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hr-H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lang="hr-H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600" b="1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MaritalStatus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maritalStatus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numChildren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hr-HR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32548" y="1484784"/>
            <a:ext cx="417595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       </a:t>
            </a:r>
            <a:r>
              <a:rPr lang="hr-HR" sz="16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hr-H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Phone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lang="hr-H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PersonalInfo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personal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hr-HR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PersonalInfo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MaritalStatus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maritalStatus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numChildren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hr-HR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95536" y="4797152"/>
            <a:ext cx="8208912" cy="18251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Pitaj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svoj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mozak</a:t>
            </a:r>
            <a:r>
              <a:rPr lang="en-US" sz="2400" dirty="0" smtClean="0">
                <a:solidFill>
                  <a:schemeClr val="tx1"/>
                </a:solidFill>
              </a:rPr>
              <a:t>!</a:t>
            </a:r>
          </a:p>
        </p:txBody>
      </p:sp>
      <p:pic>
        <p:nvPicPr>
          <p:cNvPr id="9" name="Picture 2" descr="R:\u\brai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387032"/>
            <a:ext cx="1142455" cy="114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491880" y="5445224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"</a:t>
            </a:r>
            <a:r>
              <a:rPr lang="en-US" i="1" dirty="0" err="1" smtClean="0"/>
              <a:t>Ovo</a:t>
            </a:r>
            <a:r>
              <a:rPr lang="en-US" i="1" dirty="0" smtClean="0"/>
              <a:t> je </a:t>
            </a:r>
            <a:r>
              <a:rPr lang="en-US" b="1" i="1" dirty="0" smtClean="0">
                <a:solidFill>
                  <a:srgbClr val="0070C0"/>
                </a:solidFill>
              </a:rPr>
              <a:t>MOVE</a:t>
            </a:r>
            <a:r>
              <a:rPr lang="en-US" i="1" dirty="0" smtClean="0"/>
              <a:t>: </a:t>
            </a:r>
            <a:br>
              <a:rPr lang="en-US" i="1" dirty="0" smtClean="0"/>
            </a:br>
            <a:r>
              <a:rPr lang="en-US" i="1" dirty="0" err="1" smtClean="0"/>
              <a:t>Podatak</a:t>
            </a:r>
            <a:r>
              <a:rPr lang="en-US" i="1" dirty="0" smtClean="0"/>
              <a:t> </a:t>
            </a:r>
            <a:r>
              <a:rPr lang="en-US" i="1" dirty="0" err="1" smtClean="0"/>
              <a:t>treba</a:t>
            </a:r>
            <a:r>
              <a:rPr lang="en-US" i="1" dirty="0" smtClean="0"/>
              <a:t> </a:t>
            </a:r>
            <a:r>
              <a:rPr lang="en-US" i="1" dirty="0" err="1" smtClean="0"/>
              <a:t>presko</a:t>
            </a:r>
            <a:r>
              <a:rPr lang="hr-HR" i="1" dirty="0" smtClean="0"/>
              <a:t>č</a:t>
            </a:r>
            <a:r>
              <a:rPr lang="en-US" i="1" dirty="0" err="1" smtClean="0"/>
              <a:t>iti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 smtClean="0"/>
              <a:t>entity boundary."</a:t>
            </a:r>
            <a:endParaRPr lang="hr-HR" i="1" dirty="0"/>
          </a:p>
        </p:txBody>
      </p:sp>
    </p:spTree>
    <p:extLst>
      <p:ext uri="{BB962C8B-B14F-4D97-AF65-F5344CB8AC3E}">
        <p14:creationId xmlns:p14="http://schemas.microsoft.com/office/powerpoint/2010/main" val="247010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javacro14-hor-sh-963x1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6845"/>
            <a:ext cx="2218264" cy="25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692696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 </a:t>
            </a:r>
            <a:r>
              <a:rPr lang="en-US" dirty="0" err="1"/>
              <a:t>kompozitnih</a:t>
            </a:r>
            <a:r>
              <a:rPr lang="en-US" dirty="0"/>
              <a:t> </a:t>
            </a:r>
            <a:r>
              <a:rPr lang="en-US" dirty="0" err="1"/>
              <a:t>primjera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:</a:t>
            </a:r>
            <a:br>
              <a:rPr lang="en-US" dirty="0"/>
            </a:br>
            <a:r>
              <a:rPr lang="en-US" b="1" dirty="0" smtClean="0"/>
              <a:t>"</a:t>
            </a:r>
            <a:r>
              <a:rPr lang="en-US" b="1" i="1" dirty="0" smtClean="0"/>
              <a:t>A Model for Compound Type Changes Encountered in Schema Evolution</a:t>
            </a:r>
            <a:r>
              <a:rPr lang="en-US" b="1" dirty="0" smtClean="0"/>
              <a:t>"</a:t>
            </a:r>
          </a:p>
          <a:p>
            <a:endParaRPr lang="hr-HR" dirty="0"/>
          </a:p>
        </p:txBody>
      </p:sp>
      <p:sp>
        <p:nvSpPr>
          <p:cNvPr id="6" name="Rectangle 5"/>
          <p:cNvSpPr/>
          <p:nvPr/>
        </p:nvSpPr>
        <p:spPr>
          <a:xfrm>
            <a:off x="395536" y="1484784"/>
            <a:ext cx="417595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PersonalInfo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   </a:t>
            </a:r>
            <a:r>
              <a:rPr lang="en-US" sz="16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hr-HR" sz="16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Phone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MaritalStatus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maritalStatus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numChildren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EmployeeInfo</a:t>
            </a:r>
            <a:r>
              <a:rPr lang="hr-H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hr-H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 </a:t>
            </a:r>
            <a:r>
              <a:rPr lang="hr-HR" sz="16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salary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932548" y="1484784"/>
            <a:ext cx="41759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   </a:t>
            </a:r>
            <a:r>
              <a:rPr lang="en-US" sz="16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hr-HR" sz="16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Phone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MaritalStatus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maritalStatus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numChildren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salary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5536" y="4797152"/>
            <a:ext cx="8208912" cy="18251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Pitaj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svoj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mozak</a:t>
            </a:r>
            <a:r>
              <a:rPr lang="en-US" sz="2400" dirty="0" smtClean="0">
                <a:solidFill>
                  <a:schemeClr val="tx1"/>
                </a:solidFill>
              </a:rPr>
              <a:t>!</a:t>
            </a:r>
          </a:p>
        </p:txBody>
      </p:sp>
      <p:pic>
        <p:nvPicPr>
          <p:cNvPr id="9" name="Picture 2" descr="R:\u\brai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387032"/>
            <a:ext cx="1142455" cy="114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491880" y="5445224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"</a:t>
            </a:r>
            <a:r>
              <a:rPr lang="en-US" i="1" dirty="0" err="1" smtClean="0"/>
              <a:t>Prepoznajem</a:t>
            </a:r>
            <a:r>
              <a:rPr lang="en-US" i="1" dirty="0" smtClean="0"/>
              <a:t> </a:t>
            </a:r>
            <a:r>
              <a:rPr lang="en-US" b="1" i="1" dirty="0" smtClean="0">
                <a:solidFill>
                  <a:srgbClr val="0070C0"/>
                </a:solidFill>
              </a:rPr>
              <a:t>MERGE</a:t>
            </a:r>
            <a:r>
              <a:rPr lang="en-US" i="1" dirty="0" smtClean="0"/>
              <a:t>:</a:t>
            </a:r>
            <a:br>
              <a:rPr lang="en-US" i="1" dirty="0" smtClean="0"/>
            </a:br>
            <a:r>
              <a:rPr lang="en-US" i="1" dirty="0" err="1" smtClean="0"/>
              <a:t>Dva</a:t>
            </a:r>
            <a:r>
              <a:rPr lang="en-US" i="1" dirty="0" smtClean="0"/>
              <a:t> </a:t>
            </a:r>
            <a:r>
              <a:rPr lang="en-US" i="1" dirty="0" err="1" smtClean="0"/>
              <a:t>entiteta</a:t>
            </a:r>
            <a:r>
              <a:rPr lang="en-US" i="1" dirty="0" smtClean="0"/>
              <a:t> se </a:t>
            </a:r>
            <a:r>
              <a:rPr lang="en-US" i="1" dirty="0" err="1" smtClean="0"/>
              <a:t>mergeju</a:t>
            </a:r>
            <a:r>
              <a:rPr lang="en-US" i="1" dirty="0" smtClean="0"/>
              <a:t> u </a:t>
            </a:r>
            <a:r>
              <a:rPr lang="en-US" i="1" dirty="0" err="1" smtClean="0"/>
              <a:t>novi</a:t>
            </a:r>
            <a:r>
              <a:rPr lang="en-US" i="1" dirty="0" smtClean="0"/>
              <a:t> </a:t>
            </a:r>
            <a:r>
              <a:rPr lang="en-US" i="1" dirty="0" err="1" smtClean="0"/>
              <a:t>koji</a:t>
            </a:r>
            <a:r>
              <a:rPr lang="en-US" i="1" dirty="0" smtClean="0"/>
              <a:t> </a:t>
            </a:r>
            <a:r>
              <a:rPr lang="en-US" i="1" dirty="0" err="1" smtClean="0"/>
              <a:t>ima</a:t>
            </a:r>
            <a:r>
              <a:rPr lang="en-US" i="1" dirty="0" smtClean="0"/>
              <a:t> </a:t>
            </a:r>
            <a:r>
              <a:rPr lang="en-US" i="1" dirty="0" err="1" smtClean="0"/>
              <a:t>sumu</a:t>
            </a:r>
            <a:r>
              <a:rPr lang="en-US" i="1" dirty="0" smtClean="0"/>
              <a:t> </a:t>
            </a:r>
            <a:r>
              <a:rPr lang="en-US" i="1" dirty="0" err="1" smtClean="0"/>
              <a:t>njihovih</a:t>
            </a:r>
            <a:r>
              <a:rPr lang="en-US" i="1" dirty="0" smtClean="0"/>
              <a:t> </a:t>
            </a:r>
            <a:r>
              <a:rPr lang="en-US" i="1" dirty="0" err="1" smtClean="0"/>
              <a:t>podataka</a:t>
            </a:r>
            <a:r>
              <a:rPr lang="en-US" i="1" dirty="0" smtClean="0"/>
              <a:t>"</a:t>
            </a:r>
            <a:endParaRPr lang="hr-HR" i="1" dirty="0"/>
          </a:p>
        </p:txBody>
      </p:sp>
    </p:spTree>
    <p:extLst>
      <p:ext uri="{BB962C8B-B14F-4D97-AF65-F5344CB8AC3E}">
        <p14:creationId xmlns:p14="http://schemas.microsoft.com/office/powerpoint/2010/main" val="423465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javacro14-hor-sh-963x1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6845"/>
            <a:ext cx="2218264" cy="25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692696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 </a:t>
            </a:r>
            <a:r>
              <a:rPr lang="en-US" dirty="0" err="1"/>
              <a:t>kompozitnih</a:t>
            </a:r>
            <a:r>
              <a:rPr lang="en-US" dirty="0"/>
              <a:t> </a:t>
            </a:r>
            <a:r>
              <a:rPr lang="en-US" dirty="0" err="1"/>
              <a:t>primjera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:</a:t>
            </a:r>
            <a:br>
              <a:rPr lang="en-US" dirty="0"/>
            </a:br>
            <a:r>
              <a:rPr lang="en-US" b="1" dirty="0" smtClean="0"/>
              <a:t>"</a:t>
            </a:r>
            <a:r>
              <a:rPr lang="en-US" b="1" i="1" dirty="0" smtClean="0"/>
              <a:t>A Model for Compound Type Changes Encountered in Schema Evolution</a:t>
            </a:r>
            <a:r>
              <a:rPr lang="en-US" b="1" dirty="0" smtClean="0"/>
              <a:t>"</a:t>
            </a:r>
          </a:p>
          <a:p>
            <a:endParaRPr lang="hr-HR" dirty="0"/>
          </a:p>
        </p:txBody>
      </p:sp>
      <p:sp>
        <p:nvSpPr>
          <p:cNvPr id="6" name="Rectangle 5"/>
          <p:cNvSpPr/>
          <p:nvPr/>
        </p:nvSpPr>
        <p:spPr>
          <a:xfrm>
            <a:off x="395536" y="1484784"/>
            <a:ext cx="417595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 </a:t>
            </a:r>
            <a:r>
              <a:rPr lang="en-US" sz="16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6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hr-H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street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String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b="1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zipcode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932040" y="1484784"/>
            <a:ext cx="41759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6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street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String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b="1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zipcode</a:t>
            </a:r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5536" y="4797152"/>
            <a:ext cx="8208912" cy="18251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Pitaj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svoj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mozak</a:t>
            </a:r>
            <a:r>
              <a:rPr lang="en-US" sz="2400" dirty="0" smtClean="0">
                <a:solidFill>
                  <a:schemeClr val="tx1"/>
                </a:solidFill>
              </a:rPr>
              <a:t>!</a:t>
            </a:r>
          </a:p>
        </p:txBody>
      </p:sp>
      <p:pic>
        <p:nvPicPr>
          <p:cNvPr id="9" name="Picture 2" descr="R:\u\brai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387032"/>
            <a:ext cx="1142455" cy="114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491880" y="5446965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"</a:t>
            </a:r>
            <a:r>
              <a:rPr lang="en-US" i="1" dirty="0" err="1" smtClean="0"/>
              <a:t>Ovo</a:t>
            </a:r>
            <a:r>
              <a:rPr lang="en-US" i="1" dirty="0" smtClean="0"/>
              <a:t> </a:t>
            </a:r>
            <a:r>
              <a:rPr lang="en-US" i="1" dirty="0" err="1" smtClean="0"/>
              <a:t>sada</a:t>
            </a:r>
            <a:r>
              <a:rPr lang="en-US" i="1" dirty="0" smtClean="0"/>
              <a:t> je </a:t>
            </a:r>
            <a:r>
              <a:rPr lang="en-US" b="1" i="1" dirty="0" smtClean="0">
                <a:solidFill>
                  <a:srgbClr val="0070C0"/>
                </a:solidFill>
              </a:rPr>
              <a:t>INLINE</a:t>
            </a:r>
            <a:r>
              <a:rPr lang="en-US" i="1" dirty="0" smtClean="0"/>
              <a:t>: Address tip </a:t>
            </a:r>
            <a:r>
              <a:rPr lang="en-US" i="1" dirty="0" err="1" smtClean="0"/>
              <a:t>mora</a:t>
            </a:r>
            <a:r>
              <a:rPr lang="en-US" i="1" dirty="0" smtClean="0"/>
              <a:t> </a:t>
            </a:r>
            <a:r>
              <a:rPr lang="en-US" i="1" dirty="0" err="1" smtClean="0"/>
              <a:t>nestati</a:t>
            </a:r>
            <a:r>
              <a:rPr lang="en-US" i="1" dirty="0" smtClean="0"/>
              <a:t>, a </a:t>
            </a:r>
            <a:r>
              <a:rPr lang="en-US" i="1" dirty="0" err="1" smtClean="0"/>
              <a:t>njegovi</a:t>
            </a:r>
            <a:r>
              <a:rPr lang="en-US" i="1" dirty="0" smtClean="0"/>
              <a:t> </a:t>
            </a:r>
            <a:r>
              <a:rPr lang="en-US" i="1" dirty="0" err="1" smtClean="0"/>
              <a:t>podaci</a:t>
            </a:r>
            <a:r>
              <a:rPr lang="en-US" i="1" dirty="0" smtClean="0"/>
              <a:t> </a:t>
            </a:r>
            <a:r>
              <a:rPr lang="en-US" i="1" dirty="0" err="1" smtClean="0"/>
              <a:t>moraju</a:t>
            </a:r>
            <a:r>
              <a:rPr lang="en-US" i="1" dirty="0" smtClean="0"/>
              <a:t> </a:t>
            </a:r>
            <a:r>
              <a:rPr lang="en-US" i="1" dirty="0" err="1" smtClean="0"/>
              <a:t>biti</a:t>
            </a:r>
            <a:r>
              <a:rPr lang="en-US" i="1" dirty="0" smtClean="0"/>
              <a:t> </a:t>
            </a:r>
            <a:r>
              <a:rPr lang="en-US" i="1" dirty="0" err="1" smtClean="0"/>
              <a:t>preba</a:t>
            </a:r>
            <a:r>
              <a:rPr lang="hr-HR" i="1" dirty="0" smtClean="0"/>
              <a:t>č</a:t>
            </a:r>
            <a:r>
              <a:rPr lang="en-US" i="1" dirty="0" err="1" smtClean="0"/>
              <a:t>eni</a:t>
            </a:r>
            <a:r>
              <a:rPr lang="en-US" i="1" dirty="0" smtClean="0"/>
              <a:t> u Person"</a:t>
            </a:r>
            <a:endParaRPr lang="hr-HR" i="1" dirty="0"/>
          </a:p>
        </p:txBody>
      </p:sp>
    </p:spTree>
    <p:extLst>
      <p:ext uri="{BB962C8B-B14F-4D97-AF65-F5344CB8AC3E}">
        <p14:creationId xmlns:p14="http://schemas.microsoft.com/office/powerpoint/2010/main" val="5930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chemeClr val="bg1"/>
                </a:solidFill>
              </a:rPr>
              <a:t>Hvala!</a:t>
            </a:r>
            <a:endParaRPr lang="hr-HR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dsl-platform.com</a:t>
            </a:r>
            <a:endParaRPr lang="hr-HR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5157192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Kontakt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Marko </a:t>
            </a:r>
            <a:r>
              <a:rPr lang="en-US" b="1" dirty="0" err="1" smtClean="0">
                <a:solidFill>
                  <a:schemeClr val="bg1"/>
                </a:solidFill>
              </a:rPr>
              <a:t>Elezovi</a:t>
            </a:r>
            <a:r>
              <a:rPr lang="hr-HR" b="1" dirty="0" smtClean="0">
                <a:solidFill>
                  <a:schemeClr val="bg1"/>
                </a:solidFill>
              </a:rPr>
              <a:t>ć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Element </a:t>
            </a:r>
            <a:r>
              <a:rPr lang="en-US" dirty="0" err="1" smtClean="0">
                <a:solidFill>
                  <a:schemeClr val="bg1"/>
                </a:solidFill>
              </a:rPr>
              <a:t>d.o.o</a:t>
            </a:r>
            <a:r>
              <a:rPr lang="en-US" dirty="0" smtClean="0">
                <a:solidFill>
                  <a:schemeClr val="bg1"/>
                </a:solidFill>
              </a:rPr>
              <a:t>., CEO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marko@dsl-platform.com</a:t>
            </a:r>
            <a:endParaRPr lang="hr-HR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5157192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err="1" smtClean="0">
                <a:solidFill>
                  <a:schemeClr val="bg1"/>
                </a:solidFill>
              </a:rPr>
              <a:t>Rikard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Paveli</a:t>
            </a:r>
            <a:r>
              <a:rPr lang="hr-HR" b="1" dirty="0" smtClean="0">
                <a:solidFill>
                  <a:schemeClr val="bg1"/>
                </a:solidFill>
              </a:rPr>
              <a:t>ć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Nova </a:t>
            </a:r>
            <a:r>
              <a:rPr lang="en-US" dirty="0" err="1" smtClean="0">
                <a:solidFill>
                  <a:schemeClr val="bg1"/>
                </a:solidFill>
              </a:rPr>
              <a:t>Generacija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Softvera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d.o.o</a:t>
            </a:r>
            <a:r>
              <a:rPr lang="en-US" dirty="0" smtClean="0">
                <a:solidFill>
                  <a:schemeClr val="bg1"/>
                </a:solidFill>
              </a:rPr>
              <a:t>., CEO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rikard@dsl-platform.com</a:t>
            </a:r>
            <a:endParaRPr lang="hr-H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solidFill>
                  <a:srgbClr val="177DBA"/>
                </a:solidFill>
              </a:rPr>
              <a:t>Evolucija</a:t>
            </a:r>
            <a:r>
              <a:rPr lang="en-US" sz="3600" b="1" dirty="0" smtClean="0">
                <a:solidFill>
                  <a:srgbClr val="177DBA"/>
                </a:solidFill>
              </a:rPr>
              <a:t> </a:t>
            </a:r>
            <a:r>
              <a:rPr lang="en-US" sz="3600" b="1" dirty="0" err="1" smtClean="0">
                <a:solidFill>
                  <a:srgbClr val="177DBA"/>
                </a:solidFill>
              </a:rPr>
              <a:t>modela</a:t>
            </a:r>
            <a:endParaRPr lang="hr-HR" sz="3600" b="1" dirty="0">
              <a:solidFill>
                <a:srgbClr val="177DBA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524100"/>
            <a:ext cx="4392488" cy="16888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KORISNIK 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stari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"id"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"69435151530",</a:t>
            </a:r>
            <a:b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"Pero Peričić",</a:t>
            </a: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"number"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"+385 1 234-678"</a:t>
            </a: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hr-H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3" descr="D:\javacro14-hor-sh-963x1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6845"/>
            <a:ext cx="2218264" cy="25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179512" y="3540324"/>
            <a:ext cx="4392488" cy="16888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KORISNIK 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novi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"id"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"69435151530",</a:t>
            </a:r>
            <a:b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"Pero Peričić",</a:t>
            </a: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phoneN</a:t>
            </a:r>
            <a:r>
              <a:rPr lang="hr-HR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umber"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"+385 1 234-678"</a:t>
            </a:r>
            <a:b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hr-H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22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solidFill>
                  <a:srgbClr val="177DBA"/>
                </a:solidFill>
              </a:rPr>
              <a:t>Evolucija</a:t>
            </a:r>
            <a:r>
              <a:rPr lang="en-US" sz="3600" b="1" dirty="0" smtClean="0">
                <a:solidFill>
                  <a:srgbClr val="177DBA"/>
                </a:solidFill>
              </a:rPr>
              <a:t> </a:t>
            </a:r>
            <a:r>
              <a:rPr lang="en-US" sz="3600" b="1" dirty="0" err="1" smtClean="0">
                <a:solidFill>
                  <a:srgbClr val="177DBA"/>
                </a:solidFill>
              </a:rPr>
              <a:t>modela</a:t>
            </a:r>
            <a:endParaRPr lang="hr-HR" sz="3600" b="1" dirty="0">
              <a:solidFill>
                <a:srgbClr val="177DBA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524100"/>
            <a:ext cx="4392488" cy="16888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KORISNIK 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stari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"id"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"69435151530",</a:t>
            </a:r>
            <a:b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"Pero Peričić",</a:t>
            </a: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"number"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"+385 1 234-678"</a:t>
            </a: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hr-H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3" descr="D:\javacro14-hor-sh-963x1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6845"/>
            <a:ext cx="2218264" cy="25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179512" y="3540324"/>
            <a:ext cx="4392488" cy="16888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KORISNIK 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novi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"id"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"69435151530",</a:t>
            </a:r>
            <a:b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"Pero Peričić",</a:t>
            </a: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phoneN</a:t>
            </a:r>
            <a:r>
              <a:rPr lang="hr-HR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umber"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"+385 1 234-678"</a:t>
            </a:r>
            <a:b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hr-H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1746907" y="2336141"/>
            <a:ext cx="2681077" cy="648072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DROP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2149206" y="4360832"/>
            <a:ext cx="2278778" cy="648072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CREATE</a:t>
            </a:r>
            <a:endParaRPr lang="hr-H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85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solidFill>
                  <a:srgbClr val="177DBA"/>
                </a:solidFill>
              </a:rPr>
              <a:t>Evolucija</a:t>
            </a:r>
            <a:r>
              <a:rPr lang="en-US" sz="3600" b="1" dirty="0" smtClean="0">
                <a:solidFill>
                  <a:srgbClr val="177DBA"/>
                </a:solidFill>
              </a:rPr>
              <a:t> </a:t>
            </a:r>
            <a:r>
              <a:rPr lang="en-US" sz="3600" b="1" dirty="0" err="1" smtClean="0">
                <a:solidFill>
                  <a:srgbClr val="177DBA"/>
                </a:solidFill>
              </a:rPr>
              <a:t>modela</a:t>
            </a:r>
            <a:endParaRPr lang="hr-HR" sz="3600" b="1" dirty="0">
              <a:solidFill>
                <a:srgbClr val="177DBA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524100"/>
            <a:ext cx="4392488" cy="16888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KORISNIK 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stari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"id"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"69435151530",</a:t>
            </a:r>
            <a:b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"Pero Peričić",</a:t>
            </a: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"number"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"+385 1 234-678"</a:t>
            </a: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hr-H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3" descr="D:\javacro14-hor-sh-963x1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6845"/>
            <a:ext cx="2218264" cy="25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179512" y="3540324"/>
            <a:ext cx="4392488" cy="16888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KORISNIK 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novi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"id"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"69435151530",</a:t>
            </a:r>
            <a:b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"Pero Peričić",</a:t>
            </a: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phoneN</a:t>
            </a:r>
            <a:r>
              <a:rPr lang="hr-HR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umber"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"+385 1 234-678"</a:t>
            </a:r>
            <a:b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hr-H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1746908" y="2336141"/>
            <a:ext cx="4049228" cy="648072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DROP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hr-HR" dirty="0">
              <a:solidFill>
                <a:schemeClr val="tx1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2149206" y="4360832"/>
            <a:ext cx="3862954" cy="648072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CREATE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hr-HR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508103" y="2334021"/>
            <a:ext cx="2880320" cy="26642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Pitaj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svoj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mozak</a:t>
            </a:r>
            <a:r>
              <a:rPr lang="en-US" sz="2400" dirty="0" smtClean="0">
                <a:solidFill>
                  <a:schemeClr val="tx1"/>
                </a:solidFill>
              </a:rPr>
              <a:t>!</a:t>
            </a:r>
          </a:p>
        </p:txBody>
      </p:sp>
      <p:pic>
        <p:nvPicPr>
          <p:cNvPr id="2050" name="Picture 2" descr="R:\u\brai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375" y="3333093"/>
            <a:ext cx="1351775" cy="135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2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solidFill>
                  <a:srgbClr val="177DBA"/>
                </a:solidFill>
              </a:rPr>
              <a:t>Evolucija</a:t>
            </a:r>
            <a:r>
              <a:rPr lang="en-US" sz="3600" b="1" dirty="0" smtClean="0">
                <a:solidFill>
                  <a:srgbClr val="177DBA"/>
                </a:solidFill>
              </a:rPr>
              <a:t> </a:t>
            </a:r>
            <a:r>
              <a:rPr lang="en-US" sz="3600" b="1" dirty="0" err="1" smtClean="0">
                <a:solidFill>
                  <a:srgbClr val="177DBA"/>
                </a:solidFill>
              </a:rPr>
              <a:t>modela</a:t>
            </a:r>
            <a:endParaRPr lang="hr-HR" sz="3600" b="1" dirty="0">
              <a:solidFill>
                <a:srgbClr val="177DBA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524100"/>
            <a:ext cx="4392488" cy="16888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KORISNIK 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stari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"id"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"69435151530",</a:t>
            </a:r>
            <a:b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"Pero Peričić",</a:t>
            </a: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"number"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"+385 1 234-678"</a:t>
            </a: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hr-H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3" descr="D:\javacro14-hor-sh-963x1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6845"/>
            <a:ext cx="2218264" cy="25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179512" y="3540324"/>
            <a:ext cx="4392488" cy="16888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KORISNIK 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novi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"id"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"69435151530",</a:t>
            </a:r>
            <a:b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"Pero Peričić",</a:t>
            </a: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phoneN</a:t>
            </a:r>
            <a:r>
              <a:rPr lang="hr-HR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umber"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"+385 1 234-678"</a:t>
            </a:r>
            <a:br>
              <a:rPr lang="hr-H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hr-H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1746908" y="2336141"/>
            <a:ext cx="4049228" cy="648072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177DBA"/>
                </a:solidFill>
              </a:rPr>
              <a:t>ALTER</a:t>
            </a:r>
            <a:r>
              <a:rPr lang="en-US" b="1" dirty="0" smtClean="0">
                <a:solidFill>
                  <a:schemeClr val="tx1"/>
                </a:solidFill>
              </a:rPr>
              <a:t>!</a:t>
            </a:r>
            <a:r>
              <a:rPr lang="en-US" b="1" dirty="0" smtClean="0">
                <a:solidFill>
                  <a:srgbClr val="177DBA"/>
                </a:solidFill>
              </a:rPr>
              <a:t> 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2149206" y="4360832"/>
            <a:ext cx="3862954" cy="648072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177DBA"/>
                </a:solidFill>
              </a:rPr>
              <a:t>ALTER</a:t>
            </a:r>
            <a:r>
              <a:rPr lang="en-US" b="1" dirty="0" smtClean="0">
                <a:solidFill>
                  <a:schemeClr val="tx1"/>
                </a:solidFill>
              </a:rPr>
              <a:t>!</a:t>
            </a:r>
            <a:endParaRPr lang="hr-HR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508104" y="2334021"/>
            <a:ext cx="2880320" cy="26642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Pitaj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svoj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mozak</a:t>
            </a:r>
            <a:r>
              <a:rPr lang="en-US" sz="2400" dirty="0" smtClean="0">
                <a:solidFill>
                  <a:schemeClr val="tx1"/>
                </a:solidFill>
              </a:rPr>
              <a:t>!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Du </a:t>
            </a:r>
            <a:r>
              <a:rPr lang="en-US" sz="2400" dirty="0" err="1">
                <a:solidFill>
                  <a:schemeClr val="tx1"/>
                </a:solidFill>
              </a:rPr>
              <a:t>nicht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DROP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Du </a:t>
            </a:r>
            <a:r>
              <a:rPr lang="en-US" sz="2400" dirty="0" err="1">
                <a:solidFill>
                  <a:schemeClr val="tx1"/>
                </a:solidFill>
              </a:rPr>
              <a:t>nicht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</a:rPr>
              <a:t>CREATE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Du </a:t>
            </a:r>
            <a:r>
              <a:rPr lang="en-US" sz="2400" b="1" dirty="0">
                <a:solidFill>
                  <a:srgbClr val="177DBA"/>
                </a:solidFill>
              </a:rPr>
              <a:t>ALTER</a:t>
            </a:r>
            <a:r>
              <a:rPr lang="en-US" sz="2400" dirty="0">
                <a:solidFill>
                  <a:schemeClr val="tx1"/>
                </a:solidFill>
              </a:rPr>
              <a:t>!</a:t>
            </a:r>
            <a:endParaRPr lang="hr-HR" sz="2400" dirty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92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solidFill>
                  <a:srgbClr val="177DBA"/>
                </a:solidFill>
              </a:rPr>
              <a:t>Evolucija</a:t>
            </a:r>
            <a:r>
              <a:rPr lang="en-US" sz="3600" b="1" dirty="0" smtClean="0">
                <a:solidFill>
                  <a:srgbClr val="177DBA"/>
                </a:solidFill>
              </a:rPr>
              <a:t> </a:t>
            </a:r>
            <a:r>
              <a:rPr lang="en-US" sz="3600" b="1" dirty="0" err="1" smtClean="0">
                <a:solidFill>
                  <a:srgbClr val="177DBA"/>
                </a:solidFill>
              </a:rPr>
              <a:t>modela</a:t>
            </a:r>
            <a:endParaRPr lang="hr-HR" sz="3600" b="1" dirty="0">
              <a:solidFill>
                <a:srgbClr val="177DBA"/>
              </a:solidFill>
            </a:endParaRPr>
          </a:p>
        </p:txBody>
      </p:sp>
      <p:pic>
        <p:nvPicPr>
          <p:cNvPr id="5" name="Picture 3" descr="D:\javacro14-hor-sh-963x1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6845"/>
            <a:ext cx="2218264" cy="25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5508104" y="2334021"/>
            <a:ext cx="2880320" cy="26642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Pitaj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svoj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mozak</a:t>
            </a:r>
            <a:r>
              <a:rPr lang="en-US" sz="2400" dirty="0" smtClean="0">
                <a:solidFill>
                  <a:schemeClr val="tx1"/>
                </a:solidFill>
              </a:rPr>
              <a:t>!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Du </a:t>
            </a:r>
            <a:r>
              <a:rPr lang="en-US" sz="2400" dirty="0" err="1">
                <a:solidFill>
                  <a:schemeClr val="tx1"/>
                </a:solidFill>
              </a:rPr>
              <a:t>nicht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DROP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Du </a:t>
            </a:r>
            <a:r>
              <a:rPr lang="en-US" sz="2400" dirty="0" err="1">
                <a:solidFill>
                  <a:schemeClr val="tx1"/>
                </a:solidFill>
              </a:rPr>
              <a:t>nicht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</a:rPr>
              <a:t>CREATE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Du </a:t>
            </a:r>
            <a:r>
              <a:rPr lang="en-US" sz="2400" b="1" dirty="0">
                <a:solidFill>
                  <a:srgbClr val="177DBA"/>
                </a:solidFill>
              </a:rPr>
              <a:t>ALTER</a:t>
            </a:r>
            <a:r>
              <a:rPr lang="en-US" sz="2400" dirty="0">
                <a:solidFill>
                  <a:schemeClr val="tx1"/>
                </a:solidFill>
              </a:rPr>
              <a:t>!</a:t>
            </a:r>
            <a:endParaRPr lang="hr-HR" sz="2400" dirty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1700808"/>
            <a:ext cx="3672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hr-H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Korisnik</a:t>
            </a:r>
            <a:r>
              <a:rPr lang="hr-H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2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hr-H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hr-H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hr-H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hr-H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2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sz="12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hr-H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sz="12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hr-H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</a:t>
            </a:r>
            <a:r>
              <a:rPr lang="hr-H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hr-H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String(</a:t>
            </a:r>
            <a:r>
              <a:rPr lang="en-US" sz="12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12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hr-H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hr-H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hr-H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2803402"/>
            <a:ext cx="3672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hr-H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Korisnik</a:t>
            </a:r>
            <a:r>
              <a:rPr lang="hr-H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2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hr-H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hr-H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hr-H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hr-H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2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sz="12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hr-H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sz="12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hr-H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</a:t>
            </a:r>
            <a:r>
              <a:rPr lang="hr-H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hr-H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String(</a:t>
            </a:r>
            <a:r>
              <a:rPr lang="en-US" sz="12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12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en-US" sz="1200" b="1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phoneNumber</a:t>
            </a:r>
            <a:r>
              <a:rPr lang="hr-H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hr-H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hr-H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42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solidFill>
                  <a:srgbClr val="177DBA"/>
                </a:solidFill>
              </a:rPr>
              <a:t>Mozak</a:t>
            </a:r>
            <a:r>
              <a:rPr lang="en-US" sz="3600" b="1" dirty="0" smtClean="0">
                <a:solidFill>
                  <a:srgbClr val="177DBA"/>
                </a:solidFill>
              </a:rPr>
              <a:t> </a:t>
            </a:r>
            <a:r>
              <a:rPr lang="en-US" sz="3600" b="1" dirty="0" err="1" smtClean="0">
                <a:solidFill>
                  <a:srgbClr val="177DBA"/>
                </a:solidFill>
              </a:rPr>
              <a:t>stvara</a:t>
            </a:r>
            <a:r>
              <a:rPr lang="en-US" sz="3600" b="1" dirty="0" smtClean="0">
                <a:solidFill>
                  <a:srgbClr val="177DBA"/>
                </a:solidFill>
              </a:rPr>
              <a:t> ALTER </a:t>
            </a:r>
            <a:r>
              <a:rPr lang="en-US" sz="3600" b="1" dirty="0" err="1" smtClean="0">
                <a:solidFill>
                  <a:srgbClr val="177DBA"/>
                </a:solidFill>
              </a:rPr>
              <a:t>skriptu</a:t>
            </a:r>
            <a:endParaRPr lang="hr-HR" sz="3600" b="1" dirty="0">
              <a:solidFill>
                <a:srgbClr val="177DBA"/>
              </a:solidFill>
            </a:endParaRPr>
          </a:p>
        </p:txBody>
      </p:sp>
      <p:pic>
        <p:nvPicPr>
          <p:cNvPr id="5" name="Picture 3" descr="D:\javacro14-hor-sh-963x1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6845"/>
            <a:ext cx="2218264" cy="25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5508104" y="2334021"/>
            <a:ext cx="2880320" cy="26642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Pitaj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svoj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mozak</a:t>
            </a:r>
            <a:r>
              <a:rPr lang="en-US" sz="2400" dirty="0" smtClean="0">
                <a:solidFill>
                  <a:schemeClr val="tx1"/>
                </a:solidFill>
              </a:rPr>
              <a:t>!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Du </a:t>
            </a:r>
            <a:r>
              <a:rPr lang="en-US" sz="2400" dirty="0" err="1">
                <a:solidFill>
                  <a:schemeClr val="tx1"/>
                </a:solidFill>
              </a:rPr>
              <a:t>nicht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DROP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Du </a:t>
            </a:r>
            <a:r>
              <a:rPr lang="en-US" sz="2400" dirty="0" err="1">
                <a:solidFill>
                  <a:schemeClr val="tx1"/>
                </a:solidFill>
              </a:rPr>
              <a:t>nicht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</a:rPr>
              <a:t>CREATE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Du </a:t>
            </a:r>
            <a:r>
              <a:rPr lang="en-US" sz="2400" b="1" dirty="0">
                <a:solidFill>
                  <a:srgbClr val="177DBA"/>
                </a:solidFill>
              </a:rPr>
              <a:t>ALTER</a:t>
            </a:r>
            <a:r>
              <a:rPr lang="en-US" sz="2400" dirty="0">
                <a:solidFill>
                  <a:schemeClr val="tx1"/>
                </a:solidFill>
              </a:rPr>
              <a:t>!</a:t>
            </a:r>
            <a:endParaRPr lang="hr-HR" sz="2400" dirty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4365104"/>
            <a:ext cx="57606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 TABLE "Korisnik" </a:t>
            </a:r>
            <a:r>
              <a:rPr lang="hr-HR" sz="1400" strike="sngStrike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DROP COLUMN "number";</a:t>
            </a:r>
            <a:endParaRPr lang="en-US" sz="1400" strike="sngStrike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hr-H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r-HR" sz="1400" strike="sngStrike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 TABLE "Korisnik" </a:t>
            </a:r>
            <a:endParaRPr lang="en-US" sz="1400" strike="sngStrike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strike="sngStrike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trike="sngStrike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sz="1400" strike="sngStrike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hr-HR" sz="1400" strike="sngStrike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("phoneNumber" </a:t>
            </a:r>
            <a:r>
              <a:rPr lang="en-US" sz="1400" strike="sngStrike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VARCHAR2(50)</a:t>
            </a:r>
            <a:r>
              <a:rPr lang="hr-HR" sz="1400" strike="sngStrike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strike="sngStrike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 TABLE "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Korisnik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RENAME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 "number" TO "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phoneNumber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hr-HR" sz="14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1700808"/>
            <a:ext cx="3672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hr-H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Korisnik</a:t>
            </a:r>
            <a:r>
              <a:rPr lang="hr-H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2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hr-H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hr-H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hr-H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hr-H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2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sz="12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hr-H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sz="12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hr-H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</a:t>
            </a:r>
            <a:r>
              <a:rPr lang="hr-H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hr-H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String(</a:t>
            </a:r>
            <a:r>
              <a:rPr lang="en-US" sz="12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12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hr-H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hr-H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hr-H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2803402"/>
            <a:ext cx="3672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hr-H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Korisnik</a:t>
            </a:r>
            <a:r>
              <a:rPr lang="hr-H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2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hr-H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hr-H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hr-H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hr-H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2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sz="12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hr-H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hr-H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sz="12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hr-H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r-HR" sz="1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</a:t>
            </a:r>
            <a:r>
              <a:rPr lang="hr-H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hr-H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String(</a:t>
            </a:r>
            <a:r>
              <a:rPr lang="en-US" sz="12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12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en-US" sz="1200" b="1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phoneNumber</a:t>
            </a:r>
            <a:r>
              <a:rPr lang="hr-H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hr-H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r-H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hr-HR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25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9">
  <a:themeElements>
    <a:clrScheme name="Custom 2">
      <a:dk1>
        <a:srgbClr val="000000"/>
      </a:dk1>
      <a:lt1>
        <a:sysClr val="window" lastClr="FFFFFF"/>
      </a:lt1>
      <a:dk2>
        <a:srgbClr val="323232"/>
      </a:dk2>
      <a:lt2>
        <a:srgbClr val="E3DED1"/>
      </a:lt2>
      <a:accent1>
        <a:srgbClr val="177DBA"/>
      </a:accent1>
      <a:accent2>
        <a:srgbClr val="177DBA"/>
      </a:accent2>
      <a:accent3>
        <a:srgbClr val="177DBA"/>
      </a:accent3>
      <a:accent4>
        <a:srgbClr val="4E8542"/>
      </a:accent4>
      <a:accent5>
        <a:srgbClr val="604878"/>
      </a:accent5>
      <a:accent6>
        <a:srgbClr val="C19859"/>
      </a:accent6>
      <a:hlink>
        <a:srgbClr val="FFC000"/>
      </a:hlink>
      <a:folHlink>
        <a:srgbClr val="B26B02"/>
      </a:folHlink>
    </a:clrScheme>
    <a:fontScheme name="Custom 2">
      <a:majorFont>
        <a:latin typeface="Proxima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Presentation9</Template>
  <TotalTime>28384</TotalTime>
  <Words>5061</Words>
  <Application>Microsoft Office PowerPoint</Application>
  <PresentationFormat>On-screen Show (4:3)</PresentationFormat>
  <Paragraphs>1146</Paragraphs>
  <Slides>39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Presentation9</vt:lpstr>
      <vt:lpstr>Automatske migracije baza podataka</vt:lpstr>
      <vt:lpstr>NoSQL dokument </vt:lpstr>
      <vt:lpstr>NoSQL dokument - migracija </vt:lpstr>
      <vt:lpstr>Evolucija modela</vt:lpstr>
      <vt:lpstr>Evolucija modela</vt:lpstr>
      <vt:lpstr>Evolucija modela</vt:lpstr>
      <vt:lpstr>Evolucija modela</vt:lpstr>
      <vt:lpstr>Evolucija modela</vt:lpstr>
      <vt:lpstr>Mozak stvara ALTER skriptu</vt:lpstr>
      <vt:lpstr>Live demo - brzo u Eclipse!</vt:lpstr>
      <vt:lpstr>Zijev…</vt:lpstr>
      <vt:lpstr>NoSQL dokument</vt:lpstr>
      <vt:lpstr>NoSQL dokument</vt:lpstr>
      <vt:lpstr>Modeliramo dokument</vt:lpstr>
      <vt:lpstr>Model stvara DDL</vt:lpstr>
      <vt:lpstr>Model stvara Java klase</vt:lpstr>
      <vt:lpstr>NoSQL 1=1 SQL</vt:lpstr>
      <vt:lpstr>NoSQL 1=1 SQL</vt:lpstr>
      <vt:lpstr>Use case: promjena nested tipa</vt:lpstr>
      <vt:lpstr>Use case: promjena nested tipa</vt:lpstr>
      <vt:lpstr>Use case: promjena nested tipa</vt:lpstr>
      <vt:lpstr>Use case: promjena nested tipa</vt:lpstr>
      <vt:lpstr>Evoluirajmo model</vt:lpstr>
      <vt:lpstr>Pali mozak!</vt:lpstr>
      <vt:lpstr>PowerPoint Presentation</vt:lpstr>
      <vt:lpstr>Live demo - brzo u Eclipse!</vt:lpstr>
      <vt:lpstr>Use case: one to many</vt:lpstr>
      <vt:lpstr>Use case: one to many</vt:lpstr>
      <vt:lpstr>Use case: one to many</vt:lpstr>
      <vt:lpstr>Evoluirajmo model</vt:lpstr>
      <vt:lpstr>Pali mozak!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Hvala!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Domain-Driven Design</dc:title>
  <dc:creator>Rikard Pavelic</dc:creator>
  <cp:lastModifiedBy>Marko Elezovic</cp:lastModifiedBy>
  <cp:revision>98</cp:revision>
  <dcterms:created xsi:type="dcterms:W3CDTF">2013-05-12T17:42:35Z</dcterms:created>
  <dcterms:modified xsi:type="dcterms:W3CDTF">2014-04-27T22:43:34Z</dcterms:modified>
</cp:coreProperties>
</file>