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08" r:id="rId3"/>
    <p:sldId id="309" r:id="rId4"/>
    <p:sldId id="318" r:id="rId5"/>
    <p:sldId id="313" r:id="rId6"/>
    <p:sldId id="310" r:id="rId7"/>
    <p:sldId id="312" r:id="rId8"/>
    <p:sldId id="320" r:id="rId9"/>
    <p:sldId id="311" r:id="rId10"/>
    <p:sldId id="321" r:id="rId11"/>
    <p:sldId id="322" r:id="rId12"/>
    <p:sldId id="323" r:id="rId13"/>
    <p:sldId id="314" r:id="rId14"/>
    <p:sldId id="327" r:id="rId15"/>
    <p:sldId id="328" r:id="rId16"/>
    <p:sldId id="326" r:id="rId17"/>
    <p:sldId id="324" r:id="rId18"/>
    <p:sldId id="317" r:id="rId19"/>
    <p:sldId id="263" r:id="rId2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agoj Smoljanovic" initials="D.S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77DB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4325" autoAdjust="0"/>
  </p:normalViewPr>
  <p:slideViewPr>
    <p:cSldViewPr>
      <p:cViewPr>
        <p:scale>
          <a:sx n="104" d="100"/>
          <a:sy n="104" d="100"/>
        </p:scale>
        <p:origin x="-18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09T16:03:48.031" idx="1">
    <p:pos x="1428" y="1613"/>
    <p:text>OD CEGA?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40B26-95DB-46A2-934A-6DBC9E42D8EC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DAF0-1324-4B9B-96D5-9AEF8D8FD5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3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/>
              <a:t>Rikard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Paveli</a:t>
            </a:r>
            <a:r>
              <a:rPr lang="hr-HR" sz="2400" baseline="0" dirty="0" smtClean="0"/>
              <a:t>ć</a:t>
            </a:r>
            <a:r>
              <a:rPr lang="en-US" sz="2400" baseline="0" dirty="0" smtClean="0"/>
              <a:t> – Nova </a:t>
            </a:r>
            <a:r>
              <a:rPr lang="en-US" sz="2400" baseline="0" dirty="0" err="1" smtClean="0"/>
              <a:t>Generacija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Softvera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d.o.o</a:t>
            </a:r>
            <a:r>
              <a:rPr lang="en-US" sz="2400" baseline="0" dirty="0" smtClean="0"/>
              <a:t>.</a:t>
            </a:r>
            <a:endParaRPr lang="hr-HR" sz="2400" dirty="0" smtClean="0"/>
          </a:p>
          <a:p>
            <a:r>
              <a:rPr lang="en-US" sz="2400" dirty="0" smtClean="0"/>
              <a:t>Marko </a:t>
            </a:r>
            <a:r>
              <a:rPr lang="en-US" sz="2400" dirty="0" err="1" smtClean="0"/>
              <a:t>Elezovi</a:t>
            </a:r>
            <a:r>
              <a:rPr lang="hr-HR" sz="2400" dirty="0" smtClean="0"/>
              <a:t>ć</a:t>
            </a:r>
            <a:r>
              <a:rPr lang="en-US" sz="2400" dirty="0" smtClean="0"/>
              <a:t> – Element </a:t>
            </a:r>
            <a:r>
              <a:rPr lang="en-US" sz="2400" dirty="0" err="1" smtClean="0"/>
              <a:t>d.o.o</a:t>
            </a:r>
            <a:r>
              <a:rPr lang="en-US" sz="2400" dirty="0" smtClean="0"/>
              <a:t>.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704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Tesko</a:t>
            </a:r>
            <a:r>
              <a:rPr lang="en-US" dirty="0" smtClean="0"/>
              <a:t> </a:t>
            </a:r>
            <a:r>
              <a:rPr lang="en-US" dirty="0" err="1" smtClean="0"/>
              <a:t>benchat</a:t>
            </a:r>
            <a:r>
              <a:rPr lang="en-US" dirty="0" smtClean="0"/>
              <a:t> hotspot,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sporost</a:t>
            </a:r>
            <a:r>
              <a:rPr lang="en-US" baseline="0" dirty="0" smtClean="0"/>
              <a:t> utf8 </a:t>
            </a:r>
          </a:p>
          <a:p>
            <a:r>
              <a:rPr lang="en-US" dirty="0" smtClean="0"/>
              <a:t>Byte</a:t>
            </a:r>
            <a:r>
              <a:rPr lang="en-US" baseline="0" dirty="0" smtClean="0"/>
              <a:t> array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deserijalizaciju</a:t>
            </a:r>
            <a:endParaRPr lang="en-US" baseline="0" dirty="0" smtClean="0"/>
          </a:p>
          <a:p>
            <a:r>
              <a:rPr lang="en-US" baseline="0" dirty="0" smtClean="0"/>
              <a:t>Output stream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272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13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serijalizacija</a:t>
            </a:r>
            <a:r>
              <a:rPr lang="en-US" dirty="0" smtClean="0"/>
              <a:t> je dobra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JVMa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kada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verzija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libraryja</a:t>
            </a:r>
            <a:r>
              <a:rPr lang="en-US" baseline="0" dirty="0" smtClean="0"/>
              <a:t> – no, </a:t>
            </a:r>
            <a:r>
              <a:rPr lang="en-US" baseline="0" dirty="0" err="1" smtClean="0"/>
              <a:t>problemi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razlicitim</a:t>
            </a:r>
            <a:r>
              <a:rPr lang="en-US" baseline="0" dirty="0" smtClean="0"/>
              <a:t> Java/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verzijama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Xstream</a:t>
            </a:r>
            <a:r>
              <a:rPr lang="en-US" baseline="0" dirty="0" smtClean="0"/>
              <a:t> je OK, </a:t>
            </a:r>
            <a:r>
              <a:rPr lang="en-US" baseline="0" dirty="0" err="1" smtClean="0"/>
              <a:t>dosta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konfigurabilan</a:t>
            </a:r>
            <a:r>
              <a:rPr lang="en-US" baseline="0" dirty="0" smtClean="0"/>
              <a:t>, no u </a:t>
            </a:r>
            <a:r>
              <a:rPr lang="en-US" baseline="0" dirty="0" err="1" smtClean="0"/>
              <a:t>zadnje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vrijeme</a:t>
            </a:r>
            <a:r>
              <a:rPr lang="en-US" baseline="0" dirty="0" smtClean="0"/>
              <a:t> JSON &gt;&gt; XML </a:t>
            </a:r>
          </a:p>
          <a:p>
            <a:r>
              <a:rPr lang="en-US" baseline="0" dirty="0" err="1" smtClean="0"/>
              <a:t>Protobuf</a:t>
            </a:r>
            <a:r>
              <a:rPr lang="en-US" baseline="0" dirty="0" smtClean="0"/>
              <a:t> – binary format, dobra </a:t>
            </a:r>
            <a:r>
              <a:rPr lang="en-US" baseline="0" dirty="0" err="1" smtClean="0"/>
              <a:t>podr</a:t>
            </a:r>
            <a:r>
              <a:rPr lang="hr-HR" baseline="0" dirty="0" smtClean="0"/>
              <a:t>š</a:t>
            </a:r>
            <a:r>
              <a:rPr lang="en-US" baseline="0" dirty="0" err="1" smtClean="0"/>
              <a:t>ka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ve</a:t>
            </a:r>
            <a:r>
              <a:rPr lang="hr-HR" baseline="0" dirty="0" smtClean="0"/>
              <a:t>ć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jezika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brz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zahteva</a:t>
            </a:r>
            <a:r>
              <a:rPr lang="en-US" baseline="0" dirty="0" smtClean="0"/>
              <a:t> DSL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anotacije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Thrift – ne </a:t>
            </a:r>
            <a:r>
              <a:rPr lang="en-US" baseline="0" dirty="0" err="1" smtClean="0"/>
              <a:t>samo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hr-HR" baseline="0" dirty="0" smtClean="0"/>
              <a:t>ć</a:t>
            </a:r>
            <a:r>
              <a:rPr lang="en-US" baseline="0" dirty="0" smtClean="0"/>
              <a:t> cross-language </a:t>
            </a:r>
            <a:r>
              <a:rPr lang="en-US" baseline="0" dirty="0" err="1" smtClean="0"/>
              <a:t>interop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servisi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Jackson – JSON je </a:t>
            </a:r>
            <a:r>
              <a:rPr lang="en-US" baseline="0" dirty="0" err="1" smtClean="0"/>
              <a:t>intuitivan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</a:t>
            </a:r>
            <a:r>
              <a:rPr lang="hr-HR" baseline="0" dirty="0" smtClean="0"/>
              <a:t>š</a:t>
            </a:r>
            <a:r>
              <a:rPr lang="en-US" baseline="0" dirty="0" err="1" smtClean="0"/>
              <a:t>tenje</a:t>
            </a:r>
            <a:r>
              <a:rPr lang="en-US" baseline="0" dirty="0" smtClean="0"/>
              <a:t> u browser, </a:t>
            </a:r>
            <a:r>
              <a:rPr lang="en-US" baseline="0" dirty="0" err="1" smtClean="0"/>
              <a:t>dobar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odnos</a:t>
            </a:r>
            <a:r>
              <a:rPr lang="en-US" baseline="0" dirty="0" smtClean="0"/>
              <a:t> </a:t>
            </a:r>
            <a:r>
              <a:rPr lang="hr-HR" baseline="0" dirty="0" smtClean="0"/>
              <a:t>č</a:t>
            </a:r>
            <a:r>
              <a:rPr lang="en-US" baseline="0" dirty="0" err="1" smtClean="0"/>
              <a:t>itljivosti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veli</a:t>
            </a:r>
            <a:r>
              <a:rPr lang="hr-HR" baseline="0" dirty="0" smtClean="0"/>
              <a:t>č</a:t>
            </a:r>
            <a:r>
              <a:rPr lang="en-US" baseline="0" dirty="0" err="1" smtClean="0"/>
              <a:t>ine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BSON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storage, no BSON </a:t>
            </a:r>
            <a:r>
              <a:rPr lang="en-US" baseline="0" dirty="0" err="1" smtClean="0"/>
              <a:t>poma</a:t>
            </a:r>
            <a:r>
              <a:rPr lang="hr-HR" baseline="0" dirty="0" smtClean="0"/>
              <a:t>ž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samo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spremanju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typeove</a:t>
            </a:r>
            <a:r>
              <a:rPr lang="en-US" baseline="0" dirty="0" smtClean="0"/>
              <a:t>, ne</a:t>
            </a:r>
            <a:r>
              <a:rPr lang="hr-HR" baseline="0" dirty="0" smtClean="0"/>
              <a:t>ć</a:t>
            </a:r>
            <a:r>
              <a:rPr lang="en-US" baseline="0" dirty="0" smtClean="0"/>
              <a:t>e </a:t>
            </a:r>
            <a:r>
              <a:rPr lang="en-US" baseline="0" dirty="0" err="1" smtClean="0"/>
              <a:t>eliminirati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shemu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svakom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postoji</a:t>
            </a:r>
            <a:r>
              <a:rPr lang="en-US" baseline="0" dirty="0" smtClean="0"/>
              <a:t> ~ 4x overhead)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308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public class Client implements java.io.Serializable{</a:t>
            </a:r>
          </a:p>
          <a:p>
            <a:r>
              <a:rPr lang="hr-HR" dirty="0" smtClean="0"/>
              <a:t>    public Client() {</a:t>
            </a:r>
          </a:p>
          <a:p>
            <a:r>
              <a:rPr lang="hr-HR" dirty="0" smtClean="0"/>
              <a:t>        this.ID = UUID.randomUUID();</a:t>
            </a:r>
          </a:p>
          <a:p>
            <a:r>
              <a:rPr lang="hr-HR" dirty="0" smtClean="0"/>
              <a:t>        this.name = "";</a:t>
            </a:r>
          </a:p>
          <a:p>
            <a:r>
              <a:rPr lang="hr-HR" dirty="0" smtClean="0"/>
              <a:t>        this.transactions = new Transaction[] {};</a:t>
            </a:r>
          </a:p>
          <a:p>
            <a:r>
              <a:rPr lang="hr-HR" dirty="0" smtClean="0"/>
              <a:t>    }</a:t>
            </a:r>
          </a:p>
          <a:p>
            <a:endParaRPr lang="hr-HR" dirty="0" smtClean="0"/>
          </a:p>
          <a:p>
            <a:r>
              <a:rPr lang="hr-HR" dirty="0" smtClean="0"/>
              <a:t>    @JsonCreator</a:t>
            </a:r>
          </a:p>
          <a:p>
            <a:r>
              <a:rPr lang="hr-HR" dirty="0" smtClean="0"/>
              <a:t>    private Client(</a:t>
            </a:r>
          </a:p>
          <a:p>
            <a:r>
              <a:rPr lang="hr-HR" dirty="0" smtClean="0"/>
              <a:t>            @JsonProperty("ID") final java.util.UUID ID,</a:t>
            </a:r>
          </a:p>
          <a:p>
            <a:r>
              <a:rPr lang="hr-HR" dirty="0" smtClean="0"/>
              <a:t>            @JsonProperty("name") final String name,</a:t>
            </a:r>
          </a:p>
          <a:p>
            <a:r>
              <a:rPr lang="hr-HR" dirty="0" smtClean="0"/>
              <a:t>            @JsonProperty("transactions") final Transaction[] transactions) {</a:t>
            </a:r>
          </a:p>
          <a:p>
            <a:r>
              <a:rPr lang="hr-HR" dirty="0" smtClean="0"/>
              <a:t>        this.ID = ID == null ? new java.util.UUID(0L, 0L) : ID;</a:t>
            </a:r>
          </a:p>
          <a:p>
            <a:r>
              <a:rPr lang="hr-HR" dirty="0" smtClean="0"/>
              <a:t>        this.name = name == null ? "" : name;</a:t>
            </a:r>
          </a:p>
          <a:p>
            <a:r>
              <a:rPr lang="hr-HR" dirty="0" smtClean="0"/>
              <a:t>        this.transactions = transactions == null</a:t>
            </a:r>
          </a:p>
          <a:p>
            <a:r>
              <a:rPr lang="hr-HR" dirty="0" smtClean="0"/>
              <a:t>                ? new Transaction[] {}</a:t>
            </a:r>
          </a:p>
          <a:p>
            <a:r>
              <a:rPr lang="hr-HR" dirty="0" smtClean="0"/>
              <a:t>                : transactions;</a:t>
            </a:r>
          </a:p>
          <a:p>
            <a:r>
              <a:rPr lang="hr-HR" dirty="0" smtClean="0"/>
              <a:t>    }</a:t>
            </a:r>
          </a:p>
          <a:p>
            <a:endParaRPr lang="hr-HR" dirty="0" smtClean="0"/>
          </a:p>
          <a:p>
            <a:r>
              <a:rPr lang="hr-HR" dirty="0" smtClean="0"/>
              <a:t>    private UUID ID;</a:t>
            </a:r>
          </a:p>
          <a:p>
            <a:r>
              <a:rPr lang="hr-HR" dirty="0" smtClean="0"/>
              <a:t>    @JsonProperty("ID")</a:t>
            </a:r>
          </a:p>
          <a:p>
            <a:r>
              <a:rPr lang="hr-HR" dirty="0" smtClean="0"/>
              <a:t>    @JsonInclude(JsonInclude.Include.NON_EMPTY)</a:t>
            </a:r>
          </a:p>
          <a:p>
            <a:r>
              <a:rPr lang="hr-HR" dirty="0" smtClean="0"/>
              <a:t>    public java.util.UUID getUuid() {</a:t>
            </a:r>
          </a:p>
          <a:p>
            <a:r>
              <a:rPr lang="hr-HR" dirty="0" smtClean="0"/>
              <a:t>        return ID;</a:t>
            </a:r>
          </a:p>
          <a:p>
            <a:r>
              <a:rPr lang="hr-HR" dirty="0" smtClean="0"/>
              <a:t>    }</a:t>
            </a:r>
          </a:p>
          <a:p>
            <a:r>
              <a:rPr lang="hr-HR" dirty="0" smtClean="0"/>
              <a:t>    public Client setUuid(final java.util.UUID value) {</a:t>
            </a:r>
          </a:p>
          <a:p>
            <a:r>
              <a:rPr lang="hr-HR" dirty="0" smtClean="0"/>
              <a:t>        if (value == null)</a:t>
            </a:r>
          </a:p>
          <a:p>
            <a:r>
              <a:rPr lang="hr-HR" dirty="0" smtClean="0"/>
              <a:t>            throw new IllegalArgumentException(</a:t>
            </a:r>
          </a:p>
          <a:p>
            <a:r>
              <a:rPr lang="hr-HR" dirty="0" smtClean="0"/>
              <a:t>                    "Property \"ID\" cannot be null!");</a:t>
            </a:r>
          </a:p>
          <a:p>
            <a:r>
              <a:rPr lang="hr-HR" dirty="0" smtClean="0"/>
              <a:t>        this.v = value;</a:t>
            </a:r>
          </a:p>
          <a:p>
            <a:r>
              <a:rPr lang="hr-HR" dirty="0" smtClean="0"/>
              <a:t>        return this;</a:t>
            </a:r>
          </a:p>
          <a:p>
            <a:r>
              <a:rPr lang="hr-HR" dirty="0" smtClean="0"/>
              <a:t>    }</a:t>
            </a:r>
          </a:p>
          <a:p>
            <a:endParaRPr lang="hr-HR" dirty="0" smtClean="0"/>
          </a:p>
          <a:p>
            <a:r>
              <a:rPr lang="hr-HR" dirty="0" smtClean="0"/>
              <a:t>    private String name;</a:t>
            </a:r>
          </a:p>
          <a:p>
            <a:r>
              <a:rPr lang="hr-HR" dirty="0" smtClean="0"/>
              <a:t>    @JsonProperty("name")</a:t>
            </a:r>
          </a:p>
          <a:p>
            <a:r>
              <a:rPr lang="hr-HR" dirty="0" smtClean="0"/>
              <a:t>    @JsonInclude(JsonInclude.Include.NON_EMPTY)</a:t>
            </a:r>
          </a:p>
          <a:p>
            <a:r>
              <a:rPr lang="hr-HR" dirty="0" smtClean="0"/>
              <a:t>    public String getName() {</a:t>
            </a:r>
          </a:p>
          <a:p>
            <a:r>
              <a:rPr lang="hr-HR" dirty="0" smtClean="0"/>
              <a:t>        return name;</a:t>
            </a:r>
          </a:p>
          <a:p>
            <a:r>
              <a:rPr lang="hr-HR" dirty="0" smtClean="0"/>
              <a:t>    }</a:t>
            </a:r>
          </a:p>
          <a:p>
            <a:endParaRPr lang="hr-HR" dirty="0" smtClean="0"/>
          </a:p>
          <a:p>
            <a:r>
              <a:rPr lang="hr-HR" dirty="0" smtClean="0"/>
              <a:t>    public Client setName(final String value) {</a:t>
            </a:r>
          </a:p>
          <a:p>
            <a:r>
              <a:rPr lang="hr-HR" dirty="0" smtClean="0"/>
              <a:t>        if (value == null)</a:t>
            </a:r>
          </a:p>
          <a:p>
            <a:r>
              <a:rPr lang="hr-HR" dirty="0" smtClean="0"/>
              <a:t>            throw new IllegalArgumentException(</a:t>
            </a:r>
          </a:p>
          <a:p>
            <a:r>
              <a:rPr lang="hr-HR" dirty="0" smtClean="0"/>
              <a:t>                    "Property \"name\" cannot be null!");</a:t>
            </a:r>
          </a:p>
          <a:p>
            <a:r>
              <a:rPr lang="hr-HR" dirty="0" smtClean="0"/>
              <a:t>        this.name = value;</a:t>
            </a:r>
          </a:p>
          <a:p>
            <a:r>
              <a:rPr lang="hr-HR" dirty="0" smtClean="0"/>
              <a:t>    }</a:t>
            </a:r>
          </a:p>
          <a:p>
            <a:endParaRPr lang="hr-HR" dirty="0" smtClean="0"/>
          </a:p>
          <a:p>
            <a:r>
              <a:rPr lang="hr-HR" dirty="0" smtClean="0"/>
              <a:t>    private Transaction[] transactions;</a:t>
            </a:r>
          </a:p>
          <a:p>
            <a:r>
              <a:rPr lang="hr-HR" dirty="0" smtClean="0"/>
              <a:t>    @JsonProperty("transactions")</a:t>
            </a:r>
          </a:p>
          <a:p>
            <a:r>
              <a:rPr lang="hr-HR" dirty="0" smtClean="0"/>
              <a:t>    @JsonInclude(JsonInclude.Include.NON_EMPTY)</a:t>
            </a:r>
          </a:p>
          <a:p>
            <a:r>
              <a:rPr lang="hr-HR" dirty="0" smtClean="0"/>
              <a:t>    public Transaction[] getTransactions() {</a:t>
            </a:r>
          </a:p>
          <a:p>
            <a:r>
              <a:rPr lang="hr-HR" dirty="0" smtClean="0"/>
              <a:t>        return transactions;</a:t>
            </a:r>
          </a:p>
          <a:p>
            <a:r>
              <a:rPr lang="hr-HR" dirty="0" smtClean="0"/>
              <a:t>    }</a:t>
            </a:r>
          </a:p>
          <a:p>
            <a:endParaRPr lang="hr-HR" dirty="0" smtClean="0"/>
          </a:p>
          <a:p>
            <a:r>
              <a:rPr lang="hr-HR" dirty="0" smtClean="0"/>
              <a:t>    public Client setTransactions(final Transaction[] value) {</a:t>
            </a:r>
          </a:p>
          <a:p>
            <a:r>
              <a:rPr lang="hr-HR" dirty="0" smtClean="0"/>
              <a:t>        if (value == null)</a:t>
            </a:r>
          </a:p>
          <a:p>
            <a:r>
              <a:rPr lang="hr-HR" dirty="0" smtClean="0"/>
              <a:t>            throw new IllegalArgumentException(</a:t>
            </a:r>
          </a:p>
          <a:p>
            <a:r>
              <a:rPr lang="hr-HR" dirty="0" smtClean="0"/>
              <a:t>                    "Property \"transactions\" cannot be null!");</a:t>
            </a:r>
          </a:p>
          <a:p>
            <a:r>
              <a:rPr lang="hr-HR" dirty="0" smtClean="0"/>
              <a:t>        model.Guards.checkNulls(value);</a:t>
            </a:r>
          </a:p>
          <a:p>
            <a:r>
              <a:rPr lang="hr-HR" dirty="0" smtClean="0"/>
              <a:t>        this.transactions = value;</a:t>
            </a:r>
          </a:p>
          <a:p>
            <a:endParaRPr lang="hr-HR" dirty="0" smtClean="0"/>
          </a:p>
          <a:p>
            <a:r>
              <a:rPr lang="hr-HR" dirty="0" smtClean="0"/>
              <a:t>        return this;</a:t>
            </a:r>
          </a:p>
          <a:p>
            <a:r>
              <a:rPr lang="hr-HR" dirty="0" smtClean="0"/>
              <a:t>    }</a:t>
            </a:r>
          </a:p>
          <a:p>
            <a:r>
              <a:rPr lang="hr-HR" dirty="0" smtClean="0"/>
              <a:t>}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308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smisla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konfigurirati</a:t>
            </a:r>
            <a:r>
              <a:rPr lang="en-US" baseline="0" dirty="0" smtClean="0"/>
              <a:t> Streaming, </a:t>
            </a:r>
            <a:r>
              <a:rPr lang="en-US" baseline="0" dirty="0" err="1" smtClean="0"/>
              <a:t>po</a:t>
            </a:r>
            <a:r>
              <a:rPr lang="hr-HR" baseline="0" dirty="0" smtClean="0"/>
              <a:t>š</a:t>
            </a:r>
            <a:r>
              <a:rPr lang="en-US" baseline="0" dirty="0" smtClean="0"/>
              <a:t>to je to </a:t>
            </a:r>
            <a:r>
              <a:rPr lang="en-US" baseline="0" dirty="0" err="1" smtClean="0"/>
              <a:t>imperativni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razliku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Databinda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579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Protobuf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namjenjen</a:t>
            </a:r>
            <a:r>
              <a:rPr lang="en-US" dirty="0" smtClean="0"/>
              <a:t> da se </a:t>
            </a:r>
            <a:r>
              <a:rPr lang="en-US" dirty="0" err="1" smtClean="0"/>
              <a:t>ru</a:t>
            </a:r>
            <a:r>
              <a:rPr lang="hr-HR" dirty="0" smtClean="0"/>
              <a:t>č</a:t>
            </a:r>
            <a:r>
              <a:rPr lang="en-US" dirty="0" smtClean="0"/>
              <a:t>no </a:t>
            </a:r>
            <a:r>
              <a:rPr lang="en-US" dirty="0" err="1" smtClean="0"/>
              <a:t>extenda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domenskom</a:t>
            </a:r>
            <a:r>
              <a:rPr lang="en-US" dirty="0" smtClean="0"/>
              <a:t> </a:t>
            </a:r>
            <a:r>
              <a:rPr lang="en-US" dirty="0" err="1" smtClean="0"/>
              <a:t>logikom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hr-HR" dirty="0" smtClean="0"/>
              <a:t>ć</a:t>
            </a:r>
            <a:r>
              <a:rPr lang="en-US" dirty="0" smtClean="0"/>
              <a:t> je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transportni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Ukoliko</a:t>
            </a:r>
            <a:r>
              <a:rPr lang="en-US" baseline="0" dirty="0" smtClean="0"/>
              <a:t> </a:t>
            </a:r>
            <a:r>
              <a:rPr lang="hr-HR" baseline="0" dirty="0" smtClean="0"/>
              <a:t>ž</a:t>
            </a:r>
            <a:r>
              <a:rPr lang="en-US" baseline="0" dirty="0" err="1" smtClean="0"/>
              <a:t>elimo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logiku</a:t>
            </a:r>
            <a:r>
              <a:rPr lang="en-US" baseline="0" dirty="0" smtClean="0"/>
              <a:t> u domain </a:t>
            </a:r>
            <a:r>
              <a:rPr lang="en-US" baseline="0" dirty="0" err="1" smtClean="0"/>
              <a:t>objektima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napraviti</a:t>
            </a:r>
            <a:r>
              <a:rPr lang="en-US" baseline="0" dirty="0" smtClean="0"/>
              <a:t> bridging </a:t>
            </a:r>
            <a:r>
              <a:rPr lang="en-US" baseline="0" dirty="0" err="1" smtClean="0"/>
              <a:t>izme</a:t>
            </a:r>
            <a:r>
              <a:rPr lang="hr-HR" baseline="0" dirty="0" smtClean="0"/>
              <a:t>đ</a:t>
            </a:r>
            <a:r>
              <a:rPr lang="en-US" baseline="0" dirty="0" smtClean="0"/>
              <a:t>u </a:t>
            </a:r>
            <a:r>
              <a:rPr lang="en-US" baseline="0" dirty="0" err="1" smtClean="0"/>
              <a:t>Protobufa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domenskih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koristiti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anotacije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suboptimalne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DSLa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podr</a:t>
            </a:r>
            <a:r>
              <a:rPr lang="hr-HR" baseline="0" dirty="0" smtClean="0"/>
              <a:t>ž</a:t>
            </a:r>
            <a:r>
              <a:rPr lang="en-US" baseline="0" dirty="0" err="1" smtClean="0"/>
              <a:t>ava</a:t>
            </a:r>
            <a:r>
              <a:rPr lang="en-US" baseline="0" dirty="0" smtClean="0"/>
              <a:t> ordered </a:t>
            </a:r>
            <a:r>
              <a:rPr lang="en-US" baseline="0" dirty="0" err="1" smtClean="0"/>
              <a:t>sekvence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optional </a:t>
            </a:r>
            <a:r>
              <a:rPr lang="en-US" baseline="0" dirty="0" err="1" smtClean="0"/>
              <a:t>propertije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968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Opcionalne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transakcije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da se </a:t>
            </a:r>
            <a:r>
              <a:rPr lang="en-US" baseline="0" dirty="0" err="1" smtClean="0"/>
              <a:t>razlikuje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Obojati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objasniti</a:t>
            </a:r>
            <a:r>
              <a:rPr lang="en-US" baseline="0" dirty="0" smtClean="0"/>
              <a:t> DSL.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25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model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</a:t>
            </a:r>
            <a:r>
              <a:rPr lang="hr-HR" baseline="0" dirty="0" smtClean="0"/>
              <a:t>ž</a:t>
            </a:r>
            <a:r>
              <a:rPr lang="en-US" baseline="0" dirty="0" smtClean="0"/>
              <a:t>emo </a:t>
            </a:r>
            <a:r>
              <a:rPr lang="en-US" baseline="0" dirty="0" err="1" smtClean="0"/>
              <a:t>raditi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transportnom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sloju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Manjak</a:t>
            </a:r>
            <a:r>
              <a:rPr lang="en-US" baseline="0" dirty="0" smtClean="0"/>
              <a:t> optional </a:t>
            </a:r>
            <a:r>
              <a:rPr lang="en-US" baseline="0" dirty="0" err="1" smtClean="0"/>
              <a:t>vrijednosti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pretvara</a:t>
            </a:r>
            <a:r>
              <a:rPr lang="en-US" baseline="0" dirty="0" smtClean="0"/>
              <a:t> u null / None.</a:t>
            </a:r>
          </a:p>
          <a:p>
            <a:r>
              <a:rPr lang="en-US" baseline="0" dirty="0" err="1" smtClean="0"/>
              <a:t>Manjak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propertija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kolekcija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pretvara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praznu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kolekciju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Defaultnost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rekurzivno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primjer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defaultima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valueu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506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Opisati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zašto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isplativo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optimizacije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serijalizacija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lowes</a:t>
            </a:r>
            <a:r>
              <a:rPr lang="en-US" baseline="0" dirty="0" smtClean="0"/>
              <a:t> level data </a:t>
            </a:r>
            <a:r>
              <a:rPr lang="en-US" baseline="0" dirty="0" err="1" smtClean="0"/>
              <a:t>transporta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isplati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raditi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najmanje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optimizacije</a:t>
            </a:r>
            <a:r>
              <a:rPr lang="en-US" baseline="0" dirty="0" smtClean="0"/>
              <a:t> … 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884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61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60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02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711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3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60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040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8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60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342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9.5.2014.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47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Kada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brzi</a:t>
            </a:r>
            <a:r>
              <a:rPr lang="en-US" b="1" dirty="0" smtClean="0">
                <a:solidFill>
                  <a:schemeClr val="bg1"/>
                </a:solidFill>
              </a:rPr>
              <a:t> JSON </a:t>
            </a:r>
            <a:r>
              <a:rPr lang="en-US" b="1" dirty="0" err="1" smtClean="0">
                <a:solidFill>
                  <a:schemeClr val="bg1"/>
                </a:solidFill>
              </a:rPr>
              <a:t>nije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dovoljno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brz</a:t>
            </a:r>
            <a:endParaRPr lang="hr-HR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D:\javacro14-hor-sh-963x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229200"/>
            <a:ext cx="4436528" cy="51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Default values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731889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hr-HR" b="1" dirty="0">
                <a:latin typeface="Consolas" panose="020B0609020204030204" pitchFamily="49" charset="0"/>
                <a:cs typeface="Consolas" panose="020B0609020204030204" pitchFamily="49" charset="0"/>
              </a:rPr>
              <a:t>:123123,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"profile"</a:t>
            </a:r>
            <a:r>
              <a:rPr lang="hr-HR" b="1" dirty="0">
                <a:latin typeface="Consolas" panose="020B0609020204030204" pitchFamily="49" charset="0"/>
                <a:cs typeface="Consolas" panose="020B0609020204030204" pitchFamily="49" charset="0"/>
              </a:rPr>
              <a:t>:{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hr-HR" b="1" dirty="0">
                <a:latin typeface="Consolas" panose="020B0609020204030204" pitchFamily="49" charset="0"/>
                <a:cs typeface="Consolas" panose="020B0609020204030204" pitchFamily="49" charset="0"/>
              </a:rPr>
              <a:t>:null,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"phoneNumber"</a:t>
            </a:r>
            <a:r>
              <a:rPr lang="hr-HR" b="1" dirty="0">
                <a:latin typeface="Consolas" panose="020B0609020204030204" pitchFamily="49" charset="0"/>
                <a:cs typeface="Consolas" panose="020B0609020204030204" pitchFamily="49" charset="0"/>
              </a:rPr>
              <a:t>:null</a:t>
            </a:r>
            <a:r>
              <a:rPr lang="hr-H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hr-H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1700808"/>
            <a:ext cx="36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       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4968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Default values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73188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hr-HR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id"</a:t>
            </a:r>
            <a:r>
              <a:rPr lang="hr-HR" b="1" dirty="0">
                <a:latin typeface="Consolas" panose="020B0609020204030204" pitchFamily="49" charset="0"/>
                <a:cs typeface="Consolas" panose="020B0609020204030204" pitchFamily="49" charset="0"/>
              </a:rPr>
              <a:t>:123123,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"profile</a:t>
            </a:r>
            <a:r>
              <a:rPr lang="hr-HR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:{}}</a:t>
            </a:r>
            <a:endParaRPr lang="hr-H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1700808"/>
            <a:ext cx="36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       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4419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Default values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73188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hr-HR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id"</a:t>
            </a:r>
            <a:r>
              <a:rPr lang="hr-HR" b="1" dirty="0">
                <a:latin typeface="Consolas" panose="020B0609020204030204" pitchFamily="49" charset="0"/>
                <a:cs typeface="Consolas" panose="020B0609020204030204" pitchFamily="49" charset="0"/>
              </a:rPr>
              <a:t>:123123}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1700808"/>
            <a:ext cx="36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       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2641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>
                <a:solidFill>
                  <a:srgbClr val="177DBA"/>
                </a:solidFill>
              </a:rPr>
              <a:t>Ručna</a:t>
            </a:r>
            <a:r>
              <a:rPr lang="en-US" sz="3600" b="1" dirty="0">
                <a:solidFill>
                  <a:srgbClr val="177DBA"/>
                </a:solidFill>
              </a:rPr>
              <a:t> </a:t>
            </a:r>
            <a:r>
              <a:rPr lang="en-US" sz="3600" b="1" dirty="0" err="1">
                <a:solidFill>
                  <a:srgbClr val="177DBA"/>
                </a:solidFill>
              </a:rPr>
              <a:t>serijalizacija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Znamo</a:t>
            </a:r>
            <a:r>
              <a:rPr lang="en-US" sz="2600" dirty="0" smtClean="0"/>
              <a:t> </a:t>
            </a:r>
            <a:r>
              <a:rPr lang="en-US" sz="2600" dirty="0" err="1" smtClean="0"/>
              <a:t>objekt</a:t>
            </a:r>
            <a:r>
              <a:rPr lang="en-US" sz="2600" dirty="0" smtClean="0"/>
              <a:t>, </a:t>
            </a:r>
            <a:r>
              <a:rPr lang="en-US" sz="2600" dirty="0" err="1" smtClean="0"/>
              <a:t>znamo</a:t>
            </a:r>
            <a:r>
              <a:rPr lang="en-US" sz="2600" dirty="0" smtClean="0"/>
              <a:t> </a:t>
            </a:r>
            <a:r>
              <a:rPr lang="en-US" sz="2600" dirty="0" err="1" smtClean="0"/>
              <a:t>kako</a:t>
            </a:r>
            <a:r>
              <a:rPr lang="en-US" sz="2600" dirty="0" smtClean="0"/>
              <a:t> </a:t>
            </a:r>
            <a:r>
              <a:rPr lang="en-US" sz="2600" dirty="0" err="1" smtClean="0"/>
              <a:t>optimizirati</a:t>
            </a:r>
            <a:r>
              <a:rPr lang="en-US" sz="2600" dirty="0" smtClean="0"/>
              <a:t> parser</a:t>
            </a:r>
          </a:p>
          <a:p>
            <a:r>
              <a:rPr lang="en-US" sz="2600" dirty="0" smtClean="0"/>
              <a:t>Mo</a:t>
            </a:r>
            <a:r>
              <a:rPr lang="hr-HR" sz="2600" dirty="0" smtClean="0"/>
              <a:t>ž</a:t>
            </a:r>
            <a:r>
              <a:rPr lang="en-US" sz="2600" dirty="0" smtClean="0"/>
              <a:t>emo </a:t>
            </a:r>
            <a:r>
              <a:rPr lang="en-US" sz="2600" dirty="0" err="1" smtClean="0"/>
              <a:t>pomo</a:t>
            </a:r>
            <a:r>
              <a:rPr lang="hr-HR" sz="2600" dirty="0" smtClean="0"/>
              <a:t>ć</a:t>
            </a:r>
            <a:r>
              <a:rPr lang="en-US" sz="2600" dirty="0" err="1" smtClean="0"/>
              <a:t>i</a:t>
            </a:r>
            <a:r>
              <a:rPr lang="en-US" sz="2600" dirty="0" smtClean="0"/>
              <a:t> </a:t>
            </a:r>
            <a:r>
              <a:rPr lang="en-US" sz="2600" dirty="0" err="1" smtClean="0"/>
              <a:t>HotSpotu</a:t>
            </a:r>
            <a:r>
              <a:rPr lang="en-US" sz="2600" dirty="0"/>
              <a:t> </a:t>
            </a:r>
            <a:r>
              <a:rPr lang="en-US" sz="2600" dirty="0" err="1" smtClean="0"/>
              <a:t>raznim</a:t>
            </a:r>
            <a:r>
              <a:rPr lang="en-US" sz="2600" dirty="0" smtClean="0"/>
              <a:t> </a:t>
            </a:r>
            <a:r>
              <a:rPr lang="en-US" sz="2600" dirty="0" err="1" smtClean="0"/>
              <a:t>optimizacijama</a:t>
            </a:r>
            <a:r>
              <a:rPr lang="en-US" sz="2600" dirty="0" smtClean="0"/>
              <a:t> </a:t>
            </a:r>
            <a:r>
              <a:rPr lang="en-US" sz="2600" dirty="0" err="1" smtClean="0"/>
              <a:t>poput</a:t>
            </a:r>
            <a:endParaRPr lang="en-US" sz="2600" dirty="0" smtClean="0"/>
          </a:p>
          <a:p>
            <a:pPr lvl="1"/>
            <a:r>
              <a:rPr lang="en-US" sz="2200" dirty="0" smtClean="0"/>
              <a:t>Loop unrolling</a:t>
            </a:r>
          </a:p>
          <a:p>
            <a:pPr lvl="1"/>
            <a:r>
              <a:rPr lang="en-US" sz="2200" dirty="0" smtClean="0"/>
              <a:t>Branch prediction</a:t>
            </a:r>
          </a:p>
          <a:p>
            <a:pPr lvl="1"/>
            <a:r>
              <a:rPr lang="en-US" sz="2200" dirty="0" smtClean="0"/>
              <a:t>Ru</a:t>
            </a:r>
            <a:r>
              <a:rPr lang="hr-HR" sz="2200" dirty="0"/>
              <a:t>č</a:t>
            </a:r>
            <a:r>
              <a:rPr lang="en-US" sz="2200" dirty="0" err="1"/>
              <a:t>ni</a:t>
            </a:r>
            <a:r>
              <a:rPr lang="en-US" sz="2200" dirty="0"/>
              <a:t> </a:t>
            </a:r>
            <a:r>
              <a:rPr lang="en-US" sz="2200" dirty="0" err="1" smtClean="0"/>
              <a:t>switchevi</a:t>
            </a:r>
            <a:endParaRPr lang="en-US" sz="2200" dirty="0" smtClean="0"/>
          </a:p>
          <a:p>
            <a:pPr lvl="1"/>
            <a:r>
              <a:rPr lang="en-US" sz="2200" dirty="0"/>
              <a:t>Duff </a:t>
            </a:r>
            <a:r>
              <a:rPr lang="en-US" sz="2200" dirty="0" smtClean="0"/>
              <a:t>device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845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177DBA"/>
                </a:solidFill>
              </a:rPr>
              <a:t>Prljavi</a:t>
            </a:r>
            <a:r>
              <a:rPr lang="en-US" sz="3600" b="1" dirty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trikovi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80648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 smtClean="0"/>
              <a:t>Minimalno</a:t>
            </a:r>
            <a:r>
              <a:rPr lang="en-US" sz="2500" dirty="0" smtClean="0"/>
              <a:t> </a:t>
            </a:r>
            <a:r>
              <a:rPr lang="en-US" sz="2500" dirty="0" err="1" smtClean="0"/>
              <a:t>korištenje</a:t>
            </a:r>
            <a:r>
              <a:rPr lang="en-US" sz="2500" dirty="0" smtClean="0"/>
              <a:t> condition </a:t>
            </a:r>
            <a:r>
              <a:rPr lang="en-US" sz="2500" dirty="0" err="1" smtClean="0"/>
              <a:t>checkova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 smtClean="0"/>
              <a:t>Korištenje</a:t>
            </a:r>
            <a:r>
              <a:rPr lang="en-US" sz="2500" dirty="0" smtClean="0"/>
              <a:t> </a:t>
            </a:r>
            <a:r>
              <a:rPr lang="en-US" sz="2500" dirty="0" err="1" smtClean="0"/>
              <a:t>buffera</a:t>
            </a:r>
            <a:r>
              <a:rPr lang="en-US" sz="2500" dirty="0" smtClean="0"/>
              <a:t> (char[])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 smtClean="0"/>
              <a:t>Izbjeći</a:t>
            </a:r>
            <a:r>
              <a:rPr lang="en-US" sz="2500" dirty="0" smtClean="0"/>
              <a:t> </a:t>
            </a:r>
            <a:r>
              <a:rPr lang="en-US" sz="2500" dirty="0" err="1" smtClean="0"/>
              <a:t>nepotrebnu</a:t>
            </a:r>
            <a:r>
              <a:rPr lang="en-US" sz="2500" dirty="0" smtClean="0"/>
              <a:t> </a:t>
            </a:r>
            <a:r>
              <a:rPr lang="en-US" sz="2500" dirty="0" err="1" smtClean="0"/>
              <a:t>inicijalizaciju</a:t>
            </a:r>
            <a:r>
              <a:rPr lang="en-US" sz="2500" dirty="0" smtClean="0"/>
              <a:t> </a:t>
            </a:r>
            <a:r>
              <a:rPr lang="en-US" sz="2500" dirty="0" err="1" smtClean="0"/>
              <a:t>objekata</a:t>
            </a:r>
            <a:r>
              <a:rPr lang="en-US" sz="2500" dirty="0" smtClean="0"/>
              <a:t> (</a:t>
            </a:r>
            <a:r>
              <a:rPr lang="en-US" sz="2500" dirty="0" err="1" smtClean="0"/>
              <a:t>npr</a:t>
            </a:r>
            <a:r>
              <a:rPr lang="en-US" sz="2500" dirty="0" smtClean="0"/>
              <a:t> </a:t>
            </a:r>
            <a:r>
              <a:rPr lang="en-US" sz="2500" dirty="0" err="1" smtClean="0"/>
              <a:t>Stringova</a:t>
            </a:r>
            <a:r>
              <a:rPr lang="en-US" sz="2500" smtClean="0"/>
              <a:t>)</a:t>
            </a:r>
            <a:endParaRPr lang="hr-HR" sz="2500" dirty="0"/>
          </a:p>
        </p:txBody>
      </p:sp>
    </p:spTree>
    <p:extLst>
      <p:ext uri="{BB962C8B-B14F-4D97-AF65-F5344CB8AC3E}">
        <p14:creationId xmlns:p14="http://schemas.microsoft.com/office/powerpoint/2010/main" val="32083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err="1">
                <a:solidFill>
                  <a:srgbClr val="177DBA"/>
                </a:solidFill>
              </a:rPr>
              <a:t>Prljavi</a:t>
            </a:r>
            <a:r>
              <a:rPr lang="en-US" sz="3600" b="1" dirty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trikovi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204864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ind = </a:t>
            </a:r>
            <a:r>
              <a:rPr lang="hr-HR" sz="1600" b="1" dirty="0">
                <a:solidFill>
                  <a:srgbClr val="F58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buffer[ind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 = (</a:t>
            </a:r>
            <a:r>
              <a:rPr lang="hr-HR" sz="1600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)nextToken;</a:t>
            </a:r>
            <a:b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nextToken 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sr.read();</a:t>
            </a:r>
            <a:b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 smtClean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hr-HR" sz="1600" b="1" dirty="0" smtClean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hile</a:t>
            </a:r>
            <a:endParaRPr lang="en-US" sz="1600" b="1" dirty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 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buffer.length</a:t>
            </a:r>
            <a:endParaRPr lang="en-US" sz="1600" b="1" dirty="0" smtClean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nextToken 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hr-HR" sz="1600" b="1" dirty="0" smtClean="0">
                <a:solidFill>
                  <a:srgbClr val="718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',‘</a:t>
            </a:r>
            <a:endParaRPr lang="en-US" sz="1600" b="1" dirty="0" smtClean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nextToken != </a:t>
            </a:r>
            <a:r>
              <a:rPr lang="hr-HR" sz="1600" b="1" dirty="0" smtClean="0">
                <a:solidFill>
                  <a:srgbClr val="718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'}‘</a:t>
            </a:r>
            <a:endParaRPr lang="en-US" sz="1600" b="1" dirty="0" smtClean="0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nextToken 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hr-HR" sz="1600" b="1" dirty="0">
                <a:solidFill>
                  <a:srgbClr val="718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']'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tokens[</a:t>
            </a:r>
            <a:r>
              <a:rPr lang="hr-HR" sz="1600" b="1" dirty="0">
                <a:solidFill>
                  <a:srgbClr val="F58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nextToken;</a:t>
            </a:r>
            <a:b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600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.parseDouble(</a:t>
            </a:r>
            <a:r>
              <a:rPr lang="hr-HR" sz="1600" b="1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solidFill>
                  <a:srgbClr val="4271A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(buffer, </a:t>
            </a:r>
            <a:r>
              <a:rPr lang="hr-HR" sz="1600" b="1" dirty="0">
                <a:solidFill>
                  <a:srgbClr val="F58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hr-HR" sz="1600" b="1" dirty="0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ind));</a:t>
            </a:r>
            <a:endParaRPr lang="hr-H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Optimizacije</a:t>
            </a:r>
            <a:r>
              <a:rPr lang="en-US" sz="3600" b="1" dirty="0" smtClean="0">
                <a:solidFill>
                  <a:srgbClr val="177DBA"/>
                </a:solidFill>
              </a:rPr>
              <a:t> - Duff </a:t>
            </a:r>
            <a:r>
              <a:rPr lang="en-US" sz="3600" b="1" dirty="0">
                <a:solidFill>
                  <a:srgbClr val="177DBA"/>
                </a:solidFill>
              </a:rPr>
              <a:t>device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1412776"/>
            <a:ext cx="79174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sr-Latn-R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sr-Latn-R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sr-Latn-RS" altLang="sr-Latn-R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count &gt; 0 assumed */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Note that the 'to' pointer is NOT incremented */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95936" y="2348880"/>
            <a:ext cx="3478516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lang="en-US" altLang="sr-Latn-R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sr-Latn-R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lang="en-US" altLang="sr-Latn-R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sr-Latn-R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en-US" altLang="sr-Latn-R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sr-Latn-R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t">
              <a:spcBef>
                <a:spcPct val="0"/>
              </a:spcBef>
              <a:spcAft>
                <a:spcPct val="0"/>
              </a:spcAft>
            </a:pP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sr-Latn-RS" alt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412807" y="2286297"/>
            <a:ext cx="2645714" cy="2376000"/>
          </a:xfrm>
          <a:prstGeom prst="bentConnector3">
            <a:avLst>
              <a:gd name="adj1" fmla="val 100114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Optimizacije</a:t>
            </a:r>
            <a:r>
              <a:rPr lang="en-US" sz="3600" b="1" dirty="0" smtClean="0">
                <a:solidFill>
                  <a:srgbClr val="177DBA"/>
                </a:solidFill>
              </a:rPr>
              <a:t> - </a:t>
            </a:r>
            <a:r>
              <a:rPr lang="en-US" sz="3600" b="1" dirty="0" err="1" smtClean="0">
                <a:solidFill>
                  <a:srgbClr val="177DBA"/>
                </a:solidFill>
              </a:rPr>
              <a:t>jasmin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sz="26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11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Hotspot </a:t>
            </a:r>
            <a:r>
              <a:rPr lang="en-US" sz="3600" b="1" dirty="0">
                <a:solidFill>
                  <a:srgbClr val="177DBA"/>
                </a:solidFill>
              </a:rPr>
              <a:t>je </a:t>
            </a:r>
            <a:r>
              <a:rPr lang="en-US" sz="3600" b="1" dirty="0" err="1" smtClean="0">
                <a:solidFill>
                  <a:srgbClr val="177DBA"/>
                </a:solidFill>
              </a:rPr>
              <a:t>čudan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Benchovi</a:t>
            </a:r>
            <a:r>
              <a:rPr lang="en-US" sz="1800" dirty="0"/>
              <a:t>, </a:t>
            </a:r>
            <a:r>
              <a:rPr lang="en-US" sz="1800" dirty="0" err="1"/>
              <a:t>benchovi</a:t>
            </a:r>
            <a:r>
              <a:rPr lang="en-US" sz="1800" dirty="0"/>
              <a:t>, </a:t>
            </a:r>
            <a:r>
              <a:rPr lang="en-US" sz="1800" dirty="0" err="1"/>
              <a:t>benchovi</a:t>
            </a:r>
            <a:endParaRPr lang="en-US" sz="1800" dirty="0"/>
          </a:p>
          <a:p>
            <a:r>
              <a:rPr lang="en-US" sz="1800" dirty="0"/>
              <a:t>Java use </a:t>
            </a:r>
            <a:r>
              <a:rPr lang="en-US" sz="1800" dirty="0" err="1"/>
              <a:t>caseovi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optimizirani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Pero</a:t>
            </a:r>
            <a:r>
              <a:rPr lang="en-US" sz="1800" dirty="0"/>
              <a:t>”.</a:t>
            </a:r>
            <a:r>
              <a:rPr lang="en-US" sz="1800" dirty="0" err="1"/>
              <a:t>getBytes</a:t>
            </a:r>
            <a:r>
              <a:rPr lang="en-US" sz="1800" dirty="0"/>
              <a:t>(</a:t>
            </a:r>
            <a:r>
              <a:rPr lang="en-US" sz="1800" dirty="0" err="1"/>
              <a:t>Charset.getEncoding</a:t>
            </a:r>
            <a:r>
              <a:rPr lang="en-US" sz="1800" dirty="0"/>
              <a:t>(“UTF-8”))</a:t>
            </a:r>
          </a:p>
          <a:p>
            <a:pPr lvl="1"/>
            <a:r>
              <a:rPr lang="en-US" sz="1800" dirty="0" err="1"/>
              <a:t>Sporiji</a:t>
            </a:r>
            <a:r>
              <a:rPr lang="en-US" sz="1800" dirty="0"/>
              <a:t> </a:t>
            </a:r>
            <a:r>
              <a:rPr lang="en-US" sz="1800" dirty="0" smtClean="0"/>
              <a:t>od </a:t>
            </a:r>
            <a:endParaRPr lang="en-US" sz="1800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Pero</a:t>
            </a:r>
            <a:r>
              <a:rPr lang="en-US" sz="1800" dirty="0"/>
              <a:t>”.</a:t>
            </a:r>
            <a:r>
              <a:rPr lang="en-US" sz="1800" dirty="0" err="1"/>
              <a:t>getBytes</a:t>
            </a:r>
            <a:r>
              <a:rPr lang="en-US" sz="1800" dirty="0"/>
              <a:t>(“UTF-8”)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chemeClr val="bg1"/>
                </a:solidFill>
              </a:rPr>
              <a:t>Hvala!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dsl-platform.com</a:t>
            </a:r>
            <a:endParaRPr lang="hr-HR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15719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Kontakt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Marko </a:t>
            </a:r>
            <a:r>
              <a:rPr lang="en-US" b="1" dirty="0" err="1" smtClean="0">
                <a:solidFill>
                  <a:schemeClr val="bg1"/>
                </a:solidFill>
              </a:rPr>
              <a:t>Elezovi</a:t>
            </a:r>
            <a:r>
              <a:rPr lang="hr-HR" b="1" dirty="0" smtClean="0">
                <a:solidFill>
                  <a:schemeClr val="bg1"/>
                </a:solidFill>
              </a:rPr>
              <a:t>ć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Element </a:t>
            </a:r>
            <a:r>
              <a:rPr lang="en-US" dirty="0" err="1" smtClean="0">
                <a:solidFill>
                  <a:schemeClr val="bg1"/>
                </a:solidFill>
              </a:rPr>
              <a:t>d.o.o</a:t>
            </a:r>
            <a:r>
              <a:rPr lang="en-US" dirty="0" smtClean="0">
                <a:solidFill>
                  <a:schemeClr val="bg1"/>
                </a:solidFill>
              </a:rPr>
              <a:t>., CEO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marko@dsl-platform.com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15719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Rikard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Paveli</a:t>
            </a:r>
            <a:r>
              <a:rPr lang="hr-HR" b="1" dirty="0" smtClean="0">
                <a:solidFill>
                  <a:schemeClr val="bg1"/>
                </a:solidFill>
              </a:rPr>
              <a:t>ć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Nova </a:t>
            </a:r>
            <a:r>
              <a:rPr lang="en-US" dirty="0" err="1" smtClean="0">
                <a:solidFill>
                  <a:schemeClr val="bg1"/>
                </a:solidFill>
              </a:rPr>
              <a:t>Generacija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Softvera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d.o.o</a:t>
            </a:r>
            <a:r>
              <a:rPr lang="en-US" dirty="0" smtClean="0">
                <a:solidFill>
                  <a:schemeClr val="bg1"/>
                </a:solidFill>
              </a:rPr>
              <a:t>., CEO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rikard@dsl-platform.com</a:t>
            </a:r>
            <a:endParaRPr lang="hr-H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>
                <a:solidFill>
                  <a:srgbClr val="177DBA"/>
                </a:solidFill>
              </a:rPr>
              <a:t>Uvod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</a:t>
            </a:r>
            <a:r>
              <a:rPr lang="en-US" sz="2600" dirty="0" err="1"/>
              <a:t>serijalizacija</a:t>
            </a:r>
            <a:endParaRPr lang="en-US" sz="2600" dirty="0"/>
          </a:p>
          <a:p>
            <a:r>
              <a:rPr lang="en-US" sz="2600" dirty="0" err="1"/>
              <a:t>Xstream</a:t>
            </a:r>
            <a:endParaRPr lang="en-US" sz="2600" dirty="0"/>
          </a:p>
          <a:p>
            <a:r>
              <a:rPr lang="en-US" sz="2600" dirty="0" smtClean="0"/>
              <a:t>Protocol Buffers</a:t>
            </a:r>
            <a:endParaRPr lang="en-US" sz="2600" dirty="0"/>
          </a:p>
          <a:p>
            <a:r>
              <a:rPr lang="en-US" sz="2600" dirty="0"/>
              <a:t>Thrift</a:t>
            </a:r>
          </a:p>
          <a:p>
            <a:r>
              <a:rPr lang="en-US" sz="2600" dirty="0" smtClean="0"/>
              <a:t>Jackson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99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Jackson </a:t>
            </a:r>
            <a:r>
              <a:rPr lang="en-US" sz="3600" b="1" dirty="0" err="1">
                <a:solidFill>
                  <a:srgbClr val="177DBA"/>
                </a:solidFill>
              </a:rPr>
              <a:t>Databind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Za</a:t>
            </a:r>
            <a:r>
              <a:rPr lang="en-US" sz="1800" dirty="0"/>
              <a:t> simple case – </a:t>
            </a:r>
            <a:r>
              <a:rPr lang="en-US" sz="1800" dirty="0" err="1"/>
              <a:t>dovoljan</a:t>
            </a:r>
            <a:r>
              <a:rPr lang="en-US" sz="1800" dirty="0"/>
              <a:t> je POJO</a:t>
            </a:r>
          </a:p>
          <a:p>
            <a:r>
              <a:rPr lang="en-US" sz="1800" dirty="0" err="1"/>
              <a:t>Refleksija</a:t>
            </a:r>
            <a:endParaRPr lang="en-US" sz="1800" dirty="0"/>
          </a:p>
          <a:p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precizniji</a:t>
            </a:r>
            <a:r>
              <a:rPr lang="en-US" sz="1800" dirty="0"/>
              <a:t> to </a:t>
            </a:r>
            <a:r>
              <a:rPr lang="en-US" sz="1800" dirty="0" err="1"/>
              <a:t>ru</a:t>
            </a:r>
            <a:r>
              <a:rPr lang="hr-HR" sz="1800" dirty="0"/>
              <a:t>ž</a:t>
            </a:r>
            <a:r>
              <a:rPr lang="en-US" sz="1800" dirty="0" err="1"/>
              <a:t>niji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(</a:t>
            </a:r>
            <a:r>
              <a:rPr lang="hr-HR" sz="1800" dirty="0"/>
              <a:t>š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anotacija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 err="1"/>
              <a:t>Relativno</a:t>
            </a:r>
            <a:r>
              <a:rPr lang="en-US" sz="1800" dirty="0"/>
              <a:t> </a:t>
            </a:r>
            <a:r>
              <a:rPr lang="en-US" sz="1800" dirty="0" err="1"/>
              <a:t>brz</a:t>
            </a:r>
            <a:endParaRPr lang="en-US" sz="1800" dirty="0"/>
          </a:p>
          <a:p>
            <a:r>
              <a:rPr lang="en-US" sz="1800" dirty="0"/>
              <a:t>Mo</a:t>
            </a:r>
            <a:r>
              <a:rPr lang="hr-HR" sz="1800" dirty="0"/>
              <a:t>ž</a:t>
            </a:r>
            <a:r>
              <a:rPr lang="en-US" sz="1800" dirty="0"/>
              <a:t>e se </a:t>
            </a:r>
            <a:r>
              <a:rPr lang="en-US" sz="1800" dirty="0" err="1"/>
              <a:t>jo</a:t>
            </a:r>
            <a:r>
              <a:rPr lang="hr-HR" sz="1800" dirty="0"/>
              <a:t>š</a:t>
            </a:r>
            <a:r>
              <a:rPr lang="en-US" sz="1800" dirty="0"/>
              <a:t> </a:t>
            </a:r>
            <a:r>
              <a:rPr lang="en-US" sz="1800" dirty="0" err="1"/>
              <a:t>ubrzati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Afterburnerom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33673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Jackson </a:t>
            </a:r>
            <a:r>
              <a:rPr lang="en-US" sz="3600" b="1" dirty="0" err="1">
                <a:solidFill>
                  <a:srgbClr val="177DBA"/>
                </a:solidFill>
              </a:rPr>
              <a:t>Databind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1056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5838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5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Jackson streaming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Najni</a:t>
            </a:r>
            <a:r>
              <a:rPr lang="hr-HR" sz="2600" dirty="0" smtClean="0"/>
              <a:t>ž</a:t>
            </a:r>
            <a:r>
              <a:rPr lang="en-US" sz="2600" dirty="0" err="1" smtClean="0"/>
              <a:t>i</a:t>
            </a:r>
            <a:r>
              <a:rPr lang="en-US" sz="2600" dirty="0" smtClean="0"/>
              <a:t> </a:t>
            </a:r>
            <a:r>
              <a:rPr lang="en-US" sz="2600" dirty="0" err="1" smtClean="0"/>
              <a:t>sloj</a:t>
            </a:r>
            <a:r>
              <a:rPr lang="en-US" sz="2600" dirty="0" smtClean="0"/>
              <a:t> </a:t>
            </a:r>
            <a:r>
              <a:rPr lang="en-US" sz="2600" dirty="0" err="1" smtClean="0"/>
              <a:t>Jacksona</a:t>
            </a:r>
            <a:r>
              <a:rPr lang="en-US" sz="2600" dirty="0" smtClean="0"/>
              <a:t> (</a:t>
            </a:r>
            <a:r>
              <a:rPr lang="en-US" sz="2600" dirty="0" err="1" smtClean="0"/>
              <a:t>sam</a:t>
            </a:r>
            <a:r>
              <a:rPr lang="en-US" sz="2600" dirty="0" smtClean="0"/>
              <a:t> parser/writer)</a:t>
            </a:r>
          </a:p>
          <a:p>
            <a:r>
              <a:rPr lang="en-US" sz="2600" dirty="0" err="1" smtClean="0"/>
              <a:t>Sve</a:t>
            </a:r>
            <a:r>
              <a:rPr lang="en-US" sz="2600" dirty="0" smtClean="0"/>
              <a:t> </a:t>
            </a:r>
            <a:r>
              <a:rPr lang="en-US" sz="2600" dirty="0" err="1" smtClean="0"/>
              <a:t>ru</a:t>
            </a:r>
            <a:r>
              <a:rPr lang="hr-HR" sz="2600" dirty="0" smtClean="0"/>
              <a:t>č</a:t>
            </a:r>
            <a:r>
              <a:rPr lang="en-US" sz="2600" dirty="0" smtClean="0"/>
              <a:t>no</a:t>
            </a:r>
          </a:p>
          <a:p>
            <a:r>
              <a:rPr lang="en-US" sz="2600" dirty="0" err="1" smtClean="0"/>
              <a:t>Trebao</a:t>
            </a:r>
            <a:r>
              <a:rPr lang="en-US" sz="2600" dirty="0" smtClean="0"/>
              <a:t> bi </a:t>
            </a:r>
            <a:r>
              <a:rPr lang="en-US" sz="2600" dirty="0" err="1" smtClean="0"/>
              <a:t>biti</a:t>
            </a:r>
            <a:r>
              <a:rPr lang="en-US" sz="2600" dirty="0" smtClean="0"/>
              <a:t> </a:t>
            </a:r>
            <a:r>
              <a:rPr lang="en-US" sz="2600" dirty="0" err="1" smtClean="0"/>
              <a:t>br</a:t>
            </a:r>
            <a:r>
              <a:rPr lang="hr-HR" sz="2600" dirty="0"/>
              <a:t>ž</a:t>
            </a:r>
            <a:r>
              <a:rPr lang="en-US" sz="2600" dirty="0" err="1"/>
              <a:t>i</a:t>
            </a:r>
            <a:r>
              <a:rPr lang="en-US" sz="2600" dirty="0"/>
              <a:t> od </a:t>
            </a:r>
            <a:r>
              <a:rPr lang="en-US" sz="2600" dirty="0" err="1" smtClean="0"/>
              <a:t>afterburnera</a:t>
            </a:r>
            <a:endParaRPr lang="en-US" sz="2600" dirty="0" smtClean="0"/>
          </a:p>
          <a:p>
            <a:pPr lvl="1"/>
            <a:r>
              <a:rPr lang="en-US" sz="2200" dirty="0" smtClean="0"/>
              <a:t>Hotspot je </a:t>
            </a:r>
            <a:r>
              <a:rPr lang="en-US" sz="2200" dirty="0" err="1" smtClean="0"/>
              <a:t>čudan</a:t>
            </a:r>
            <a:endParaRPr lang="en-US" sz="2200" dirty="0"/>
          </a:p>
          <a:p>
            <a:r>
              <a:rPr lang="en-US" sz="2600" dirty="0" err="1" smtClean="0"/>
              <a:t>Bez</a:t>
            </a:r>
            <a:r>
              <a:rPr lang="en-US" sz="2600" dirty="0" smtClean="0"/>
              <a:t> </a:t>
            </a:r>
            <a:r>
              <a:rPr lang="en-US" sz="2600" dirty="0" err="1" smtClean="0"/>
              <a:t>toolinga</a:t>
            </a:r>
            <a:r>
              <a:rPr lang="en-US" sz="2600" dirty="0" smtClean="0"/>
              <a:t> - </a:t>
            </a:r>
            <a:r>
              <a:rPr lang="en-US" sz="2600" dirty="0" err="1" smtClean="0"/>
              <a:t>maksimalna</a:t>
            </a:r>
            <a:r>
              <a:rPr lang="en-US" sz="2600" dirty="0" smtClean="0"/>
              <a:t> </a:t>
            </a:r>
            <a:r>
              <a:rPr lang="en-US" sz="2600" dirty="0" err="1" smtClean="0"/>
              <a:t>sporost</a:t>
            </a:r>
            <a:r>
              <a:rPr lang="en-US" sz="2600" dirty="0" smtClean="0"/>
              <a:t> </a:t>
            </a:r>
            <a:r>
              <a:rPr lang="en-US" sz="2600" dirty="0" err="1" smtClean="0"/>
              <a:t>developera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46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Protocol Buffers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324744"/>
          </a:xfrm>
        </p:spPr>
        <p:txBody>
          <a:bodyPr>
            <a:normAutofit/>
          </a:bodyPr>
          <a:lstStyle/>
          <a:p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brz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ru</a:t>
            </a:r>
            <a:r>
              <a:rPr lang="hr-HR" dirty="0" smtClean="0"/>
              <a:t>ž</a:t>
            </a:r>
            <a:r>
              <a:rPr lang="en-US" dirty="0" smtClean="0"/>
              <a:t>an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/>
              <a:t> </a:t>
            </a:r>
            <a:r>
              <a:rPr lang="en-US" dirty="0" err="1" smtClean="0"/>
              <a:t>transportni</a:t>
            </a:r>
            <a:r>
              <a:rPr lang="en-US" dirty="0" smtClean="0"/>
              <a:t> library</a:t>
            </a:r>
          </a:p>
          <a:p>
            <a:endParaRPr lang="en-US" dirty="0" smtClean="0"/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132855"/>
            <a:ext cx="6264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Customer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 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name   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=2;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Profile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Account accounts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=4;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Profile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email        =1;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=2;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Account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IBAN      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currency  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=2;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Transaction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transactions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Transaction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inflow    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outflow   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=2;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description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=3;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int64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=4;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DSL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DSL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 err="1"/>
              <a:t>E</a:t>
            </a:r>
            <a:r>
              <a:rPr lang="en-US" sz="2400" dirty="0" err="1" smtClean="0"/>
              <a:t>xtenzibilan</a:t>
            </a:r>
            <a:endParaRPr lang="en-US" sz="2400" dirty="0" smtClean="0"/>
          </a:p>
          <a:p>
            <a:pPr lvl="1"/>
            <a:r>
              <a:rPr lang="en-US" sz="2400" dirty="0" err="1" smtClean="0"/>
              <a:t>Stvara</a:t>
            </a:r>
            <a:r>
              <a:rPr lang="en-US" sz="2400" dirty="0" smtClean="0"/>
              <a:t> </a:t>
            </a:r>
            <a:r>
              <a:rPr lang="en-US" sz="2400" dirty="0"/>
              <a:t>DTO </a:t>
            </a:r>
            <a:r>
              <a:rPr lang="en-US" sz="2400" dirty="0" err="1"/>
              <a:t>objekte</a:t>
            </a:r>
            <a:endParaRPr lang="en-US" sz="2400" dirty="0"/>
          </a:p>
          <a:p>
            <a:pPr lvl="1"/>
            <a:r>
              <a:rPr lang="en-US" sz="2400" dirty="0" err="1" smtClean="0"/>
              <a:t>Biramo</a:t>
            </a:r>
            <a:r>
              <a:rPr lang="en-US" sz="2400" dirty="0" smtClean="0"/>
              <a:t> </a:t>
            </a:r>
            <a:r>
              <a:rPr lang="en-US" sz="2400" dirty="0" err="1" smtClean="0"/>
              <a:t>vrstu</a:t>
            </a:r>
            <a:r>
              <a:rPr lang="en-US" sz="2400" dirty="0" smtClean="0"/>
              <a:t> JSON </a:t>
            </a:r>
            <a:r>
              <a:rPr lang="en-US" sz="2400" dirty="0" err="1" smtClean="0"/>
              <a:t>serijalizacije</a:t>
            </a:r>
            <a:endParaRPr lang="en-US" sz="2400" dirty="0" smtClean="0"/>
          </a:p>
          <a:p>
            <a:pPr lvl="2"/>
            <a:r>
              <a:rPr lang="en-US" dirty="0" smtClean="0"/>
              <a:t>Jackson </a:t>
            </a:r>
            <a:r>
              <a:rPr lang="en-US" dirty="0" err="1" smtClean="0"/>
              <a:t>databind</a:t>
            </a:r>
            <a:r>
              <a:rPr lang="en-US" dirty="0" smtClean="0"/>
              <a:t> (</a:t>
            </a:r>
            <a:r>
              <a:rPr lang="en-US" dirty="0" err="1" smtClean="0"/>
              <a:t>anotacije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Jackson streaming</a:t>
            </a:r>
            <a:endParaRPr lang="en-US" dirty="0"/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učna</a:t>
            </a:r>
            <a:r>
              <a:rPr lang="en-US" dirty="0" smtClean="0"/>
              <a:t> </a:t>
            </a:r>
            <a:r>
              <a:rPr lang="en-US" dirty="0" err="1" smtClean="0"/>
              <a:t>serijalizacija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1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DSL</a:t>
            </a:r>
            <a:br>
              <a:rPr lang="en-US" sz="3600" b="1" dirty="0" smtClean="0">
                <a:solidFill>
                  <a:srgbClr val="177DBA"/>
                </a:solidFill>
              </a:rPr>
            </a:br>
            <a:r>
              <a:rPr lang="en-US" sz="3600" b="1" dirty="0" smtClean="0">
                <a:solidFill>
                  <a:srgbClr val="177DBA"/>
                </a:solidFill>
              </a:rPr>
              <a:t>example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050" y="613641"/>
            <a:ext cx="36631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    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sz="1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hr-HR" sz="1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&lt;Account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4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Profile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List&lt;Transaction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hr-HR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r-H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lang="hr-H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6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Default values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– default = null</a:t>
            </a:r>
          </a:p>
          <a:p>
            <a:r>
              <a:rPr lang="en-US" dirty="0" smtClean="0"/>
              <a:t>Repeated – default = []</a:t>
            </a:r>
          </a:p>
          <a:p>
            <a:r>
              <a:rPr lang="en-US" dirty="0" err="1" smtClean="0"/>
              <a:t>Primjer</a:t>
            </a:r>
            <a:r>
              <a:rPr lang="en-US" dirty="0" smtClean="0"/>
              <a:t> – nested value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395536" y="4005064"/>
            <a:ext cx="468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hr-HR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&lt;Account</a:t>
            </a:r>
            <a: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hr-HR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List&lt;Transaction</a:t>
            </a:r>
            <a:r>
              <a:rPr lang="hr-H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400506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0}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:[]}</a:t>
            </a:r>
            <a:endParaRPr lang="hr-H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9">
  <a:themeElements>
    <a:clrScheme name="Custom 2">
      <a:dk1>
        <a:srgbClr val="000000"/>
      </a:dk1>
      <a:lt1>
        <a:sysClr val="window" lastClr="FFFFFF"/>
      </a:lt1>
      <a:dk2>
        <a:srgbClr val="323232"/>
      </a:dk2>
      <a:lt2>
        <a:srgbClr val="E3DED1"/>
      </a:lt2>
      <a:accent1>
        <a:srgbClr val="177DBA"/>
      </a:accent1>
      <a:accent2>
        <a:srgbClr val="177DBA"/>
      </a:accent2>
      <a:accent3>
        <a:srgbClr val="177DBA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B26B02"/>
      </a:folHlink>
    </a:clrScheme>
    <a:fontScheme name="Custom 2">
      <a:majorFont>
        <a:latin typeface="Proxima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Presentation9</Template>
  <TotalTime>28950</TotalTime>
  <Words>1206</Words>
  <Application>Microsoft Office PowerPoint</Application>
  <PresentationFormat>On-screen Show (4:3)</PresentationFormat>
  <Paragraphs>236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Presentation9</vt:lpstr>
      <vt:lpstr>Kada brzi JSON nije dovoljno brz</vt:lpstr>
      <vt:lpstr>Uvod</vt:lpstr>
      <vt:lpstr>Jackson Databind</vt:lpstr>
      <vt:lpstr>Jackson Databind</vt:lpstr>
      <vt:lpstr>Jackson streaming</vt:lpstr>
      <vt:lpstr>Protocol Buffers</vt:lpstr>
      <vt:lpstr>DSL</vt:lpstr>
      <vt:lpstr>DSL example</vt:lpstr>
      <vt:lpstr>Default values</vt:lpstr>
      <vt:lpstr>Default values</vt:lpstr>
      <vt:lpstr>Default values</vt:lpstr>
      <vt:lpstr>Default values</vt:lpstr>
      <vt:lpstr>Ručna serijalizacija</vt:lpstr>
      <vt:lpstr>Prljavi trikovi</vt:lpstr>
      <vt:lpstr>Prljavi trikovi</vt:lpstr>
      <vt:lpstr>Optimizacije - Duff device</vt:lpstr>
      <vt:lpstr>Optimizacije - jasmin</vt:lpstr>
      <vt:lpstr>Hotspot je čudan</vt:lpstr>
      <vt:lpstr>Hvala!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Domain-Driven Design</dc:title>
  <dc:creator>Rikard Pavelic</dc:creator>
  <cp:lastModifiedBy>Domagoj Smoljanovic</cp:lastModifiedBy>
  <cp:revision>175</cp:revision>
  <dcterms:created xsi:type="dcterms:W3CDTF">2013-05-12T17:42:35Z</dcterms:created>
  <dcterms:modified xsi:type="dcterms:W3CDTF">2014-05-09T15:53:37Z</dcterms:modified>
</cp:coreProperties>
</file>