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17A0E43-B850-4622-9E55-6BBCE180D29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F1D81F6-5661-4CF8-B3F5-85904EB0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0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0E43-B850-4622-9E55-6BBCE180D29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1F6-5661-4CF8-B3F5-85904EB0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0E43-B850-4622-9E55-6BBCE180D29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1F6-5661-4CF8-B3F5-85904EB0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64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0E43-B850-4622-9E55-6BBCE180D29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1F6-5661-4CF8-B3F5-85904EB0020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9202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0E43-B850-4622-9E55-6BBCE180D29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1F6-5661-4CF8-B3F5-85904EB0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31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0E43-B850-4622-9E55-6BBCE180D29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1F6-5661-4CF8-B3F5-85904EB0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0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0E43-B850-4622-9E55-6BBCE180D29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1F6-5661-4CF8-B3F5-85904EB0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18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0E43-B850-4622-9E55-6BBCE180D29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1F6-5661-4CF8-B3F5-85904EB0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3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0E43-B850-4622-9E55-6BBCE180D29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1F6-5661-4CF8-B3F5-85904EB0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2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0E43-B850-4622-9E55-6BBCE180D29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1F6-5661-4CF8-B3F5-85904EB0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2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0E43-B850-4622-9E55-6BBCE180D29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1F6-5661-4CF8-B3F5-85904EB0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7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0E43-B850-4622-9E55-6BBCE180D29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1F6-5661-4CF8-B3F5-85904EB0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4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0E43-B850-4622-9E55-6BBCE180D29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1F6-5661-4CF8-B3F5-85904EB0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2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0E43-B850-4622-9E55-6BBCE180D29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1F6-5661-4CF8-B3F5-85904EB0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6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0E43-B850-4622-9E55-6BBCE180D29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1F6-5661-4CF8-B3F5-85904EB0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0E43-B850-4622-9E55-6BBCE180D29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1F6-5661-4CF8-B3F5-85904EB0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1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0E43-B850-4622-9E55-6BBCE180D29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1F6-5661-4CF8-B3F5-85904EB0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8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A0E43-B850-4622-9E55-6BBCE180D29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1F6-5661-4CF8-B3F5-85904EB0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32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FBA9AEC-52B9-B70C-A44E-27B59D9C1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51292"/>
            <a:ext cx="8123817" cy="2277708"/>
          </a:xfrm>
        </p:spPr>
        <p:txBody>
          <a:bodyPr/>
          <a:lstStyle/>
          <a:p>
            <a:r>
              <a:rPr lang="en-US" sz="6000" dirty="0" err="1"/>
              <a:t>Extragere</a:t>
            </a:r>
            <a:r>
              <a:rPr lang="en-US" sz="6000" dirty="0"/>
              <a:t> de </a:t>
            </a:r>
            <a:r>
              <a:rPr lang="en-US" sz="6000" dirty="0" err="1"/>
              <a:t>competențe</a:t>
            </a:r>
            <a:r>
              <a:rPr lang="en-US" sz="6000" dirty="0"/>
              <a:t> </a:t>
            </a:r>
            <a:r>
              <a:rPr lang="en-US" sz="6000" dirty="0" err="1"/>
              <a:t>științifice</a:t>
            </a:r>
            <a:endParaRPr lang="en-US" sz="6000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E49BA31F-6F2C-38C5-0AA2-27CBAB12B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400" dirty="0"/>
              <a:t>Student: Ana-Maria NĂSTASE, </a:t>
            </a:r>
            <a:r>
              <a:rPr lang="en-US" sz="1400" dirty="0" err="1"/>
              <a:t>anul</a:t>
            </a:r>
            <a:r>
              <a:rPr lang="en-US" sz="1400" dirty="0"/>
              <a:t> IV, </a:t>
            </a:r>
            <a:r>
              <a:rPr lang="en-US" sz="1400" dirty="0" err="1"/>
              <a:t>Facultatea</a:t>
            </a:r>
            <a:r>
              <a:rPr lang="en-US" sz="1400" dirty="0"/>
              <a:t> de </a:t>
            </a:r>
            <a:r>
              <a:rPr lang="en-US" sz="1400" dirty="0" err="1"/>
              <a:t>Automatică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Calculatoare</a:t>
            </a:r>
            <a:endParaRPr lang="en-US" sz="1400" dirty="0"/>
          </a:p>
          <a:p>
            <a:pPr algn="l"/>
            <a:r>
              <a:rPr lang="en-US" sz="1400" dirty="0" err="1"/>
              <a:t>ConducătorI</a:t>
            </a:r>
            <a:r>
              <a:rPr lang="en-US" sz="1400" dirty="0"/>
              <a:t> </a:t>
            </a:r>
            <a:r>
              <a:rPr lang="en-US" sz="1400" dirty="0" err="1"/>
              <a:t>ştiinţificI</a:t>
            </a:r>
            <a:r>
              <a:rPr lang="en-US" sz="1400" dirty="0"/>
              <a:t>: </a:t>
            </a:r>
            <a:r>
              <a:rPr lang="en-US" sz="1400" dirty="0" err="1"/>
              <a:t>Prof.dr.ing</a:t>
            </a:r>
            <a:r>
              <a:rPr lang="en-US" sz="1400" dirty="0"/>
              <a:t>. </a:t>
            </a:r>
            <a:r>
              <a:rPr lang="en-US" sz="1400" dirty="0" err="1"/>
              <a:t>Ciprian</a:t>
            </a:r>
            <a:r>
              <a:rPr lang="en-US" sz="1400" dirty="0"/>
              <a:t> DOBRE, </a:t>
            </a:r>
            <a:r>
              <a:rPr lang="en-US" sz="1400" dirty="0" err="1"/>
              <a:t>Departamentul</a:t>
            </a:r>
            <a:r>
              <a:rPr lang="en-US" sz="1400" dirty="0"/>
              <a:t> de </a:t>
            </a:r>
            <a:r>
              <a:rPr lang="en-US" sz="1400" dirty="0" err="1"/>
              <a:t>Calculatoare</a:t>
            </a:r>
            <a:r>
              <a:rPr lang="en-US" sz="1400" dirty="0"/>
              <a:t>,</a:t>
            </a:r>
          </a:p>
          <a:p>
            <a:pPr algn="l"/>
            <a:r>
              <a:rPr lang="en-US" sz="1400" dirty="0"/>
              <a:t>		    </a:t>
            </a:r>
            <a:r>
              <a:rPr lang="en-US" sz="1400" dirty="0" err="1"/>
              <a:t>Ș.l</a:t>
            </a:r>
            <a:r>
              <a:rPr lang="en-US" sz="1400" dirty="0"/>
              <a:t>. dr. </a:t>
            </a:r>
            <a:r>
              <a:rPr lang="en-US" sz="1400" dirty="0" err="1"/>
              <a:t>ing</a:t>
            </a:r>
            <a:r>
              <a:rPr lang="en-US" sz="1400" dirty="0"/>
              <a:t>. Gabriel </a:t>
            </a:r>
            <a:r>
              <a:rPr lang="en-US" sz="1400" dirty="0" err="1"/>
              <a:t>Guțu-Robu</a:t>
            </a:r>
            <a:r>
              <a:rPr lang="en-US" sz="1400" dirty="0"/>
              <a:t>, </a:t>
            </a:r>
            <a:r>
              <a:rPr lang="en-US" sz="1400" dirty="0" err="1"/>
              <a:t>Departamentul</a:t>
            </a:r>
            <a:r>
              <a:rPr lang="en-US" sz="1400" dirty="0"/>
              <a:t> de </a:t>
            </a:r>
            <a:r>
              <a:rPr lang="en-US" sz="1400" dirty="0" err="1"/>
              <a:t>Calculatoare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22918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CDB7B7A-499B-30F3-0F2D-7F67CCE5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F233A11-D792-FD98-2A6E-3D19D46FD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6022" y="3754877"/>
            <a:ext cx="4878389" cy="30293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Keyword extraction: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neural networks</a:t>
            </a:r>
          </a:p>
          <a:p>
            <a:pPr marL="0" indent="0">
              <a:buNone/>
            </a:pPr>
            <a:r>
              <a:rPr lang="en-US" dirty="0"/>
              <a:t>control system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image processing</a:t>
            </a:r>
          </a:p>
          <a:p>
            <a:pPr marL="0" indent="0">
              <a:buNone/>
            </a:pPr>
            <a:r>
              <a:rPr lang="en-US" dirty="0"/>
              <a:t>process control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Unmanned Aerial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79BC3323-4D75-4D1D-EF1A-E3CF4A2C8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3754876"/>
            <a:ext cx="4875211" cy="30293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LDA:</a:t>
            </a:r>
            <a:br>
              <a:rPr lang="en-US" dirty="0"/>
            </a:br>
            <a:r>
              <a:rPr lang="en-US" dirty="0"/>
              <a:t>0.016*"</a:t>
            </a:r>
            <a:r>
              <a:rPr lang="en-US" dirty="0">
                <a:solidFill>
                  <a:schemeClr val="accent1"/>
                </a:solidFill>
              </a:rPr>
              <a:t>neural network</a:t>
            </a:r>
            <a:r>
              <a:rPr lang="en-US" dirty="0"/>
              <a:t>" + 0.009*"fractal dimension" + 0.009*"wireless sensor" + 0.007*"</a:t>
            </a:r>
            <a:r>
              <a:rPr lang="en-US" dirty="0">
                <a:solidFill>
                  <a:schemeClr val="accent1"/>
                </a:solidFill>
              </a:rPr>
              <a:t>unmanned aerial</a:t>
            </a:r>
            <a:r>
              <a:rPr lang="en-US" dirty="0"/>
              <a:t>" + 0.006*"</a:t>
            </a:r>
            <a:r>
              <a:rPr lang="en-US" dirty="0">
                <a:solidFill>
                  <a:schemeClr val="accent1"/>
                </a:solidFill>
              </a:rPr>
              <a:t>image processing</a:t>
            </a:r>
            <a:r>
              <a:rPr lang="en-US" dirty="0"/>
              <a:t>" + 0.006*"</a:t>
            </a:r>
            <a:r>
              <a:rPr lang="en-US" dirty="0">
                <a:solidFill>
                  <a:schemeClr val="accent1"/>
                </a:solidFill>
              </a:rPr>
              <a:t>sensor network</a:t>
            </a:r>
            <a:r>
              <a:rPr lang="en-US" dirty="0"/>
              <a:t>" + 0.005*"convolutional neural" + 0.005*"artificial intelligence" + 0.005*"energy consumption" + 0.005*"optic disc"</a:t>
            </a:r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ED6C21EA-0275-0D97-CBFD-EE6E8F82A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84" y="1647617"/>
            <a:ext cx="10535055" cy="185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6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D40ADAD-87C1-697A-AD49-130793EE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DC800B3-E415-2F59-585E-6E859FF0D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1" y="4523362"/>
            <a:ext cx="4627092" cy="216926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Keyword extraction:</a:t>
            </a:r>
          </a:p>
          <a:p>
            <a:r>
              <a:rPr lang="en-US" dirty="0">
                <a:solidFill>
                  <a:schemeClr val="accent1"/>
                </a:solidFill>
              </a:rPr>
              <a:t>natural language</a:t>
            </a:r>
          </a:p>
          <a:p>
            <a:r>
              <a:rPr lang="en-US" dirty="0">
                <a:solidFill>
                  <a:schemeClr val="accent1"/>
                </a:solidFill>
              </a:rPr>
              <a:t>language processing</a:t>
            </a:r>
          </a:p>
          <a:p>
            <a:r>
              <a:rPr lang="en-US" dirty="0"/>
              <a:t>chat conversations</a:t>
            </a:r>
          </a:p>
          <a:p>
            <a:r>
              <a:rPr lang="en-US" dirty="0"/>
              <a:t>polyphonic model</a:t>
            </a:r>
          </a:p>
          <a:p>
            <a:r>
              <a:rPr lang="en-US" dirty="0"/>
              <a:t>learning techniques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DF1D9B51-0BF3-80B5-3BDD-93DDE86A4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2512" y="4523360"/>
            <a:ext cx="4627091" cy="2169267"/>
          </a:xfrm>
        </p:spPr>
        <p:txBody>
          <a:bodyPr>
            <a:noAutofit/>
          </a:bodyPr>
          <a:lstStyle/>
          <a:p>
            <a:r>
              <a:rPr lang="en-US" sz="1400" dirty="0"/>
              <a:t>LDA:</a:t>
            </a:r>
          </a:p>
          <a:p>
            <a:pPr marL="0" indent="0">
              <a:buNone/>
            </a:pPr>
            <a:r>
              <a:rPr lang="en-US" sz="1400" dirty="0"/>
              <a:t>0.012*"</a:t>
            </a:r>
            <a:r>
              <a:rPr lang="en-US" sz="1400" dirty="0">
                <a:solidFill>
                  <a:schemeClr val="accent1"/>
                </a:solidFill>
              </a:rPr>
              <a:t>natural language</a:t>
            </a:r>
            <a:r>
              <a:rPr lang="en-US" sz="1400" dirty="0"/>
              <a:t>" + 0.009*"e learning" + 0.007*"textual complexity" + 0.007*"chat conversation" + 0.006*"social network" + 0.004*"polyphonic model" + 0.004*"learning process" + 0.003*"</a:t>
            </a:r>
            <a:r>
              <a:rPr lang="en-US" sz="1400" dirty="0">
                <a:solidFill>
                  <a:schemeClr val="accent1"/>
                </a:solidFill>
              </a:rPr>
              <a:t>artificial intelligence</a:t>
            </a:r>
            <a:r>
              <a:rPr lang="en-US" sz="1400" dirty="0"/>
              <a:t>" + 0.003*"machine learning" + 0.003*"</a:t>
            </a:r>
            <a:r>
              <a:rPr lang="en-US" sz="1400" dirty="0">
                <a:solidFill>
                  <a:schemeClr val="accent1"/>
                </a:solidFill>
              </a:rPr>
              <a:t>collaborative learning</a:t>
            </a:r>
            <a:r>
              <a:rPr lang="en-US" sz="1400" dirty="0"/>
              <a:t>"</a:t>
            </a:r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1FC9B80E-6187-A872-73B2-F9D76BDE2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42" y="1546213"/>
            <a:ext cx="9426102" cy="275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26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F3C7ED6-978B-3034-DCE8-C2814B4F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802E609-C045-B869-02AF-833875AA5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 </a:t>
            </a:r>
            <a:r>
              <a:rPr lang="en-US" dirty="0" err="1"/>
              <a:t>obtinut</a:t>
            </a:r>
            <a:r>
              <a:rPr lang="en-US" dirty="0"/>
              <a:t> un set de </a:t>
            </a:r>
            <a:r>
              <a:rPr lang="en-US" dirty="0" err="1"/>
              <a:t>subiecte</a:t>
            </a:r>
            <a:r>
              <a:rPr lang="en-US" dirty="0"/>
              <a:t> </a:t>
            </a:r>
            <a:r>
              <a:rPr lang="en-US" dirty="0" err="1"/>
              <a:t>semnificative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autorii</a:t>
            </a:r>
            <a:r>
              <a:rPr lang="en-US" dirty="0"/>
              <a:t> dati </a:t>
            </a:r>
            <a:r>
              <a:rPr lang="en-US" dirty="0" err="1"/>
              <a:t>drept</a:t>
            </a:r>
            <a:r>
              <a:rPr lang="en-US" dirty="0"/>
              <a:t> </a:t>
            </a:r>
            <a:r>
              <a:rPr lang="en-US" dirty="0" err="1"/>
              <a:t>exemplu</a:t>
            </a:r>
            <a:r>
              <a:rPr lang="en-US" dirty="0"/>
              <a:t>.</a:t>
            </a:r>
          </a:p>
          <a:p>
            <a:r>
              <a:rPr lang="en-US" dirty="0"/>
              <a:t>Voi </a:t>
            </a:r>
            <a:r>
              <a:rPr lang="en-US" dirty="0" err="1"/>
              <a:t>incerca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extrag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subiecte</a:t>
            </a:r>
            <a:r>
              <a:rPr lang="en-US" dirty="0"/>
              <a:t> per </a:t>
            </a:r>
            <a:r>
              <a:rPr lang="en-US" dirty="0" err="1"/>
              <a:t>autor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subiecte</a:t>
            </a:r>
            <a:r>
              <a:rPr lang="en-US" dirty="0"/>
              <a:t> </a:t>
            </a:r>
            <a:r>
              <a:rPr lang="en-US" dirty="0" err="1"/>
              <a:t>alcatuite</a:t>
            </a:r>
            <a:r>
              <a:rPr lang="en-US" dirty="0"/>
              <a:t> din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de 2 </a:t>
            </a:r>
            <a:r>
              <a:rPr lang="en-US" dirty="0" err="1"/>
              <a:t>cuvinte</a:t>
            </a:r>
            <a:r>
              <a:rPr lang="en-US" dirty="0"/>
              <a:t>.</a:t>
            </a:r>
          </a:p>
          <a:p>
            <a:r>
              <a:rPr lang="en-US" dirty="0"/>
              <a:t>Va </a:t>
            </a:r>
            <a:r>
              <a:rPr lang="en-US" dirty="0" err="1"/>
              <a:t>trebui</a:t>
            </a:r>
            <a:r>
              <a:rPr lang="en-US" dirty="0"/>
              <a:t> testata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cercetatori</a:t>
            </a:r>
            <a:r>
              <a:rPr lang="en-US" dirty="0"/>
              <a:t> din afara top 20, cu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putine</a:t>
            </a:r>
            <a:r>
              <a:rPr lang="en-US" dirty="0"/>
              <a:t> </a:t>
            </a:r>
            <a:r>
              <a:rPr lang="en-US" dirty="0" err="1"/>
              <a:t>publicatii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046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EADF7B4-AF2E-FCAD-8739-7B26A5C1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3CEF331-1545-1ABE-EB01-17EC4D0B4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34313"/>
            <a:ext cx="9905999" cy="3541714"/>
          </a:xfrm>
        </p:spPr>
        <p:txBody>
          <a:bodyPr/>
          <a:lstStyle/>
          <a:p>
            <a:pPr algn="just"/>
            <a:r>
              <a:rPr lang="en-US" dirty="0" err="1"/>
              <a:t>Identificarea</a:t>
            </a:r>
            <a:r>
              <a:rPr lang="en-US" dirty="0"/>
              <a:t> </a:t>
            </a:r>
            <a:r>
              <a:rPr lang="en-US" dirty="0" err="1"/>
              <a:t>competentelor</a:t>
            </a:r>
            <a:r>
              <a:rPr lang="en-US" dirty="0"/>
              <a:t>/</a:t>
            </a:r>
            <a:r>
              <a:rPr lang="en-US" dirty="0" err="1"/>
              <a:t>domeniilor</a:t>
            </a:r>
            <a:r>
              <a:rPr lang="en-US" dirty="0"/>
              <a:t> pe care publica </a:t>
            </a:r>
            <a:r>
              <a:rPr lang="en-US" dirty="0" err="1"/>
              <a:t>cercetatorii</a:t>
            </a:r>
            <a:r>
              <a:rPr lang="en-US" dirty="0"/>
              <a:t> din </a:t>
            </a:r>
            <a:r>
              <a:rPr lang="en-US" dirty="0" err="1"/>
              <a:t>platforma</a:t>
            </a:r>
            <a:r>
              <a:rPr lang="en-US" dirty="0"/>
              <a:t> CRESCDI, </a:t>
            </a:r>
            <a:r>
              <a:rPr lang="en-US" dirty="0" err="1"/>
              <a:t>pentru</a:t>
            </a:r>
            <a:r>
              <a:rPr lang="en-US" dirty="0"/>
              <a:t> a fi </a:t>
            </a:r>
            <a:r>
              <a:rPr lang="en-US" dirty="0" err="1"/>
              <a:t>vizibile</a:t>
            </a:r>
            <a:r>
              <a:rPr lang="en-US" dirty="0"/>
              <a:t> in </a:t>
            </a:r>
            <a:r>
              <a:rPr lang="en-US" dirty="0" err="1"/>
              <a:t>profilul</a:t>
            </a:r>
            <a:r>
              <a:rPr lang="en-US" dirty="0"/>
              <a:t> </a:t>
            </a:r>
            <a:r>
              <a:rPr lang="en-US" dirty="0" err="1"/>
              <a:t>acestora</a:t>
            </a:r>
            <a:endParaRPr lang="en-US" dirty="0"/>
          </a:p>
          <a:p>
            <a:pPr algn="just"/>
            <a:r>
              <a:rPr lang="en-US" dirty="0" err="1"/>
              <a:t>Extrase</a:t>
            </a:r>
            <a:r>
              <a:rPr lang="en-US" dirty="0"/>
              <a:t> din </a:t>
            </a:r>
            <a:r>
              <a:rPr lang="en-US" dirty="0" err="1"/>
              <a:t>abstractele</a:t>
            </a:r>
            <a:r>
              <a:rPr lang="en-US" dirty="0"/>
              <a:t> </a:t>
            </a:r>
            <a:r>
              <a:rPr lang="en-US" dirty="0" err="1"/>
              <a:t>publicatiilor</a:t>
            </a:r>
            <a:r>
              <a:rPr lang="en-US" dirty="0"/>
              <a:t>,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de </a:t>
            </a:r>
            <a:r>
              <a:rPr lang="en-US" dirty="0" err="1"/>
              <a:t>procesare</a:t>
            </a:r>
            <a:r>
              <a:rPr lang="en-US" dirty="0"/>
              <a:t> a </a:t>
            </a:r>
            <a:r>
              <a:rPr lang="en-US" dirty="0" err="1"/>
              <a:t>limbajului</a:t>
            </a:r>
            <a:r>
              <a:rPr lang="en-US" dirty="0"/>
              <a:t> natural</a:t>
            </a:r>
          </a:p>
        </p:txBody>
      </p:sp>
    </p:spTree>
    <p:extLst>
      <p:ext uri="{BB962C8B-B14F-4D97-AF65-F5344CB8AC3E}">
        <p14:creationId xmlns:p14="http://schemas.microsoft.com/office/powerpoint/2010/main" val="470090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02168B7-2876-0A8D-E5E2-D229CC75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motivatie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5BE066B-AF7B-46D2-5114-80603FFD3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2913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La </a:t>
            </a:r>
            <a:r>
              <a:rPr lang="en-US" dirty="0" err="1"/>
              <a:t>momentul</a:t>
            </a:r>
            <a:r>
              <a:rPr lang="en-US" dirty="0"/>
              <a:t> actual, </a:t>
            </a:r>
            <a:r>
              <a:rPr lang="en-US" dirty="0" err="1"/>
              <a:t>exista</a:t>
            </a:r>
            <a:r>
              <a:rPr lang="en-US" dirty="0"/>
              <a:t> o </a:t>
            </a:r>
            <a:r>
              <a:rPr lang="en-US" dirty="0" err="1"/>
              <a:t>implementare</a:t>
            </a:r>
            <a:r>
              <a:rPr lang="en-US" dirty="0"/>
              <a:t> in </a:t>
            </a:r>
            <a:r>
              <a:rPr lang="en-US" dirty="0" err="1"/>
              <a:t>platforma</a:t>
            </a:r>
            <a:r>
              <a:rPr lang="en-US" dirty="0"/>
              <a:t> CRESCDI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extragerea</a:t>
            </a:r>
            <a:r>
              <a:rPr lang="en-US" dirty="0"/>
              <a:t> </a:t>
            </a:r>
            <a:r>
              <a:rPr lang="en-US" dirty="0" err="1"/>
              <a:t>acestor</a:t>
            </a:r>
            <a:r>
              <a:rPr lang="en-US" dirty="0"/>
              <a:t> </a:t>
            </a:r>
            <a:r>
              <a:rPr lang="en-US" dirty="0" err="1"/>
              <a:t>subiecte</a:t>
            </a:r>
            <a:r>
              <a:rPr lang="en-US" dirty="0"/>
              <a:t> de </a:t>
            </a:r>
            <a:r>
              <a:rPr lang="en-US" dirty="0" err="1"/>
              <a:t>cercetare</a:t>
            </a:r>
            <a:r>
              <a:rPr lang="en-US" dirty="0"/>
              <a:t>, insa nu </a:t>
            </a:r>
            <a:r>
              <a:rPr lang="en-US" dirty="0" err="1"/>
              <a:t>ofera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satisfacatoare</a:t>
            </a:r>
            <a:r>
              <a:rPr lang="en-US" dirty="0"/>
              <a:t>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 err="1"/>
              <a:t>Remarcam</a:t>
            </a:r>
            <a:r>
              <a:rPr lang="en-US" dirty="0"/>
              <a:t> </a:t>
            </a:r>
            <a:r>
              <a:rPr lang="en-US" dirty="0" err="1"/>
              <a:t>prezenta</a:t>
            </a:r>
            <a:r>
              <a:rPr lang="en-US" dirty="0"/>
              <a:t> </a:t>
            </a:r>
            <a:r>
              <a:rPr lang="en-US" dirty="0" err="1"/>
              <a:t>cuvintelor</a:t>
            </a:r>
            <a:r>
              <a:rPr lang="en-US" dirty="0"/>
              <a:t> </a:t>
            </a:r>
            <a:r>
              <a:rPr lang="en-US" dirty="0" err="1"/>
              <a:t>nesemnificative</a:t>
            </a:r>
            <a:r>
              <a:rPr lang="en-US" dirty="0"/>
              <a:t>: “paper”, “method”, “efficiency”.</a:t>
            </a: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245ED423-43DD-D9BA-4E83-B820B7F76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372" y="3591538"/>
            <a:ext cx="8878077" cy="183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4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14A21A2-4A93-B011-95C9-35A524B9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E2134BA-C3B9-80E1-B41E-F67B1A73B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Am </a:t>
            </a:r>
            <a:r>
              <a:rPr lang="en-US" dirty="0" err="1"/>
              <a:t>utilizat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tehnici</a:t>
            </a:r>
            <a:r>
              <a:rPr lang="en-US" dirty="0"/>
              <a:t> din </a:t>
            </a:r>
            <a:r>
              <a:rPr lang="en-US" dirty="0" err="1"/>
              <a:t>domeniul</a:t>
            </a:r>
            <a:r>
              <a:rPr lang="en-US" dirty="0"/>
              <a:t> NLP: Keyword Extraction </a:t>
            </a:r>
            <a:r>
              <a:rPr lang="en-US" dirty="0" err="1"/>
              <a:t>si</a:t>
            </a:r>
            <a:r>
              <a:rPr lang="en-US" dirty="0"/>
              <a:t> Topic Modelling.</a:t>
            </a:r>
          </a:p>
          <a:p>
            <a:pPr algn="just"/>
            <a:r>
              <a:rPr lang="en-US" dirty="0" err="1"/>
              <a:t>Algoritmul</a:t>
            </a:r>
            <a:r>
              <a:rPr lang="en-US" dirty="0"/>
              <a:t> YAKE (“Yet Another Keyword Extractor”):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dirty="0" err="1"/>
              <a:t>algoritm</a:t>
            </a:r>
            <a:r>
              <a:rPr lang="en-US" dirty="0"/>
              <a:t> </a:t>
            </a:r>
            <a:r>
              <a:rPr lang="en-US" dirty="0" err="1"/>
              <a:t>nesupervizat</a:t>
            </a:r>
            <a:r>
              <a:rPr lang="en-US" dirty="0"/>
              <a:t> de </a:t>
            </a:r>
            <a:r>
              <a:rPr lang="en-US" dirty="0" err="1"/>
              <a:t>extragere</a:t>
            </a:r>
            <a:r>
              <a:rPr lang="en-US" dirty="0"/>
              <a:t> a </a:t>
            </a:r>
            <a:r>
              <a:rPr lang="en-US" dirty="0" err="1"/>
              <a:t>cuvintelor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sintagmelor</a:t>
            </a:r>
            <a:r>
              <a:rPr lang="en-US" dirty="0"/>
              <a:t> </a:t>
            </a:r>
            <a:r>
              <a:rPr lang="en-US" dirty="0" err="1"/>
              <a:t>cheie</a:t>
            </a:r>
            <a:endParaRPr lang="en-US" dirty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dirty="0" err="1"/>
              <a:t>adaptabil</a:t>
            </a:r>
            <a:r>
              <a:rPr lang="en-US" dirty="0"/>
              <a:t> </a:t>
            </a:r>
            <a:r>
              <a:rPr lang="en-US" dirty="0" err="1"/>
              <a:t>oricarui</a:t>
            </a:r>
            <a:r>
              <a:rPr lang="en-US" dirty="0"/>
              <a:t> context – nu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antrenare</a:t>
            </a:r>
            <a:r>
              <a:rPr lang="en-US" dirty="0"/>
              <a:t> pe un set de date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resurse</a:t>
            </a:r>
            <a:r>
              <a:rPr lang="en-US" dirty="0"/>
              <a:t> externe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dirty="0" err="1"/>
              <a:t>preproceseaza</a:t>
            </a:r>
            <a:r>
              <a:rPr lang="en-US" dirty="0"/>
              <a:t> </a:t>
            </a:r>
            <a:r>
              <a:rPr lang="en-US" dirty="0" err="1"/>
              <a:t>textul</a:t>
            </a:r>
            <a:r>
              <a:rPr lang="en-US" dirty="0"/>
              <a:t> </a:t>
            </a:r>
            <a:r>
              <a:rPr lang="en-US" dirty="0" err="1"/>
              <a:t>eliminand</a:t>
            </a:r>
            <a:r>
              <a:rPr lang="en-US" dirty="0"/>
              <a:t> </a:t>
            </a:r>
            <a:r>
              <a:rPr lang="en-US" dirty="0" err="1"/>
              <a:t>semnele</a:t>
            </a:r>
            <a:r>
              <a:rPr lang="en-US" dirty="0"/>
              <a:t> de </a:t>
            </a:r>
            <a:r>
              <a:rPr lang="en-US" dirty="0" err="1"/>
              <a:t>punctuatie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cuvintele</a:t>
            </a:r>
            <a:r>
              <a:rPr lang="en-US" dirty="0"/>
              <a:t> </a:t>
            </a:r>
            <a:r>
              <a:rPr lang="en-US" dirty="0" err="1"/>
              <a:t>regasite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lista</a:t>
            </a:r>
            <a:r>
              <a:rPr lang="en-US" dirty="0"/>
              <a:t> de stop words </a:t>
            </a:r>
            <a:r>
              <a:rPr lang="en-US" dirty="0" err="1"/>
              <a:t>specifica</a:t>
            </a:r>
            <a:r>
              <a:rPr lang="en-US" dirty="0"/>
              <a:t> </a:t>
            </a:r>
            <a:r>
              <a:rPr lang="en-US" dirty="0" err="1"/>
              <a:t>limbii</a:t>
            </a:r>
            <a:r>
              <a:rPr lang="en-US" dirty="0"/>
              <a:t> in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scris</a:t>
            </a:r>
            <a:r>
              <a:rPr lang="en-US" dirty="0"/>
              <a:t> </a:t>
            </a:r>
            <a:r>
              <a:rPr lang="en-US" dirty="0" err="1"/>
              <a:t>textul</a:t>
            </a:r>
            <a:endParaRPr lang="en-US" dirty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dirty="0" err="1"/>
              <a:t>calculeaza</a:t>
            </a:r>
            <a:r>
              <a:rPr lang="en-US" dirty="0"/>
              <a:t> un </a:t>
            </a:r>
            <a:r>
              <a:rPr lang="en-US" dirty="0" err="1"/>
              <a:t>scor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cuvant</a:t>
            </a:r>
            <a:r>
              <a:rPr lang="en-US" dirty="0"/>
              <a:t>/</a:t>
            </a:r>
            <a:r>
              <a:rPr lang="en-US" dirty="0" err="1"/>
              <a:t>ngram</a:t>
            </a:r>
            <a:r>
              <a:rPr lang="en-US" dirty="0"/>
              <a:t> in functie de: numarul de </a:t>
            </a:r>
            <a:r>
              <a:rPr lang="en-US" dirty="0" err="1"/>
              <a:t>aparitii</a:t>
            </a:r>
            <a:r>
              <a:rPr lang="en-US" dirty="0"/>
              <a:t> ale sale cu majuscule, de </a:t>
            </a:r>
            <a:r>
              <a:rPr lang="en-US" dirty="0" err="1"/>
              <a:t>pozitia</a:t>
            </a:r>
            <a:r>
              <a:rPr lang="en-US" dirty="0"/>
              <a:t> in text (</a:t>
            </a:r>
            <a:r>
              <a:rPr lang="en-US" dirty="0" err="1"/>
              <a:t>distanta</a:t>
            </a:r>
            <a:r>
              <a:rPr lang="en-US" dirty="0"/>
              <a:t> fata de inceputul </a:t>
            </a:r>
            <a:r>
              <a:rPr lang="en-US" dirty="0" err="1"/>
              <a:t>textului</a:t>
            </a:r>
            <a:r>
              <a:rPr lang="en-US" dirty="0"/>
              <a:t>), de </a:t>
            </a:r>
            <a:r>
              <a:rPr lang="en-US" dirty="0" err="1"/>
              <a:t>frecventa</a:t>
            </a:r>
            <a:r>
              <a:rPr lang="en-US" dirty="0"/>
              <a:t> de </a:t>
            </a:r>
            <a:r>
              <a:rPr lang="en-US" dirty="0" err="1"/>
              <a:t>aparitie</a:t>
            </a:r>
            <a:r>
              <a:rPr lang="en-US" dirty="0"/>
              <a:t>, de numarul de </a:t>
            </a:r>
            <a:r>
              <a:rPr lang="en-US" dirty="0" err="1"/>
              <a:t>cuvinte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care apar  in </a:t>
            </a:r>
            <a:r>
              <a:rPr lang="en-US" dirty="0" err="1"/>
              <a:t>jurul</a:t>
            </a:r>
            <a:r>
              <a:rPr lang="en-US" dirty="0"/>
              <a:t> </a:t>
            </a:r>
            <a:r>
              <a:rPr lang="en-US" dirty="0" err="1"/>
              <a:t>acestuia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de numarul de </a:t>
            </a:r>
            <a:r>
              <a:rPr lang="en-US" dirty="0" err="1"/>
              <a:t>fraze</a:t>
            </a:r>
            <a:r>
              <a:rPr lang="en-US" dirty="0"/>
              <a:t> in care </a:t>
            </a:r>
            <a:r>
              <a:rPr lang="en-US" dirty="0" err="1"/>
              <a:t>apare</a:t>
            </a:r>
            <a:r>
              <a:rPr lang="en-US" dirty="0"/>
              <a:t> </a:t>
            </a:r>
            <a:r>
              <a:rPr lang="en-US" dirty="0" err="1"/>
              <a:t>cuvantul</a:t>
            </a:r>
            <a:r>
              <a:rPr lang="en-US" dirty="0"/>
              <a:t>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dirty="0" err="1"/>
              <a:t>elimina</a:t>
            </a:r>
            <a:r>
              <a:rPr lang="en-US" dirty="0"/>
              <a:t> </a:t>
            </a:r>
            <a:r>
              <a:rPr lang="en-US" dirty="0" err="1"/>
              <a:t>termenii</a:t>
            </a:r>
            <a:r>
              <a:rPr lang="en-US" dirty="0"/>
              <a:t> </a:t>
            </a:r>
            <a:r>
              <a:rPr lang="en-US" dirty="0" err="1"/>
              <a:t>similari</a:t>
            </a:r>
            <a:r>
              <a:rPr lang="en-US" dirty="0"/>
              <a:t>, cu o </a:t>
            </a:r>
            <a:r>
              <a:rPr lang="en-US" dirty="0" err="1"/>
              <a:t>distanta</a:t>
            </a:r>
            <a:r>
              <a:rPr lang="en-US" dirty="0"/>
              <a:t> </a:t>
            </a:r>
            <a:r>
              <a:rPr lang="en-US" dirty="0" err="1"/>
              <a:t>Levenshtein</a:t>
            </a:r>
            <a:r>
              <a:rPr lang="en-US" dirty="0"/>
              <a:t> mica.</a:t>
            </a:r>
          </a:p>
        </p:txBody>
      </p:sp>
    </p:spTree>
    <p:extLst>
      <p:ext uri="{BB962C8B-B14F-4D97-AF65-F5344CB8AC3E}">
        <p14:creationId xmlns:p14="http://schemas.microsoft.com/office/powerpoint/2010/main" val="312315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6FA8B1C-B779-F030-64B8-02F61621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301AB37-48E6-B4F6-0FEA-5E0795648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Algoritmul</a:t>
            </a:r>
            <a:r>
              <a:rPr lang="en-US" dirty="0"/>
              <a:t> Latent Dirichlet Allocation: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dirty="0"/>
              <a:t>model probabilistic, </a:t>
            </a:r>
            <a:r>
              <a:rPr lang="en-US" dirty="0" err="1"/>
              <a:t>bazat</a:t>
            </a:r>
            <a:r>
              <a:rPr lang="en-US" dirty="0"/>
              <a:t> pe </a:t>
            </a:r>
            <a:r>
              <a:rPr lang="en-US" dirty="0" err="1"/>
              <a:t>retele</a:t>
            </a:r>
            <a:r>
              <a:rPr lang="en-US" dirty="0"/>
              <a:t> </a:t>
            </a:r>
            <a:r>
              <a:rPr lang="en-US" dirty="0" err="1"/>
              <a:t>Bayesiene</a:t>
            </a:r>
            <a:r>
              <a:rPr lang="en-US" dirty="0"/>
              <a:t>, </a:t>
            </a:r>
            <a:r>
              <a:rPr lang="en-US" dirty="0" err="1"/>
              <a:t>nesupervizat</a:t>
            </a:r>
            <a:r>
              <a:rPr lang="en-US" dirty="0"/>
              <a:t> de </a:t>
            </a:r>
            <a:r>
              <a:rPr lang="en-US" dirty="0" err="1"/>
              <a:t>invatare</a:t>
            </a:r>
            <a:r>
              <a:rPr lang="en-US" dirty="0"/>
              <a:t> automata care </a:t>
            </a:r>
            <a:r>
              <a:rPr lang="en-US" dirty="0" err="1"/>
              <a:t>genereaza</a:t>
            </a:r>
            <a:r>
              <a:rPr lang="en-US" dirty="0"/>
              <a:t> </a:t>
            </a:r>
            <a:r>
              <a:rPr lang="en-US" dirty="0" err="1"/>
              <a:t>tematici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-o </a:t>
            </a:r>
            <a:r>
              <a:rPr lang="en-US" dirty="0" err="1"/>
              <a:t>colectie</a:t>
            </a:r>
            <a:r>
              <a:rPr lang="en-US" dirty="0"/>
              <a:t> de </a:t>
            </a:r>
            <a:r>
              <a:rPr lang="en-US" dirty="0" err="1"/>
              <a:t>documente</a:t>
            </a:r>
            <a:endParaRPr lang="en-US" dirty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dirty="0" err="1"/>
              <a:t>porneste</a:t>
            </a:r>
            <a:r>
              <a:rPr lang="en-US" dirty="0"/>
              <a:t> de la </a:t>
            </a:r>
            <a:r>
              <a:rPr lang="en-US" dirty="0" err="1"/>
              <a:t>ideea</a:t>
            </a:r>
            <a:r>
              <a:rPr lang="en-US" dirty="0"/>
              <a:t> ca </a:t>
            </a:r>
            <a:r>
              <a:rPr lang="en-US" dirty="0" err="1"/>
              <a:t>orice</a:t>
            </a:r>
            <a:r>
              <a:rPr lang="en-US" dirty="0"/>
              <a:t> document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colectie</a:t>
            </a:r>
            <a:r>
              <a:rPr lang="en-US" dirty="0"/>
              <a:t> de </a:t>
            </a:r>
            <a:r>
              <a:rPr lang="en-US" dirty="0" err="1"/>
              <a:t>cuvinte</a:t>
            </a:r>
            <a:r>
              <a:rPr lang="en-US" dirty="0"/>
              <a:t> (“bag-of-words”) – nu </a:t>
            </a:r>
            <a:r>
              <a:rPr lang="en-US" dirty="0" err="1"/>
              <a:t>ia</a:t>
            </a:r>
            <a:r>
              <a:rPr lang="en-US" dirty="0"/>
              <a:t> in </a:t>
            </a:r>
            <a:r>
              <a:rPr lang="en-US" dirty="0" err="1"/>
              <a:t>considerare</a:t>
            </a:r>
            <a:r>
              <a:rPr lang="en-US" dirty="0"/>
              <a:t> </a:t>
            </a:r>
            <a:r>
              <a:rPr lang="en-US" dirty="0" err="1"/>
              <a:t>relatiile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cuvinte</a:t>
            </a:r>
            <a:r>
              <a:rPr lang="en-US" dirty="0"/>
              <a:t>, </a:t>
            </a:r>
            <a:r>
              <a:rPr lang="en-US" dirty="0" err="1"/>
              <a:t>ordinea</a:t>
            </a:r>
            <a:r>
              <a:rPr lang="en-US" dirty="0"/>
              <a:t> lor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gramaticala</a:t>
            </a:r>
            <a:r>
              <a:rPr lang="en-US" dirty="0"/>
              <a:t>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dirty="0"/>
              <a:t>numarul de </a:t>
            </a:r>
            <a:r>
              <a:rPr lang="en-US" dirty="0" err="1"/>
              <a:t>subiecte</a:t>
            </a:r>
            <a:r>
              <a:rPr lang="en-US" dirty="0"/>
              <a:t> </a:t>
            </a:r>
            <a:r>
              <a:rPr lang="en-US" dirty="0" err="1"/>
              <a:t>cautate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ales </a:t>
            </a:r>
            <a:r>
              <a:rPr lang="en-US" dirty="0" err="1"/>
              <a:t>inaintea</a:t>
            </a:r>
            <a:r>
              <a:rPr lang="en-US" dirty="0"/>
              <a:t> </a:t>
            </a:r>
            <a:r>
              <a:rPr lang="en-US" dirty="0" err="1"/>
              <a:t>aplicarii</a:t>
            </a:r>
            <a:r>
              <a:rPr lang="en-US" dirty="0"/>
              <a:t> </a:t>
            </a:r>
            <a:r>
              <a:rPr lang="en-US" dirty="0" err="1"/>
              <a:t>algoritmului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presupune</a:t>
            </a:r>
            <a:r>
              <a:rPr lang="en-US" dirty="0"/>
              <a:t> ca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documentele</a:t>
            </a:r>
            <a:r>
              <a:rPr lang="en-US" dirty="0"/>
              <a:t> </a:t>
            </a:r>
            <a:r>
              <a:rPr lang="en-US" dirty="0" err="1"/>
              <a:t>contin</a:t>
            </a:r>
            <a:r>
              <a:rPr lang="en-US" dirty="0"/>
              <a:t> </a:t>
            </a:r>
            <a:r>
              <a:rPr lang="en-US" dirty="0" err="1"/>
              <a:t>acelasi</a:t>
            </a:r>
            <a:r>
              <a:rPr lang="en-US" dirty="0"/>
              <a:t> set de </a:t>
            </a:r>
            <a:r>
              <a:rPr lang="en-US" dirty="0" err="1"/>
              <a:t>tematici</a:t>
            </a:r>
            <a:endParaRPr lang="en-US" dirty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subiect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compus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-o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cuvinte</a:t>
            </a:r>
            <a:r>
              <a:rPr lang="en-US" dirty="0"/>
              <a:t>, cu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probabilitati</a:t>
            </a:r>
            <a:r>
              <a:rPr lang="en-US" dirty="0"/>
              <a:t> de </a:t>
            </a:r>
            <a:r>
              <a:rPr lang="en-US" dirty="0" err="1"/>
              <a:t>apartenenta</a:t>
            </a:r>
            <a:r>
              <a:rPr lang="en-US" dirty="0"/>
              <a:t> la </a:t>
            </a:r>
            <a:r>
              <a:rPr lang="en-US" dirty="0" err="1"/>
              <a:t>respectivul</a:t>
            </a:r>
            <a:r>
              <a:rPr lang="en-US" dirty="0"/>
              <a:t> </a:t>
            </a:r>
            <a:r>
              <a:rPr lang="en-US" dirty="0" err="1"/>
              <a:t>subiect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6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1B1A53D-ECA1-ABBA-F1A7-2CAF76AB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Implementare</a:t>
            </a:r>
            <a:r>
              <a:rPr lang="en-US" dirty="0"/>
              <a:t> - Keyword Extraction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07C5E94-BA39-A8ED-153F-D0DDA2A8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autor</a:t>
            </a:r>
            <a:r>
              <a:rPr lang="en-US" sz="2400" dirty="0"/>
              <a:t>, se </a:t>
            </a:r>
            <a:r>
              <a:rPr lang="en-US" sz="2400" dirty="0" err="1"/>
              <a:t>concateneaza</a:t>
            </a:r>
            <a:r>
              <a:rPr lang="en-US" sz="2400" dirty="0"/>
              <a:t> </a:t>
            </a:r>
            <a:r>
              <a:rPr lang="en-US" sz="2400" dirty="0" err="1"/>
              <a:t>abstractele</a:t>
            </a:r>
            <a:r>
              <a:rPr lang="en-US" sz="2400" dirty="0"/>
              <a:t> sale in </a:t>
            </a:r>
            <a:r>
              <a:rPr lang="en-US" sz="2400" dirty="0" err="1"/>
              <a:t>limba</a:t>
            </a:r>
            <a:r>
              <a:rPr lang="en-US" sz="2400" dirty="0"/>
              <a:t> </a:t>
            </a:r>
            <a:r>
              <a:rPr lang="en-US" sz="2400" dirty="0" err="1"/>
              <a:t>engleza</a:t>
            </a:r>
            <a:r>
              <a:rPr lang="en-US" sz="2400" dirty="0"/>
              <a:t> (</a:t>
            </a:r>
            <a:r>
              <a:rPr lang="en-US" sz="2400" dirty="0" err="1"/>
              <a:t>identificate</a:t>
            </a:r>
            <a:r>
              <a:rPr lang="en-US" sz="2400" dirty="0"/>
              <a:t> cu </a:t>
            </a:r>
            <a:r>
              <a:rPr lang="en-US" sz="2400" dirty="0" err="1"/>
              <a:t>ajutorul</a:t>
            </a:r>
            <a:r>
              <a:rPr lang="en-US" sz="2400" dirty="0"/>
              <a:t> </a:t>
            </a:r>
            <a:r>
              <a:rPr lang="en-US" sz="2400" dirty="0" err="1"/>
              <a:t>bibliotecii</a:t>
            </a:r>
            <a:r>
              <a:rPr lang="en-US" sz="2400" dirty="0"/>
              <a:t> de Python “</a:t>
            </a:r>
            <a:r>
              <a:rPr lang="en-US" sz="2400" dirty="0" err="1"/>
              <a:t>langdetect</a:t>
            </a:r>
            <a:r>
              <a:rPr lang="en-US" sz="2400" dirty="0"/>
              <a:t>”).</a:t>
            </a:r>
          </a:p>
          <a:p>
            <a:pPr lvl="1" algn="just"/>
            <a:r>
              <a:rPr lang="en-US" sz="2400" dirty="0"/>
              <a:t>Am </a:t>
            </a:r>
            <a:r>
              <a:rPr lang="en-US" sz="2400" dirty="0" err="1"/>
              <a:t>folosit</a:t>
            </a:r>
            <a:r>
              <a:rPr lang="en-US" sz="2400" dirty="0"/>
              <a:t> </a:t>
            </a:r>
            <a:r>
              <a:rPr lang="en-US" sz="2400" dirty="0" err="1"/>
              <a:t>biblioteca</a:t>
            </a:r>
            <a:r>
              <a:rPr lang="en-US" sz="2400" dirty="0"/>
              <a:t> Spacy, </a:t>
            </a: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preprocesa</a:t>
            </a:r>
            <a:r>
              <a:rPr lang="en-US" sz="2400" dirty="0"/>
              <a:t> </a:t>
            </a:r>
            <a:r>
              <a:rPr lang="en-US" sz="2400" dirty="0" err="1"/>
              <a:t>textul</a:t>
            </a:r>
            <a:r>
              <a:rPr lang="en-US" sz="2400" dirty="0"/>
              <a:t> </a:t>
            </a:r>
            <a:r>
              <a:rPr lang="en-US" sz="2400" dirty="0" err="1"/>
              <a:t>obtinut</a:t>
            </a:r>
            <a:r>
              <a:rPr lang="en-US" sz="2400" dirty="0"/>
              <a:t>, </a:t>
            </a:r>
            <a:r>
              <a:rPr lang="en-US" sz="2400" dirty="0" err="1"/>
              <a:t>eliminand</a:t>
            </a:r>
            <a:r>
              <a:rPr lang="en-US" sz="2400" dirty="0"/>
              <a:t> o </a:t>
            </a:r>
            <a:r>
              <a:rPr lang="en-US" sz="2400" dirty="0" err="1"/>
              <a:t>lista</a:t>
            </a:r>
            <a:r>
              <a:rPr lang="en-US" sz="2400" dirty="0"/>
              <a:t> de </a:t>
            </a:r>
            <a:r>
              <a:rPr lang="en-US" sz="2400" dirty="0" err="1"/>
              <a:t>cuvinte</a:t>
            </a:r>
            <a:r>
              <a:rPr lang="en-US" sz="2400" dirty="0"/>
              <a:t>  </a:t>
            </a:r>
            <a:r>
              <a:rPr lang="en-US" sz="2400" dirty="0" err="1"/>
              <a:t>redundante</a:t>
            </a:r>
            <a:r>
              <a:rPr lang="en-US" sz="2400" dirty="0"/>
              <a:t>, </a:t>
            </a:r>
            <a:r>
              <a:rPr lang="en-US" sz="2400" dirty="0" err="1"/>
              <a:t>descoperite</a:t>
            </a:r>
            <a:r>
              <a:rPr lang="en-US" sz="2400" dirty="0"/>
              <a:t> in </a:t>
            </a:r>
            <a:r>
              <a:rPr lang="en-US" sz="2400" dirty="0" err="1"/>
              <a:t>practica</a:t>
            </a:r>
            <a:r>
              <a:rPr lang="en-US" sz="2400" dirty="0"/>
              <a:t>.</a:t>
            </a:r>
          </a:p>
          <a:p>
            <a:pPr lvl="1" algn="just"/>
            <a:r>
              <a:rPr lang="en-US" sz="2400" dirty="0"/>
              <a:t>Am </a:t>
            </a:r>
            <a:r>
              <a:rPr lang="en-US" sz="2400" dirty="0" err="1"/>
              <a:t>folosit</a:t>
            </a:r>
            <a:r>
              <a:rPr lang="en-US" sz="2400" dirty="0"/>
              <a:t> </a:t>
            </a:r>
            <a:r>
              <a:rPr lang="en-US" sz="2400" dirty="0" err="1"/>
              <a:t>biblioteca</a:t>
            </a:r>
            <a:r>
              <a:rPr lang="en-US" sz="2400" dirty="0"/>
              <a:t> YAKE </a:t>
            </a: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aplica</a:t>
            </a:r>
            <a:r>
              <a:rPr lang="en-US" sz="2400" dirty="0"/>
              <a:t> </a:t>
            </a:r>
            <a:r>
              <a:rPr lang="en-US" sz="2400" dirty="0" err="1"/>
              <a:t>algoritmul</a:t>
            </a:r>
            <a:r>
              <a:rPr lang="en-US" sz="2400" dirty="0"/>
              <a:t> cu </a:t>
            </a:r>
            <a:r>
              <a:rPr lang="en-US" sz="2400" dirty="0" err="1"/>
              <a:t>acelasi</a:t>
            </a:r>
            <a:r>
              <a:rPr lang="en-US" sz="2400" dirty="0"/>
              <a:t> </a:t>
            </a:r>
            <a:r>
              <a:rPr lang="en-US" sz="2400" dirty="0" err="1"/>
              <a:t>nume</a:t>
            </a:r>
            <a:r>
              <a:rPr lang="en-US" sz="2400" dirty="0"/>
              <a:t>, </a:t>
            </a:r>
            <a:r>
              <a:rPr lang="en-US" sz="2400" dirty="0" err="1"/>
              <a:t>obtinand</a:t>
            </a:r>
            <a:r>
              <a:rPr lang="en-US" sz="2400" dirty="0"/>
              <a:t> 5 keywords/</a:t>
            </a:r>
            <a:r>
              <a:rPr lang="en-US" sz="2400" dirty="0" err="1"/>
              <a:t>keyphrases</a:t>
            </a:r>
            <a:r>
              <a:rPr lang="en-US" sz="2400" dirty="0"/>
              <a:t> de maxim 2 </a:t>
            </a:r>
            <a:r>
              <a:rPr lang="en-US" sz="2400" dirty="0" err="1"/>
              <a:t>cuvinte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un </a:t>
            </a:r>
            <a:r>
              <a:rPr lang="en-US" sz="2400" dirty="0" err="1"/>
              <a:t>autor</a:t>
            </a:r>
            <a:r>
              <a:rPr lang="en-US" sz="2400" dirty="0"/>
              <a:t>.</a:t>
            </a:r>
          </a:p>
          <a:p>
            <a:pPr lvl="1"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977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8E7DC73-1545-FF24-7657-8E0932540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Implementare</a:t>
            </a:r>
            <a:r>
              <a:rPr lang="en-US" dirty="0"/>
              <a:t> – topic modelling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0EAD2C0-9F04-297F-5D93-16AEDFA90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rula</a:t>
            </a:r>
            <a:r>
              <a:rPr lang="en-US" dirty="0"/>
              <a:t> LDA,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nevoie</a:t>
            </a:r>
            <a:r>
              <a:rPr lang="en-US" dirty="0"/>
              <a:t> de o </a:t>
            </a:r>
            <a:r>
              <a:rPr lang="en-US" dirty="0" err="1"/>
              <a:t>preprocesare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amanuntita</a:t>
            </a:r>
            <a:r>
              <a:rPr lang="en-US" dirty="0"/>
              <a:t> a </a:t>
            </a:r>
            <a:r>
              <a:rPr lang="en-US" dirty="0" err="1"/>
              <a:t>textelor</a:t>
            </a:r>
            <a:r>
              <a:rPr lang="en-US" dirty="0"/>
              <a:t>.</a:t>
            </a:r>
          </a:p>
          <a:p>
            <a:r>
              <a:rPr lang="en-US" dirty="0"/>
              <a:t>Am </a:t>
            </a:r>
            <a:r>
              <a:rPr lang="en-US" dirty="0" err="1"/>
              <a:t>pastrat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adjectivele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substantivele</a:t>
            </a:r>
            <a:r>
              <a:rPr lang="en-US" dirty="0"/>
              <a:t>, am </a:t>
            </a:r>
            <a:r>
              <a:rPr lang="en-US" dirty="0" err="1"/>
              <a:t>eliminat</a:t>
            </a:r>
            <a:r>
              <a:rPr lang="en-US" dirty="0"/>
              <a:t> stop words, </a:t>
            </a:r>
            <a:r>
              <a:rPr lang="en-US" dirty="0" err="1"/>
              <a:t>apoi</a:t>
            </a:r>
            <a:r>
              <a:rPr lang="en-US" dirty="0"/>
              <a:t> am </a:t>
            </a:r>
            <a:r>
              <a:rPr lang="en-US" dirty="0" err="1"/>
              <a:t>construit</a:t>
            </a:r>
            <a:r>
              <a:rPr lang="en-US" dirty="0"/>
              <a:t> </a:t>
            </a:r>
            <a:r>
              <a:rPr lang="en-US" dirty="0" err="1"/>
              <a:t>bigrame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trigrame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le-am </a:t>
            </a:r>
            <a:r>
              <a:rPr lang="en-US" dirty="0" err="1"/>
              <a:t>pastrat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pe </a:t>
            </a:r>
            <a:r>
              <a:rPr lang="en-US" dirty="0" err="1"/>
              <a:t>acestea</a:t>
            </a:r>
            <a:r>
              <a:rPr lang="en-US" dirty="0"/>
              <a:t>, </a:t>
            </a:r>
            <a:r>
              <a:rPr lang="en-US" dirty="0" err="1"/>
              <a:t>eliminand</a:t>
            </a:r>
            <a:r>
              <a:rPr lang="en-US" dirty="0"/>
              <a:t> </a:t>
            </a:r>
            <a:r>
              <a:rPr lang="en-US" dirty="0" err="1"/>
              <a:t>cuvintele</a:t>
            </a:r>
            <a:r>
              <a:rPr lang="en-US" dirty="0"/>
              <a:t> </a:t>
            </a:r>
            <a:r>
              <a:rPr lang="en-US" dirty="0" err="1"/>
              <a:t>individuale</a:t>
            </a:r>
            <a:r>
              <a:rPr lang="en-US" dirty="0"/>
              <a:t>.</a:t>
            </a:r>
          </a:p>
          <a:p>
            <a:r>
              <a:rPr lang="en-US" dirty="0"/>
              <a:t>Am </a:t>
            </a:r>
            <a:r>
              <a:rPr lang="en-US" dirty="0" err="1"/>
              <a:t>aplicat</a:t>
            </a:r>
            <a:r>
              <a:rPr lang="en-US" dirty="0"/>
              <a:t> LDA,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biblioteca</a:t>
            </a:r>
            <a:r>
              <a:rPr lang="en-US" dirty="0"/>
              <a:t> </a:t>
            </a:r>
            <a:r>
              <a:rPr lang="en-US" dirty="0" err="1"/>
              <a:t>Gensim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obtine</a:t>
            </a:r>
            <a:r>
              <a:rPr lang="en-US" dirty="0"/>
              <a:t> un </a:t>
            </a:r>
            <a:r>
              <a:rPr lang="en-US" dirty="0" err="1"/>
              <a:t>subiect</a:t>
            </a:r>
            <a:r>
              <a:rPr lang="en-US" dirty="0"/>
              <a:t>, </a:t>
            </a:r>
            <a:r>
              <a:rPr lang="en-US" dirty="0" err="1"/>
              <a:t>respectiv</a:t>
            </a:r>
            <a:r>
              <a:rPr lang="en-US" dirty="0"/>
              <a:t> o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sintagme</a:t>
            </a:r>
            <a:r>
              <a:rPr lang="en-US" dirty="0"/>
              <a:t> </a:t>
            </a:r>
            <a:r>
              <a:rPr lang="en-US" dirty="0" err="1"/>
              <a:t>reprezentative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autor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6502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85D4BC0-FDBE-8E6F-34D0-D3E22F62A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38E71C0-51EC-68C5-3518-72111CD10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2559"/>
            <a:ext cx="4954588" cy="4764155"/>
          </a:xfrm>
        </p:spPr>
        <p:txBody>
          <a:bodyPr>
            <a:noAutofit/>
          </a:bodyPr>
          <a:lstStyle/>
          <a:p>
            <a:r>
              <a:rPr lang="en-US" sz="1500" dirty="0"/>
              <a:t>Am </a:t>
            </a:r>
            <a:r>
              <a:rPr lang="en-US" sz="1500" dirty="0" err="1"/>
              <a:t>testat</a:t>
            </a:r>
            <a:r>
              <a:rPr lang="en-US" sz="1500" dirty="0"/>
              <a:t> </a:t>
            </a:r>
            <a:r>
              <a:rPr lang="en-US" sz="1500" dirty="0" err="1"/>
              <a:t>pentru</a:t>
            </a:r>
            <a:r>
              <a:rPr lang="en-US" sz="1500" dirty="0"/>
              <a:t> top 20 </a:t>
            </a:r>
            <a:r>
              <a:rPr lang="en-US" sz="1500" dirty="0" err="1"/>
              <a:t>autori</a:t>
            </a:r>
            <a:r>
              <a:rPr lang="en-US" sz="1500" dirty="0"/>
              <a:t> cu </a:t>
            </a:r>
            <a:r>
              <a:rPr lang="en-US" sz="1500" dirty="0" err="1"/>
              <a:t>cele</a:t>
            </a:r>
            <a:r>
              <a:rPr lang="en-US" sz="1500" dirty="0"/>
              <a:t> </a:t>
            </a:r>
            <a:r>
              <a:rPr lang="en-US" sz="1500" dirty="0" err="1"/>
              <a:t>mai</a:t>
            </a:r>
            <a:r>
              <a:rPr lang="en-US" sz="1500" dirty="0"/>
              <a:t> </a:t>
            </a:r>
            <a:r>
              <a:rPr lang="en-US" sz="1500" dirty="0" err="1"/>
              <a:t>multe</a:t>
            </a:r>
            <a:r>
              <a:rPr lang="en-US" sz="1500" dirty="0"/>
              <a:t> </a:t>
            </a:r>
            <a:r>
              <a:rPr lang="en-US" sz="1500" dirty="0" err="1"/>
              <a:t>publicatii</a:t>
            </a:r>
            <a:r>
              <a:rPr lang="en-US" sz="1500" dirty="0"/>
              <a:t>.</a:t>
            </a:r>
          </a:p>
          <a:p>
            <a:pPr marL="0" indent="0">
              <a:buNone/>
            </a:pPr>
            <a:r>
              <a:rPr lang="en-US" sz="1500" dirty="0" err="1"/>
              <a:t>Subiecte</a:t>
            </a:r>
            <a:r>
              <a:rPr lang="en-US" sz="1500" dirty="0"/>
              <a:t> validate de </a:t>
            </a:r>
            <a:r>
              <a:rPr lang="en-US" sz="1500" dirty="0" err="1"/>
              <a:t>catre</a:t>
            </a:r>
            <a:r>
              <a:rPr lang="en-US" sz="1500" dirty="0"/>
              <a:t> </a:t>
            </a:r>
            <a:r>
              <a:rPr lang="en-US" sz="1500" dirty="0" err="1"/>
              <a:t>autor</a:t>
            </a:r>
            <a:r>
              <a:rPr lang="en-US" sz="1500" dirty="0"/>
              <a:t>:</a:t>
            </a:r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 err="1"/>
              <a:t>Subiecte</a:t>
            </a:r>
            <a:r>
              <a:rPr lang="en-US" sz="1500" dirty="0"/>
              <a:t> </a:t>
            </a:r>
            <a:r>
              <a:rPr lang="en-US" sz="1500" dirty="0" err="1"/>
              <a:t>obtinute</a:t>
            </a:r>
            <a:r>
              <a:rPr lang="en-US" sz="1500" dirty="0"/>
              <a:t> cu keyword extraction: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1"/>
                </a:solidFill>
              </a:rPr>
              <a:t>distributed systems </a:t>
            </a:r>
          </a:p>
          <a:p>
            <a:pPr marL="0" indent="0">
              <a:buNone/>
            </a:pPr>
            <a:r>
              <a:rPr lang="en-US" sz="1500" dirty="0"/>
              <a:t>Opportunistic networks </a:t>
            </a:r>
          </a:p>
          <a:p>
            <a:pPr marL="0" indent="0">
              <a:buNone/>
            </a:pPr>
            <a:r>
              <a:rPr lang="en-US" sz="1500" dirty="0"/>
              <a:t>Cloud Computing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1"/>
                </a:solidFill>
              </a:rPr>
              <a:t>mobile</a:t>
            </a:r>
            <a:r>
              <a:rPr lang="en-US" sz="1500" dirty="0"/>
              <a:t> device</a:t>
            </a:r>
          </a:p>
          <a:p>
            <a:pPr marL="0" indent="0">
              <a:buNone/>
            </a:pPr>
            <a:r>
              <a:rPr lang="en-US" sz="1500" dirty="0"/>
              <a:t>network traffic</a:t>
            </a:r>
          </a:p>
          <a:p>
            <a:pPr marL="0" indent="0">
              <a:buNone/>
            </a:pPr>
            <a:endParaRPr lang="en-US" sz="1500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3229A377-973F-EBF9-906C-3FC003E7D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457639"/>
            <a:ext cx="8966422" cy="1706997"/>
          </a:xfrm>
          <a:prstGeom prst="rect">
            <a:avLst/>
          </a:prstGeom>
        </p:spPr>
      </p:pic>
      <p:sp>
        <p:nvSpPr>
          <p:cNvPr id="7" name="CasetăText 6">
            <a:extLst>
              <a:ext uri="{FF2B5EF4-FFF2-40B4-BE49-F238E27FC236}">
                <a16:creationId xmlns:a16="http://schemas.microsoft.com/office/drawing/2014/main" id="{FCCD201F-310E-60D0-F321-CBD34377A077}"/>
              </a:ext>
            </a:extLst>
          </p:cNvPr>
          <p:cNvSpPr txBox="1"/>
          <p:nvPr/>
        </p:nvSpPr>
        <p:spPr>
          <a:xfrm>
            <a:off x="6504610" y="1677952"/>
            <a:ext cx="4679004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 err="1"/>
              <a:t>Subiecte</a:t>
            </a:r>
            <a:r>
              <a:rPr lang="en-US" sz="1500" dirty="0"/>
              <a:t> </a:t>
            </a:r>
            <a:r>
              <a:rPr lang="en-US" sz="1500" dirty="0" err="1"/>
              <a:t>obtinute</a:t>
            </a:r>
            <a:r>
              <a:rPr lang="en-US" sz="1500" dirty="0"/>
              <a:t> cu LDA:</a:t>
            </a:r>
          </a:p>
          <a:p>
            <a:r>
              <a:rPr lang="en-US" sz="1500" dirty="0"/>
              <a:t>0.011*"</a:t>
            </a:r>
            <a:r>
              <a:rPr lang="en-US" sz="1500" dirty="0">
                <a:solidFill>
                  <a:schemeClr val="accent1"/>
                </a:solidFill>
              </a:rPr>
              <a:t>mobile</a:t>
            </a:r>
            <a:r>
              <a:rPr lang="en-US" sz="1500" dirty="0"/>
              <a:t> device" + 0.009*"opportunistic network" + 0.005*"cloud computing" + 0.004*"</a:t>
            </a:r>
            <a:r>
              <a:rPr lang="en-US" sz="1500" strike="sngStrike" dirty="0"/>
              <a:t>information product</a:t>
            </a:r>
            <a:r>
              <a:rPr lang="en-US" sz="1500" dirty="0"/>
              <a:t>" + 0.004*"</a:t>
            </a:r>
            <a:r>
              <a:rPr lang="en-US" sz="1500" strike="sngStrike" dirty="0"/>
              <a:t>service updated</a:t>
            </a:r>
            <a:r>
              <a:rPr lang="en-US" sz="1500" dirty="0"/>
              <a:t>" + 0.004*"</a:t>
            </a:r>
            <a:r>
              <a:rPr lang="en-US" sz="1500" strike="sngStrike" dirty="0"/>
              <a:t>fault tolerance</a:t>
            </a:r>
            <a:r>
              <a:rPr lang="en-US" sz="1500" dirty="0"/>
              <a:t>" + 0.004*"</a:t>
            </a:r>
            <a:r>
              <a:rPr lang="en-US" sz="1500" strike="sngStrike" dirty="0"/>
              <a:t>technology humanity</a:t>
            </a:r>
            <a:r>
              <a:rPr lang="en-US" sz="1500" dirty="0"/>
              <a:t>" + 0.004*"</a:t>
            </a:r>
            <a:r>
              <a:rPr lang="en-US" sz="1500" strike="sngStrike" dirty="0"/>
              <a:t>site agreement</a:t>
            </a:r>
            <a:r>
              <a:rPr lang="en-US" sz="1500" dirty="0"/>
              <a:t>" + 0.004*"</a:t>
            </a:r>
            <a:r>
              <a:rPr lang="en-US" sz="1500" strike="sngStrike" dirty="0"/>
              <a:t>profit world</a:t>
            </a:r>
            <a:r>
              <a:rPr lang="en-US" sz="1500" dirty="0"/>
              <a:t>" + 0.004*"</a:t>
            </a:r>
            <a:r>
              <a:rPr lang="en-US" sz="1500" strike="sngStrike" dirty="0"/>
              <a:t>account management</a:t>
            </a:r>
            <a:r>
              <a:rPr lang="en-US" sz="15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46387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349CE74-91E8-7E78-3B6E-F3B3BB2C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06D2659-92CA-4DD4-515C-A37447312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3618688"/>
            <a:ext cx="4878389" cy="246434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Keyword extraction: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Cloud computing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distributed systems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scheduling </a:t>
            </a:r>
            <a:r>
              <a:rPr lang="en-US" dirty="0"/>
              <a:t>algorithms</a:t>
            </a:r>
          </a:p>
          <a:p>
            <a:pPr marL="0" indent="0">
              <a:buNone/>
            </a:pPr>
            <a:r>
              <a:rPr lang="en-US" dirty="0"/>
              <a:t>Grid environments</a:t>
            </a:r>
          </a:p>
          <a:p>
            <a:pPr marL="0" indent="0">
              <a:buNone/>
            </a:pPr>
            <a:r>
              <a:rPr lang="en-US" dirty="0"/>
              <a:t>systems distributed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D79FE9C9-5E6C-54B6-C997-670B9A87B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618688"/>
            <a:ext cx="4875211" cy="246434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LDA:</a:t>
            </a:r>
          </a:p>
          <a:p>
            <a:r>
              <a:rPr lang="en-US" dirty="0"/>
              <a:t>0.017*"</a:t>
            </a:r>
            <a:r>
              <a:rPr lang="en-US" dirty="0">
                <a:solidFill>
                  <a:schemeClr val="accent1"/>
                </a:solidFill>
              </a:rPr>
              <a:t>scheduling</a:t>
            </a:r>
            <a:r>
              <a:rPr lang="en-US" dirty="0"/>
              <a:t> algorithm" + 0.016*"</a:t>
            </a:r>
            <a:r>
              <a:rPr lang="en-US" dirty="0">
                <a:solidFill>
                  <a:schemeClr val="accent1"/>
                </a:solidFill>
              </a:rPr>
              <a:t>cloud computing</a:t>
            </a:r>
            <a:r>
              <a:rPr lang="en-US" dirty="0"/>
              <a:t>" + 0.010*"</a:t>
            </a:r>
            <a:r>
              <a:rPr lang="en-US" dirty="0">
                <a:solidFill>
                  <a:schemeClr val="accent1"/>
                </a:solidFill>
              </a:rPr>
              <a:t>resource management</a:t>
            </a:r>
            <a:r>
              <a:rPr lang="en-US" dirty="0"/>
              <a:t>" + 0.008*"satellite image" + 0.007*"service level" + 0.007*"smart city" + 0.007*"cloud service" + 0.006*"time series" + 0.006*"fault tolerant" + 0.006*"genetic algorithm"</a:t>
            </a:r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95269DB9-C7FA-605C-C9B6-E966C160E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2" y="1603511"/>
            <a:ext cx="9905998" cy="187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52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579</TotalTime>
  <Words>873</Words>
  <Application>Microsoft Office PowerPoint</Application>
  <PresentationFormat>Ecran lat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12</vt:i4>
      </vt:variant>
    </vt:vector>
  </HeadingPairs>
  <TitlesOfParts>
    <vt:vector size="16" baseType="lpstr">
      <vt:lpstr>Arial</vt:lpstr>
      <vt:lpstr>Courier New</vt:lpstr>
      <vt:lpstr>Tw Cen MT</vt:lpstr>
      <vt:lpstr>Circuit</vt:lpstr>
      <vt:lpstr>Extragere de competențe științifice</vt:lpstr>
      <vt:lpstr>introducere</vt:lpstr>
      <vt:lpstr>motivatie</vt:lpstr>
      <vt:lpstr>State of the art</vt:lpstr>
      <vt:lpstr>State of the art</vt:lpstr>
      <vt:lpstr>Implementare - Keyword Extraction</vt:lpstr>
      <vt:lpstr>Implementare – topic modelling</vt:lpstr>
      <vt:lpstr>rezultate</vt:lpstr>
      <vt:lpstr>rezultate</vt:lpstr>
      <vt:lpstr>rezultate</vt:lpstr>
      <vt:lpstr>rezultate</vt:lpstr>
      <vt:lpstr>concluzii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Extragere de competențe științifice</dc:title>
  <dc:creator>Ana-Maria NĂSTASE (117464)</dc:creator>
  <cp:lastModifiedBy>Ana-Maria NĂSTASE (117464)</cp:lastModifiedBy>
  <cp:revision>23</cp:revision>
  <dcterms:created xsi:type="dcterms:W3CDTF">2024-05-09T16:05:29Z</dcterms:created>
  <dcterms:modified xsi:type="dcterms:W3CDTF">2024-05-10T11:07:15Z</dcterms:modified>
</cp:coreProperties>
</file>