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48" r:id="rId2"/>
  </p:sldMasterIdLst>
  <p:notesMasterIdLst>
    <p:notesMasterId r:id="rId16"/>
  </p:notesMasterIdLst>
  <p:sldIdLst>
    <p:sldId id="261" r:id="rId3"/>
    <p:sldId id="259" r:id="rId4"/>
    <p:sldId id="260" r:id="rId5"/>
    <p:sldId id="262" r:id="rId6"/>
    <p:sldId id="265" r:id="rId7"/>
    <p:sldId id="266" r:id="rId8"/>
    <p:sldId id="269" r:id="rId9"/>
    <p:sldId id="270" r:id="rId10"/>
    <p:sldId id="271" r:id="rId11"/>
    <p:sldId id="272" r:id="rId12"/>
    <p:sldId id="273" r:id="rId13"/>
    <p:sldId id="27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8BDA3-D30D-438E-A943-097C407D5B51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FACAD-1B9A-4F62-9CDC-BC29246369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6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1BA2-7014-4049-BC97-C1AB920E0301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1965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A1DA-8737-4644-AB33-9D08144A1A76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7754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3E5F-4716-45F6-8290-7623AA16C5CE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54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89000" y="2136498"/>
            <a:ext cx="10414000" cy="135932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89000" y="3536950"/>
            <a:ext cx="10414000" cy="244507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114300" algn="ctr">
              <a:spcBef>
                <a:spcPts val="0"/>
              </a:spcBef>
              <a:buSzTx/>
              <a:buNone/>
              <a:defRPr sz="2800"/>
            </a:lvl2pPr>
            <a:lvl3pPr marL="0" indent="228600" algn="ctr">
              <a:spcBef>
                <a:spcPts val="0"/>
              </a:spcBef>
              <a:buSzTx/>
              <a:buNone/>
              <a:defRPr sz="2800"/>
            </a:lvl3pPr>
            <a:lvl4pPr marL="0" indent="342900" algn="ctr">
              <a:spcBef>
                <a:spcPts val="0"/>
              </a:spcBef>
              <a:buSzTx/>
              <a:buNone/>
              <a:defRPr sz="2800"/>
            </a:lvl4pPr>
            <a:lvl5pPr marL="0" indent="457200" algn="ctr">
              <a:spcBef>
                <a:spcPts val="0"/>
              </a:spcBef>
              <a:buSzTx/>
              <a:buNone/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pic>
        <p:nvPicPr>
          <p:cNvPr id="15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150" y="247467"/>
            <a:ext cx="1792531" cy="7915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298319" y="247467"/>
            <a:ext cx="790342" cy="791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E30E-C02C-49B9-A3E6-971630C6FF60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3459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54BA-DE08-4841-BC70-96E486B3A838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6558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5C36-A160-43AA-8B15-74766EA04182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824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46A5-C036-442D-94AB-2EC2F07C2C87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4142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2F23-F822-4F87-B79A-A61CA093040B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3889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7A46-BDD4-4B28-AE20-E239F29A2187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2239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EF09-870D-479E-A0B3-3133F40BB66B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3838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00B1-6EE5-4AAA-8A14-FB66F55A98C7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2146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370144-2CF6-45B4-A40D-553A27748843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35B58-FF42-4204-8AA4-64356FB88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3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44550" y="476250"/>
            <a:ext cx="105029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44550" y="1619250"/>
            <a:ext cx="10502900" cy="460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pic>
        <p:nvPicPr>
          <p:cNvPr id="4" name="pasted-imag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848373" y="6496406"/>
            <a:ext cx="324578" cy="32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tif"/>
          <p:cNvPicPr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-9409" y="6454775"/>
            <a:ext cx="12210817" cy="42136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-11144" y="6540500"/>
            <a:ext cx="230089" cy="18466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 sz="1200"/>
            </a:lvl1pPr>
          </a:lstStyle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wipe/>
  </p:transition>
  <p:txStyles>
    <p:titleStyle>
      <a:lvl1pPr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1pPr>
      <a:lvl2pPr indent="2286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2pPr>
      <a:lvl3pPr indent="4572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3pPr>
      <a:lvl4pPr indent="6858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4pPr>
      <a:lvl5pPr indent="9144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5pPr>
      <a:lvl6pPr indent="11430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6pPr>
      <a:lvl7pPr indent="13716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7pPr>
      <a:lvl8pPr indent="16002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8pPr>
      <a:lvl9pPr indent="18288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models" TargetMode="External"/><Relationship Id="rId2" Type="http://schemas.openxmlformats.org/officeDocument/2006/relationships/hyperlink" Target="https://crescdi.pub.ro/#/profile/6915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cs/latent-dirichlet-allocation" TargetMode="External"/><Relationship Id="rId4" Type="http://schemas.openxmlformats.org/officeDocument/2006/relationships/hyperlink" Target="https://www.google.com/url?sa=i&amp;url=https%3A%2F%2Fwww.markovml.com%2Fblog%2Fyake-keyword-extraction&amp;psig=AOvVaw2pxGdxnXas-7nXqH6fUbvl&amp;ust=1719919752129000&amp;source=images&amp;cd=vfe&amp;opi=89978449&amp;ved=0CBcQjhxqFwoTCKjbmMDehYcDFQAAAAAdAAAAABA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1143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2286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3429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4572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5715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6858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8001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9144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 lvl="0">
              <a:defRPr sz="1800"/>
            </a:pPr>
            <a:r>
              <a:rPr lang="en-US" sz="4800" dirty="0"/>
              <a:t>EXTRAGERE DE COMPETENȚE </a:t>
            </a:r>
            <a:r>
              <a:rPr lang="ro-RO" sz="4800" dirty="0"/>
              <a:t>Ș</a:t>
            </a:r>
            <a:r>
              <a:rPr lang="en-US" sz="4800" dirty="0"/>
              <a:t>TIINȚIFICE</a:t>
            </a:r>
            <a:endParaRPr sz="4800" dirty="0"/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889000" y="3536950"/>
            <a:ext cx="10414000" cy="1359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1143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2286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3429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4572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5715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6858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8001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914400" algn="ctr" defTabSz="412750">
              <a:defRPr sz="26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 lvl="0" algn="just">
              <a:defRPr sz="1800"/>
            </a:pPr>
            <a:r>
              <a:rPr lang="en-US" sz="1900" dirty="0"/>
              <a:t>ANA-MARIA NĂSTASE</a:t>
            </a:r>
          </a:p>
          <a:p>
            <a:pPr algn="l"/>
            <a:r>
              <a:rPr lang="en-US" sz="1900" dirty="0"/>
              <a:t>COORDONATORI: PROF. DR. ING. CIPRIAN DOBRE, Ș.L. DR. ING. GABRIEL GUȚU-ROBU</a:t>
            </a:r>
          </a:p>
          <a:p>
            <a:pPr algn="l"/>
            <a:r>
              <a:rPr lang="en-US" sz="1900" dirty="0"/>
              <a:t>IULIE 2024</a:t>
            </a:r>
          </a:p>
          <a:p>
            <a:pPr lvl="0">
              <a:defRPr sz="1800"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734677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69EFCE8-5ECD-3BBB-E8C2-BEB89762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4B903026-9CAB-D006-5B91-9470952F6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378"/>
            <a:ext cx="6037237" cy="2921244"/>
          </a:xfrm>
          <a:prstGeom prst="rect">
            <a:avLst/>
          </a:prstGeom>
        </p:spPr>
      </p:pic>
      <p:pic>
        <p:nvPicPr>
          <p:cNvPr id="8" name="Imagine 7" descr="O imagine care conține text, Font, tipografie, proiectare&#10;&#10;Descriere generată automat">
            <a:extLst>
              <a:ext uri="{FF2B5EF4-FFF2-40B4-BE49-F238E27FC236}">
                <a16:creationId xmlns:a16="http://schemas.microsoft.com/office/drawing/2014/main" id="{646C8486-4ECA-E7CC-FFB5-708B3614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37" y="1917094"/>
            <a:ext cx="6047624" cy="3023812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E2167151-8941-F388-1F60-F486976FDCAC}"/>
              </a:ext>
            </a:extLst>
          </p:cNvPr>
          <p:cNvSpPr txBox="1"/>
          <p:nvPr/>
        </p:nvSpPr>
        <p:spPr>
          <a:xfrm>
            <a:off x="458424" y="5048463"/>
            <a:ext cx="11157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Titluri ale publicațiilor</a:t>
            </a:r>
            <a:r>
              <a:rPr lang="en-US" dirty="0"/>
              <a:t> :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“Intelligent services for Big Data science”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“Big Data and Cloud Computing: A Survey of the State-of-the-Art and Research Challenges”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“Social Aspects to Support Opportunistic Networks in an Academic Environment”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“A Simulation Framework for Dependable Distributed Systems”</a:t>
            </a:r>
            <a:endParaRPr lang="ro-RO" dirty="0"/>
          </a:p>
        </p:txBody>
      </p: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6F039863-E68A-61AB-9992-D4BC87DEF05D}"/>
              </a:ext>
            </a:extLst>
          </p:cNvPr>
          <p:cNvSpPr/>
          <p:nvPr/>
        </p:nvSpPr>
        <p:spPr>
          <a:xfrm>
            <a:off x="1663430" y="4112155"/>
            <a:ext cx="922308" cy="37937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F33CA7D-3CB5-A937-FF6A-EC10F8F511F7}"/>
              </a:ext>
            </a:extLst>
          </p:cNvPr>
          <p:cNvSpPr/>
          <p:nvPr/>
        </p:nvSpPr>
        <p:spPr>
          <a:xfrm>
            <a:off x="4171346" y="4112155"/>
            <a:ext cx="1781982" cy="37937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Dreptunghi: colțuri rotunjite 11">
            <a:extLst>
              <a:ext uri="{FF2B5EF4-FFF2-40B4-BE49-F238E27FC236}">
                <a16:creationId xmlns:a16="http://schemas.microsoft.com/office/drawing/2014/main" id="{103C5895-F107-825A-A2F9-5C55D9676C08}"/>
              </a:ext>
            </a:extLst>
          </p:cNvPr>
          <p:cNvSpPr/>
          <p:nvPr/>
        </p:nvSpPr>
        <p:spPr>
          <a:xfrm>
            <a:off x="564204" y="3732777"/>
            <a:ext cx="1676202" cy="37937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52302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>
            <a:extLst>
              <a:ext uri="{FF2B5EF4-FFF2-40B4-BE49-F238E27FC236}">
                <a16:creationId xmlns:a16="http://schemas.microsoft.com/office/drawing/2014/main" id="{A7FF97F3-5E32-AA20-5ED9-CA341A79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6BBF655-1C35-07B9-4727-22F7A7BF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2126"/>
            <a:ext cx="5797685" cy="2913747"/>
          </a:xfrm>
          <a:prstGeom prst="rect">
            <a:avLst/>
          </a:prstGeom>
        </p:spPr>
      </p:pic>
      <p:pic>
        <p:nvPicPr>
          <p:cNvPr id="6" name="Imagine 5" descr="O imagine care conține text, Font, tipografie, proiectare&#10;&#10;Descriere generată automat">
            <a:extLst>
              <a:ext uri="{FF2B5EF4-FFF2-40B4-BE49-F238E27FC236}">
                <a16:creationId xmlns:a16="http://schemas.microsoft.com/office/drawing/2014/main" id="{14620F18-F4F3-0BC9-BE7E-EEFE42B6B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16" y="1904999"/>
            <a:ext cx="6096000" cy="3048000"/>
          </a:xfrm>
          <a:prstGeom prst="rect">
            <a:avLst/>
          </a:prstGeom>
        </p:spPr>
      </p:pic>
      <p:sp>
        <p:nvSpPr>
          <p:cNvPr id="7" name="Dreptunghi: colțuri rotunjite 6">
            <a:extLst>
              <a:ext uri="{FF2B5EF4-FFF2-40B4-BE49-F238E27FC236}">
                <a16:creationId xmlns:a16="http://schemas.microsoft.com/office/drawing/2014/main" id="{6D301F30-40EB-8597-DF4F-A4791631357F}"/>
              </a:ext>
            </a:extLst>
          </p:cNvPr>
          <p:cNvSpPr/>
          <p:nvPr/>
        </p:nvSpPr>
        <p:spPr>
          <a:xfrm>
            <a:off x="1935804" y="3771687"/>
            <a:ext cx="963038" cy="37937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Dreptunghi: colțuri rotunjite 7">
            <a:extLst>
              <a:ext uri="{FF2B5EF4-FFF2-40B4-BE49-F238E27FC236}">
                <a16:creationId xmlns:a16="http://schemas.microsoft.com/office/drawing/2014/main" id="{74B57550-9AAD-FA33-A3CA-403ABF141B81}"/>
              </a:ext>
            </a:extLst>
          </p:cNvPr>
          <p:cNvSpPr/>
          <p:nvPr/>
        </p:nvSpPr>
        <p:spPr>
          <a:xfrm>
            <a:off x="2898841" y="3771687"/>
            <a:ext cx="1643975" cy="37937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Dreptunghi: colțuri rotunjite 8">
            <a:extLst>
              <a:ext uri="{FF2B5EF4-FFF2-40B4-BE49-F238E27FC236}">
                <a16:creationId xmlns:a16="http://schemas.microsoft.com/office/drawing/2014/main" id="{38374C4F-0D28-911A-9E85-3860CB010739}"/>
              </a:ext>
            </a:extLst>
          </p:cNvPr>
          <p:cNvSpPr/>
          <p:nvPr/>
        </p:nvSpPr>
        <p:spPr>
          <a:xfrm>
            <a:off x="773349" y="4164633"/>
            <a:ext cx="2125492" cy="37937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6DD6C224-090D-1E6A-0C08-A095D0C2FE04}"/>
              </a:ext>
            </a:extLst>
          </p:cNvPr>
          <p:cNvSpPr/>
          <p:nvPr/>
        </p:nvSpPr>
        <p:spPr>
          <a:xfrm>
            <a:off x="77820" y="3785255"/>
            <a:ext cx="1857981" cy="37937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722EA17C-361C-1075-79DE-91C20C029296}"/>
              </a:ext>
            </a:extLst>
          </p:cNvPr>
          <p:cNvSpPr/>
          <p:nvPr/>
        </p:nvSpPr>
        <p:spPr>
          <a:xfrm>
            <a:off x="4571999" y="3785255"/>
            <a:ext cx="1157592" cy="37937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265417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411E7E-FC92-F68F-BE5F-943607AD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CONCLUZII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1C269FF-BE3E-47F9-C86D-2990C4C8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Am extras cuvinte cheie relevante din abstractele cercetătorilor.</a:t>
            </a:r>
          </a:p>
          <a:p>
            <a:r>
              <a:rPr lang="ro-RO" dirty="0"/>
              <a:t>Cele două metode, YAKE și LDA, se completează reciproc.</a:t>
            </a:r>
          </a:p>
          <a:p>
            <a:r>
              <a:rPr lang="ro-RO" dirty="0"/>
              <a:t>Posibile îmbunătățiri ulterioare</a:t>
            </a:r>
            <a:r>
              <a:rPr lang="en-US" dirty="0"/>
              <a:t> :</a:t>
            </a:r>
            <a:endParaRPr lang="ro-RO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generarea automata a listei de stop </a:t>
            </a:r>
            <a:r>
              <a:rPr lang="ro-RO" dirty="0" err="1"/>
              <a:t>words</a:t>
            </a:r>
            <a:endParaRPr lang="ro-RO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implementarea unui mecanism de curățare a listei finale de </a:t>
            </a:r>
            <a:r>
              <a:rPr lang="ro-RO"/>
              <a:t>cuvinte cheie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198433D-075B-49A7-9FA7-4B6FCBC8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0181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3603F5-A8DF-EE55-01A4-44FF2FD9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SURSE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B526464-5561-D6A1-0178-658D6F23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hlinkClick r:id="rId2"/>
              </a:rPr>
              <a:t>https://crescdi.pub.ro/#/profile/69156</a:t>
            </a:r>
            <a:endParaRPr lang="ro-RO" dirty="0"/>
          </a:p>
          <a:p>
            <a:r>
              <a:rPr lang="ro-RO" dirty="0">
                <a:hlinkClick r:id="rId3"/>
              </a:rPr>
              <a:t>https://spacy.io/models</a:t>
            </a:r>
            <a:endParaRPr lang="ro-RO" dirty="0"/>
          </a:p>
          <a:p>
            <a:r>
              <a:rPr lang="ro-RO" dirty="0">
                <a:hlinkClick r:id="rId4"/>
              </a:rPr>
              <a:t>https://www.google.com/url?sa=i&amp;url=https%3A%2F%2Fwww.markovml.com%2Fblog%2Fyake-keyword-extraction&amp;psig=AOvVaw2pxGdxnXas-7nXqH6fUbvl&amp;ust=1719919752129000&amp;source=images&amp;cd=vfe&amp;opi=89978449&amp;ved=0CBcQjhxqFwoTCKjbmMDehYcDFQAAAAAdAAAAABAE</a:t>
            </a:r>
            <a:endParaRPr lang="ro-RO" dirty="0"/>
          </a:p>
          <a:p>
            <a:r>
              <a:rPr lang="ro-RO" dirty="0">
                <a:hlinkClick r:id="rId5"/>
              </a:rPr>
              <a:t>https://www.baeldung.com/cs/latent-dirichlet-allocation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BF72D8F-1478-0067-88E4-2D4316C1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331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1C33262-336D-E0C1-ED43-F290668E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MOTIVAȚIE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8940C0F-9713-04F7-6852-DB3A3FDE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ro-RO" dirty="0"/>
              <a:t>automatizarea extragerii de cuvinte cheie din publicații științifice</a:t>
            </a:r>
          </a:p>
          <a:p>
            <a:r>
              <a:rPr lang="ro-RO" dirty="0"/>
              <a:t>identificarea domeniilor de interes ale cercetătorilor din platforma CRESCDI</a:t>
            </a:r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16739B89-00C9-3B66-218E-6AF1EA73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133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ED61F76-90D7-7DB6-9537-BBFE502A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OBIECTIVE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B046CA-7544-5938-15CA-5E878FE2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extragerea de cuvinte și sintagme cheie</a:t>
            </a:r>
          </a:p>
          <a:p>
            <a:r>
              <a:rPr lang="ro-RO" dirty="0"/>
              <a:t>folosirea unor metode și instrumente software populare în Prelucrarea Limbajului Natural</a:t>
            </a:r>
            <a:endParaRPr lang="en-US" dirty="0"/>
          </a:p>
          <a:p>
            <a:r>
              <a:rPr lang="ro-RO" dirty="0"/>
              <a:t>comparația între YAKE (</a:t>
            </a:r>
            <a:r>
              <a:rPr lang="ro-RO" dirty="0" err="1"/>
              <a:t>Yet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Keyword Extractor) și LDA (Latent Dirichlet Allocation)</a:t>
            </a:r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52A1E34E-4360-50A0-25FC-B3B91275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980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A9E2385E-F4BD-84CA-A464-3088AB30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3" y="2052787"/>
            <a:ext cx="5135699" cy="2725467"/>
          </a:xfrm>
          <a:prstGeom prst="rect">
            <a:avLst/>
          </a:prstGeom>
        </p:spPr>
      </p:pic>
      <p:sp>
        <p:nvSpPr>
          <p:cNvPr id="9" name="Săgeată: dreapta 8">
            <a:extLst>
              <a:ext uri="{FF2B5EF4-FFF2-40B4-BE49-F238E27FC236}">
                <a16:creationId xmlns:a16="http://schemas.microsoft.com/office/drawing/2014/main" id="{2DDB267B-A651-F418-87F4-F2C2EFF07854}"/>
              </a:ext>
            </a:extLst>
          </p:cNvPr>
          <p:cNvSpPr/>
          <p:nvPr/>
        </p:nvSpPr>
        <p:spPr>
          <a:xfrm>
            <a:off x="5055140" y="3255667"/>
            <a:ext cx="1284051" cy="3647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Imagine 14" descr="O imagine care conține text, Font, captură de ecran&#10;&#10;Descriere generată automat">
            <a:extLst>
              <a:ext uri="{FF2B5EF4-FFF2-40B4-BE49-F238E27FC236}">
                <a16:creationId xmlns:a16="http://schemas.microsoft.com/office/drawing/2014/main" id="{F2BA6CF8-212E-11AB-3098-5797B960F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70" y="2131594"/>
            <a:ext cx="5135701" cy="25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36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A43C1A-97F5-2D81-1B8A-6694820B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STATE OF THE ART</a:t>
            </a:r>
            <a:br>
              <a:rPr lang="ro-RO" dirty="0"/>
            </a:br>
            <a:r>
              <a:rPr lang="ro-RO" sz="3600" dirty="0"/>
              <a:t>YAKE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1DB3ABF-1747-59E7-AF00-DC05E0C3C8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algoritm statistic de extragere a cuvintelor cheie</a:t>
            </a:r>
          </a:p>
          <a:p>
            <a:r>
              <a:rPr lang="ro-RO" dirty="0"/>
              <a:t>nesupervizat</a:t>
            </a:r>
          </a:p>
          <a:p>
            <a:r>
              <a:rPr lang="ro-RO" dirty="0"/>
              <a:t>independent de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limbă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domeniu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dimensiune</a:t>
            </a:r>
          </a:p>
        </p:txBody>
      </p:sp>
      <p:pic>
        <p:nvPicPr>
          <p:cNvPr id="7" name="Substituent conținut 6" descr="O imagine care conține text, scris de mână, Font, diagramă&#10;&#10;Descriere generată automat">
            <a:extLst>
              <a:ext uri="{FF2B5EF4-FFF2-40B4-BE49-F238E27FC236}">
                <a16:creationId xmlns:a16="http://schemas.microsoft.com/office/drawing/2014/main" id="{E10B96EF-1839-E29F-0903-43B03E1D5D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902987"/>
            <a:ext cx="5904017" cy="4196614"/>
          </a:xfrm>
        </p:spPr>
      </p:pic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48C5554-68A4-F10C-7F57-A0686398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047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421AB9-D640-6018-606C-64870ADD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STATE OF THE ART</a:t>
            </a:r>
            <a:br>
              <a:rPr lang="ro-RO" dirty="0"/>
            </a:br>
            <a:r>
              <a:rPr lang="ro-RO" sz="3600" dirty="0"/>
              <a:t>Latent Dirichlet Allocation (LDA)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DB4A8C4-BAC7-866C-D540-FDB804D0A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model probabilistic, nesupervizat</a:t>
            </a:r>
          </a:p>
          <a:p>
            <a:r>
              <a:rPr lang="ro-RO" dirty="0"/>
              <a:t>generează o distribuție de probabilitate a unor subiecte în cadrul unui set de documente și o repartiție a cuvintelor în aceste subiecte</a:t>
            </a:r>
          </a:p>
          <a:p>
            <a:r>
              <a:rPr lang="ro-RO" dirty="0"/>
              <a:t>utilizează distribuția Dirichlet pentru a modela aceste repartiții</a:t>
            </a:r>
          </a:p>
        </p:txBody>
      </p:sp>
      <p:pic>
        <p:nvPicPr>
          <p:cNvPr id="7" name="Substituent conținut 6" descr="O imagine care conține text, diagramă, linie, captură de ecran&#10;&#10;Descriere generată automat">
            <a:extLst>
              <a:ext uri="{FF2B5EF4-FFF2-40B4-BE49-F238E27FC236}">
                <a16:creationId xmlns:a16="http://schemas.microsoft.com/office/drawing/2014/main" id="{4E8177FD-9E92-2307-FC5A-5333EA8E55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25625"/>
            <a:ext cx="5961429" cy="4109954"/>
          </a:xfrm>
        </p:spPr>
      </p:pic>
    </p:spTree>
    <p:extLst>
      <p:ext uri="{BB962C8B-B14F-4D97-AF65-F5344CB8AC3E}">
        <p14:creationId xmlns:p14="http://schemas.microsoft.com/office/powerpoint/2010/main" val="247688971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5D32170-EE79-7FBD-8F00-042DC903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IMPLEMENTARE</a:t>
            </a:r>
            <a:br>
              <a:rPr lang="ro-RO" dirty="0"/>
            </a:br>
            <a:r>
              <a:rPr lang="ro-RO" sz="3600" dirty="0"/>
              <a:t>YAKE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1FEFA21-8AB6-D242-014D-0722D911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Preprocesare</a:t>
            </a:r>
            <a:r>
              <a:rPr lang="en-US" dirty="0"/>
              <a:t>:</a:t>
            </a:r>
            <a:endParaRPr lang="ro-RO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concatenarea tuturor abstractelor unui autor într-un singur text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folosirea spaCy pentru a elimina</a:t>
            </a:r>
            <a:r>
              <a:rPr lang="en-US" dirty="0"/>
              <a:t>: </a:t>
            </a:r>
            <a:r>
              <a:rPr lang="ro-RO" dirty="0"/>
              <a:t>nume de persoane, naționalități, entități geopolitice și alte tipuri de locații, date, valori numerice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adăugarea unei liste de stop </a:t>
            </a:r>
            <a:r>
              <a:rPr lang="ro-RO" dirty="0" err="1"/>
              <a:t>words</a:t>
            </a:r>
            <a:r>
              <a:rPr lang="ro-RO" dirty="0"/>
              <a:t> specifice textelor analizate la colecția implicită a bibliotecii YAKE</a:t>
            </a:r>
          </a:p>
          <a:p>
            <a:r>
              <a:rPr lang="ro-RO" sz="2800" dirty="0"/>
              <a:t>Aplicarea algoritmului</a:t>
            </a:r>
            <a:r>
              <a:rPr lang="en-US" dirty="0"/>
              <a:t>:</a:t>
            </a:r>
            <a:endParaRPr lang="ro-RO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extragerea a 15 n-grame cu n maxim 3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85AD395F-99B2-13C9-DE4C-6617BCCA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523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EBDD5A-B4F2-C623-A74E-E89946B2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IMPLEMENTARE</a:t>
            </a:r>
            <a:br>
              <a:rPr lang="ro-RO" dirty="0"/>
            </a:br>
            <a:r>
              <a:rPr lang="ro-RO" sz="3600" dirty="0"/>
              <a:t>LDA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ED300D5-F815-C978-5A73-260E4C3D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Preprocesare</a:t>
            </a:r>
            <a:r>
              <a:rPr lang="en-US" dirty="0"/>
              <a:t>:</a:t>
            </a:r>
            <a:endParaRPr lang="ro-RO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eliminarea semnelor de punctuație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eliminarea</a:t>
            </a:r>
            <a:r>
              <a:rPr lang="en-US" dirty="0"/>
              <a:t> stop words</a:t>
            </a:r>
            <a:endParaRPr lang="ro-RO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eliminarea entităților numite ca în cazul YAKE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eliminarea părților de vorbire diferite de substantiv și adjectiv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construirea n-gramelor și eliminarea </a:t>
            </a:r>
            <a:r>
              <a:rPr lang="ro-RO" dirty="0" err="1"/>
              <a:t>unigramelor</a:t>
            </a:r>
            <a:endParaRPr lang="ro-RO" dirty="0"/>
          </a:p>
          <a:p>
            <a:r>
              <a:rPr lang="ro-RO" sz="2800" dirty="0"/>
              <a:t>Aplicarea algoritmului</a:t>
            </a:r>
            <a:r>
              <a:rPr lang="en-US" dirty="0"/>
              <a:t>:</a:t>
            </a:r>
            <a:endParaRPr lang="ro-RO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extragerea unui topic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/>
              <a:t>cei mai semnificativi 15 termeni sunt cuvintele cheie căutate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9B73B5F0-DC76-4970-DF2D-B142D45E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8811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E9D556-54A7-BF9F-EB8E-124E7229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REZULTATE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455B1A8-829E-4669-8736-8E794452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evaluate folosind cuvintele cheie extrase manual de către autori pentru fiecare publicație</a:t>
            </a:r>
          </a:p>
          <a:p>
            <a:r>
              <a:rPr lang="ro-RO" dirty="0"/>
              <a:t>0.25 </a:t>
            </a:r>
            <a:r>
              <a:rPr lang="ro-RO" dirty="0" err="1"/>
              <a:t>precision</a:t>
            </a:r>
            <a:endParaRPr lang="ro-RO" dirty="0"/>
          </a:p>
          <a:p>
            <a:r>
              <a:rPr lang="ro-RO" dirty="0"/>
              <a:t>0.12 </a:t>
            </a:r>
            <a:r>
              <a:rPr lang="ro-RO" dirty="0" err="1"/>
              <a:t>recall</a:t>
            </a:r>
            <a:endParaRPr lang="ro-RO" dirty="0"/>
          </a:p>
          <a:p>
            <a:r>
              <a:rPr lang="ro-RO" dirty="0"/>
              <a:t>cuvintele cheie de referință nu reprezintă adevărul absolut</a:t>
            </a:r>
          </a:p>
          <a:p>
            <a:r>
              <a:rPr lang="ro-RO" dirty="0"/>
              <a:t>cuvintele cheie sunt subiective și diverse</a:t>
            </a:r>
          </a:p>
          <a:p>
            <a:r>
              <a:rPr lang="ro-RO" dirty="0"/>
              <a:t>LDA extrage termeni mai generali, iar YAKE mai specifici</a:t>
            </a:r>
            <a:endParaRPr lang="en-US" dirty="0"/>
          </a:p>
          <a:p>
            <a:r>
              <a:rPr lang="en-US" dirty="0"/>
              <a:t>YAKE produce </a:t>
            </a:r>
            <a:r>
              <a:rPr lang="ro-RO" dirty="0"/>
              <a:t>rezultate mai bune în cazul autorilor cu mai puține publicații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88BE0F14-D1E7-D628-9F0C-3A731CD0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B58-FF42-4204-8AA4-64356FB884E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66468"/>
      </p:ext>
    </p:extLst>
  </p:cSld>
  <p:clrMapOvr>
    <a:masterClrMapping/>
  </p:clrMapOvr>
  <p:transition spd="slow">
    <p:wip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Temă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ă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ă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8406</TotalTime>
  <Words>499</Words>
  <Application>Microsoft Office PowerPoint</Application>
  <PresentationFormat>Ecran lat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2</vt:i4>
      </vt:variant>
      <vt:variant>
        <vt:lpstr>Titluri diapozitive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Franklin Gothic Book</vt:lpstr>
      <vt:lpstr>Helvetica Light</vt:lpstr>
      <vt:lpstr>Office Theme</vt:lpstr>
      <vt:lpstr>White</vt:lpstr>
      <vt:lpstr>EXTRAGERE DE COMPETENȚE ȘTIINȚIFICE</vt:lpstr>
      <vt:lpstr>MOTIVAȚIE</vt:lpstr>
      <vt:lpstr>OBIECTIVE</vt:lpstr>
      <vt:lpstr>Prezentare PowerPoint</vt:lpstr>
      <vt:lpstr>STATE OF THE ART YAKE</vt:lpstr>
      <vt:lpstr>STATE OF THE ART Latent Dirichlet Allocation (LDA)</vt:lpstr>
      <vt:lpstr>IMPLEMENTARE YAKE</vt:lpstr>
      <vt:lpstr>IMPLEMENTARE LDA</vt:lpstr>
      <vt:lpstr>REZULTATE</vt:lpstr>
      <vt:lpstr>Prezentare PowerPoint</vt:lpstr>
      <vt:lpstr>Prezentare PowerPoint</vt:lpstr>
      <vt:lpstr>CONCLUZII</vt:lpstr>
      <vt:lpstr>SURSE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Ana-Maria NĂSTASE (117464)</dc:creator>
  <cp:lastModifiedBy>Ana-Maria NĂSTASE (117464)</cp:lastModifiedBy>
  <cp:revision>32</cp:revision>
  <dcterms:created xsi:type="dcterms:W3CDTF">2024-06-27T18:59:09Z</dcterms:created>
  <dcterms:modified xsi:type="dcterms:W3CDTF">2024-07-03T15:06:21Z</dcterms:modified>
</cp:coreProperties>
</file>