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6" r:id="rId9"/>
    <p:sldId id="265" r:id="rId10"/>
    <p:sldId id="267" r:id="rId11"/>
    <p:sldId id="269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7A4F61-1F95-4389-A065-24119DDCD895}" type="doc">
      <dgm:prSet loTypeId="urn:microsoft.com/office/officeart/2008/layout/VerticalCurvedLis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20D0712B-87E4-45C3-AD80-D7DA1EFBA603}">
      <dgm:prSet phldrT="[Texto]"/>
      <dgm:spPr/>
      <dgm:t>
        <a:bodyPr/>
        <a:lstStyle/>
        <a:p>
          <a:r>
            <a:rPr lang="es-ES" altLang="en-US" b="1" i="1" dirty="0" err="1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C</a:t>
          </a:r>
          <a:r>
            <a:rPr kumimoji="0" lang="es-ES" altLang="en-US" b="1" i="1" u="none" strike="noStrike" cap="none" normalizeH="0" baseline="0" dirty="0" err="1" smtClean="0">
              <a:ln/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lickthrough</a:t>
          </a:r>
          <a:r>
            <a:rPr kumimoji="0" lang="es-ES" altLang="en-US" b="1" i="1" u="none" strike="noStrike" cap="none" normalizeH="0" baseline="0" dirty="0" smtClean="0">
              <a:ln/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kumimoji="0" lang="es-ES" altLang="en-US" b="1" i="1" u="none" strike="noStrike" cap="none" normalizeH="0" baseline="0" dirty="0" err="1" smtClean="0">
              <a:ln/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rate</a:t>
          </a:r>
          <a:r>
            <a:rPr kumimoji="0" lang="es-ES" altLang="en-US" b="1" i="1" u="none" strike="noStrike" cap="none" normalizeH="0" baseline="0" dirty="0" smtClean="0">
              <a:ln/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: </a:t>
          </a:r>
          <a:r>
            <a:rPr lang="es-ES" altLang="en-US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L</a:t>
          </a:r>
          <a:r>
            <a:rPr kumimoji="0" lang="es-ES" altLang="en-US" b="0" i="0" u="none" strike="noStrike" cap="none" normalizeH="0" baseline="0" dirty="0" smtClean="0">
              <a:ln/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a proporción de sesiones de búsqueda en las que el usuario hizo clic en uno de los resultados mostrados (acción visita a página)</a:t>
          </a:r>
          <a:endParaRPr lang="en-GB" dirty="0"/>
        </a:p>
      </dgm:t>
    </dgm:pt>
    <dgm:pt modelId="{62214DB7-373E-4688-B53A-5CA6E66D3F0C}" type="parTrans" cxnId="{B3B24FAF-3C1F-48EF-9620-FC193522E94A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2049A70D-63D7-4E82-8D0F-687220F9EF8F}" type="sibTrans" cxnId="{B3B24FAF-3C1F-48EF-9620-FC193522E94A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0F57A780-36CF-468C-9770-42802D69DF3D}">
      <dgm:prSet phldrT="[Texto]"/>
      <dgm:spPr/>
      <dgm:t>
        <a:bodyPr/>
        <a:lstStyle/>
        <a:p>
          <a:r>
            <a:rPr kumimoji="0" lang="es-ES" altLang="en-US" b="1" i="1" u="none" strike="noStrike" cap="none" normalizeH="0" baseline="0" smtClean="0">
              <a:ln/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People tend: </a:t>
          </a:r>
          <a:r>
            <a:rPr kumimoji="0" lang="es-ES" altLang="en-US" u="none" strike="noStrike" cap="none" normalizeH="0" baseline="0" smtClean="0">
              <a:ln/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Resultados de las búsquedas que los usuarios tienden a consultar primero</a:t>
          </a:r>
          <a:endParaRPr lang="en-GB" dirty="0"/>
        </a:p>
      </dgm:t>
    </dgm:pt>
    <dgm:pt modelId="{08F6F0BD-68CC-41BF-AE92-93F939C93DEA}" type="parTrans" cxnId="{E5A5B8DB-CB97-4FAD-9FDC-911F1AA25CBC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EBC26195-F339-47B2-94DC-3F4373631703}" type="sibTrans" cxnId="{E5A5B8DB-CB97-4FAD-9FDC-911F1AA25CBC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269B1C1B-FBE1-4B12-97D5-33621F8A8A47}">
      <dgm:prSet phldrT="[Texto]"/>
      <dgm:spPr/>
      <dgm:t>
        <a:bodyPr/>
        <a:lstStyle/>
        <a:p>
          <a:r>
            <a:rPr lang="es-ES" altLang="en-US" b="1" i="1" smtClean="0">
              <a:latin typeface="Times New Roman" panose="02020603050405020304" pitchFamily="18" charset="0"/>
              <a:cs typeface="Times New Roman" panose="02020603050405020304" pitchFamily="18" charset="0"/>
            </a:rPr>
            <a:t>Zero results rate: </a:t>
          </a:r>
          <a:r>
            <a:rPr lang="es-ES" altLang="en-US" smtClean="0">
              <a:latin typeface="Times New Roman" panose="02020603050405020304" pitchFamily="18" charset="0"/>
              <a:cs typeface="Times New Roman" panose="02020603050405020304" pitchFamily="18" charset="0"/>
            </a:rPr>
            <a:t>La proporción de búsquedas que arrojaron 0 resultados</a:t>
          </a:r>
          <a:endParaRPr lang="en-GB" dirty="0"/>
        </a:p>
      </dgm:t>
    </dgm:pt>
    <dgm:pt modelId="{1E8C60F9-A3AF-4032-B71F-541FECAB0856}" type="parTrans" cxnId="{3C04E702-85F1-4401-9B91-B5E3F6E2CC3B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641DD867-0F6A-485C-A149-D155625BCE42}" type="sibTrans" cxnId="{3C04E702-85F1-4401-9B91-B5E3F6E2CC3B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AB94054D-CE04-4ED3-A48C-B7826C105F2B}">
      <dgm:prSet phldrT="[Texto]"/>
      <dgm:spPr/>
      <dgm:t>
        <a:bodyPr/>
        <a:lstStyle/>
        <a:p>
          <a:r>
            <a:rPr lang="es-ES" altLang="en-US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Session Length: </a:t>
          </a:r>
          <a:r>
            <a:rPr lang="es-ES" alt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El tiempo entre el primer evento y el último evento en una sesión</a:t>
          </a:r>
          <a:endParaRPr lang="en-GB" dirty="0"/>
        </a:p>
      </dgm:t>
    </dgm:pt>
    <dgm:pt modelId="{88990E5A-EB1D-451C-AC7C-269BB7757494}" type="parTrans" cxnId="{D0E840F3-2A0F-4C50-A2F8-AEF3F56C5319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171CC1B0-C06A-4ACA-8206-74EC99DEB2A5}" type="sibTrans" cxnId="{D0E840F3-2A0F-4C50-A2F8-AEF3F56C5319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CD47FBB8-C14B-485E-BB37-4110B490ED56}" type="pres">
      <dgm:prSet presAssocID="{497A4F61-1F95-4389-A065-24119DDCD89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GB"/>
        </a:p>
      </dgm:t>
    </dgm:pt>
    <dgm:pt modelId="{B0B56AA0-6B15-4CE4-8DCA-0EE8769E93DF}" type="pres">
      <dgm:prSet presAssocID="{497A4F61-1F95-4389-A065-24119DDCD895}" presName="Name1" presStyleCnt="0"/>
      <dgm:spPr/>
    </dgm:pt>
    <dgm:pt modelId="{AE905F05-864E-4396-8D35-385542D067B7}" type="pres">
      <dgm:prSet presAssocID="{497A4F61-1F95-4389-A065-24119DDCD895}" presName="cycle" presStyleCnt="0"/>
      <dgm:spPr/>
    </dgm:pt>
    <dgm:pt modelId="{14030428-8F49-4706-AC5E-A727605B47F7}" type="pres">
      <dgm:prSet presAssocID="{497A4F61-1F95-4389-A065-24119DDCD895}" presName="srcNode" presStyleLbl="node1" presStyleIdx="0" presStyleCnt="4"/>
      <dgm:spPr/>
    </dgm:pt>
    <dgm:pt modelId="{D070A81F-2A79-471E-9943-C31806B76A4E}" type="pres">
      <dgm:prSet presAssocID="{497A4F61-1F95-4389-A065-24119DDCD895}" presName="conn" presStyleLbl="parChTrans1D2" presStyleIdx="0" presStyleCnt="1"/>
      <dgm:spPr/>
      <dgm:t>
        <a:bodyPr/>
        <a:lstStyle/>
        <a:p>
          <a:endParaRPr lang="en-GB"/>
        </a:p>
      </dgm:t>
    </dgm:pt>
    <dgm:pt modelId="{0D28A8B7-AD9F-4845-8EB0-1A953597A0DA}" type="pres">
      <dgm:prSet presAssocID="{497A4F61-1F95-4389-A065-24119DDCD895}" presName="extraNode" presStyleLbl="node1" presStyleIdx="0" presStyleCnt="4"/>
      <dgm:spPr/>
    </dgm:pt>
    <dgm:pt modelId="{F599EDEC-CF70-4F77-B706-5F1987986F45}" type="pres">
      <dgm:prSet presAssocID="{497A4F61-1F95-4389-A065-24119DDCD895}" presName="dstNode" presStyleLbl="node1" presStyleIdx="0" presStyleCnt="4"/>
      <dgm:spPr/>
    </dgm:pt>
    <dgm:pt modelId="{6820EA68-FBDF-4D0B-9872-FF9739DB0084}" type="pres">
      <dgm:prSet presAssocID="{20D0712B-87E4-45C3-AD80-D7DA1EFBA603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F169AAF-7C77-4B2D-B096-FA3C8DC8FE5E}" type="pres">
      <dgm:prSet presAssocID="{20D0712B-87E4-45C3-AD80-D7DA1EFBA603}" presName="accent_1" presStyleCnt="0"/>
      <dgm:spPr/>
    </dgm:pt>
    <dgm:pt modelId="{A51026E0-E85D-4B15-A141-8EB69135DC6F}" type="pres">
      <dgm:prSet presAssocID="{20D0712B-87E4-45C3-AD80-D7DA1EFBA603}" presName="accentRepeatNode" presStyleLbl="solidFgAcc1" presStyleIdx="0" presStyleCnt="4"/>
      <dgm:spPr/>
    </dgm:pt>
    <dgm:pt modelId="{24902786-1910-482F-8F3F-75B1C8E93ACC}" type="pres">
      <dgm:prSet presAssocID="{0F57A780-36CF-468C-9770-42802D69DF3D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ED9471C-543B-443B-B68A-8AF560DF054C}" type="pres">
      <dgm:prSet presAssocID="{0F57A780-36CF-468C-9770-42802D69DF3D}" presName="accent_2" presStyleCnt="0"/>
      <dgm:spPr/>
    </dgm:pt>
    <dgm:pt modelId="{31A0EA81-C45A-49BC-800D-57770720673A}" type="pres">
      <dgm:prSet presAssocID="{0F57A780-36CF-468C-9770-42802D69DF3D}" presName="accentRepeatNode" presStyleLbl="solidFgAcc1" presStyleIdx="1" presStyleCnt="4"/>
      <dgm:spPr/>
    </dgm:pt>
    <dgm:pt modelId="{A3B583F8-DEC5-40ED-B43A-2FF504642498}" type="pres">
      <dgm:prSet presAssocID="{269B1C1B-FBE1-4B12-97D5-33621F8A8A4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979B188-4F82-45BA-B02C-5D9A0A22032F}" type="pres">
      <dgm:prSet presAssocID="{269B1C1B-FBE1-4B12-97D5-33621F8A8A47}" presName="accent_3" presStyleCnt="0"/>
      <dgm:spPr/>
    </dgm:pt>
    <dgm:pt modelId="{640CF930-56E0-4C26-ACE6-4713420232E9}" type="pres">
      <dgm:prSet presAssocID="{269B1C1B-FBE1-4B12-97D5-33621F8A8A47}" presName="accentRepeatNode" presStyleLbl="solidFgAcc1" presStyleIdx="2" presStyleCnt="4"/>
      <dgm:spPr/>
    </dgm:pt>
    <dgm:pt modelId="{CB6297F0-45BD-4B83-9AEE-2F0CE213708E}" type="pres">
      <dgm:prSet presAssocID="{AB94054D-CE04-4ED3-A48C-B7826C105F2B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B8B5782-8269-4D9C-898C-765A22DBAE01}" type="pres">
      <dgm:prSet presAssocID="{AB94054D-CE04-4ED3-A48C-B7826C105F2B}" presName="accent_4" presStyleCnt="0"/>
      <dgm:spPr/>
    </dgm:pt>
    <dgm:pt modelId="{62633F18-3E60-424E-BB39-0B4EE4B65769}" type="pres">
      <dgm:prSet presAssocID="{AB94054D-CE04-4ED3-A48C-B7826C105F2B}" presName="accentRepeatNode" presStyleLbl="solidFgAcc1" presStyleIdx="3" presStyleCnt="4"/>
      <dgm:spPr/>
    </dgm:pt>
  </dgm:ptLst>
  <dgm:cxnLst>
    <dgm:cxn modelId="{5DA63AF7-2ACD-4063-BBD2-AEBB6E8A7D0A}" type="presOf" srcId="{2049A70D-63D7-4E82-8D0F-687220F9EF8F}" destId="{D070A81F-2A79-471E-9943-C31806B76A4E}" srcOrd="0" destOrd="0" presId="urn:microsoft.com/office/officeart/2008/layout/VerticalCurvedList"/>
    <dgm:cxn modelId="{E5A5B8DB-CB97-4FAD-9FDC-911F1AA25CBC}" srcId="{497A4F61-1F95-4389-A065-24119DDCD895}" destId="{0F57A780-36CF-468C-9770-42802D69DF3D}" srcOrd="1" destOrd="0" parTransId="{08F6F0BD-68CC-41BF-AE92-93F939C93DEA}" sibTransId="{EBC26195-F339-47B2-94DC-3F4373631703}"/>
    <dgm:cxn modelId="{364556D5-6439-4820-80C3-98DF86BB8E8E}" type="presOf" srcId="{AB94054D-CE04-4ED3-A48C-B7826C105F2B}" destId="{CB6297F0-45BD-4B83-9AEE-2F0CE213708E}" srcOrd="0" destOrd="0" presId="urn:microsoft.com/office/officeart/2008/layout/VerticalCurvedList"/>
    <dgm:cxn modelId="{0E1BFFB8-684F-4F9E-92AF-3B26AC2B8427}" type="presOf" srcId="{20D0712B-87E4-45C3-AD80-D7DA1EFBA603}" destId="{6820EA68-FBDF-4D0B-9872-FF9739DB0084}" srcOrd="0" destOrd="0" presId="urn:microsoft.com/office/officeart/2008/layout/VerticalCurvedList"/>
    <dgm:cxn modelId="{6EE3DDAB-E944-4D0B-BD0E-61AE03CD7269}" type="presOf" srcId="{0F57A780-36CF-468C-9770-42802D69DF3D}" destId="{24902786-1910-482F-8F3F-75B1C8E93ACC}" srcOrd="0" destOrd="0" presId="urn:microsoft.com/office/officeart/2008/layout/VerticalCurvedList"/>
    <dgm:cxn modelId="{3C04E702-85F1-4401-9B91-B5E3F6E2CC3B}" srcId="{497A4F61-1F95-4389-A065-24119DDCD895}" destId="{269B1C1B-FBE1-4B12-97D5-33621F8A8A47}" srcOrd="2" destOrd="0" parTransId="{1E8C60F9-A3AF-4032-B71F-541FECAB0856}" sibTransId="{641DD867-0F6A-485C-A149-D155625BCE42}"/>
    <dgm:cxn modelId="{D0E840F3-2A0F-4C50-A2F8-AEF3F56C5319}" srcId="{497A4F61-1F95-4389-A065-24119DDCD895}" destId="{AB94054D-CE04-4ED3-A48C-B7826C105F2B}" srcOrd="3" destOrd="0" parTransId="{88990E5A-EB1D-451C-AC7C-269BB7757494}" sibTransId="{171CC1B0-C06A-4ACA-8206-74EC99DEB2A5}"/>
    <dgm:cxn modelId="{33A54BE2-E76D-42C3-A440-2437347903C5}" type="presOf" srcId="{269B1C1B-FBE1-4B12-97D5-33621F8A8A47}" destId="{A3B583F8-DEC5-40ED-B43A-2FF504642498}" srcOrd="0" destOrd="0" presId="urn:microsoft.com/office/officeart/2008/layout/VerticalCurvedList"/>
    <dgm:cxn modelId="{B3B24FAF-3C1F-48EF-9620-FC193522E94A}" srcId="{497A4F61-1F95-4389-A065-24119DDCD895}" destId="{20D0712B-87E4-45C3-AD80-D7DA1EFBA603}" srcOrd="0" destOrd="0" parTransId="{62214DB7-373E-4688-B53A-5CA6E66D3F0C}" sibTransId="{2049A70D-63D7-4E82-8D0F-687220F9EF8F}"/>
    <dgm:cxn modelId="{506F7D06-8591-4432-900A-66E3A9058B58}" type="presOf" srcId="{497A4F61-1F95-4389-A065-24119DDCD895}" destId="{CD47FBB8-C14B-485E-BB37-4110B490ED56}" srcOrd="0" destOrd="0" presId="urn:microsoft.com/office/officeart/2008/layout/VerticalCurvedList"/>
    <dgm:cxn modelId="{DA19F620-3C73-43D3-B7FE-261349188303}" type="presParOf" srcId="{CD47FBB8-C14B-485E-BB37-4110B490ED56}" destId="{B0B56AA0-6B15-4CE4-8DCA-0EE8769E93DF}" srcOrd="0" destOrd="0" presId="urn:microsoft.com/office/officeart/2008/layout/VerticalCurvedList"/>
    <dgm:cxn modelId="{41214C55-3957-45EA-A5CC-BCE04765978B}" type="presParOf" srcId="{B0B56AA0-6B15-4CE4-8DCA-0EE8769E93DF}" destId="{AE905F05-864E-4396-8D35-385542D067B7}" srcOrd="0" destOrd="0" presId="urn:microsoft.com/office/officeart/2008/layout/VerticalCurvedList"/>
    <dgm:cxn modelId="{510E9646-795E-4B80-8A24-A29379B83A78}" type="presParOf" srcId="{AE905F05-864E-4396-8D35-385542D067B7}" destId="{14030428-8F49-4706-AC5E-A727605B47F7}" srcOrd="0" destOrd="0" presId="urn:microsoft.com/office/officeart/2008/layout/VerticalCurvedList"/>
    <dgm:cxn modelId="{C5869518-D767-49E8-A860-B18E7A6AEDEE}" type="presParOf" srcId="{AE905F05-864E-4396-8D35-385542D067B7}" destId="{D070A81F-2A79-471E-9943-C31806B76A4E}" srcOrd="1" destOrd="0" presId="urn:microsoft.com/office/officeart/2008/layout/VerticalCurvedList"/>
    <dgm:cxn modelId="{2C11D8DA-527C-4870-B55D-3DD34D527D1A}" type="presParOf" srcId="{AE905F05-864E-4396-8D35-385542D067B7}" destId="{0D28A8B7-AD9F-4845-8EB0-1A953597A0DA}" srcOrd="2" destOrd="0" presId="urn:microsoft.com/office/officeart/2008/layout/VerticalCurvedList"/>
    <dgm:cxn modelId="{7B987083-C195-49F5-81DB-4142D40FFB92}" type="presParOf" srcId="{AE905F05-864E-4396-8D35-385542D067B7}" destId="{F599EDEC-CF70-4F77-B706-5F1987986F45}" srcOrd="3" destOrd="0" presId="urn:microsoft.com/office/officeart/2008/layout/VerticalCurvedList"/>
    <dgm:cxn modelId="{AA81B0CB-23DB-4292-8A63-875286865BA5}" type="presParOf" srcId="{B0B56AA0-6B15-4CE4-8DCA-0EE8769E93DF}" destId="{6820EA68-FBDF-4D0B-9872-FF9739DB0084}" srcOrd="1" destOrd="0" presId="urn:microsoft.com/office/officeart/2008/layout/VerticalCurvedList"/>
    <dgm:cxn modelId="{6085CFEB-D2D3-400B-9C51-9D59F573D4A4}" type="presParOf" srcId="{B0B56AA0-6B15-4CE4-8DCA-0EE8769E93DF}" destId="{AF169AAF-7C77-4B2D-B096-FA3C8DC8FE5E}" srcOrd="2" destOrd="0" presId="urn:microsoft.com/office/officeart/2008/layout/VerticalCurvedList"/>
    <dgm:cxn modelId="{37A9CAD8-21E0-42A1-AD85-D3633AF9C258}" type="presParOf" srcId="{AF169AAF-7C77-4B2D-B096-FA3C8DC8FE5E}" destId="{A51026E0-E85D-4B15-A141-8EB69135DC6F}" srcOrd="0" destOrd="0" presId="urn:microsoft.com/office/officeart/2008/layout/VerticalCurvedList"/>
    <dgm:cxn modelId="{A816F43C-D926-436B-A500-69287129DD81}" type="presParOf" srcId="{B0B56AA0-6B15-4CE4-8DCA-0EE8769E93DF}" destId="{24902786-1910-482F-8F3F-75B1C8E93ACC}" srcOrd="3" destOrd="0" presId="urn:microsoft.com/office/officeart/2008/layout/VerticalCurvedList"/>
    <dgm:cxn modelId="{E6A0F82E-4BB6-4A82-89FD-76963B799E9A}" type="presParOf" srcId="{B0B56AA0-6B15-4CE4-8DCA-0EE8769E93DF}" destId="{8ED9471C-543B-443B-B68A-8AF560DF054C}" srcOrd="4" destOrd="0" presId="urn:microsoft.com/office/officeart/2008/layout/VerticalCurvedList"/>
    <dgm:cxn modelId="{813BCA13-8EF1-49EB-AC1A-57341867F31E}" type="presParOf" srcId="{8ED9471C-543B-443B-B68A-8AF560DF054C}" destId="{31A0EA81-C45A-49BC-800D-57770720673A}" srcOrd="0" destOrd="0" presId="urn:microsoft.com/office/officeart/2008/layout/VerticalCurvedList"/>
    <dgm:cxn modelId="{BB54C05D-4492-4160-BA5F-05BA3A15894F}" type="presParOf" srcId="{B0B56AA0-6B15-4CE4-8DCA-0EE8769E93DF}" destId="{A3B583F8-DEC5-40ED-B43A-2FF504642498}" srcOrd="5" destOrd="0" presId="urn:microsoft.com/office/officeart/2008/layout/VerticalCurvedList"/>
    <dgm:cxn modelId="{CEB60ED6-839A-47F3-A8B1-6B5529C022FE}" type="presParOf" srcId="{B0B56AA0-6B15-4CE4-8DCA-0EE8769E93DF}" destId="{D979B188-4F82-45BA-B02C-5D9A0A22032F}" srcOrd="6" destOrd="0" presId="urn:microsoft.com/office/officeart/2008/layout/VerticalCurvedList"/>
    <dgm:cxn modelId="{21115C6E-1F5B-4EE5-9C0F-EE6607180F62}" type="presParOf" srcId="{D979B188-4F82-45BA-B02C-5D9A0A22032F}" destId="{640CF930-56E0-4C26-ACE6-4713420232E9}" srcOrd="0" destOrd="0" presId="urn:microsoft.com/office/officeart/2008/layout/VerticalCurvedList"/>
    <dgm:cxn modelId="{A93F859F-8155-46C3-949A-4A6C7DBA52AF}" type="presParOf" srcId="{B0B56AA0-6B15-4CE4-8DCA-0EE8769E93DF}" destId="{CB6297F0-45BD-4B83-9AEE-2F0CE213708E}" srcOrd="7" destOrd="0" presId="urn:microsoft.com/office/officeart/2008/layout/VerticalCurvedList"/>
    <dgm:cxn modelId="{441A3A26-D8C0-47D2-91A7-D6D0A59D6AB6}" type="presParOf" srcId="{B0B56AA0-6B15-4CE4-8DCA-0EE8769E93DF}" destId="{FB8B5782-8269-4D9C-898C-765A22DBAE01}" srcOrd="8" destOrd="0" presId="urn:microsoft.com/office/officeart/2008/layout/VerticalCurvedList"/>
    <dgm:cxn modelId="{7A92DDE6-8054-453D-B8DD-FA384A29C6E9}" type="presParOf" srcId="{FB8B5782-8269-4D9C-898C-765A22DBAE01}" destId="{62633F18-3E60-424E-BB39-0B4EE4B6576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70A81F-2A79-471E-9943-C31806B76A4E}">
      <dsp:nvSpPr>
        <dsp:cNvPr id="0" name=""/>
        <dsp:cNvSpPr/>
      </dsp:nvSpPr>
      <dsp:spPr>
        <a:xfrm>
          <a:off x="-5265032" y="-806371"/>
          <a:ext cx="6269555" cy="6269555"/>
        </a:xfrm>
        <a:prstGeom prst="blockArc">
          <a:avLst>
            <a:gd name="adj1" fmla="val 18900000"/>
            <a:gd name="adj2" fmla="val 2700000"/>
            <a:gd name="adj3" fmla="val 345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20EA68-FBDF-4D0B-9872-FF9739DB0084}">
      <dsp:nvSpPr>
        <dsp:cNvPr id="0" name=""/>
        <dsp:cNvSpPr/>
      </dsp:nvSpPr>
      <dsp:spPr>
        <a:xfrm>
          <a:off x="525934" y="358015"/>
          <a:ext cx="6918680" cy="71640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8646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altLang="en-US" sz="1600" b="1" i="1" kern="1200" dirty="0" err="1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C</a:t>
          </a:r>
          <a:r>
            <a:rPr kumimoji="0" lang="es-ES" altLang="en-US" sz="1600" b="1" i="1" u="none" strike="noStrike" kern="1200" cap="none" normalizeH="0" baseline="0" dirty="0" err="1" smtClean="0">
              <a:ln/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lickthrough</a:t>
          </a:r>
          <a:r>
            <a:rPr kumimoji="0" lang="es-ES" altLang="en-US" sz="1600" b="1" i="1" u="none" strike="noStrike" kern="1200" cap="none" normalizeH="0" baseline="0" dirty="0" smtClean="0">
              <a:ln/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kumimoji="0" lang="es-ES" altLang="en-US" sz="1600" b="1" i="1" u="none" strike="noStrike" kern="1200" cap="none" normalizeH="0" baseline="0" dirty="0" err="1" smtClean="0">
              <a:ln/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rate</a:t>
          </a:r>
          <a:r>
            <a:rPr kumimoji="0" lang="es-ES" altLang="en-US" sz="1600" b="1" i="1" u="none" strike="noStrike" kern="1200" cap="none" normalizeH="0" baseline="0" dirty="0" smtClean="0">
              <a:ln/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: </a:t>
          </a:r>
          <a:r>
            <a:rPr lang="es-ES" altLang="en-US" sz="1600" kern="12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L</a:t>
          </a:r>
          <a:r>
            <a:rPr kumimoji="0" lang="es-ES" altLang="en-US" sz="1600" b="0" i="0" u="none" strike="noStrike" kern="1200" cap="none" normalizeH="0" baseline="0" dirty="0" smtClean="0">
              <a:ln/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a proporción de sesiones de búsqueda en las que el usuario hizo clic en uno de los resultados mostrados (acción visita a página)</a:t>
          </a:r>
          <a:endParaRPr lang="en-GB" sz="1600" kern="1200" dirty="0"/>
        </a:p>
      </dsp:txBody>
      <dsp:txXfrm>
        <a:off x="525934" y="358015"/>
        <a:ext cx="6918680" cy="716403"/>
      </dsp:txXfrm>
    </dsp:sp>
    <dsp:sp modelId="{A51026E0-E85D-4B15-A141-8EB69135DC6F}">
      <dsp:nvSpPr>
        <dsp:cNvPr id="0" name=""/>
        <dsp:cNvSpPr/>
      </dsp:nvSpPr>
      <dsp:spPr>
        <a:xfrm>
          <a:off x="78181" y="268465"/>
          <a:ext cx="895504" cy="8955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4902786-1910-482F-8F3F-75B1C8E93ACC}">
      <dsp:nvSpPr>
        <dsp:cNvPr id="0" name=""/>
        <dsp:cNvSpPr/>
      </dsp:nvSpPr>
      <dsp:spPr>
        <a:xfrm>
          <a:off x="936665" y="1432807"/>
          <a:ext cx="6507949" cy="71640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8646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es-ES" altLang="en-US" sz="1600" b="1" i="1" u="none" strike="noStrike" kern="1200" cap="none" normalizeH="0" baseline="0" smtClean="0">
              <a:ln/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People tend: </a:t>
          </a:r>
          <a:r>
            <a:rPr kumimoji="0" lang="es-ES" altLang="en-US" sz="1600" u="none" strike="noStrike" kern="1200" cap="none" normalizeH="0" baseline="0" smtClean="0">
              <a:ln/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Resultados de las búsquedas que los usuarios tienden a consultar primero</a:t>
          </a:r>
          <a:endParaRPr lang="en-GB" sz="1600" kern="1200" dirty="0"/>
        </a:p>
      </dsp:txBody>
      <dsp:txXfrm>
        <a:off x="936665" y="1432807"/>
        <a:ext cx="6507949" cy="716403"/>
      </dsp:txXfrm>
    </dsp:sp>
    <dsp:sp modelId="{31A0EA81-C45A-49BC-800D-57770720673A}">
      <dsp:nvSpPr>
        <dsp:cNvPr id="0" name=""/>
        <dsp:cNvSpPr/>
      </dsp:nvSpPr>
      <dsp:spPr>
        <a:xfrm>
          <a:off x="488912" y="1343257"/>
          <a:ext cx="895504" cy="8955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3B583F8-DEC5-40ED-B43A-2FF504642498}">
      <dsp:nvSpPr>
        <dsp:cNvPr id="0" name=""/>
        <dsp:cNvSpPr/>
      </dsp:nvSpPr>
      <dsp:spPr>
        <a:xfrm>
          <a:off x="936665" y="2507600"/>
          <a:ext cx="6507949" cy="71640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8646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altLang="en-US" sz="1600" b="1" i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Zero results rate: </a:t>
          </a:r>
          <a:r>
            <a:rPr lang="es-ES" altLang="en-US" sz="16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La proporción de búsquedas que arrojaron 0 resultados</a:t>
          </a:r>
          <a:endParaRPr lang="en-GB" sz="1600" kern="1200" dirty="0"/>
        </a:p>
      </dsp:txBody>
      <dsp:txXfrm>
        <a:off x="936665" y="2507600"/>
        <a:ext cx="6507949" cy="716403"/>
      </dsp:txXfrm>
    </dsp:sp>
    <dsp:sp modelId="{640CF930-56E0-4C26-ACE6-4713420232E9}">
      <dsp:nvSpPr>
        <dsp:cNvPr id="0" name=""/>
        <dsp:cNvSpPr/>
      </dsp:nvSpPr>
      <dsp:spPr>
        <a:xfrm>
          <a:off x="488912" y="2418049"/>
          <a:ext cx="895504" cy="8955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B6297F0-45BD-4B83-9AEE-2F0CE213708E}">
      <dsp:nvSpPr>
        <dsp:cNvPr id="0" name=""/>
        <dsp:cNvSpPr/>
      </dsp:nvSpPr>
      <dsp:spPr>
        <a:xfrm>
          <a:off x="525934" y="3582392"/>
          <a:ext cx="6918680" cy="71640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8646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altLang="en-US" sz="1600" b="1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Session Length: </a:t>
          </a:r>
          <a:r>
            <a:rPr lang="es-ES" alt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El tiempo entre el primer evento y el último evento en una sesión</a:t>
          </a:r>
          <a:endParaRPr lang="en-GB" sz="1600" kern="1200" dirty="0"/>
        </a:p>
      </dsp:txBody>
      <dsp:txXfrm>
        <a:off x="525934" y="3582392"/>
        <a:ext cx="6918680" cy="716403"/>
      </dsp:txXfrm>
    </dsp:sp>
    <dsp:sp modelId="{62633F18-3E60-424E-BB39-0B4EE4B65769}">
      <dsp:nvSpPr>
        <dsp:cNvPr id="0" name=""/>
        <dsp:cNvSpPr/>
      </dsp:nvSpPr>
      <dsp:spPr>
        <a:xfrm>
          <a:off x="78181" y="3492841"/>
          <a:ext cx="895504" cy="8955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9ECA-7EE9-4AE4-A059-87748C91BA28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1865-71A5-48D3-9354-791BD6366E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13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9ECA-7EE9-4AE4-A059-87748C91BA28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1865-71A5-48D3-9354-791BD6366E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145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9ECA-7EE9-4AE4-A059-87748C91BA28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1865-71A5-48D3-9354-791BD6366E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97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9ECA-7EE9-4AE4-A059-87748C91BA28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1865-71A5-48D3-9354-791BD6366E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814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9ECA-7EE9-4AE4-A059-87748C91BA28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1865-71A5-48D3-9354-791BD6366E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57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9ECA-7EE9-4AE4-A059-87748C91BA28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1865-71A5-48D3-9354-791BD6366E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20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9ECA-7EE9-4AE4-A059-87748C91BA28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1865-71A5-48D3-9354-791BD6366E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128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9ECA-7EE9-4AE4-A059-87748C91BA28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1865-71A5-48D3-9354-791BD6366E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693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9ECA-7EE9-4AE4-A059-87748C91BA28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1865-71A5-48D3-9354-791BD6366E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901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9ECA-7EE9-4AE4-A059-87748C91BA28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1865-71A5-48D3-9354-791BD6366E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583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9ECA-7EE9-4AE4-A059-87748C91BA28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1865-71A5-48D3-9354-791BD6366E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719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69ECA-7EE9-4AE4-A059-87748C91BA28}" type="datetimeFigureOut">
              <a:rPr lang="en-GB" smtClean="0"/>
              <a:t>28/02/2022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51865-71A5-48D3-9354-791BD6366E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433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6946"/>
            <a:ext cx="12206690" cy="689494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 Task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Presentado por: Ana Cristina Pasos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01/04/2022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5" descr="https://www.adevinta.com/app/uploads/sites/2/2022/02/adevinta-spain-logo-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74" y="165753"/>
            <a:ext cx="1576524" cy="64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494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3890"/>
            <a:ext cx="12192000" cy="1182254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86692" y="1537396"/>
            <a:ext cx="1094509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s-ES" sz="1600" dirty="0"/>
              <a:t>Usando la correlación de Pearson entre la duración por sesión y la variable </a:t>
            </a:r>
            <a:r>
              <a:rPr lang="es-ES" sz="1600" dirty="0" err="1"/>
              <a:t>checkin</a:t>
            </a:r>
            <a:r>
              <a:rPr lang="es-ES" sz="1600" dirty="0"/>
              <a:t> usando el </a:t>
            </a:r>
            <a:r>
              <a:rPr lang="es-ES" sz="1600" dirty="0" err="1"/>
              <a:t>checkin</a:t>
            </a:r>
            <a:r>
              <a:rPr lang="es-ES" sz="1600" dirty="0"/>
              <a:t> máximo por sesión la correlación obtenida es fue de un </a:t>
            </a:r>
            <a:r>
              <a:rPr lang="es-ES" sz="1600" b="1" dirty="0"/>
              <a:t>74</a:t>
            </a:r>
            <a:r>
              <a:rPr lang="es-ES" sz="1600" dirty="0"/>
              <a:t>%.</a:t>
            </a:r>
            <a:endParaRPr lang="en-GB" sz="1600" dirty="0"/>
          </a:p>
        </p:txBody>
      </p:sp>
      <p:pic>
        <p:nvPicPr>
          <p:cNvPr id="2053" name="Picture 5" descr="https://www.adevinta.com/app/uploads/sites/2/2022/02/adevinta-spain-logo-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74" y="165753"/>
            <a:ext cx="1533236" cy="64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0" y="-17384"/>
            <a:ext cx="12191999" cy="1325563"/>
          </a:xfrm>
        </p:spPr>
        <p:txBody>
          <a:bodyPr>
            <a:normAutofit/>
          </a:bodyPr>
          <a:lstStyle/>
          <a:p>
            <a:pPr lvl="0" algn="ctr"/>
            <a:r>
              <a:rPr kumimoji="0" lang="es-ES" altLang="en-US" sz="3600" b="1" u="none" strike="noStrike" cap="none" normalizeH="0" baseline="0" dirty="0" smtClean="0">
                <a:ln/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Correlación Session Length y </a:t>
            </a:r>
            <a:r>
              <a:rPr kumimoji="0" lang="es-ES" altLang="en-US" sz="3600" b="1" u="none" strike="noStrike" cap="none" normalizeH="0" baseline="0" dirty="0" err="1" smtClean="0">
                <a:ln/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Checkin</a:t>
            </a:r>
            <a:endParaRPr kumimoji="0" lang="es-ES" altLang="en-US" sz="3600" b="1" u="none" strike="noStrike" cap="none" normalizeH="0" baseline="0" dirty="0" smtClean="0">
              <a:ln/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010024" y="6228347"/>
            <a:ext cx="58764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s-ES" altLang="en-US" sz="12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Nota:</a:t>
            </a:r>
            <a:r>
              <a:rPr lang="es-ES" sz="1200" i="1" dirty="0"/>
              <a:t> </a:t>
            </a:r>
            <a:r>
              <a:rPr lang="es-ES" sz="1200" b="1" i="1" dirty="0"/>
              <a:t>Session </a:t>
            </a:r>
            <a:r>
              <a:rPr lang="es-ES" sz="1200" b="1" i="1" dirty="0" smtClean="0"/>
              <a:t>Length es </a:t>
            </a:r>
            <a:r>
              <a:rPr lang="es-ES" sz="1200" b="1" i="1" dirty="0"/>
              <a:t>el tiempo entre el primer evento y el último evento en una </a:t>
            </a:r>
            <a:r>
              <a:rPr lang="es-ES" sz="1200" b="1" i="1" dirty="0" smtClean="0"/>
              <a:t>sesión</a:t>
            </a:r>
          </a:p>
          <a:p>
            <a:r>
              <a:rPr lang="es-ES" sz="1200" b="1" i="1" dirty="0"/>
              <a:t> </a:t>
            </a:r>
            <a:r>
              <a:rPr lang="es-ES" sz="1200" b="1" i="1" dirty="0" smtClean="0"/>
              <a:t>          CHECKIN (Cuántos segundos ha estado abierta la página)</a:t>
            </a:r>
            <a:endParaRPr lang="en-GB" sz="1200" b="1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840706"/>
              </p:ext>
            </p:extLst>
          </p:nvPr>
        </p:nvGraphicFramePr>
        <p:xfrm>
          <a:off x="1655421" y="2697413"/>
          <a:ext cx="3417511" cy="253647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081442"/>
                <a:gridCol w="1477328"/>
                <a:gridCol w="858741"/>
              </a:tblGrid>
              <a:tr h="25364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Fecha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err="1">
                          <a:effectLst/>
                        </a:rPr>
                        <a:t>Promedio</a:t>
                      </a:r>
                      <a:r>
                        <a:rPr lang="en-GB" sz="1200" u="none" strike="noStrike" dirty="0">
                          <a:effectLst/>
                        </a:rPr>
                        <a:t> de </a:t>
                      </a:r>
                      <a:r>
                        <a:rPr lang="en-GB" sz="1200" u="none" strike="noStrike" dirty="0" err="1">
                          <a:effectLst/>
                        </a:rPr>
                        <a:t>Segundos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 dirty="0" err="1">
                          <a:effectLst/>
                        </a:rPr>
                        <a:t>Máx</a:t>
                      </a:r>
                      <a:r>
                        <a:rPr lang="en-GB" sz="1050" u="none" strike="noStrike" dirty="0">
                          <a:effectLst/>
                        </a:rPr>
                        <a:t> </a:t>
                      </a:r>
                      <a:r>
                        <a:rPr lang="en-GB" sz="1050" u="none" strike="noStrike" dirty="0" err="1">
                          <a:effectLst/>
                        </a:rPr>
                        <a:t>checkin</a:t>
                      </a:r>
                      <a:endParaRPr lang="en-GB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5364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01/03/2016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240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185.3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5364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02/03/2016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252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186.6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5364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03/03/2016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264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185.1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5364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04/03/2016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222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169.5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5364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05/03/2016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226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169.8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5364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06/03/2016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250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171.4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5364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07/03/2016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212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171.8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5364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08/03/2016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206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169.6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5364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Total general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234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176.9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6459" y="2571652"/>
            <a:ext cx="4752108" cy="278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610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3890"/>
            <a:ext cx="12192000" cy="1182254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004291" y="2634735"/>
            <a:ext cx="882072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s-ES" dirty="0" smtClean="0"/>
              <a:t>El grupo “A” presento mayor interés en la información ofrecida en la web que el grupo “B”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s-ES" dirty="0" smtClean="0"/>
              <a:t>El 87% de las sesiones que tuvieron visitas a páginas seleccionaron como primera opción entre las 3 primeras opciones presentadas en la búsqueda 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s-ES" dirty="0" smtClean="0"/>
              <a:t>El interés del grupo “A” en realizar visitas a páginas cayo un 35% a partir del cuarto día, sin embargo el grupo “B” incremento su interés un 29% a partir del 4 día</a:t>
            </a:r>
            <a:endParaRPr lang="en-GB" dirty="0"/>
          </a:p>
        </p:txBody>
      </p:sp>
      <p:pic>
        <p:nvPicPr>
          <p:cNvPr id="2053" name="Picture 5" descr="https://www.adevinta.com/app/uploads/sites/2/2022/02/adevinta-spain-logo-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74" y="165753"/>
            <a:ext cx="1533236" cy="64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0" y="-17384"/>
            <a:ext cx="12191999" cy="1325563"/>
          </a:xfrm>
        </p:spPr>
        <p:txBody>
          <a:bodyPr>
            <a:normAutofit/>
          </a:bodyPr>
          <a:lstStyle/>
          <a:p>
            <a:pPr lvl="0" algn="ctr"/>
            <a:r>
              <a:rPr kumimoji="0" lang="es-ES" altLang="en-US" sz="3600" b="1" u="none" strike="noStrike" cap="none" normalizeH="0" baseline="0" dirty="0" smtClean="0">
                <a:ln/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Conclusión</a:t>
            </a:r>
            <a:endParaRPr kumimoji="0" lang="es-ES" altLang="en-US" sz="3600" b="1" u="none" strike="noStrike" cap="none" normalizeH="0" baseline="0" dirty="0" smtClean="0">
              <a:ln/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578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6" y="0"/>
            <a:ext cx="12139448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2709" y="2766218"/>
            <a:ext cx="11056344" cy="1325563"/>
          </a:xfrm>
        </p:spPr>
        <p:txBody>
          <a:bodyPr/>
          <a:lstStyle/>
          <a:p>
            <a:pPr algn="ctr"/>
            <a:r>
              <a:rPr lang="en-GB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Gracias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930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6945"/>
            <a:ext cx="12206690" cy="1182254"/>
          </a:xfrm>
          <a:prstGeom prst="rect">
            <a:avLst/>
          </a:prstGeom>
        </p:spPr>
      </p:pic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845683"/>
              </p:ext>
            </p:extLst>
          </p:nvPr>
        </p:nvGraphicFramePr>
        <p:xfrm>
          <a:off x="2299850" y="3649368"/>
          <a:ext cx="3381948" cy="1994049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492828"/>
                <a:gridCol w="595592"/>
                <a:gridCol w="638684"/>
                <a:gridCol w="654844"/>
              </a:tblGrid>
              <a:tr h="1964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Fecha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</a:rPr>
                        <a:t>A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Total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64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01/03/2016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4210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5050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9260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64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02/03/2016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4223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4992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9215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64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03/03/2016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4211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5147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9358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64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04/03/2016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3514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4739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8253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64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05/03/2016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2735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4005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6740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64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06/03/2016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3142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4504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7646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64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07/03/2016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4032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5513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9545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64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08/03/2016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3423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4671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8094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264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Total general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29490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38621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68111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86295" y="1643190"/>
            <a:ext cx="9885658" cy="1823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 han analizado una serie de m</a:t>
            </a:r>
            <a:r>
              <a:rPr kumimoji="0" lang="es-E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</a:t>
            </a:r>
            <a:r>
              <a:rPr kumimoji="0" lang="es-E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tricas sobre la interacci</a:t>
            </a:r>
            <a:r>
              <a:rPr kumimoji="0" lang="es-E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ó</a:t>
            </a:r>
            <a:r>
              <a:rPr kumimoji="0" lang="es-E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que han tenido dos grupos de usuarios con la web. El prop</a:t>
            </a:r>
            <a:r>
              <a:rPr kumimoji="0" lang="es-E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ó</a:t>
            </a:r>
            <a:r>
              <a:rPr kumimoji="0" lang="es-E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sito es identificar si existen diferencias entre ambos grupos, los cuales clasificamos como grupo "A" y grupo "B".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Periodo de an</a:t>
            </a:r>
            <a:r>
              <a:rPr kumimoji="0" lang="es-ES" altLang="en-US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á</a:t>
            </a:r>
            <a:r>
              <a:rPr kumimoji="0" lang="es-ES" altLang="en-US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lisis</a:t>
            </a:r>
            <a:r>
              <a:rPr kumimoji="0" lang="es-ES" alt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kumimoji="0" lang="es-E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01 de Marzo 2016 al 08 de Marzo 2016.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ES" altLang="en-US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Descripci</a:t>
            </a:r>
            <a:r>
              <a:rPr kumimoji="0" lang="es-ES" altLang="en-US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ó</a:t>
            </a:r>
            <a:r>
              <a:rPr kumimoji="0" lang="es-ES" altLang="en-US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del la muestra</a:t>
            </a:r>
            <a:endParaRPr kumimoji="0" lang="en-GB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049" name="Imagen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199" y="3649368"/>
            <a:ext cx="3762519" cy="207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https://www.adevinta.com/app/uploads/sites/2/2022/02/adevinta-spain-logo-new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74" y="165753"/>
            <a:ext cx="1576524" cy="64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2918692" y="-36945"/>
            <a:ext cx="7502794" cy="1325563"/>
          </a:xfrm>
        </p:spPr>
        <p:txBody>
          <a:bodyPr/>
          <a:lstStyle/>
          <a:p>
            <a:r>
              <a:rPr lang="en-GB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Descripción</a:t>
            </a:r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n-GB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Análisis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186294" y="6338516"/>
            <a:ext cx="31598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ES" altLang="en-US" sz="12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Nota: Entenderemos</a:t>
            </a:r>
            <a:r>
              <a:rPr kumimoji="0" lang="es-ES" altLang="en-US" sz="1200" b="1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como usuario el Id sesión</a:t>
            </a:r>
            <a:endParaRPr kumimoji="0" lang="en-GB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2232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36945"/>
            <a:ext cx="12265891" cy="1182254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352549" y="2968403"/>
            <a:ext cx="989329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kumimoji="0" lang="es-E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kumimoji="0" lang="es-ES" altLang="en-US" sz="16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s-ES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3" name="Picture 5" descr="https://www.adevinta.com/app/uploads/sites/2/2022/02/adevinta-spain-logo-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74" y="165753"/>
            <a:ext cx="1533236" cy="64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3482104" y="-36945"/>
            <a:ext cx="5163131" cy="1325563"/>
          </a:xfrm>
        </p:spPr>
        <p:txBody>
          <a:bodyPr/>
          <a:lstStyle/>
          <a:p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Métricas a Evaluar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840026688"/>
              </p:ext>
            </p:extLst>
          </p:nvPr>
        </p:nvGraphicFramePr>
        <p:xfrm>
          <a:off x="3583707" y="1699465"/>
          <a:ext cx="7509164" cy="4656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098" name="Picture 2" descr="KPI - What Is It? Definition - Delante SEO/SEM Glossary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6" t="2964" r="2492" b="11093"/>
          <a:stretch/>
        </p:blipFill>
        <p:spPr bwMode="auto">
          <a:xfrm>
            <a:off x="886692" y="2968403"/>
            <a:ext cx="2992578" cy="220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055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3890"/>
            <a:ext cx="12192000" cy="1182254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86692" y="1116745"/>
            <a:ext cx="1034068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s-ES" sz="1600" dirty="0" smtClean="0"/>
              <a:t>El </a:t>
            </a:r>
            <a:r>
              <a:rPr lang="es-ES" sz="1600" dirty="0" err="1" smtClean="0"/>
              <a:t>clickthrough</a:t>
            </a:r>
            <a:r>
              <a:rPr lang="es-ES" sz="1600" dirty="0" smtClean="0"/>
              <a:t> </a:t>
            </a:r>
            <a:r>
              <a:rPr lang="es-ES" sz="1600" dirty="0" err="1" smtClean="0"/>
              <a:t>rate</a:t>
            </a:r>
            <a:r>
              <a:rPr lang="es-ES" sz="1600" dirty="0" smtClean="0"/>
              <a:t> general diario para el grupo A fue de </a:t>
            </a:r>
            <a:r>
              <a:rPr lang="es-ES" sz="1600" dirty="0" smtClean="0"/>
              <a:t>36.1% </a:t>
            </a:r>
            <a:r>
              <a:rPr lang="es-ES" sz="1600" dirty="0" smtClean="0"/>
              <a:t>y para el grupo “B” fue de </a:t>
            </a:r>
            <a:r>
              <a:rPr lang="es-ES" sz="1600" dirty="0" smtClean="0"/>
              <a:t>15.5%. </a:t>
            </a:r>
            <a:r>
              <a:rPr lang="es-ES" sz="1600" dirty="0" smtClean="0"/>
              <a:t>A nivel diario el grupo “A” tuvo una caída del 35% en el </a:t>
            </a:r>
            <a:r>
              <a:rPr lang="es-ES" sz="1600" dirty="0" err="1" smtClean="0"/>
              <a:t>clickthrough</a:t>
            </a:r>
            <a:r>
              <a:rPr lang="es-ES" sz="1600" dirty="0" smtClean="0"/>
              <a:t> </a:t>
            </a:r>
            <a:r>
              <a:rPr lang="es-ES" sz="1600" dirty="0" err="1" smtClean="0"/>
              <a:t>rate</a:t>
            </a:r>
            <a:r>
              <a:rPr lang="es-ES" sz="1600" dirty="0" smtClean="0"/>
              <a:t> para los últimos 5 días, sin embargo el grupo “B” incremento sus </a:t>
            </a:r>
            <a:r>
              <a:rPr lang="es-ES" sz="1600" dirty="0" err="1" smtClean="0"/>
              <a:t>clickthrough</a:t>
            </a:r>
            <a:r>
              <a:rPr lang="es-ES" sz="1600" dirty="0" smtClean="0"/>
              <a:t> </a:t>
            </a:r>
            <a:r>
              <a:rPr lang="es-ES" sz="1600" dirty="0" err="1" smtClean="0"/>
              <a:t>rate</a:t>
            </a:r>
            <a:r>
              <a:rPr lang="es-ES" sz="1600" dirty="0" smtClean="0"/>
              <a:t> en un 29% en los últimos 5 días</a:t>
            </a:r>
            <a:endParaRPr lang="en-GB" sz="1600" dirty="0" smtClean="0"/>
          </a:p>
        </p:txBody>
      </p:sp>
      <p:pic>
        <p:nvPicPr>
          <p:cNvPr id="2053" name="Picture 5" descr="https://www.adevinta.com/app/uploads/sites/2/2022/02/adevinta-spain-logo-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74" y="165753"/>
            <a:ext cx="1533236" cy="64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0" y="-17384"/>
            <a:ext cx="12191999" cy="1325563"/>
          </a:xfrm>
        </p:spPr>
        <p:txBody>
          <a:bodyPr/>
          <a:lstStyle/>
          <a:p>
            <a:pPr lvl="0" algn="ctr"/>
            <a:r>
              <a:rPr lang="es-ES" altLang="en-US" b="1" dirty="0" err="1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kumimoji="0" lang="es-ES" altLang="en-US" b="1" u="none" strike="noStrike" cap="none" normalizeH="0" baseline="0" dirty="0" err="1" smtClean="0">
                <a:ln/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lickthrough</a:t>
            </a:r>
            <a:r>
              <a:rPr kumimoji="0" lang="es-ES" altLang="en-US" b="1" u="none" strike="noStrike" cap="none" normalizeH="0" baseline="0" dirty="0" smtClean="0">
                <a:ln/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altLang="en-US" b="1" dirty="0" err="1">
                <a:ln/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</a:t>
            </a:r>
            <a:r>
              <a:rPr kumimoji="0" lang="es-ES" altLang="en-US" b="1" u="none" strike="noStrike" cap="none" normalizeH="0" baseline="0" dirty="0" err="1" smtClean="0">
                <a:ln/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ate</a:t>
            </a:r>
            <a:endParaRPr kumimoji="0" lang="es-ES" altLang="en-US" b="1" u="none" strike="noStrike" cap="none" normalizeH="0" baseline="0" dirty="0" smtClean="0">
              <a:ln/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186294" y="6338516"/>
            <a:ext cx="100655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ES" altLang="en-US" sz="12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Nota: </a:t>
            </a:r>
            <a:r>
              <a:rPr lang="es-ES" altLang="en-US" sz="1200" b="1" i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kumimoji="0" lang="es-ES" altLang="en-US" sz="1200" b="1" i="1" u="none" strike="noStrike" cap="none" normalizeH="0" baseline="0" dirty="0" err="1" smtClean="0">
                <a:ln/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lickthrough</a:t>
            </a:r>
            <a:r>
              <a:rPr kumimoji="0" lang="es-ES" altLang="en-US" sz="1200" b="1" i="1" u="none" strike="noStrike" cap="none" normalizeH="0" baseline="0" dirty="0" smtClean="0">
                <a:ln/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s-ES" altLang="en-US" sz="1200" b="1" i="1" u="none" strike="noStrike" cap="none" normalizeH="0" baseline="0" dirty="0" err="1" smtClean="0">
                <a:ln/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rate</a:t>
            </a:r>
            <a:r>
              <a:rPr kumimoji="0" lang="es-ES" altLang="en-US" sz="1200" b="1" i="1" u="none" strike="noStrike" cap="none" normalizeH="0" baseline="0" dirty="0" smtClean="0">
                <a:ln/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es l</a:t>
            </a:r>
            <a:r>
              <a:rPr kumimoji="0" lang="es-ES" altLang="en-US" sz="12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proporción de sesiones de búsqueda en las que el usuario hizo clic en uno de los resultados mostrados (acción visita a página)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110673"/>
              </p:ext>
            </p:extLst>
          </p:nvPr>
        </p:nvGraphicFramePr>
        <p:xfrm>
          <a:off x="2503054" y="2172224"/>
          <a:ext cx="3482109" cy="184150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203921"/>
                <a:gridCol w="1092790"/>
                <a:gridCol w="592699"/>
                <a:gridCol w="592699"/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Fecha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a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b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Total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01/03/2016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47.1%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12.6%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36.2%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02/03/2016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44.9%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13.3%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35.4%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03/03/2016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43.5%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13.6%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34.3%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04/03/2016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29.9%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17.0%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25.8%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05/03/2016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29.2%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17.6%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25.2%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06/03/2016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30.6%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16.7%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25.7%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07/03/2016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28.4%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17.5%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24.8%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08/03/2016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29.6%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16.1%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25.1%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Total general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36.1%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15.5%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29.4%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345714"/>
              </p:ext>
            </p:extLst>
          </p:nvPr>
        </p:nvGraphicFramePr>
        <p:xfrm>
          <a:off x="2503054" y="4196057"/>
          <a:ext cx="3482107" cy="206857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203920"/>
                <a:gridCol w="1092789"/>
                <a:gridCol w="592699"/>
                <a:gridCol w="592699"/>
              </a:tblGrid>
              <a:tr h="20685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 err="1">
                          <a:effectLst/>
                        </a:rPr>
                        <a:t>Fecha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a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b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Total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0685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01/03/2016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57.9%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15.5%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44.6%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0685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02/03/2016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55.5%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16.4%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43.7%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0685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03/03/2016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52.9%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16.6%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41.8%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0685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04/03/2016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36.6%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20.6%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31.4%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0685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05/03/2016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35.5%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22.0%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30.9%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0685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06/03/2016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36.9%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20.6%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31.2%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0685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07/03/2016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34.8%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21.4%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30.3%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0685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08/03/2016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36.8%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19.9%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31.2%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0685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Total general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44.3%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19.0%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36.1%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172" y="4196057"/>
            <a:ext cx="3558409" cy="206857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6172" y="2172224"/>
            <a:ext cx="355841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282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3890"/>
            <a:ext cx="12192000" cy="1182254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29672" y="1712767"/>
            <a:ext cx="1094509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/>
            <a:r>
              <a:rPr lang="es-ES" sz="1600" dirty="0"/>
              <a:t>En ambos grupos el 67% de las páginas visitadas por primera vez durante la sesión, se encontraban en la primera posición de la búsqueda y este porcentaje no varía mucho a nivel </a:t>
            </a:r>
            <a:r>
              <a:rPr lang="es-ES" sz="1600" dirty="0" smtClean="0"/>
              <a:t>diario</a:t>
            </a:r>
            <a:endParaRPr lang="en-GB" sz="1600" dirty="0"/>
          </a:p>
        </p:txBody>
      </p:sp>
      <p:pic>
        <p:nvPicPr>
          <p:cNvPr id="2053" name="Picture 5" descr="https://www.adevinta.com/app/uploads/sites/2/2022/02/adevinta-spain-logo-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74" y="165753"/>
            <a:ext cx="1533236" cy="64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0" y="-17384"/>
            <a:ext cx="12191999" cy="1325563"/>
          </a:xfrm>
        </p:spPr>
        <p:txBody>
          <a:bodyPr/>
          <a:lstStyle/>
          <a:p>
            <a:pPr lvl="0" algn="ctr"/>
            <a:r>
              <a:rPr kumimoji="0" lang="es-ES" altLang="en-US" b="1" u="none" strike="noStrike" cap="none" normalizeH="0" baseline="0" dirty="0" err="1" smtClean="0">
                <a:ln/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People</a:t>
            </a:r>
            <a:r>
              <a:rPr kumimoji="0" lang="es-ES" altLang="en-US" b="1" u="none" strike="noStrike" cap="none" normalizeH="0" baseline="0" dirty="0" smtClean="0">
                <a:ln/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altLang="en-US" b="1" dirty="0" err="1">
                <a:ln/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kumimoji="0" lang="es-ES" altLang="en-US" b="1" u="none" strike="noStrike" cap="none" normalizeH="0" baseline="0" dirty="0" err="1" smtClean="0">
                <a:ln/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end</a:t>
            </a:r>
            <a:r>
              <a:rPr kumimoji="0" lang="es-ES" altLang="en-US" b="1" u="none" strike="noStrike" cap="none" normalizeH="0" baseline="0" dirty="0" smtClean="0">
                <a:ln/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" name="Rectángulo 8"/>
          <p:cNvSpPr/>
          <p:nvPr/>
        </p:nvSpPr>
        <p:spPr>
          <a:xfrm>
            <a:off x="1186294" y="6338516"/>
            <a:ext cx="6377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es-ES" altLang="en-US" sz="12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Nota: </a:t>
            </a:r>
            <a:r>
              <a:rPr lang="es-ES" sz="1200" b="1" i="1" dirty="0" err="1"/>
              <a:t>People</a:t>
            </a:r>
            <a:r>
              <a:rPr lang="es-ES" sz="1200" b="1" i="1" dirty="0"/>
              <a:t> </a:t>
            </a:r>
            <a:r>
              <a:rPr lang="es-ES" sz="1200" b="1" i="1" dirty="0" err="1" smtClean="0"/>
              <a:t>tend</a:t>
            </a:r>
            <a:r>
              <a:rPr lang="es-ES" sz="1200" b="1" i="1" dirty="0" smtClean="0"/>
              <a:t> es el resultados </a:t>
            </a:r>
            <a:r>
              <a:rPr lang="es-ES" sz="1200" b="1" i="1" dirty="0"/>
              <a:t>de las búsquedas que los usuarios tienden a consultar primero</a:t>
            </a:r>
            <a:endParaRPr lang="en-GB" sz="1200" b="1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62010"/>
              </p:ext>
            </p:extLst>
          </p:nvPr>
        </p:nvGraphicFramePr>
        <p:xfrm>
          <a:off x="987136" y="3597765"/>
          <a:ext cx="4546600" cy="184150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231900"/>
                <a:gridCol w="1600200"/>
                <a:gridCol w="431800"/>
                <a:gridCol w="431800"/>
                <a:gridCol w="482600"/>
                <a:gridCol w="368300"/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Fecha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&gt;=5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01/03/2016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68%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14%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02/03/2016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67%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13%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03/03/2016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67%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13%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04/03/2016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68%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14%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05/03/2016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66%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15%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06/03/2016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67%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13%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07/03/2016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66%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13%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10%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08/03/2016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67%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13%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10%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Total general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67%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14%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7%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4%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9%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10" name="Rectángulo 9"/>
          <p:cNvSpPr/>
          <p:nvPr/>
        </p:nvSpPr>
        <p:spPr>
          <a:xfrm>
            <a:off x="1058198" y="3150656"/>
            <a:ext cx="44044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b="1" dirty="0" smtClean="0"/>
              <a:t>Posición de las </a:t>
            </a:r>
            <a:r>
              <a:rPr lang="es-ES" sz="1200" b="1" dirty="0"/>
              <a:t>páginas </a:t>
            </a:r>
            <a:r>
              <a:rPr lang="es-ES" sz="1200" b="1" dirty="0" smtClean="0"/>
              <a:t>visitadas por primera vez durante la sesión</a:t>
            </a:r>
          </a:p>
          <a:p>
            <a:pPr algn="ctr"/>
            <a:r>
              <a:rPr lang="es-ES" sz="1200" b="1" dirty="0" smtClean="0"/>
              <a:t>Grupo A y B</a:t>
            </a:r>
            <a:endParaRPr lang="en-GB" sz="1200" b="1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2217" y="2854747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024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3890"/>
            <a:ext cx="12192000" cy="1182254"/>
          </a:xfrm>
          <a:prstGeom prst="rect">
            <a:avLst/>
          </a:prstGeom>
        </p:spPr>
      </p:pic>
      <p:pic>
        <p:nvPicPr>
          <p:cNvPr id="2053" name="Picture 5" descr="https://www.adevinta.com/app/uploads/sites/2/2022/02/adevinta-spain-logo-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74" y="165753"/>
            <a:ext cx="1533236" cy="64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0" y="-17384"/>
            <a:ext cx="12191999" cy="1325563"/>
          </a:xfrm>
        </p:spPr>
        <p:txBody>
          <a:bodyPr/>
          <a:lstStyle/>
          <a:p>
            <a:pPr lvl="0" algn="ctr"/>
            <a:r>
              <a:rPr kumimoji="0" lang="es-ES" altLang="en-US" b="1" u="none" strike="noStrike" cap="none" normalizeH="0" baseline="0" dirty="0" err="1" smtClean="0">
                <a:ln/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People</a:t>
            </a:r>
            <a:r>
              <a:rPr kumimoji="0" lang="es-ES" altLang="en-US" b="1" u="none" strike="noStrike" cap="none" normalizeH="0" baseline="0" dirty="0" smtClean="0">
                <a:ln/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altLang="en-US" b="1" dirty="0" err="1">
                <a:ln/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kumimoji="0" lang="es-ES" altLang="en-US" b="1" u="none" strike="noStrike" cap="none" normalizeH="0" baseline="0" dirty="0" err="1" smtClean="0">
                <a:ln/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end</a:t>
            </a:r>
            <a:r>
              <a:rPr kumimoji="0" lang="es-ES" altLang="en-US" b="1" u="none" strike="noStrike" cap="none" normalizeH="0" baseline="0" dirty="0" smtClean="0">
                <a:ln/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" name="Rectángulo 8"/>
          <p:cNvSpPr/>
          <p:nvPr/>
        </p:nvSpPr>
        <p:spPr>
          <a:xfrm>
            <a:off x="1186294" y="6338516"/>
            <a:ext cx="6377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es-ES" altLang="en-US" sz="12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Nota: </a:t>
            </a:r>
            <a:r>
              <a:rPr lang="es-ES" sz="1200" b="1" i="1" dirty="0" err="1"/>
              <a:t>People</a:t>
            </a:r>
            <a:r>
              <a:rPr lang="es-ES" sz="1200" b="1" i="1" dirty="0"/>
              <a:t> </a:t>
            </a:r>
            <a:r>
              <a:rPr lang="es-ES" sz="1200" b="1" i="1" dirty="0" err="1" smtClean="0"/>
              <a:t>tend</a:t>
            </a:r>
            <a:r>
              <a:rPr lang="es-ES" sz="1200" b="1" i="1" dirty="0" smtClean="0"/>
              <a:t> es el resultados </a:t>
            </a:r>
            <a:r>
              <a:rPr lang="es-ES" sz="1200" b="1" i="1" dirty="0"/>
              <a:t>de las búsquedas que los usuarios tienden a consultar primero</a:t>
            </a:r>
            <a:endParaRPr lang="en-GB" sz="1200" b="1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1828794" y="2310025"/>
            <a:ext cx="34405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b="1" dirty="0" smtClean="0"/>
              <a:t>Frecuencia de Páginas visitadas por sesión Grupo A</a:t>
            </a:r>
            <a:endParaRPr lang="en-GB" sz="1200" b="1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193" y="2551514"/>
            <a:ext cx="3702240" cy="182889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8630" y="2392124"/>
            <a:ext cx="3769225" cy="185087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8630" y="4368251"/>
            <a:ext cx="3769225" cy="1793388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1828794" y="4360613"/>
            <a:ext cx="34405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b="1" dirty="0" smtClean="0"/>
              <a:t>Frecuencia de Páginas visitadas por sesión Grupo B</a:t>
            </a:r>
            <a:endParaRPr lang="en-GB" sz="1200" b="1" dirty="0"/>
          </a:p>
        </p:txBody>
      </p:sp>
      <p:sp>
        <p:nvSpPr>
          <p:cNvPr id="14" name="Rectángulo 13"/>
          <p:cNvSpPr/>
          <p:nvPr/>
        </p:nvSpPr>
        <p:spPr>
          <a:xfrm>
            <a:off x="1062323" y="1340702"/>
            <a:ext cx="100673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s-ES" dirty="0" smtClean="0"/>
              <a:t>Los porcentajes de sesiones en donde se realizó la visita a una sola página, para el grupo “A” fue del 67% y parra el grupo "B" fue del 99%. Las sesiones con 2 o más páginas visitadas para el grupo "A" cayeron un 57% en los últimos 5 días con respecto a los primeros 3 días</a:t>
            </a:r>
            <a:endParaRPr lang="en-GB" dirty="0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2803" y="4572480"/>
            <a:ext cx="2692538" cy="147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852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3890"/>
            <a:ext cx="12192000" cy="1182254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77455" y="1341247"/>
            <a:ext cx="1094509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/>
            <a:r>
              <a:rPr lang="es-ES" sz="1600" dirty="0" smtClean="0"/>
              <a:t>El </a:t>
            </a:r>
            <a:r>
              <a:rPr lang="es-ES" sz="1600" dirty="0"/>
              <a:t>grupo "A" visita 5.8 veces más páginas que el grupo "B" pero el grupo "B" refleja un 7.3% más de interés en permanecer en las páginas que el grupo "A</a:t>
            </a:r>
            <a:r>
              <a:rPr lang="es-ES" sz="1600" dirty="0" smtClean="0"/>
              <a:t>".</a:t>
            </a:r>
            <a:endParaRPr lang="en-GB" sz="1600" dirty="0"/>
          </a:p>
        </p:txBody>
      </p:sp>
      <p:pic>
        <p:nvPicPr>
          <p:cNvPr id="2053" name="Picture 5" descr="https://www.adevinta.com/app/uploads/sites/2/2022/02/adevinta-spain-logo-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74" y="165753"/>
            <a:ext cx="1533236" cy="64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0" y="-17384"/>
            <a:ext cx="12191999" cy="1325563"/>
          </a:xfrm>
        </p:spPr>
        <p:txBody>
          <a:bodyPr/>
          <a:lstStyle/>
          <a:p>
            <a:pPr lvl="0" algn="ctr"/>
            <a:r>
              <a:rPr kumimoji="0" lang="es-ES" altLang="en-US" b="1" u="none" strike="noStrike" cap="none" normalizeH="0" baseline="0" dirty="0" err="1" smtClean="0">
                <a:ln/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People</a:t>
            </a:r>
            <a:r>
              <a:rPr kumimoji="0" lang="es-ES" altLang="en-US" b="1" u="none" strike="noStrike" cap="none" normalizeH="0" baseline="0" dirty="0" smtClean="0">
                <a:ln/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altLang="en-US" b="1" dirty="0" err="1">
                <a:ln/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kumimoji="0" lang="es-ES" altLang="en-US" b="1" u="none" strike="noStrike" cap="none" normalizeH="0" baseline="0" dirty="0" err="1" smtClean="0">
                <a:ln/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end</a:t>
            </a:r>
            <a:r>
              <a:rPr kumimoji="0" lang="es-ES" altLang="en-US" b="1" u="none" strike="noStrike" cap="none" normalizeH="0" baseline="0" dirty="0" smtClean="0">
                <a:ln/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" name="Rectángulo 8"/>
          <p:cNvSpPr/>
          <p:nvPr/>
        </p:nvSpPr>
        <p:spPr>
          <a:xfrm>
            <a:off x="1186294" y="6338516"/>
            <a:ext cx="6377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es-ES" altLang="en-US" sz="12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Nota: </a:t>
            </a:r>
            <a:r>
              <a:rPr lang="es-ES" sz="1200" b="1" i="1" dirty="0" err="1"/>
              <a:t>People</a:t>
            </a:r>
            <a:r>
              <a:rPr lang="es-ES" sz="1200" b="1" i="1" dirty="0"/>
              <a:t> </a:t>
            </a:r>
            <a:r>
              <a:rPr lang="es-ES" sz="1200" b="1" i="1" dirty="0" err="1" smtClean="0"/>
              <a:t>tend</a:t>
            </a:r>
            <a:r>
              <a:rPr lang="es-ES" sz="1200" b="1" i="1" dirty="0" smtClean="0"/>
              <a:t> es el resultados </a:t>
            </a:r>
            <a:r>
              <a:rPr lang="es-ES" sz="1200" b="1" i="1" dirty="0"/>
              <a:t>de las búsquedas que los usuarios tienden a consultar primero</a:t>
            </a:r>
            <a:endParaRPr lang="en-GB" sz="1200" b="1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736172"/>
              </p:ext>
            </p:extLst>
          </p:nvPr>
        </p:nvGraphicFramePr>
        <p:xfrm>
          <a:off x="1579420" y="2306328"/>
          <a:ext cx="2725503" cy="176215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042735"/>
                <a:gridCol w="487117"/>
                <a:gridCol w="464975"/>
                <a:gridCol w="415877"/>
                <a:gridCol w="314799"/>
              </a:tblGrid>
              <a:tr h="17621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Fecha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a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b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Total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 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7621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01/03/2016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1.41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0.72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9.7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7621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02/03/2016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1.40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0.15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0.73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9.2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7621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03/03/2016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1.37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0.70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8.8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7621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04/03/2016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0.96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0.19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0.52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5.0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7621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05/03/2016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0.92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0.20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0.49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7621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06/03/2016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0.92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0.19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0.49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4.8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7621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07/03/2016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0.90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0.20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0.49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7621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08/03/2016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0.94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0.19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0.51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5.1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7621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Total general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1.13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0.18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0.59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6.4</a:t>
                      </a:r>
                      <a:endParaRPr lang="en-GB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1587699" y="1956815"/>
            <a:ext cx="23748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b="1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Ratio </a:t>
            </a:r>
            <a:r>
              <a:rPr lang="en-GB" sz="1200" b="1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Páginas</a:t>
            </a:r>
            <a:r>
              <a:rPr lang="en-GB" sz="1200" b="1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GB" sz="1200" b="1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visitadas</a:t>
            </a:r>
            <a:r>
              <a:rPr lang="en-GB" sz="1200" b="1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por </a:t>
            </a:r>
            <a:r>
              <a:rPr lang="en-GB" sz="1200" b="1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Sesión</a:t>
            </a:r>
            <a:endParaRPr lang="en-GB" sz="1200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333343"/>
              </p:ext>
            </p:extLst>
          </p:nvPr>
        </p:nvGraphicFramePr>
        <p:xfrm>
          <a:off x="4663497" y="2306328"/>
          <a:ext cx="2717224" cy="1795897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764389"/>
                <a:gridCol w="506003"/>
                <a:gridCol w="430832"/>
                <a:gridCol w="535709"/>
                <a:gridCol w="480291"/>
              </a:tblGrid>
              <a:tr h="17917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Fecha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a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b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Total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7917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01/03/2016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1.05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0.13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0.54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8.31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7917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02/03/2016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1.05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0.13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0.55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8.08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7917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03/03/2016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1.04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0.54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7.55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7917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04/03/2016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0.77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0.42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4.79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7917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05/03/2016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0.74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0.17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0.40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4.38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7917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06/03/2016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0.76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0.41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4.83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7917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07/03/2016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0.74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0.17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0.41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4.37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7917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08/03/2016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0.75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0.41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4.65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3367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Total general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0.88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0.15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0.47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5.82</a:t>
                      </a:r>
                      <a:endParaRPr lang="en-GB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13" name="Rectángulo 12"/>
          <p:cNvSpPr/>
          <p:nvPr/>
        </p:nvSpPr>
        <p:spPr>
          <a:xfrm>
            <a:off x="4372850" y="1864481"/>
            <a:ext cx="34831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b="1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Ratio </a:t>
            </a:r>
            <a:r>
              <a:rPr lang="en-GB" sz="1200" b="1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Páginas</a:t>
            </a:r>
            <a:r>
              <a:rPr lang="en-GB" sz="1200" b="1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GB" sz="1200" b="1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visitadas</a:t>
            </a:r>
            <a:r>
              <a:rPr lang="en-GB" sz="1200" b="1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con </a:t>
            </a:r>
            <a:r>
              <a:rPr lang="en-GB" sz="1200" b="1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duración</a:t>
            </a:r>
            <a:r>
              <a:rPr lang="en-GB" sz="1200" b="1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&gt;=10 </a:t>
            </a:r>
            <a:r>
              <a:rPr lang="en-GB" sz="1200" b="1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segundos</a:t>
            </a:r>
            <a:endParaRPr lang="en-GB" sz="1200" b="1" i="0" u="none" strike="noStrike" dirty="0" smtClean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ctr"/>
            <a:r>
              <a:rPr lang="en-GB" sz="1200" b="1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por </a:t>
            </a:r>
            <a:r>
              <a:rPr lang="en-GB" sz="1200" b="1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Sesión</a:t>
            </a:r>
            <a:r>
              <a:rPr lang="en-GB" sz="1200" dirty="0" smtClean="0"/>
              <a:t> </a:t>
            </a:r>
            <a:endParaRPr lang="en-GB" sz="1200" dirty="0"/>
          </a:p>
        </p:txBody>
      </p:sp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519345"/>
              </p:ext>
            </p:extLst>
          </p:nvPr>
        </p:nvGraphicFramePr>
        <p:xfrm>
          <a:off x="8103790" y="2306328"/>
          <a:ext cx="2808722" cy="179590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799698"/>
                <a:gridCol w="574758"/>
                <a:gridCol w="565916"/>
                <a:gridCol w="545077"/>
                <a:gridCol w="323273"/>
              </a:tblGrid>
              <a:tr h="17836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Fecha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a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b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Total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 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451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01/03/2016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74.4%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87.2%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75.8%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7836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02/03/2016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74.9%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85.5%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76.1%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7836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03/03/2016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75.8%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88.6%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77.3%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7836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04/03/2016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80.0%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83.5%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80.8%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451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05/03/2016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81.1%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84.1%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81.8%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7836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06/03/2016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82.7%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83.0%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82.7%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7836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07/03/2016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82.5%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84.4%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83.0%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7836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08/03/2016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79.4%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86.4%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80.9%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7836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Total general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77.9%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85.2%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79.1%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7.3%</a:t>
                      </a:r>
                      <a:endParaRPr lang="en-GB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14" name="Rectángulo 13"/>
          <p:cNvSpPr/>
          <p:nvPr/>
        </p:nvSpPr>
        <p:spPr>
          <a:xfrm>
            <a:off x="8029902" y="1882953"/>
            <a:ext cx="2973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b="1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Ratio </a:t>
            </a:r>
            <a:r>
              <a:rPr lang="en-GB" sz="1000" b="1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Páginas</a:t>
            </a:r>
            <a:r>
              <a:rPr lang="en-GB" sz="1000" b="1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GB" sz="1000" b="1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visitadas</a:t>
            </a:r>
            <a:r>
              <a:rPr lang="en-GB" sz="1000" b="1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con </a:t>
            </a:r>
            <a:r>
              <a:rPr lang="en-GB" sz="1000" b="1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duración</a:t>
            </a:r>
            <a:r>
              <a:rPr lang="en-GB" sz="1000" b="1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&gt;=10 </a:t>
            </a:r>
            <a:r>
              <a:rPr lang="en-GB" sz="1000" b="1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segundos</a:t>
            </a:r>
            <a:endParaRPr lang="en-GB" sz="1000" b="1" i="0" u="none" strike="noStrike" dirty="0" smtClean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ctr"/>
            <a:r>
              <a:rPr lang="en-GB" sz="1000" b="1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por </a:t>
            </a:r>
            <a:r>
              <a:rPr lang="en-GB" sz="1000" b="1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Sesión</a:t>
            </a:r>
            <a:r>
              <a:rPr lang="en-GB" sz="1000" dirty="0" smtClean="0"/>
              <a:t> / </a:t>
            </a:r>
            <a:r>
              <a:rPr lang="en-GB" sz="1000" b="1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Ratio </a:t>
            </a:r>
            <a:r>
              <a:rPr lang="en-GB" sz="1000" b="1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Páginas</a:t>
            </a:r>
            <a:r>
              <a:rPr lang="en-GB" sz="1000" b="1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GB" sz="1000" b="1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visitadas</a:t>
            </a:r>
            <a:r>
              <a:rPr lang="en-GB" sz="1000" b="1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por </a:t>
            </a:r>
            <a:r>
              <a:rPr lang="en-GB" sz="1000" b="1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Sesión</a:t>
            </a:r>
            <a:r>
              <a:rPr lang="en-GB" sz="1000" dirty="0" smtClean="0"/>
              <a:t> </a:t>
            </a:r>
            <a:endParaRPr lang="en-GB" sz="1000" dirty="0"/>
          </a:p>
        </p:txBody>
      </p: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48886"/>
              </p:ext>
            </p:extLst>
          </p:nvPr>
        </p:nvGraphicFramePr>
        <p:xfrm>
          <a:off x="4686299" y="4516257"/>
          <a:ext cx="2819400" cy="184150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838200"/>
                <a:gridCol w="1409700"/>
                <a:gridCol w="571500"/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Fecha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a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b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01/03/2016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0.0%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74.5%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02/03/2016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0.0%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74.5%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03/03/2016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0.1%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74.0%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04/03/2016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0.1%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70.0%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05/03/2016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0.1%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68.7%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06/03/2016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0.2%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70.3%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07/03/2016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0.0%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69.3%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08/03/2016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0.0%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70.0%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0.1%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71.5%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17" name="Rectángulo 16"/>
          <p:cNvSpPr/>
          <p:nvPr/>
        </p:nvSpPr>
        <p:spPr>
          <a:xfrm>
            <a:off x="4844095" y="4239258"/>
            <a:ext cx="24913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b="1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Ratio </a:t>
            </a:r>
            <a:r>
              <a:rPr lang="en-GB" sz="1200" b="1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Sesión</a:t>
            </a:r>
            <a:r>
              <a:rPr lang="en-GB" sz="1200" b="1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sin </a:t>
            </a:r>
            <a:r>
              <a:rPr lang="en-GB" sz="1200" b="1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tiempo</a:t>
            </a:r>
            <a:r>
              <a:rPr lang="en-GB" sz="1200" b="1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de </a:t>
            </a:r>
            <a:r>
              <a:rPr lang="en-GB" sz="1200" b="1" i="0" u="none" strike="noStrike" dirty="0" err="1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Duración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443582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3890"/>
            <a:ext cx="12192000" cy="1182254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69818" y="1747647"/>
            <a:ext cx="1094509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s-ES" sz="1600" dirty="0"/>
              <a:t>En general para ambos grupos, el </a:t>
            </a:r>
            <a:r>
              <a:rPr lang="es-ES" sz="1600" dirty="0" err="1"/>
              <a:t>zero</a:t>
            </a:r>
            <a:r>
              <a:rPr lang="es-ES" sz="1600" dirty="0"/>
              <a:t> </a:t>
            </a:r>
            <a:r>
              <a:rPr lang="es-ES" sz="1600" dirty="0" err="1"/>
              <a:t>results</a:t>
            </a:r>
            <a:r>
              <a:rPr lang="es-ES" sz="1600" dirty="0"/>
              <a:t> </a:t>
            </a:r>
            <a:r>
              <a:rPr lang="es-ES" sz="1600" dirty="0" err="1"/>
              <a:t>rate</a:t>
            </a:r>
            <a:r>
              <a:rPr lang="es-ES" sz="1600" dirty="0"/>
              <a:t> es muy similar y estable en el periodo de los 8 </a:t>
            </a:r>
            <a:r>
              <a:rPr lang="es-ES" sz="1600" dirty="0" smtClean="0"/>
              <a:t>días. </a:t>
            </a:r>
            <a:r>
              <a:rPr lang="es-ES" sz="1600" dirty="0"/>
              <a:t>El grupo "A" tiene en promedio un 18.4% en el </a:t>
            </a:r>
            <a:r>
              <a:rPr lang="es-ES" sz="1600" dirty="0" err="1"/>
              <a:t>zero</a:t>
            </a:r>
            <a:r>
              <a:rPr lang="es-ES" sz="1600" dirty="0"/>
              <a:t> </a:t>
            </a:r>
            <a:r>
              <a:rPr lang="es-ES" sz="1600" dirty="0" err="1"/>
              <a:t>results</a:t>
            </a:r>
            <a:r>
              <a:rPr lang="es-ES" sz="1600" dirty="0"/>
              <a:t> </a:t>
            </a:r>
            <a:r>
              <a:rPr lang="es-ES" sz="1600" dirty="0" err="1"/>
              <a:t>rate</a:t>
            </a:r>
            <a:r>
              <a:rPr lang="es-ES" sz="1600" dirty="0"/>
              <a:t> y el grupo "B" tiene un 18.6%</a:t>
            </a:r>
            <a:endParaRPr lang="en-GB" sz="1600" dirty="0"/>
          </a:p>
        </p:txBody>
      </p:sp>
      <p:pic>
        <p:nvPicPr>
          <p:cNvPr id="2053" name="Picture 5" descr="https://www.adevinta.com/app/uploads/sites/2/2022/02/adevinta-spain-logo-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74" y="165753"/>
            <a:ext cx="1533236" cy="64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0" y="-17384"/>
            <a:ext cx="12191999" cy="1325563"/>
          </a:xfrm>
        </p:spPr>
        <p:txBody>
          <a:bodyPr/>
          <a:lstStyle/>
          <a:p>
            <a:pPr lvl="0" algn="ctr"/>
            <a:r>
              <a:rPr kumimoji="0" lang="es-ES" altLang="en-US" b="1" u="none" strike="noStrike" cap="none" normalizeH="0" baseline="0" dirty="0" smtClean="0">
                <a:ln/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Zero </a:t>
            </a:r>
            <a:r>
              <a:rPr lang="es-ES" altLang="en-US" b="1" dirty="0" err="1">
                <a:ln/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</a:t>
            </a:r>
            <a:r>
              <a:rPr kumimoji="0" lang="es-ES" altLang="en-US" b="1" u="none" strike="noStrike" cap="none" normalizeH="0" baseline="0" dirty="0" err="1" smtClean="0">
                <a:ln/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esults</a:t>
            </a:r>
            <a:r>
              <a:rPr kumimoji="0" lang="es-ES" altLang="en-US" b="1" u="none" strike="noStrike" cap="none" normalizeH="0" baseline="0" dirty="0" smtClean="0">
                <a:ln/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altLang="en-US" b="1" dirty="0" err="1">
                <a:ln/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</a:t>
            </a:r>
            <a:r>
              <a:rPr kumimoji="0" lang="es-ES" altLang="en-US" b="1" u="none" strike="noStrike" cap="none" normalizeH="0" baseline="0" dirty="0" err="1" smtClean="0">
                <a:ln/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ate</a:t>
            </a:r>
            <a:r>
              <a:rPr kumimoji="0" lang="es-ES" altLang="en-US" b="1" u="none" strike="noStrike" cap="none" normalizeH="0" baseline="0" dirty="0" smtClean="0">
                <a:ln/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" name="Rectángulo 8"/>
          <p:cNvSpPr/>
          <p:nvPr/>
        </p:nvSpPr>
        <p:spPr>
          <a:xfrm>
            <a:off x="1186294" y="6338516"/>
            <a:ext cx="53701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s-ES" altLang="en-US" sz="12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Nota: </a:t>
            </a:r>
            <a:r>
              <a:rPr lang="es-ES" sz="1200" b="1" i="1" dirty="0"/>
              <a:t>Zero </a:t>
            </a:r>
            <a:r>
              <a:rPr lang="es-ES" sz="1200" b="1" i="1" dirty="0" err="1"/>
              <a:t>results</a:t>
            </a:r>
            <a:r>
              <a:rPr lang="es-ES" sz="1200" b="1" i="1" dirty="0"/>
              <a:t> </a:t>
            </a:r>
            <a:r>
              <a:rPr lang="es-ES" sz="1200" b="1" i="1" dirty="0" err="1" smtClean="0"/>
              <a:t>rate</a:t>
            </a:r>
            <a:r>
              <a:rPr lang="es-ES" sz="1200" b="1" i="1" dirty="0" smtClean="0"/>
              <a:t> es la </a:t>
            </a:r>
            <a:r>
              <a:rPr lang="es-ES" sz="1200" b="1" i="1" dirty="0"/>
              <a:t>proporción de búsquedas que arrojaron 0 </a:t>
            </a:r>
            <a:r>
              <a:rPr lang="es-ES" sz="1200" b="1" i="1" dirty="0" smtClean="0"/>
              <a:t>resultados</a:t>
            </a:r>
            <a:endParaRPr lang="en-GB" sz="1200" b="1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243653"/>
              </p:ext>
            </p:extLst>
          </p:nvPr>
        </p:nvGraphicFramePr>
        <p:xfrm>
          <a:off x="1834572" y="3088367"/>
          <a:ext cx="3559463" cy="222591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101739"/>
                <a:gridCol w="864441"/>
                <a:gridCol w="808193"/>
                <a:gridCol w="785090"/>
              </a:tblGrid>
              <a:tr h="22259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Fecha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b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Todos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2259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01/03/2016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18.7%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18.9%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18.8%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2259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02/03/2016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19.1%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18.7%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19.0%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2259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03/03/2016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17.9%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18.2%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18.0%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2259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04/03/2016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18.3%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17.6%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18.1%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2259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05/03/2016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17.8%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19.8%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18.5%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2259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06/03/2016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16.9%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19.0%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17.6%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2259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07/03/2016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18.2%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18.1%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18.2%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2259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08/03/2016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19.6%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18.9%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19.4%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22259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Total general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18.4%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18.6%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18.4%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1637" y="3047735"/>
            <a:ext cx="4554107" cy="226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2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3890"/>
            <a:ext cx="12192000" cy="1182254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86692" y="1227491"/>
            <a:ext cx="1094509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s-ES" sz="1600" dirty="0"/>
              <a:t>El Session Length para ambos grupos muestra estabilidad diaria. El grupo ""A"" tiene un promedio general de 4.32 minutos por </a:t>
            </a:r>
            <a:r>
              <a:rPr lang="es-ES" sz="1600" dirty="0" err="1"/>
              <a:t>sesiónl</a:t>
            </a:r>
            <a:r>
              <a:rPr lang="es-ES" sz="1600" dirty="0"/>
              <a:t> y el grupo ""B"" tiene un promedio de 0.79 minutos. Al filtrando solo sesiones con duración &gt; 0 segundos, el grupo "B"  de tener un promedio de 0.79 minutos incrementa a 2.78 minutos.</a:t>
            </a:r>
            <a:endParaRPr lang="en-GB" sz="1600" dirty="0"/>
          </a:p>
        </p:txBody>
      </p:sp>
      <p:pic>
        <p:nvPicPr>
          <p:cNvPr id="2053" name="Picture 5" descr="https://www.adevinta.com/app/uploads/sites/2/2022/02/adevinta-spain-logo-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74" y="165753"/>
            <a:ext cx="1533236" cy="64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0" y="-17384"/>
            <a:ext cx="12191999" cy="1325563"/>
          </a:xfrm>
        </p:spPr>
        <p:txBody>
          <a:bodyPr/>
          <a:lstStyle/>
          <a:p>
            <a:pPr lvl="0" algn="ctr"/>
            <a:r>
              <a:rPr kumimoji="0" lang="es-ES" altLang="en-US" b="1" u="none" strike="noStrike" cap="none" normalizeH="0" baseline="0" dirty="0" smtClean="0">
                <a:ln/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Session Length</a:t>
            </a:r>
          </a:p>
        </p:txBody>
      </p:sp>
      <p:sp>
        <p:nvSpPr>
          <p:cNvPr id="9" name="Rectángulo 8"/>
          <p:cNvSpPr/>
          <p:nvPr/>
        </p:nvSpPr>
        <p:spPr>
          <a:xfrm>
            <a:off x="1186294" y="6338516"/>
            <a:ext cx="58861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s-ES" altLang="en-US" sz="12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Nota:</a:t>
            </a:r>
            <a:r>
              <a:rPr lang="es-ES" sz="1200" i="1" dirty="0"/>
              <a:t> </a:t>
            </a:r>
            <a:r>
              <a:rPr lang="es-ES" sz="1200" b="1" i="1" dirty="0"/>
              <a:t>Session </a:t>
            </a:r>
            <a:r>
              <a:rPr lang="es-ES" sz="1200" b="1" i="1" dirty="0" smtClean="0"/>
              <a:t>Length es </a:t>
            </a:r>
            <a:r>
              <a:rPr lang="es-ES" sz="1200" b="1" i="1" dirty="0"/>
              <a:t>el tiempo entre el primer evento y el último evento en una </a:t>
            </a:r>
            <a:r>
              <a:rPr lang="es-ES" sz="1200" b="1" i="1" dirty="0" smtClean="0"/>
              <a:t>sesión</a:t>
            </a:r>
            <a:endParaRPr lang="en-GB" sz="1200" b="1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802838"/>
              </p:ext>
            </p:extLst>
          </p:nvPr>
        </p:nvGraphicFramePr>
        <p:xfrm>
          <a:off x="2202873" y="2355426"/>
          <a:ext cx="2526145" cy="184150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838200"/>
                <a:gridCol w="635000"/>
                <a:gridCol w="489527"/>
                <a:gridCol w="563418"/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Fecha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a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b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Todos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01/03/2016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4.39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0.70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2.37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02/03/2016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4.42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0.88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2.50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03/03/2016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4.74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0.86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2.61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04/03/2016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4.14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0.77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2.21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05/03/2016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4.20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0.87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2.22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06/03/2016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4.73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0.84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2.44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07/03/2016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4.01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0.73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2.11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08/03/2016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3.84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0.73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2.05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Total general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4.32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0.79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2.32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518833"/>
              </p:ext>
            </p:extLst>
          </p:nvPr>
        </p:nvGraphicFramePr>
        <p:xfrm>
          <a:off x="7204361" y="2355577"/>
          <a:ext cx="2789383" cy="184150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838200"/>
                <a:gridCol w="630383"/>
                <a:gridCol w="674255"/>
                <a:gridCol w="646545"/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Fecha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a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b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Todos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01/03/2016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4.39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2.73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4.00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02/03/2016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4.42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3.44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4.19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03/03/2016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4.75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3.33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4.40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04/03/2016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4.15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2.57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3.69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05/03/2016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4.21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2.79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3.76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06/03/2016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4.74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2.81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4.16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07/03/2016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4.01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2.36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3.53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08/03/2016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3.84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2.43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3.43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Total general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4.32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2.78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3.90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pic>
        <p:nvPicPr>
          <p:cNvPr id="16" name="Imagen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2727" y="4275429"/>
            <a:ext cx="3394364" cy="1984583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9134" y="4244104"/>
            <a:ext cx="3519835" cy="2040158"/>
          </a:xfrm>
          <a:prstGeom prst="rect">
            <a:avLst/>
          </a:prstGeom>
        </p:spPr>
      </p:pic>
      <p:sp>
        <p:nvSpPr>
          <p:cNvPr id="21" name="Rectángulo 20"/>
          <p:cNvSpPr/>
          <p:nvPr/>
        </p:nvSpPr>
        <p:spPr>
          <a:xfrm>
            <a:off x="2900502" y="2081431"/>
            <a:ext cx="11308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GB" sz="1200" b="1" dirty="0"/>
              <a:t>Session </a:t>
            </a:r>
            <a:r>
              <a:rPr lang="en-GB" sz="1200" b="1" dirty="0" smtClean="0"/>
              <a:t>Length</a:t>
            </a:r>
            <a:endParaRPr lang="en-GB" sz="1050" dirty="0"/>
          </a:p>
        </p:txBody>
      </p:sp>
      <p:sp>
        <p:nvSpPr>
          <p:cNvPr id="22" name="Rectángulo 21"/>
          <p:cNvSpPr/>
          <p:nvPr/>
        </p:nvSpPr>
        <p:spPr>
          <a:xfrm>
            <a:off x="6902885" y="2078427"/>
            <a:ext cx="35816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GB" sz="1200" b="1" dirty="0"/>
              <a:t>Session Length (</a:t>
            </a:r>
            <a:r>
              <a:rPr lang="en-GB" sz="1200" b="1" dirty="0" err="1"/>
              <a:t>Sesiónes</a:t>
            </a:r>
            <a:r>
              <a:rPr lang="en-GB" sz="1200" b="1" dirty="0"/>
              <a:t> solo </a:t>
            </a:r>
            <a:r>
              <a:rPr lang="en-GB" sz="1200" b="1" dirty="0" err="1"/>
              <a:t>duración</a:t>
            </a:r>
            <a:r>
              <a:rPr lang="en-GB" sz="1200" b="1" dirty="0"/>
              <a:t> &gt; 0 </a:t>
            </a:r>
            <a:r>
              <a:rPr lang="en-GB" sz="1200" b="1" dirty="0" err="1"/>
              <a:t>segundos</a:t>
            </a:r>
            <a:r>
              <a:rPr lang="en-GB" sz="1200" b="1" dirty="0"/>
              <a:t>)</a:t>
            </a: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34950516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1520</Words>
  <Application>Microsoft Office PowerPoint</Application>
  <PresentationFormat>Panorámica</PresentationFormat>
  <Paragraphs>565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Wingdings</vt:lpstr>
      <vt:lpstr>Tema de Office</vt:lpstr>
      <vt:lpstr>Data Analysis Task</vt:lpstr>
      <vt:lpstr>Descripción del Análisis</vt:lpstr>
      <vt:lpstr>Métricas a Evaluar</vt:lpstr>
      <vt:lpstr>Clickthrough Rate</vt:lpstr>
      <vt:lpstr>People Tend </vt:lpstr>
      <vt:lpstr>People Tend </vt:lpstr>
      <vt:lpstr>People Tend </vt:lpstr>
      <vt:lpstr>Zero Results Rate </vt:lpstr>
      <vt:lpstr>Session Length</vt:lpstr>
      <vt:lpstr>Correlación Session Length y Checkin</vt:lpstr>
      <vt:lpstr>Conclusión</vt:lpstr>
      <vt:lpstr>Gracias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Cuenta Microsoft</dc:creator>
  <cp:lastModifiedBy>Cuenta Microsoft</cp:lastModifiedBy>
  <cp:revision>24</cp:revision>
  <dcterms:created xsi:type="dcterms:W3CDTF">2022-02-26T20:59:59Z</dcterms:created>
  <dcterms:modified xsi:type="dcterms:W3CDTF">2022-02-28T14:42:24Z</dcterms:modified>
</cp:coreProperties>
</file>