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A4F61-1F95-4389-A065-24119DDCD895}" type="doc">
      <dgm:prSet loTypeId="urn:microsoft.com/office/officeart/2008/layout/VerticalCurved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0D0712B-87E4-45C3-AD80-D7DA1EFBA603}">
      <dgm:prSet phldrT="[Texto]"/>
      <dgm:spPr/>
      <dgm:t>
        <a:bodyPr/>
        <a:lstStyle/>
        <a:p>
          <a:r>
            <a:rPr lang="es-ES" altLang="en-US" b="1" i="1" dirty="0" err="1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</a:t>
          </a:r>
          <a:r>
            <a:rPr kumimoji="0" lang="es-ES" altLang="en-US" b="1" i="1" u="none" strike="noStrike" cap="none" normalizeH="0" baseline="0" dirty="0" err="1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lickthrough</a:t>
          </a:r>
          <a:r>
            <a:rPr kumimoji="0" lang="es-ES" altLang="en-US" b="1" i="1" u="none" strike="noStrike" cap="none" normalizeH="0" baseline="0" dirty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kumimoji="0" lang="es-ES" altLang="en-US" b="1" i="1" u="none" strike="noStrike" cap="none" normalizeH="0" baseline="0" dirty="0" err="1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rate</a:t>
          </a:r>
          <a:r>
            <a:rPr kumimoji="0" lang="es-ES" altLang="en-US" b="1" i="1" u="none" strike="noStrike" cap="none" normalizeH="0" baseline="0" dirty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: </a:t>
          </a:r>
          <a:r>
            <a:rPr lang="es-ES" alt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</a:t>
          </a:r>
          <a:r>
            <a:rPr kumimoji="0" lang="es-ES" altLang="en-US" b="0" i="0" u="none" strike="noStrike" cap="none" normalizeH="0" baseline="0" dirty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a proporción de sesiones de búsqueda en las que el usuario hizo clic en uno de los resultados mostrados (acción visita a página)</a:t>
          </a:r>
          <a:endParaRPr lang="en-GB" dirty="0"/>
        </a:p>
      </dgm:t>
    </dgm:pt>
    <dgm:pt modelId="{62214DB7-373E-4688-B53A-5CA6E66D3F0C}" type="parTrans" cxnId="{B3B24FAF-3C1F-48EF-9620-FC193522E94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049A70D-63D7-4E82-8D0F-687220F9EF8F}" type="sibTrans" cxnId="{B3B24FAF-3C1F-48EF-9620-FC193522E94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F57A780-36CF-468C-9770-42802D69DF3D}">
      <dgm:prSet phldrT="[Texto]"/>
      <dgm:spPr/>
      <dgm:t>
        <a:bodyPr/>
        <a:lstStyle/>
        <a:p>
          <a:r>
            <a:rPr kumimoji="0" lang="es-ES" altLang="en-US" b="1" i="1" u="none" strike="noStrike" cap="none" normalizeH="0" baseline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People tend: </a:t>
          </a:r>
          <a:r>
            <a:rPr kumimoji="0" lang="es-ES" altLang="en-US" u="none" strike="noStrike" cap="none" normalizeH="0" baseline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Resultados de las búsquedas que los usuarios tienden a consultar primero</a:t>
          </a:r>
          <a:endParaRPr lang="en-GB" dirty="0"/>
        </a:p>
      </dgm:t>
    </dgm:pt>
    <dgm:pt modelId="{08F6F0BD-68CC-41BF-AE92-93F939C93DEA}" type="parTrans" cxnId="{E5A5B8DB-CB97-4FAD-9FDC-911F1AA25CBC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EBC26195-F339-47B2-94DC-3F4373631703}" type="sibTrans" cxnId="{E5A5B8DB-CB97-4FAD-9FDC-911F1AA25CBC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69B1C1B-FBE1-4B12-97D5-33621F8A8A47}">
      <dgm:prSet phldrT="[Texto]"/>
      <dgm:spPr/>
      <dgm:t>
        <a:bodyPr/>
        <a:lstStyle/>
        <a:p>
          <a:r>
            <a:rPr lang="es-ES" altLang="en-US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Zero results rate: </a:t>
          </a:r>
          <a:r>
            <a:rPr lang="es-ES" alt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La proporción de búsquedas que arrojaron 0 resultados</a:t>
          </a:r>
          <a:endParaRPr lang="en-GB" dirty="0"/>
        </a:p>
      </dgm:t>
    </dgm:pt>
    <dgm:pt modelId="{1E8C60F9-A3AF-4032-B71F-541FECAB0856}" type="parTrans" cxnId="{3C04E702-85F1-4401-9B91-B5E3F6E2CC3B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41DD867-0F6A-485C-A149-D155625BCE42}" type="sibTrans" cxnId="{3C04E702-85F1-4401-9B91-B5E3F6E2CC3B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B94054D-CE04-4ED3-A48C-B7826C105F2B}">
      <dgm:prSet phldrT="[Texto]"/>
      <dgm:spPr/>
      <dgm:t>
        <a:bodyPr/>
        <a:lstStyle/>
        <a:p>
          <a:r>
            <a:rPr lang="es-ES" alt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Session Length: </a:t>
          </a:r>
          <a:r>
            <a:rPr lang="es-ES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El tiempo entre el primer evento y el último evento en una sesión</a:t>
          </a:r>
          <a:endParaRPr lang="en-GB" dirty="0"/>
        </a:p>
      </dgm:t>
    </dgm:pt>
    <dgm:pt modelId="{88990E5A-EB1D-451C-AC7C-269BB7757494}" type="parTrans" cxnId="{D0E840F3-2A0F-4C50-A2F8-AEF3F56C531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71CC1B0-C06A-4ACA-8206-74EC99DEB2A5}" type="sibTrans" cxnId="{D0E840F3-2A0F-4C50-A2F8-AEF3F56C531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D47FBB8-C14B-485E-BB37-4110B490ED56}" type="pres">
      <dgm:prSet presAssocID="{497A4F61-1F95-4389-A065-24119DDCD89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B0B56AA0-6B15-4CE4-8DCA-0EE8769E93DF}" type="pres">
      <dgm:prSet presAssocID="{497A4F61-1F95-4389-A065-24119DDCD895}" presName="Name1" presStyleCnt="0"/>
      <dgm:spPr/>
    </dgm:pt>
    <dgm:pt modelId="{AE905F05-864E-4396-8D35-385542D067B7}" type="pres">
      <dgm:prSet presAssocID="{497A4F61-1F95-4389-A065-24119DDCD895}" presName="cycle" presStyleCnt="0"/>
      <dgm:spPr/>
    </dgm:pt>
    <dgm:pt modelId="{14030428-8F49-4706-AC5E-A727605B47F7}" type="pres">
      <dgm:prSet presAssocID="{497A4F61-1F95-4389-A065-24119DDCD895}" presName="srcNode" presStyleLbl="node1" presStyleIdx="0" presStyleCnt="4"/>
      <dgm:spPr/>
    </dgm:pt>
    <dgm:pt modelId="{D070A81F-2A79-471E-9943-C31806B76A4E}" type="pres">
      <dgm:prSet presAssocID="{497A4F61-1F95-4389-A065-24119DDCD895}" presName="conn" presStyleLbl="parChTrans1D2" presStyleIdx="0" presStyleCnt="1"/>
      <dgm:spPr/>
      <dgm:t>
        <a:bodyPr/>
        <a:lstStyle/>
        <a:p>
          <a:endParaRPr lang="en-GB"/>
        </a:p>
      </dgm:t>
    </dgm:pt>
    <dgm:pt modelId="{0D28A8B7-AD9F-4845-8EB0-1A953597A0DA}" type="pres">
      <dgm:prSet presAssocID="{497A4F61-1F95-4389-A065-24119DDCD895}" presName="extraNode" presStyleLbl="node1" presStyleIdx="0" presStyleCnt="4"/>
      <dgm:spPr/>
    </dgm:pt>
    <dgm:pt modelId="{F599EDEC-CF70-4F77-B706-5F1987986F45}" type="pres">
      <dgm:prSet presAssocID="{497A4F61-1F95-4389-A065-24119DDCD895}" presName="dstNode" presStyleLbl="node1" presStyleIdx="0" presStyleCnt="4"/>
      <dgm:spPr/>
    </dgm:pt>
    <dgm:pt modelId="{6820EA68-FBDF-4D0B-9872-FF9739DB0084}" type="pres">
      <dgm:prSet presAssocID="{20D0712B-87E4-45C3-AD80-D7DA1EFBA60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169AAF-7C77-4B2D-B096-FA3C8DC8FE5E}" type="pres">
      <dgm:prSet presAssocID="{20D0712B-87E4-45C3-AD80-D7DA1EFBA603}" presName="accent_1" presStyleCnt="0"/>
      <dgm:spPr/>
    </dgm:pt>
    <dgm:pt modelId="{A51026E0-E85D-4B15-A141-8EB69135DC6F}" type="pres">
      <dgm:prSet presAssocID="{20D0712B-87E4-45C3-AD80-D7DA1EFBA603}" presName="accentRepeatNode" presStyleLbl="solidFgAcc1" presStyleIdx="0" presStyleCnt="4"/>
      <dgm:spPr/>
    </dgm:pt>
    <dgm:pt modelId="{24902786-1910-482F-8F3F-75B1C8E93ACC}" type="pres">
      <dgm:prSet presAssocID="{0F57A780-36CF-468C-9770-42802D69DF3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D9471C-543B-443B-B68A-8AF560DF054C}" type="pres">
      <dgm:prSet presAssocID="{0F57A780-36CF-468C-9770-42802D69DF3D}" presName="accent_2" presStyleCnt="0"/>
      <dgm:spPr/>
    </dgm:pt>
    <dgm:pt modelId="{31A0EA81-C45A-49BC-800D-57770720673A}" type="pres">
      <dgm:prSet presAssocID="{0F57A780-36CF-468C-9770-42802D69DF3D}" presName="accentRepeatNode" presStyleLbl="solidFgAcc1" presStyleIdx="1" presStyleCnt="4"/>
      <dgm:spPr/>
    </dgm:pt>
    <dgm:pt modelId="{A3B583F8-DEC5-40ED-B43A-2FF504642498}" type="pres">
      <dgm:prSet presAssocID="{269B1C1B-FBE1-4B12-97D5-33621F8A8A4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79B188-4F82-45BA-B02C-5D9A0A22032F}" type="pres">
      <dgm:prSet presAssocID="{269B1C1B-FBE1-4B12-97D5-33621F8A8A47}" presName="accent_3" presStyleCnt="0"/>
      <dgm:spPr/>
    </dgm:pt>
    <dgm:pt modelId="{640CF930-56E0-4C26-ACE6-4713420232E9}" type="pres">
      <dgm:prSet presAssocID="{269B1C1B-FBE1-4B12-97D5-33621F8A8A47}" presName="accentRepeatNode" presStyleLbl="solidFgAcc1" presStyleIdx="2" presStyleCnt="4"/>
      <dgm:spPr/>
    </dgm:pt>
    <dgm:pt modelId="{CB6297F0-45BD-4B83-9AEE-2F0CE213708E}" type="pres">
      <dgm:prSet presAssocID="{AB94054D-CE04-4ED3-A48C-B7826C105F2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8B5782-8269-4D9C-898C-765A22DBAE01}" type="pres">
      <dgm:prSet presAssocID="{AB94054D-CE04-4ED3-A48C-B7826C105F2B}" presName="accent_4" presStyleCnt="0"/>
      <dgm:spPr/>
    </dgm:pt>
    <dgm:pt modelId="{62633F18-3E60-424E-BB39-0B4EE4B65769}" type="pres">
      <dgm:prSet presAssocID="{AB94054D-CE04-4ED3-A48C-B7826C105F2B}" presName="accentRepeatNode" presStyleLbl="solidFgAcc1" presStyleIdx="3" presStyleCnt="4"/>
      <dgm:spPr/>
    </dgm:pt>
  </dgm:ptLst>
  <dgm:cxnLst>
    <dgm:cxn modelId="{5DA63AF7-2ACD-4063-BBD2-AEBB6E8A7D0A}" type="presOf" srcId="{2049A70D-63D7-4E82-8D0F-687220F9EF8F}" destId="{D070A81F-2A79-471E-9943-C31806B76A4E}" srcOrd="0" destOrd="0" presId="urn:microsoft.com/office/officeart/2008/layout/VerticalCurvedList"/>
    <dgm:cxn modelId="{E5A5B8DB-CB97-4FAD-9FDC-911F1AA25CBC}" srcId="{497A4F61-1F95-4389-A065-24119DDCD895}" destId="{0F57A780-36CF-468C-9770-42802D69DF3D}" srcOrd="1" destOrd="0" parTransId="{08F6F0BD-68CC-41BF-AE92-93F939C93DEA}" sibTransId="{EBC26195-F339-47B2-94DC-3F4373631703}"/>
    <dgm:cxn modelId="{364556D5-6439-4820-80C3-98DF86BB8E8E}" type="presOf" srcId="{AB94054D-CE04-4ED3-A48C-B7826C105F2B}" destId="{CB6297F0-45BD-4B83-9AEE-2F0CE213708E}" srcOrd="0" destOrd="0" presId="urn:microsoft.com/office/officeart/2008/layout/VerticalCurvedList"/>
    <dgm:cxn modelId="{0E1BFFB8-684F-4F9E-92AF-3B26AC2B8427}" type="presOf" srcId="{20D0712B-87E4-45C3-AD80-D7DA1EFBA603}" destId="{6820EA68-FBDF-4D0B-9872-FF9739DB0084}" srcOrd="0" destOrd="0" presId="urn:microsoft.com/office/officeart/2008/layout/VerticalCurvedList"/>
    <dgm:cxn modelId="{6EE3DDAB-E944-4D0B-BD0E-61AE03CD7269}" type="presOf" srcId="{0F57A780-36CF-468C-9770-42802D69DF3D}" destId="{24902786-1910-482F-8F3F-75B1C8E93ACC}" srcOrd="0" destOrd="0" presId="urn:microsoft.com/office/officeart/2008/layout/VerticalCurvedList"/>
    <dgm:cxn modelId="{3C04E702-85F1-4401-9B91-B5E3F6E2CC3B}" srcId="{497A4F61-1F95-4389-A065-24119DDCD895}" destId="{269B1C1B-FBE1-4B12-97D5-33621F8A8A47}" srcOrd="2" destOrd="0" parTransId="{1E8C60F9-A3AF-4032-B71F-541FECAB0856}" sibTransId="{641DD867-0F6A-485C-A149-D155625BCE42}"/>
    <dgm:cxn modelId="{D0E840F3-2A0F-4C50-A2F8-AEF3F56C5319}" srcId="{497A4F61-1F95-4389-A065-24119DDCD895}" destId="{AB94054D-CE04-4ED3-A48C-B7826C105F2B}" srcOrd="3" destOrd="0" parTransId="{88990E5A-EB1D-451C-AC7C-269BB7757494}" sibTransId="{171CC1B0-C06A-4ACA-8206-74EC99DEB2A5}"/>
    <dgm:cxn modelId="{33A54BE2-E76D-42C3-A440-2437347903C5}" type="presOf" srcId="{269B1C1B-FBE1-4B12-97D5-33621F8A8A47}" destId="{A3B583F8-DEC5-40ED-B43A-2FF504642498}" srcOrd="0" destOrd="0" presId="urn:microsoft.com/office/officeart/2008/layout/VerticalCurvedList"/>
    <dgm:cxn modelId="{B3B24FAF-3C1F-48EF-9620-FC193522E94A}" srcId="{497A4F61-1F95-4389-A065-24119DDCD895}" destId="{20D0712B-87E4-45C3-AD80-D7DA1EFBA603}" srcOrd="0" destOrd="0" parTransId="{62214DB7-373E-4688-B53A-5CA6E66D3F0C}" sibTransId="{2049A70D-63D7-4E82-8D0F-687220F9EF8F}"/>
    <dgm:cxn modelId="{506F7D06-8591-4432-900A-66E3A9058B58}" type="presOf" srcId="{497A4F61-1F95-4389-A065-24119DDCD895}" destId="{CD47FBB8-C14B-485E-BB37-4110B490ED56}" srcOrd="0" destOrd="0" presId="urn:microsoft.com/office/officeart/2008/layout/VerticalCurvedList"/>
    <dgm:cxn modelId="{DA19F620-3C73-43D3-B7FE-261349188303}" type="presParOf" srcId="{CD47FBB8-C14B-485E-BB37-4110B490ED56}" destId="{B0B56AA0-6B15-4CE4-8DCA-0EE8769E93DF}" srcOrd="0" destOrd="0" presId="urn:microsoft.com/office/officeart/2008/layout/VerticalCurvedList"/>
    <dgm:cxn modelId="{41214C55-3957-45EA-A5CC-BCE04765978B}" type="presParOf" srcId="{B0B56AA0-6B15-4CE4-8DCA-0EE8769E93DF}" destId="{AE905F05-864E-4396-8D35-385542D067B7}" srcOrd="0" destOrd="0" presId="urn:microsoft.com/office/officeart/2008/layout/VerticalCurvedList"/>
    <dgm:cxn modelId="{510E9646-795E-4B80-8A24-A29379B83A78}" type="presParOf" srcId="{AE905F05-864E-4396-8D35-385542D067B7}" destId="{14030428-8F49-4706-AC5E-A727605B47F7}" srcOrd="0" destOrd="0" presId="urn:microsoft.com/office/officeart/2008/layout/VerticalCurvedList"/>
    <dgm:cxn modelId="{C5869518-D767-49E8-A860-B18E7A6AEDEE}" type="presParOf" srcId="{AE905F05-864E-4396-8D35-385542D067B7}" destId="{D070A81F-2A79-471E-9943-C31806B76A4E}" srcOrd="1" destOrd="0" presId="urn:microsoft.com/office/officeart/2008/layout/VerticalCurvedList"/>
    <dgm:cxn modelId="{2C11D8DA-527C-4870-B55D-3DD34D527D1A}" type="presParOf" srcId="{AE905F05-864E-4396-8D35-385542D067B7}" destId="{0D28A8B7-AD9F-4845-8EB0-1A953597A0DA}" srcOrd="2" destOrd="0" presId="urn:microsoft.com/office/officeart/2008/layout/VerticalCurvedList"/>
    <dgm:cxn modelId="{7B987083-C195-49F5-81DB-4142D40FFB92}" type="presParOf" srcId="{AE905F05-864E-4396-8D35-385542D067B7}" destId="{F599EDEC-CF70-4F77-B706-5F1987986F45}" srcOrd="3" destOrd="0" presId="urn:microsoft.com/office/officeart/2008/layout/VerticalCurvedList"/>
    <dgm:cxn modelId="{AA81B0CB-23DB-4292-8A63-875286865BA5}" type="presParOf" srcId="{B0B56AA0-6B15-4CE4-8DCA-0EE8769E93DF}" destId="{6820EA68-FBDF-4D0B-9872-FF9739DB0084}" srcOrd="1" destOrd="0" presId="urn:microsoft.com/office/officeart/2008/layout/VerticalCurvedList"/>
    <dgm:cxn modelId="{6085CFEB-D2D3-400B-9C51-9D59F573D4A4}" type="presParOf" srcId="{B0B56AA0-6B15-4CE4-8DCA-0EE8769E93DF}" destId="{AF169AAF-7C77-4B2D-B096-FA3C8DC8FE5E}" srcOrd="2" destOrd="0" presId="urn:microsoft.com/office/officeart/2008/layout/VerticalCurvedList"/>
    <dgm:cxn modelId="{37A9CAD8-21E0-42A1-AD85-D3633AF9C258}" type="presParOf" srcId="{AF169AAF-7C77-4B2D-B096-FA3C8DC8FE5E}" destId="{A51026E0-E85D-4B15-A141-8EB69135DC6F}" srcOrd="0" destOrd="0" presId="urn:microsoft.com/office/officeart/2008/layout/VerticalCurvedList"/>
    <dgm:cxn modelId="{A816F43C-D926-436B-A500-69287129DD81}" type="presParOf" srcId="{B0B56AA0-6B15-4CE4-8DCA-0EE8769E93DF}" destId="{24902786-1910-482F-8F3F-75B1C8E93ACC}" srcOrd="3" destOrd="0" presId="urn:microsoft.com/office/officeart/2008/layout/VerticalCurvedList"/>
    <dgm:cxn modelId="{E6A0F82E-4BB6-4A82-89FD-76963B799E9A}" type="presParOf" srcId="{B0B56AA0-6B15-4CE4-8DCA-0EE8769E93DF}" destId="{8ED9471C-543B-443B-B68A-8AF560DF054C}" srcOrd="4" destOrd="0" presId="urn:microsoft.com/office/officeart/2008/layout/VerticalCurvedList"/>
    <dgm:cxn modelId="{813BCA13-8EF1-49EB-AC1A-57341867F31E}" type="presParOf" srcId="{8ED9471C-543B-443B-B68A-8AF560DF054C}" destId="{31A0EA81-C45A-49BC-800D-57770720673A}" srcOrd="0" destOrd="0" presId="urn:microsoft.com/office/officeart/2008/layout/VerticalCurvedList"/>
    <dgm:cxn modelId="{BB54C05D-4492-4160-BA5F-05BA3A15894F}" type="presParOf" srcId="{B0B56AA0-6B15-4CE4-8DCA-0EE8769E93DF}" destId="{A3B583F8-DEC5-40ED-B43A-2FF504642498}" srcOrd="5" destOrd="0" presId="urn:microsoft.com/office/officeart/2008/layout/VerticalCurvedList"/>
    <dgm:cxn modelId="{CEB60ED6-839A-47F3-A8B1-6B5529C022FE}" type="presParOf" srcId="{B0B56AA0-6B15-4CE4-8DCA-0EE8769E93DF}" destId="{D979B188-4F82-45BA-B02C-5D9A0A22032F}" srcOrd="6" destOrd="0" presId="urn:microsoft.com/office/officeart/2008/layout/VerticalCurvedList"/>
    <dgm:cxn modelId="{21115C6E-1F5B-4EE5-9C0F-EE6607180F62}" type="presParOf" srcId="{D979B188-4F82-45BA-B02C-5D9A0A22032F}" destId="{640CF930-56E0-4C26-ACE6-4713420232E9}" srcOrd="0" destOrd="0" presId="urn:microsoft.com/office/officeart/2008/layout/VerticalCurvedList"/>
    <dgm:cxn modelId="{A93F859F-8155-46C3-949A-4A6C7DBA52AF}" type="presParOf" srcId="{B0B56AA0-6B15-4CE4-8DCA-0EE8769E93DF}" destId="{CB6297F0-45BD-4B83-9AEE-2F0CE213708E}" srcOrd="7" destOrd="0" presId="urn:microsoft.com/office/officeart/2008/layout/VerticalCurvedList"/>
    <dgm:cxn modelId="{441A3A26-D8C0-47D2-91A7-D6D0A59D6AB6}" type="presParOf" srcId="{B0B56AA0-6B15-4CE4-8DCA-0EE8769E93DF}" destId="{FB8B5782-8269-4D9C-898C-765A22DBAE01}" srcOrd="8" destOrd="0" presId="urn:microsoft.com/office/officeart/2008/layout/VerticalCurvedList"/>
    <dgm:cxn modelId="{7A92DDE6-8054-453D-B8DD-FA384A29C6E9}" type="presParOf" srcId="{FB8B5782-8269-4D9C-898C-765A22DBAE01}" destId="{62633F18-3E60-424E-BB39-0B4EE4B657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13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5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1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0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9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9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8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1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9ECA-7EE9-4AE4-A059-87748C91BA28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3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946"/>
            <a:ext cx="12206690" cy="68949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Task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Presentado por: Ana Cristina Pasos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01/04/2022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76524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9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6692" y="1537396"/>
            <a:ext cx="10945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z="1600" dirty="0"/>
              <a:t>Usando la correlación de Pearson entre la duración por sesión y la variable </a:t>
            </a:r>
            <a:r>
              <a:rPr lang="es-ES" sz="1600" dirty="0" err="1"/>
              <a:t>checkin</a:t>
            </a:r>
            <a:r>
              <a:rPr lang="es-ES" sz="1600" dirty="0"/>
              <a:t> usando el </a:t>
            </a:r>
            <a:r>
              <a:rPr lang="es-ES" sz="1600" dirty="0" err="1"/>
              <a:t>checkin</a:t>
            </a:r>
            <a:r>
              <a:rPr lang="es-ES" sz="1600" dirty="0"/>
              <a:t> máximo por sesión la correlación obtenida es fue de un </a:t>
            </a:r>
            <a:r>
              <a:rPr lang="es-ES" sz="1600" b="1" dirty="0"/>
              <a:t>74</a:t>
            </a:r>
            <a:r>
              <a:rPr lang="es-ES" sz="1600" dirty="0"/>
              <a:t>%.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>
            <a:normAutofit/>
          </a:bodyPr>
          <a:lstStyle/>
          <a:p>
            <a:pPr lvl="0" algn="ctr"/>
            <a:r>
              <a:rPr kumimoji="0" lang="es-ES" altLang="en-US" sz="3600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Correlación Session Length y </a:t>
            </a:r>
            <a:r>
              <a:rPr kumimoji="0" lang="es-ES" altLang="en-US" sz="3600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Checkin</a:t>
            </a:r>
            <a:endParaRPr kumimoji="0" lang="es-ES" altLang="en-US" sz="3600" b="1" u="none" strike="noStrike" cap="none" normalizeH="0" baseline="0" dirty="0" smtClean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0024" y="6228347"/>
            <a:ext cx="5876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</a:t>
            </a:r>
            <a:r>
              <a:rPr lang="es-ES" sz="1200" i="1" dirty="0"/>
              <a:t> </a:t>
            </a:r>
            <a:r>
              <a:rPr lang="es-ES" sz="1200" b="1" i="1" dirty="0"/>
              <a:t>Session </a:t>
            </a:r>
            <a:r>
              <a:rPr lang="es-ES" sz="1200" b="1" i="1" dirty="0" smtClean="0"/>
              <a:t>Length es </a:t>
            </a:r>
            <a:r>
              <a:rPr lang="es-ES" sz="1200" b="1" i="1" dirty="0"/>
              <a:t>el tiempo entre el primer evento y el último evento en una </a:t>
            </a:r>
            <a:r>
              <a:rPr lang="es-ES" sz="1200" b="1" i="1" dirty="0" smtClean="0"/>
              <a:t>sesión</a:t>
            </a:r>
          </a:p>
          <a:p>
            <a:r>
              <a:rPr lang="es-ES" sz="1200" b="1" i="1" dirty="0"/>
              <a:t> </a:t>
            </a:r>
            <a:r>
              <a:rPr lang="es-ES" sz="1200" b="1" i="1" dirty="0" smtClean="0"/>
              <a:t>          CHECKIN (Cuántos segundos ha estado abierta la página)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40706"/>
              </p:ext>
            </p:extLst>
          </p:nvPr>
        </p:nvGraphicFramePr>
        <p:xfrm>
          <a:off x="1655421" y="2697413"/>
          <a:ext cx="3417511" cy="253647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81442"/>
                <a:gridCol w="1477328"/>
                <a:gridCol w="858741"/>
              </a:tblGrid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Fecha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Promedio</a:t>
                      </a:r>
                      <a:r>
                        <a:rPr lang="en-GB" sz="1200" u="none" strike="noStrike" dirty="0">
                          <a:effectLst/>
                        </a:rPr>
                        <a:t> de </a:t>
                      </a:r>
                      <a:r>
                        <a:rPr lang="en-GB" sz="1200" u="none" strike="noStrike" dirty="0" err="1">
                          <a:effectLst/>
                        </a:rPr>
                        <a:t>Segundos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Máx</a:t>
                      </a:r>
                      <a:r>
                        <a:rPr lang="en-GB" sz="1050" u="none" strike="noStrike" dirty="0">
                          <a:effectLst/>
                        </a:rPr>
                        <a:t> </a:t>
                      </a:r>
                      <a:r>
                        <a:rPr lang="en-GB" sz="1050" u="none" strike="noStrike" dirty="0" err="1">
                          <a:effectLst/>
                        </a:rPr>
                        <a:t>checkin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01/03/2016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240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185.3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02/03/2016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186.6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03/03/2016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185.1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04/03/2016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169.5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05/03/2016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169.8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06/03/2016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171.4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07/03/2016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171.8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08/03/2016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169.6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Total general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234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176.9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459" y="2571652"/>
            <a:ext cx="4752108" cy="27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1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" y="0"/>
            <a:ext cx="1213944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709" y="2766218"/>
            <a:ext cx="11056344" cy="1325563"/>
          </a:xfrm>
        </p:spPr>
        <p:txBody>
          <a:bodyPr/>
          <a:lstStyle/>
          <a:p>
            <a:pPr algn="ctr"/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3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945"/>
            <a:ext cx="12206690" cy="1182254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45683"/>
              </p:ext>
            </p:extLst>
          </p:nvPr>
        </p:nvGraphicFramePr>
        <p:xfrm>
          <a:off x="2299850" y="3649368"/>
          <a:ext cx="3381948" cy="199404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92828"/>
                <a:gridCol w="595592"/>
                <a:gridCol w="638684"/>
                <a:gridCol w="654844"/>
              </a:tblGrid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Fecha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Total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01/03/2016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4210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5050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9260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02/03/2016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4223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4992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9215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03/03/2016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4211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5147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9358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04/03/2016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3514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4739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8253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05/03/2016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2735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6740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06/03/2016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3142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4504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7646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07/03/2016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5513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9545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08/03/2016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3423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4671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8094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Total general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29490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38621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68111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6295" y="1643190"/>
            <a:ext cx="9885658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han analizado una serie de m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tricas sobre la interacci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que han tenido dos grupos de usuarios con la web. El prop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sito es identificar si existen diferencias entre ambos grupos, los cuales clasificamos como grupo "A" y grupo "B".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Periodo de an</a:t>
            </a: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lisis</a:t>
            </a:r>
            <a:r>
              <a:rPr kumimoji="0" lang="es-E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 de Marzo 2016 al 08 de Marzo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Descripci</a:t>
            </a: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del la muestra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Imagen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99" y="3649368"/>
            <a:ext cx="3762519" cy="20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76524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918692" y="-36945"/>
            <a:ext cx="7502794" cy="1325563"/>
          </a:xfrm>
        </p:spPr>
        <p:txBody>
          <a:bodyPr/>
          <a:lstStyle/>
          <a:p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Entenderemos</a:t>
            </a:r>
            <a:r>
              <a:rPr kumimoji="0" lang="es-ES" altLang="en-US" sz="12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como usuario el Id sesión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23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6945"/>
            <a:ext cx="12265891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52549" y="2968403"/>
            <a:ext cx="98932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s-E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s-ES" altLang="en-US" sz="16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482104" y="-36945"/>
            <a:ext cx="5163131" cy="1325563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Métricas a Evaluar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840026688"/>
              </p:ext>
            </p:extLst>
          </p:nvPr>
        </p:nvGraphicFramePr>
        <p:xfrm>
          <a:off x="3583707" y="1699465"/>
          <a:ext cx="7509164" cy="465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098" name="Picture 2" descr="KPI - What Is It? Definition - Delante SEO/SEM Glossary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t="2964" r="2492" b="11093"/>
          <a:stretch/>
        </p:blipFill>
        <p:spPr bwMode="auto">
          <a:xfrm>
            <a:off x="886692" y="2968403"/>
            <a:ext cx="2992578" cy="220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5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6294" y="1667339"/>
            <a:ext cx="98932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z="1600" dirty="0" smtClean="0"/>
              <a:t>El </a:t>
            </a:r>
            <a:r>
              <a:rPr lang="es-ES" sz="1600" dirty="0" err="1" smtClean="0"/>
              <a:t>clickthrough</a:t>
            </a:r>
            <a:r>
              <a:rPr lang="es-ES" sz="1600" dirty="0" smtClean="0"/>
              <a:t> </a:t>
            </a:r>
            <a:r>
              <a:rPr lang="es-ES" sz="1600" dirty="0" err="1" smtClean="0"/>
              <a:t>rate</a:t>
            </a:r>
            <a:r>
              <a:rPr lang="es-ES" sz="1600" dirty="0" smtClean="0"/>
              <a:t> general diario para el grupo A fue de 44.3% y para el grupo “B” fue de 19%. A nivel diario el grupo “A” tuvo una caída del 35% en el </a:t>
            </a:r>
            <a:r>
              <a:rPr lang="es-ES" sz="1600" dirty="0" err="1" smtClean="0"/>
              <a:t>clickthrough</a:t>
            </a:r>
            <a:r>
              <a:rPr lang="es-ES" sz="1600" dirty="0" smtClean="0"/>
              <a:t> </a:t>
            </a:r>
            <a:r>
              <a:rPr lang="es-ES" sz="1600" dirty="0" err="1" smtClean="0"/>
              <a:t>rate</a:t>
            </a:r>
            <a:r>
              <a:rPr lang="es-ES" sz="1600" dirty="0" smtClean="0"/>
              <a:t> para los últimos 5 días, sin embargo el grupo “B” incremento sus </a:t>
            </a:r>
            <a:r>
              <a:rPr lang="es-ES" sz="1600" dirty="0" err="1" smtClean="0"/>
              <a:t>clickthrough</a:t>
            </a:r>
            <a:r>
              <a:rPr lang="es-ES" sz="1600" dirty="0" smtClean="0"/>
              <a:t> </a:t>
            </a:r>
            <a:r>
              <a:rPr lang="es-ES" sz="1600" dirty="0" err="1" smtClean="0"/>
              <a:t>rate</a:t>
            </a:r>
            <a:r>
              <a:rPr lang="es-ES" sz="1600" dirty="0" smtClean="0"/>
              <a:t> en un 29% en los últimos 5 días</a:t>
            </a:r>
            <a:endParaRPr lang="en-GB" sz="1600" dirty="0" smtClean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lang="es-ES" altLang="en-US" b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lickthrough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ate</a:t>
            </a:r>
            <a:endParaRPr kumimoji="0" lang="es-ES" altLang="en-US" b="1" u="none" strike="noStrike" cap="none" normalizeH="0" baseline="0" dirty="0" smtClean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100655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altLang="en-US" sz="1200" b="1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s-ES" altLang="en-US" sz="1200" b="1" i="1" u="none" strike="noStrike" cap="none" normalizeH="0" baseline="0" dirty="0" err="1" smtClean="0">
                <a:ln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lickthrough</a:t>
            </a:r>
            <a:r>
              <a:rPr kumimoji="0" lang="es-ES" altLang="en-US" sz="1200" b="1" i="1" u="none" strike="noStrike" cap="none" normalizeH="0" baseline="0" dirty="0" smtClean="0">
                <a:ln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n-US" sz="1200" b="1" i="1" u="none" strike="noStrike" cap="none" normalizeH="0" baseline="0" dirty="0" err="1" smtClean="0">
                <a:ln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kumimoji="0" lang="es-ES" altLang="en-US" sz="1200" b="1" i="1" u="none" strike="noStrike" cap="none" normalizeH="0" baseline="0" dirty="0" smtClean="0">
                <a:ln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l</a:t>
            </a:r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proporción de sesiones de búsqueda en las que el usuario hizo clic en uno de los resultados mostrados (acción visita a página)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n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76"/>
          <a:stretch>
            <a:fillRect/>
          </a:stretch>
        </p:blipFill>
        <p:spPr bwMode="auto">
          <a:xfrm>
            <a:off x="5835627" y="2857496"/>
            <a:ext cx="5416243" cy="292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09555"/>
              </p:ext>
            </p:extLst>
          </p:nvPr>
        </p:nvGraphicFramePr>
        <p:xfrm>
          <a:off x="1496291" y="3131936"/>
          <a:ext cx="4091708" cy="226695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22927"/>
                <a:gridCol w="1022927"/>
                <a:gridCol w="1022927"/>
                <a:gridCol w="1022927"/>
              </a:tblGrid>
              <a:tr h="27189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Fecha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a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b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268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01/03/2016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57.9%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15.5%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44.6%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268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02/03/2016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55.5%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16.4%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43.7%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268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03/03/2016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52.9%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16.6%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41.8%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268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04/03/2016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36.6%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20.6%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31.4%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268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05/03/2016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35.5%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22.0%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30.9%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268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06/03/2016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36.9%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20.6%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31.2%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268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07/03/2016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34.8%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21.4%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30.3%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268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08/03/2016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36.8%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31.2%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881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Total general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u="none" strike="noStrike">
                          <a:effectLst/>
                        </a:rPr>
                        <a:t>44.3%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u="none" strike="noStrike">
                          <a:effectLst/>
                        </a:rPr>
                        <a:t>19.0%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u="none" strike="noStrike" dirty="0">
                          <a:effectLst/>
                        </a:rPr>
                        <a:t>36.1%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9672" y="1712767"/>
            <a:ext cx="10945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ES" sz="1600" dirty="0"/>
              <a:t>En ambos grupos el 67% de las páginas visitadas por primera vez durante la sesión, se encontraban en la primera posición de la búsqueda y este porcentaje no varía mucho a nivel </a:t>
            </a:r>
            <a:r>
              <a:rPr lang="es-ES" sz="1600" dirty="0" smtClean="0"/>
              <a:t>diario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6377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200" b="1" i="1" dirty="0" err="1"/>
              <a:t>People</a:t>
            </a:r>
            <a:r>
              <a:rPr lang="es-ES" sz="1200" b="1" i="1" dirty="0"/>
              <a:t> </a:t>
            </a:r>
            <a:r>
              <a:rPr lang="es-ES" sz="1200" b="1" i="1" dirty="0" err="1" smtClean="0"/>
              <a:t>tend</a:t>
            </a:r>
            <a:r>
              <a:rPr lang="es-ES" sz="1200" b="1" i="1" dirty="0" smtClean="0"/>
              <a:t> es el resultados </a:t>
            </a:r>
            <a:r>
              <a:rPr lang="es-ES" sz="1200" b="1" i="1" dirty="0"/>
              <a:t>de las búsquedas que los usuarios tienden a consultar primero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2010"/>
              </p:ext>
            </p:extLst>
          </p:nvPr>
        </p:nvGraphicFramePr>
        <p:xfrm>
          <a:off x="987136" y="3597765"/>
          <a:ext cx="4546600" cy="1841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31900"/>
                <a:gridCol w="1600200"/>
                <a:gridCol w="431800"/>
                <a:gridCol w="431800"/>
                <a:gridCol w="482600"/>
                <a:gridCol w="3683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Fecha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&gt;=5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1058198" y="3150656"/>
            <a:ext cx="4404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/>
              <a:t>Posición de las </a:t>
            </a:r>
            <a:r>
              <a:rPr lang="es-ES" sz="1200" b="1" dirty="0"/>
              <a:t>páginas </a:t>
            </a:r>
            <a:r>
              <a:rPr lang="es-ES" sz="1200" b="1" dirty="0" smtClean="0"/>
              <a:t>visitadas por primera vez durante la sesión</a:t>
            </a:r>
          </a:p>
          <a:p>
            <a:pPr algn="ctr"/>
            <a:r>
              <a:rPr lang="es-ES" sz="1200" b="1" dirty="0" smtClean="0"/>
              <a:t>Grupo A y B</a:t>
            </a:r>
            <a:endParaRPr lang="en-GB" sz="12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217" y="2854747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6377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200" b="1" i="1" dirty="0" err="1"/>
              <a:t>People</a:t>
            </a:r>
            <a:r>
              <a:rPr lang="es-ES" sz="1200" b="1" i="1" dirty="0"/>
              <a:t> </a:t>
            </a:r>
            <a:r>
              <a:rPr lang="es-ES" sz="1200" b="1" i="1" dirty="0" err="1" smtClean="0"/>
              <a:t>tend</a:t>
            </a:r>
            <a:r>
              <a:rPr lang="es-ES" sz="1200" b="1" i="1" dirty="0" smtClean="0"/>
              <a:t> es el resultados </a:t>
            </a:r>
            <a:r>
              <a:rPr lang="es-ES" sz="1200" b="1" i="1" dirty="0"/>
              <a:t>de las búsquedas que los usuarios tienden a consultar primero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828794" y="2310025"/>
            <a:ext cx="3440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/>
              <a:t>Frecuencia de Páginas visitadas por sesión Grupo A</a:t>
            </a:r>
            <a:endParaRPr lang="en-GB" sz="12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193" y="2551514"/>
            <a:ext cx="3702240" cy="18288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630" y="2392124"/>
            <a:ext cx="3769225" cy="18508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630" y="4368251"/>
            <a:ext cx="3769225" cy="179338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28794" y="4360613"/>
            <a:ext cx="3440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/>
              <a:t>Frecuencia de Páginas visitadas por sesión Grupo B</a:t>
            </a:r>
            <a:endParaRPr lang="en-GB" sz="1200" b="1" dirty="0"/>
          </a:p>
        </p:txBody>
      </p:sp>
      <p:sp>
        <p:nvSpPr>
          <p:cNvPr id="14" name="Rectángulo 13"/>
          <p:cNvSpPr/>
          <p:nvPr/>
        </p:nvSpPr>
        <p:spPr>
          <a:xfrm>
            <a:off x="1062323" y="1340702"/>
            <a:ext cx="1006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 smtClean="0"/>
              <a:t>Los porcentajes de sesiones en donde se realizó la visita a una sola página, para el grupo “A” fue del 67% y parra el grupo "B" fue del 99%. Las sesiones con 2 o más páginas visitadas para el grupo "A" cayeron un 57% en los últimos 5 días con respecto a los primeros 3 días</a:t>
            </a:r>
            <a:endParaRPr lang="en-GB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2803" y="4572480"/>
            <a:ext cx="2692538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5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55" y="1341247"/>
            <a:ext cx="10945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ES" sz="1600" dirty="0" smtClean="0"/>
              <a:t>El </a:t>
            </a:r>
            <a:r>
              <a:rPr lang="es-ES" sz="1600" dirty="0"/>
              <a:t>grupo "A" visita 5.8 veces más páginas que el grupo "B" pero el grupo "B" refleja un 7.3% más de interés en permanecer en las páginas que el grupo "A</a:t>
            </a:r>
            <a:r>
              <a:rPr lang="es-ES" sz="1600" dirty="0" smtClean="0"/>
              <a:t>".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6377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200" b="1" i="1" dirty="0" err="1"/>
              <a:t>People</a:t>
            </a:r>
            <a:r>
              <a:rPr lang="es-ES" sz="1200" b="1" i="1" dirty="0"/>
              <a:t> </a:t>
            </a:r>
            <a:r>
              <a:rPr lang="es-ES" sz="1200" b="1" i="1" dirty="0" err="1" smtClean="0"/>
              <a:t>tend</a:t>
            </a:r>
            <a:r>
              <a:rPr lang="es-ES" sz="1200" b="1" i="1" dirty="0" smtClean="0"/>
              <a:t> es el resultados </a:t>
            </a:r>
            <a:r>
              <a:rPr lang="es-ES" sz="1200" b="1" i="1" dirty="0"/>
              <a:t>de las búsquedas que los usuarios tienden a consultar primero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36172"/>
              </p:ext>
            </p:extLst>
          </p:nvPr>
        </p:nvGraphicFramePr>
        <p:xfrm>
          <a:off x="1579420" y="2306328"/>
          <a:ext cx="2725503" cy="176215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42735"/>
                <a:gridCol w="487117"/>
                <a:gridCol w="464975"/>
                <a:gridCol w="415877"/>
                <a:gridCol w="314799"/>
              </a:tblGrid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0.59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6.4</a:t>
                      </a:r>
                      <a:endParaRPr lang="en-GB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587699" y="1956815"/>
            <a:ext cx="2374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Páginas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visitadas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por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endParaRPr lang="en-GB" sz="12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33343"/>
              </p:ext>
            </p:extLst>
          </p:nvPr>
        </p:nvGraphicFramePr>
        <p:xfrm>
          <a:off x="4663497" y="2306328"/>
          <a:ext cx="2717224" cy="17958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64389"/>
                <a:gridCol w="506003"/>
                <a:gridCol w="430832"/>
                <a:gridCol w="535709"/>
                <a:gridCol w="480291"/>
              </a:tblGrid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8.08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336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Total general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5.82</a:t>
                      </a:r>
                      <a:endParaRPr lang="en-GB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4372850" y="1864481"/>
            <a:ext cx="3483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Páginas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visitadas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duración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&gt;=10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segundos</a:t>
            </a:r>
            <a:endParaRPr lang="en-GB" sz="1200" b="1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19345"/>
              </p:ext>
            </p:extLst>
          </p:nvPr>
        </p:nvGraphicFramePr>
        <p:xfrm>
          <a:off x="8103790" y="2306328"/>
          <a:ext cx="2808722" cy="17959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99698"/>
                <a:gridCol w="574758"/>
                <a:gridCol w="565916"/>
                <a:gridCol w="545077"/>
                <a:gridCol w="323273"/>
              </a:tblGrid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5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87.2%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88.6%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77.3%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83.5%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80.8%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5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84.1%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83.0%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84.4%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83.0%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80.9%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77.9%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85.2%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79.1%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7.3%</a:t>
                      </a:r>
                      <a:endParaRPr lang="en-GB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8029902" y="1882953"/>
            <a:ext cx="2973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Páginas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visitadas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duración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&gt;=10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segundos</a:t>
            </a:r>
            <a:endParaRPr lang="en-GB" sz="1000" b="1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r>
              <a:rPr lang="en-GB" sz="1000" dirty="0" smtClean="0"/>
              <a:t> / 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Páginas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visitadas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por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8886"/>
              </p:ext>
            </p:extLst>
          </p:nvPr>
        </p:nvGraphicFramePr>
        <p:xfrm>
          <a:off x="4686299" y="4516257"/>
          <a:ext cx="2819400" cy="1841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38200"/>
                <a:gridCol w="1409700"/>
                <a:gridCol w="5715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71.5%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7" name="Rectángulo 16"/>
          <p:cNvSpPr/>
          <p:nvPr/>
        </p:nvSpPr>
        <p:spPr>
          <a:xfrm>
            <a:off x="4844095" y="4239258"/>
            <a:ext cx="2491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sin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tiempo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Duración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4358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9818" y="1747647"/>
            <a:ext cx="10945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z="1600" dirty="0"/>
              <a:t>En general para ambos grupos, el </a:t>
            </a:r>
            <a:r>
              <a:rPr lang="es-ES" sz="1600" dirty="0" err="1"/>
              <a:t>zero</a:t>
            </a:r>
            <a:r>
              <a:rPr lang="es-ES" sz="1600" dirty="0"/>
              <a:t> </a:t>
            </a:r>
            <a:r>
              <a:rPr lang="es-ES" sz="1600" dirty="0" err="1"/>
              <a:t>results</a:t>
            </a:r>
            <a:r>
              <a:rPr lang="es-ES" sz="1600" dirty="0"/>
              <a:t> </a:t>
            </a:r>
            <a:r>
              <a:rPr lang="es-ES" sz="1600" dirty="0" err="1"/>
              <a:t>rate</a:t>
            </a:r>
            <a:r>
              <a:rPr lang="es-ES" sz="1600" dirty="0"/>
              <a:t> es muy similar y estable en el periodo de los 8 </a:t>
            </a:r>
            <a:r>
              <a:rPr lang="es-ES" sz="1600" dirty="0" err="1"/>
              <a:t>dias</a:t>
            </a:r>
            <a:r>
              <a:rPr lang="es-ES" sz="1600" dirty="0"/>
              <a:t>. El grupo "A" tiene en promedio un 18.4% en el </a:t>
            </a:r>
            <a:r>
              <a:rPr lang="es-ES" sz="1600" dirty="0" err="1"/>
              <a:t>zero</a:t>
            </a:r>
            <a:r>
              <a:rPr lang="es-ES" sz="1600" dirty="0"/>
              <a:t> </a:t>
            </a:r>
            <a:r>
              <a:rPr lang="es-ES" sz="1600" dirty="0" err="1"/>
              <a:t>results</a:t>
            </a:r>
            <a:r>
              <a:rPr lang="es-ES" sz="1600" dirty="0"/>
              <a:t> </a:t>
            </a:r>
            <a:r>
              <a:rPr lang="es-ES" sz="1600" dirty="0" err="1"/>
              <a:t>rate</a:t>
            </a:r>
            <a:r>
              <a:rPr lang="es-ES" sz="1600" dirty="0"/>
              <a:t> y el grupo "B" tiene un 18.6%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esults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ate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5370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200" b="1" i="1" dirty="0"/>
              <a:t>Zero </a:t>
            </a:r>
            <a:r>
              <a:rPr lang="es-ES" sz="1200" b="1" i="1" dirty="0" err="1"/>
              <a:t>results</a:t>
            </a:r>
            <a:r>
              <a:rPr lang="es-ES" sz="1200" b="1" i="1" dirty="0"/>
              <a:t> </a:t>
            </a:r>
            <a:r>
              <a:rPr lang="es-ES" sz="1200" b="1" i="1" dirty="0" err="1" smtClean="0"/>
              <a:t>rate</a:t>
            </a:r>
            <a:r>
              <a:rPr lang="es-ES" sz="1200" b="1" i="1" dirty="0" smtClean="0"/>
              <a:t> es la </a:t>
            </a:r>
            <a:r>
              <a:rPr lang="es-ES" sz="1200" b="1" i="1" dirty="0"/>
              <a:t>proporción de búsquedas que arrojaron 0 </a:t>
            </a:r>
            <a:r>
              <a:rPr lang="es-ES" sz="1200" b="1" i="1" dirty="0" smtClean="0"/>
              <a:t>resultados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43653"/>
              </p:ext>
            </p:extLst>
          </p:nvPr>
        </p:nvGraphicFramePr>
        <p:xfrm>
          <a:off x="1834572" y="3088367"/>
          <a:ext cx="3559463" cy="222591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01739"/>
                <a:gridCol w="864441"/>
                <a:gridCol w="808193"/>
                <a:gridCol w="785090"/>
              </a:tblGrid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Fecha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Todos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01/03/2016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18.7%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02/03/2016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19.1%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18.7%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03/03/2016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17.9%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18.2%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04/03/2016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17.6%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18.1%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05/03/2016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17.8%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18.5%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06/03/2016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16.9%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17.6%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07/03/2016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18.2%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18.1%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18.2%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08/03/2016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Total general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18.4%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18.6%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18.4%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37" y="3047735"/>
            <a:ext cx="4554107" cy="22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6692" y="1227491"/>
            <a:ext cx="109450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z="1600" dirty="0"/>
              <a:t>El Session Length para ambos grupos muestra estabilidad diaria. El grupo ""A"" tiene un promedio general de 4.32 minutos por </a:t>
            </a:r>
            <a:r>
              <a:rPr lang="es-ES" sz="1600" dirty="0" err="1"/>
              <a:t>sesiónl</a:t>
            </a:r>
            <a:r>
              <a:rPr lang="es-ES" sz="1600" dirty="0"/>
              <a:t> y el grupo ""B"" tiene un promedio de 0.79 minutos. Al filtrando solo sesiones con duración &gt; 0 segundos, el grupo "B"  de tener un promedio de 0.79 minutos incrementa a 2.78 minutos.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Session Length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5886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</a:t>
            </a:r>
            <a:r>
              <a:rPr lang="es-ES" sz="1200" i="1" dirty="0"/>
              <a:t> </a:t>
            </a:r>
            <a:r>
              <a:rPr lang="es-ES" sz="1200" b="1" i="1" dirty="0"/>
              <a:t>Session </a:t>
            </a:r>
            <a:r>
              <a:rPr lang="es-ES" sz="1200" b="1" i="1" dirty="0" smtClean="0"/>
              <a:t>Length es </a:t>
            </a:r>
            <a:r>
              <a:rPr lang="es-ES" sz="1200" b="1" i="1" dirty="0"/>
              <a:t>el tiempo entre el primer evento y el último evento en una </a:t>
            </a:r>
            <a:r>
              <a:rPr lang="es-ES" sz="1200" b="1" i="1" dirty="0" smtClean="0"/>
              <a:t>sesión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02838"/>
              </p:ext>
            </p:extLst>
          </p:nvPr>
        </p:nvGraphicFramePr>
        <p:xfrm>
          <a:off x="2202873" y="2355426"/>
          <a:ext cx="2526145" cy="1841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38200"/>
                <a:gridCol w="635000"/>
                <a:gridCol w="489527"/>
                <a:gridCol w="563418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Todos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05/03/2016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2.32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18833"/>
              </p:ext>
            </p:extLst>
          </p:nvPr>
        </p:nvGraphicFramePr>
        <p:xfrm>
          <a:off x="7204361" y="2355577"/>
          <a:ext cx="2789383" cy="1841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38200"/>
                <a:gridCol w="630383"/>
                <a:gridCol w="674255"/>
                <a:gridCol w="646545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Fecha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Todos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2.78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3.90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727" y="4275429"/>
            <a:ext cx="3394364" cy="198458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134" y="4244104"/>
            <a:ext cx="3519835" cy="204015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2900502" y="2081431"/>
            <a:ext cx="1130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Session </a:t>
            </a:r>
            <a:r>
              <a:rPr lang="en-GB" sz="1200" b="1" dirty="0" smtClean="0"/>
              <a:t>Length</a:t>
            </a:r>
            <a:endParaRPr lang="en-GB" sz="1050" dirty="0"/>
          </a:p>
        </p:txBody>
      </p:sp>
      <p:sp>
        <p:nvSpPr>
          <p:cNvPr id="22" name="Rectángulo 21"/>
          <p:cNvSpPr/>
          <p:nvPr/>
        </p:nvSpPr>
        <p:spPr>
          <a:xfrm>
            <a:off x="6902885" y="2078427"/>
            <a:ext cx="3581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Session Length (</a:t>
            </a:r>
            <a:r>
              <a:rPr lang="en-GB" sz="1200" b="1" dirty="0" err="1"/>
              <a:t>Sesiónes</a:t>
            </a:r>
            <a:r>
              <a:rPr lang="en-GB" sz="1200" b="1" dirty="0"/>
              <a:t> solo </a:t>
            </a:r>
            <a:r>
              <a:rPr lang="en-GB" sz="1200" b="1" dirty="0" err="1"/>
              <a:t>duración</a:t>
            </a:r>
            <a:r>
              <a:rPr lang="en-GB" sz="1200" b="1" dirty="0"/>
              <a:t> &gt; 0 </a:t>
            </a:r>
            <a:r>
              <a:rPr lang="en-GB" sz="1200" b="1" dirty="0" err="1"/>
              <a:t>segundos</a:t>
            </a:r>
            <a:r>
              <a:rPr lang="en-GB" sz="1200" b="1" dirty="0"/>
              <a:t>)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495051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1366</Words>
  <Application>Microsoft Office PowerPoint</Application>
  <PresentationFormat>Panorámica</PresentationFormat>
  <Paragraphs>521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de Office</vt:lpstr>
      <vt:lpstr>Data Analysis Task</vt:lpstr>
      <vt:lpstr>Descripción del Análisis</vt:lpstr>
      <vt:lpstr>Métricas a Evaluar</vt:lpstr>
      <vt:lpstr>Clickthrough Rate</vt:lpstr>
      <vt:lpstr>People Tend </vt:lpstr>
      <vt:lpstr>People Tend </vt:lpstr>
      <vt:lpstr>People Tend </vt:lpstr>
      <vt:lpstr>Zero Results Rate </vt:lpstr>
      <vt:lpstr>Session Length</vt:lpstr>
      <vt:lpstr>Correlación Session Length y Checkin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20</cp:revision>
  <dcterms:created xsi:type="dcterms:W3CDTF">2022-02-26T20:59:59Z</dcterms:created>
  <dcterms:modified xsi:type="dcterms:W3CDTF">2022-02-27T17:04:53Z</dcterms:modified>
</cp:coreProperties>
</file>