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T Hoves" charset="1" panose="02000003020000060003"/>
      <p:regular r:id="rId18"/>
    </p:embeddedFont>
    <p:embeddedFont>
      <p:font typeface="Cy Grotesk Key" charset="1" panose="00000500000000000000"/>
      <p:regular r:id="rId19"/>
    </p:embeddedFont>
    <p:embeddedFont>
      <p:font typeface="Cy Grotesk Key Bold" charset="1" panose="00000800000000000000"/>
      <p:regular r:id="rId20"/>
    </p:embeddedFont>
    <p:embeddedFont>
      <p:font typeface="Canva Sans Italics" charset="1" panose="020B0503030501040103"/>
      <p:regular r:id="rId21"/>
    </p:embeddedFont>
    <p:embeddedFont>
      <p:font typeface="Canva Sans Bold" charset="1" panose="020B0803030501040103"/>
      <p:regular r:id="rId22"/>
    </p:embeddedFont>
    <p:embeddedFont>
      <p:font typeface="TT Hoves Bold" charset="1" panose="02000003020000060003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9.png" Type="http://schemas.openxmlformats.org/officeDocument/2006/relationships/image"/><Relationship Id="rId11" Target="../media/image50.png" Type="http://schemas.openxmlformats.org/officeDocument/2006/relationships/image"/><Relationship Id="rId12" Target="../media/image51.png" Type="http://schemas.openxmlformats.org/officeDocument/2006/relationships/image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Relationship Id="rId8" Target="../media/image47.png" Type="http://schemas.openxmlformats.org/officeDocument/2006/relationships/image"/><Relationship Id="rId9" Target="../media/image48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2" Target="../media/image1.jpeg" Type="http://schemas.openxmlformats.org/officeDocument/2006/relationships/image"/><Relationship Id="rId3" Target="../media/image52.png" Type="http://schemas.openxmlformats.org/officeDocument/2006/relationships/image"/><Relationship Id="rId4" Target="../media/image53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4.png" Type="http://schemas.openxmlformats.org/officeDocument/2006/relationships/image"/><Relationship Id="rId3" Target="../media/image55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56.png" Type="http://schemas.openxmlformats.org/officeDocument/2006/relationships/image"/><Relationship Id="rId7" Target="../media/image5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svg" Type="http://schemas.openxmlformats.org/officeDocument/2006/relationships/image"/><Relationship Id="rId12" Target="../media/image24.png" Type="http://schemas.openxmlformats.org/officeDocument/2006/relationships/image"/><Relationship Id="rId2" Target="../media/image14.png" Type="http://schemas.openxmlformats.org/officeDocument/2006/relationships/image"/><Relationship Id="rId3" Target="../media/image15.png" Type="http://schemas.openxmlformats.org/officeDocument/2006/relationships/image"/><Relationship Id="rId4" Target="../media/image16.png" Type="http://schemas.openxmlformats.org/officeDocument/2006/relationships/image"/><Relationship Id="rId5" Target="../media/image17.pn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20.png" Type="http://schemas.openxmlformats.org/officeDocument/2006/relationships/image"/><Relationship Id="rId9" Target="../media/image2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32.png" Type="http://schemas.openxmlformats.org/officeDocument/2006/relationships/image"/><Relationship Id="rId5" Target="../media/image33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Relationship Id="rId9" Target="../media/image3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8.png" Type="http://schemas.openxmlformats.org/officeDocument/2006/relationships/image"/><Relationship Id="rId4" Target="../media/image39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0.png" Type="http://schemas.openxmlformats.org/officeDocument/2006/relationships/image"/><Relationship Id="rId8" Target="../media/image4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Relationship Id="rId3" Target="../media/image43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44.png" Type="http://schemas.openxmlformats.org/officeDocument/2006/relationships/image"/><Relationship Id="rId7" Target="../media/image4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6.jpeg" Type="http://schemas.openxmlformats.org/officeDocument/2006/relationships/image"/><Relationship Id="rId3" Target="../media/image42.png" Type="http://schemas.openxmlformats.org/officeDocument/2006/relationships/image"/><Relationship Id="rId4" Target="../media/image43.svg" Type="http://schemas.openxmlformats.org/officeDocument/2006/relationships/image"/><Relationship Id="rId5" Target="../media/image8.png" Type="http://schemas.openxmlformats.org/officeDocument/2006/relationships/image"/><Relationship Id="rId6" Target="../media/image9.svg" Type="http://schemas.openxmlformats.org/officeDocument/2006/relationships/image"/><Relationship Id="rId7" Target="../media/image44.png" Type="http://schemas.openxmlformats.org/officeDocument/2006/relationships/image"/><Relationship Id="rId8" Target="../media/image4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40586">
            <a:off x="-2674450" y="798371"/>
            <a:ext cx="6731779" cy="4114800"/>
          </a:xfrm>
          <a:custGeom>
            <a:avLst/>
            <a:gdLst/>
            <a:ahLst/>
            <a:cxnLst/>
            <a:rect r="r" b="b" t="t" l="l"/>
            <a:pathLst>
              <a:path h="4114800" w="6731779">
                <a:moveTo>
                  <a:pt x="0" y="0"/>
                </a:moveTo>
                <a:lnTo>
                  <a:pt x="6731779" y="0"/>
                </a:lnTo>
                <a:lnTo>
                  <a:pt x="673177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16917">
            <a:off x="14192029" y="5725461"/>
            <a:ext cx="5453480" cy="3585663"/>
          </a:xfrm>
          <a:custGeom>
            <a:avLst/>
            <a:gdLst/>
            <a:ahLst/>
            <a:cxnLst/>
            <a:rect r="r" b="b" t="t" l="l"/>
            <a:pathLst>
              <a:path h="3585663" w="5453480">
                <a:moveTo>
                  <a:pt x="0" y="0"/>
                </a:moveTo>
                <a:lnTo>
                  <a:pt x="5453480" y="0"/>
                </a:lnTo>
                <a:lnTo>
                  <a:pt x="5453480" y="3585664"/>
                </a:lnTo>
                <a:lnTo>
                  <a:pt x="0" y="35856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19276">
            <a:off x="14607855" y="1090073"/>
            <a:ext cx="2505703" cy="3259451"/>
          </a:xfrm>
          <a:custGeom>
            <a:avLst/>
            <a:gdLst/>
            <a:ahLst/>
            <a:cxnLst/>
            <a:rect r="r" b="b" t="t" l="l"/>
            <a:pathLst>
              <a:path h="3259451" w="2505703">
                <a:moveTo>
                  <a:pt x="0" y="0"/>
                </a:moveTo>
                <a:lnTo>
                  <a:pt x="2505703" y="0"/>
                </a:lnTo>
                <a:lnTo>
                  <a:pt x="2505703" y="3259452"/>
                </a:lnTo>
                <a:lnTo>
                  <a:pt x="0" y="325945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28754">
            <a:off x="1206432" y="6577802"/>
            <a:ext cx="2456159" cy="2509485"/>
          </a:xfrm>
          <a:custGeom>
            <a:avLst/>
            <a:gdLst/>
            <a:ahLst/>
            <a:cxnLst/>
            <a:rect r="r" b="b" t="t" l="l"/>
            <a:pathLst>
              <a:path h="2509485" w="2456159">
                <a:moveTo>
                  <a:pt x="0" y="0"/>
                </a:moveTo>
                <a:lnTo>
                  <a:pt x="2456159" y="0"/>
                </a:lnTo>
                <a:lnTo>
                  <a:pt x="2456159" y="2509485"/>
                </a:lnTo>
                <a:lnTo>
                  <a:pt x="0" y="250948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52229" y="1759865"/>
            <a:ext cx="3783543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DropAnalytics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59541" y="2848966"/>
            <a:ext cx="12168918" cy="321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745"/>
              </a:lnSpc>
            </a:pPr>
            <a:r>
              <a:rPr lang="en-US" sz="10621">
                <a:solidFill>
                  <a:srgbClr val="E3613D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Optimización </a:t>
            </a:r>
          </a:p>
          <a:p>
            <a:pPr algn="ctr">
              <a:lnSpc>
                <a:spcPts val="12745"/>
              </a:lnSpc>
            </a:pPr>
            <a:r>
              <a:rPr lang="en-US" sz="10621">
                <a:solidFill>
                  <a:srgbClr val="E3613D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del Talento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192855" y="6554191"/>
            <a:ext cx="12168918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5"/>
              </a:lnSpc>
            </a:pPr>
            <a:r>
              <a:rPr lang="en-US" sz="9421" b="true">
                <a:solidFill>
                  <a:srgbClr val="E3613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ABC Corporation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3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4321" y="3411071"/>
            <a:ext cx="16230600" cy="4629198"/>
            <a:chOff x="0" y="0"/>
            <a:chExt cx="4475439" cy="12764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5440" cy="1276459"/>
            </a:xfrm>
            <a:custGeom>
              <a:avLst/>
              <a:gdLst/>
              <a:ahLst/>
              <a:cxnLst/>
              <a:rect r="r" b="b" t="t" l="l"/>
              <a:pathLst>
                <a:path h="1276459" w="4475440">
                  <a:moveTo>
                    <a:pt x="17649" y="0"/>
                  </a:moveTo>
                  <a:lnTo>
                    <a:pt x="4457791" y="0"/>
                  </a:lnTo>
                  <a:cubicBezTo>
                    <a:pt x="4462471" y="0"/>
                    <a:pt x="4466961" y="1859"/>
                    <a:pt x="4470271" y="5169"/>
                  </a:cubicBezTo>
                  <a:cubicBezTo>
                    <a:pt x="4473580" y="8479"/>
                    <a:pt x="4475440" y="12968"/>
                    <a:pt x="4475440" y="17649"/>
                  </a:cubicBezTo>
                  <a:lnTo>
                    <a:pt x="4475440" y="1258810"/>
                  </a:lnTo>
                  <a:cubicBezTo>
                    <a:pt x="4475440" y="1263491"/>
                    <a:pt x="4473580" y="1267980"/>
                    <a:pt x="4470271" y="1271290"/>
                  </a:cubicBezTo>
                  <a:cubicBezTo>
                    <a:pt x="4466961" y="1274600"/>
                    <a:pt x="4462471" y="1276459"/>
                    <a:pt x="4457791" y="1276459"/>
                  </a:cubicBezTo>
                  <a:lnTo>
                    <a:pt x="17649" y="1276459"/>
                  </a:lnTo>
                  <a:cubicBezTo>
                    <a:pt x="12968" y="1276459"/>
                    <a:pt x="8479" y="1274600"/>
                    <a:pt x="5169" y="1271290"/>
                  </a:cubicBezTo>
                  <a:cubicBezTo>
                    <a:pt x="1859" y="1267980"/>
                    <a:pt x="0" y="1263491"/>
                    <a:pt x="0" y="1258810"/>
                  </a:cubicBezTo>
                  <a:lnTo>
                    <a:pt x="0" y="17649"/>
                  </a:lnTo>
                  <a:cubicBezTo>
                    <a:pt x="0" y="12968"/>
                    <a:pt x="1859" y="8479"/>
                    <a:pt x="5169" y="5169"/>
                  </a:cubicBezTo>
                  <a:cubicBezTo>
                    <a:pt x="8479" y="1859"/>
                    <a:pt x="12968" y="0"/>
                    <a:pt x="176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75439" cy="1314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5023" y="1128077"/>
            <a:ext cx="6018083" cy="2550163"/>
          </a:xfrm>
          <a:custGeom>
            <a:avLst/>
            <a:gdLst/>
            <a:ahLst/>
            <a:cxnLst/>
            <a:rect r="r" b="b" t="t" l="l"/>
            <a:pathLst>
              <a:path h="2550163" w="6018083">
                <a:moveTo>
                  <a:pt x="0" y="0"/>
                </a:moveTo>
                <a:lnTo>
                  <a:pt x="6018084" y="0"/>
                </a:lnTo>
                <a:lnTo>
                  <a:pt x="6018084" y="2550163"/>
                </a:lnTo>
                <a:lnTo>
                  <a:pt x="0" y="2550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60072">
            <a:off x="16302573" y="6827048"/>
            <a:ext cx="2456159" cy="2509485"/>
          </a:xfrm>
          <a:custGeom>
            <a:avLst/>
            <a:gdLst/>
            <a:ahLst/>
            <a:cxnLst/>
            <a:rect r="r" b="b" t="t" l="l"/>
            <a:pathLst>
              <a:path h="2509485" w="2456159">
                <a:moveTo>
                  <a:pt x="0" y="0"/>
                </a:moveTo>
                <a:lnTo>
                  <a:pt x="2456159" y="0"/>
                </a:lnTo>
                <a:lnTo>
                  <a:pt x="2456159" y="2509485"/>
                </a:lnTo>
                <a:lnTo>
                  <a:pt x="0" y="25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345036">
            <a:off x="-1111603" y="6445070"/>
            <a:ext cx="2873557" cy="2676000"/>
          </a:xfrm>
          <a:custGeom>
            <a:avLst/>
            <a:gdLst/>
            <a:ahLst/>
            <a:cxnLst/>
            <a:rect r="r" b="b" t="t" l="l"/>
            <a:pathLst>
              <a:path h="2676000" w="2873557">
                <a:moveTo>
                  <a:pt x="0" y="0"/>
                </a:moveTo>
                <a:lnTo>
                  <a:pt x="2873557" y="0"/>
                </a:lnTo>
                <a:lnTo>
                  <a:pt x="2873557" y="2676000"/>
                </a:lnTo>
                <a:lnTo>
                  <a:pt x="0" y="2676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888789" y="366827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323004" y="3102485"/>
            <a:ext cx="5246370" cy="5246370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585470" y="585470"/>
              <a:ext cx="5179060" cy="5179060"/>
            </a:xfrm>
            <a:custGeom>
              <a:avLst/>
              <a:gdLst/>
              <a:ahLst/>
              <a:cxnLst/>
              <a:rect r="r" b="b" t="t" l="l"/>
              <a:pathLst>
                <a:path h="5179060" w="5179060">
                  <a:moveTo>
                    <a:pt x="0" y="0"/>
                  </a:moveTo>
                  <a:lnTo>
                    <a:pt x="5179060" y="0"/>
                  </a:lnTo>
                  <a:lnTo>
                    <a:pt x="5179060" y="5179060"/>
                  </a:lnTo>
                  <a:lnTo>
                    <a:pt x="0" y="5179060"/>
                  </a:lnTo>
                  <a:close/>
                </a:path>
              </a:pathLst>
            </a:custGeom>
            <a:blipFill>
              <a:blip r:embed="rId10"/>
              <a:stretch>
                <a:fillRect l="-24709" t="0" r="-24709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586499" y="3102485"/>
            <a:ext cx="5246370" cy="5246370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85470" y="585470"/>
              <a:ext cx="5179060" cy="5179060"/>
            </a:xfrm>
            <a:custGeom>
              <a:avLst/>
              <a:gdLst/>
              <a:ahLst/>
              <a:cxnLst/>
              <a:rect r="r" b="b" t="t" l="l"/>
              <a:pathLst>
                <a:path h="5179060" w="5179060">
                  <a:moveTo>
                    <a:pt x="0" y="0"/>
                  </a:moveTo>
                  <a:lnTo>
                    <a:pt x="5179060" y="0"/>
                  </a:lnTo>
                  <a:lnTo>
                    <a:pt x="5179060" y="5179060"/>
                  </a:lnTo>
                  <a:lnTo>
                    <a:pt x="0" y="5179060"/>
                  </a:lnTo>
                  <a:close/>
                </a:path>
              </a:pathLst>
            </a:custGeom>
            <a:blipFill>
              <a:blip r:embed="rId11"/>
              <a:stretch>
                <a:fillRect l="-19976" t="0" r="-19976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1926442" y="3102485"/>
            <a:ext cx="5246370" cy="5246370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585470" y="585470"/>
              <a:ext cx="5179060" cy="5179060"/>
            </a:xfrm>
            <a:custGeom>
              <a:avLst/>
              <a:gdLst/>
              <a:ahLst/>
              <a:cxnLst/>
              <a:rect r="r" b="b" t="t" l="l"/>
              <a:pathLst>
                <a:path h="5179060" w="5179060">
                  <a:moveTo>
                    <a:pt x="0" y="0"/>
                  </a:moveTo>
                  <a:lnTo>
                    <a:pt x="5179060" y="0"/>
                  </a:lnTo>
                  <a:lnTo>
                    <a:pt x="5179060" y="5179060"/>
                  </a:lnTo>
                  <a:lnTo>
                    <a:pt x="0" y="5179060"/>
                  </a:lnTo>
                  <a:close/>
                </a:path>
              </a:pathLst>
            </a:custGeom>
            <a:blipFill>
              <a:blip r:embed="rId12"/>
              <a:stretch>
                <a:fillRect l="-17370" t="0" r="-17370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110460" y="1121278"/>
            <a:ext cx="7420193" cy="140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F9F5E7"/>
                </a:solidFill>
                <a:latin typeface="TT Hoves"/>
                <a:ea typeface="TT Hoves"/>
                <a:cs typeface="TT Hoves"/>
                <a:sym typeface="TT Hoves"/>
              </a:rPr>
              <a:t>informe detallado del contexto general de la empresa para una comprensión más profunda de la situación actual y proyecciones futuras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44321" y="1199252"/>
            <a:ext cx="5426431" cy="116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4"/>
              </a:lnSpc>
            </a:pPr>
            <a:r>
              <a:rPr lang="en-US" sz="6803" b="true">
                <a:solidFill>
                  <a:srgbClr val="6237C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Análisis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060239" y="8456105"/>
            <a:ext cx="3847899" cy="1544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42"/>
              </a:lnSpc>
            </a:pPr>
            <a:r>
              <a:rPr lang="en-US" sz="2244" b="tru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Proporción de rotación en función de la realización de horas extra</a:t>
            </a:r>
          </a:p>
          <a:p>
            <a:pPr algn="ctr">
              <a:lnSpc>
                <a:spcPts val="3002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3127926" y="8456192"/>
            <a:ext cx="2843403" cy="116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2"/>
              </a:lnSpc>
              <a:spcBef>
                <a:spcPct val="0"/>
              </a:spcBef>
            </a:pPr>
            <a:r>
              <a:rPr lang="en-US" b="true" sz="2244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Distribución por </a:t>
            </a:r>
            <a:r>
              <a:rPr lang="en-US" b="true" sz="2244" strike="noStrike" u="non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antigüedad</a:t>
            </a:r>
          </a:p>
          <a:p>
            <a:pPr algn="ctr" marL="0" indent="0" lvl="0">
              <a:lnSpc>
                <a:spcPts val="3142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6455131" y="8449908"/>
            <a:ext cx="5377738" cy="11621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142"/>
              </a:lnSpc>
              <a:spcBef>
                <a:spcPct val="0"/>
              </a:spcBef>
            </a:pPr>
            <a:r>
              <a:rPr lang="en-US" b="true" sz="2244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Distribu</a:t>
            </a:r>
            <a:r>
              <a:rPr lang="en-US" b="true" sz="2244" strike="noStrike" u="none">
                <a:solidFill>
                  <a:srgbClr val="FFFFFF"/>
                </a:solidFill>
                <a:latin typeface="TT Hoves Bold"/>
                <a:ea typeface="TT Hoves Bold"/>
                <a:cs typeface="TT Hoves Bold"/>
                <a:sym typeface="TT Hoves Bold"/>
              </a:rPr>
              <a:t>ción por evaluación de desempeño</a:t>
            </a:r>
          </a:p>
          <a:p>
            <a:pPr algn="ctr" marL="0" indent="0" lvl="0">
              <a:lnSpc>
                <a:spcPts val="314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86843" y="1028700"/>
            <a:ext cx="2318359" cy="3010856"/>
          </a:xfrm>
          <a:custGeom>
            <a:avLst/>
            <a:gdLst/>
            <a:ahLst/>
            <a:cxnLst/>
            <a:rect r="r" b="b" t="t" l="l"/>
            <a:pathLst>
              <a:path h="3010856" w="2318359">
                <a:moveTo>
                  <a:pt x="0" y="0"/>
                </a:moveTo>
                <a:lnTo>
                  <a:pt x="2318359" y="0"/>
                </a:lnTo>
                <a:lnTo>
                  <a:pt x="2318359" y="3010856"/>
                </a:lnTo>
                <a:lnTo>
                  <a:pt x="0" y="301085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54425">
            <a:off x="15923908" y="703231"/>
            <a:ext cx="4355037" cy="2994088"/>
          </a:xfrm>
          <a:custGeom>
            <a:avLst/>
            <a:gdLst/>
            <a:ahLst/>
            <a:cxnLst/>
            <a:rect r="r" b="b" t="t" l="l"/>
            <a:pathLst>
              <a:path h="2994088" w="4355037">
                <a:moveTo>
                  <a:pt x="0" y="0"/>
                </a:moveTo>
                <a:lnTo>
                  <a:pt x="4355037" y="0"/>
                </a:lnTo>
                <a:lnTo>
                  <a:pt x="4355037" y="2994088"/>
                </a:lnTo>
                <a:lnTo>
                  <a:pt x="0" y="29940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99270">
            <a:off x="16816352" y="5081193"/>
            <a:ext cx="2570151" cy="4559025"/>
          </a:xfrm>
          <a:custGeom>
            <a:avLst/>
            <a:gdLst/>
            <a:ahLst/>
            <a:cxnLst/>
            <a:rect r="r" b="b" t="t" l="l"/>
            <a:pathLst>
              <a:path h="4559025" w="2570151">
                <a:moveTo>
                  <a:pt x="0" y="0"/>
                </a:moveTo>
                <a:lnTo>
                  <a:pt x="2570150" y="0"/>
                </a:lnTo>
                <a:lnTo>
                  <a:pt x="2570150" y="4559025"/>
                </a:lnTo>
                <a:lnTo>
                  <a:pt x="0" y="45590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448071" y="7360706"/>
            <a:ext cx="2336840" cy="2342697"/>
          </a:xfrm>
          <a:custGeom>
            <a:avLst/>
            <a:gdLst/>
            <a:ahLst/>
            <a:cxnLst/>
            <a:rect r="r" b="b" t="t" l="l"/>
            <a:pathLst>
              <a:path h="2342697" w="2336840">
                <a:moveTo>
                  <a:pt x="0" y="0"/>
                </a:moveTo>
                <a:lnTo>
                  <a:pt x="2336840" y="0"/>
                </a:lnTo>
                <a:lnTo>
                  <a:pt x="2336840" y="2342696"/>
                </a:lnTo>
                <a:lnTo>
                  <a:pt x="0" y="234269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88769" y="3269264"/>
            <a:ext cx="5265117" cy="138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957" indent="-284978" lvl="1">
              <a:lnSpc>
                <a:spcPts val="3695"/>
              </a:lnSpc>
              <a:buFont typeface="Arial"/>
              <a:buChar char="•"/>
            </a:pPr>
            <a:r>
              <a:rPr lang="en-US" b="true" sz="2639">
                <a:solidFill>
                  <a:srgbClr val="542BBB"/>
                </a:solidFill>
                <a:latin typeface="TT Hoves Bold"/>
                <a:ea typeface="TT Hoves Bold"/>
                <a:cs typeface="TT Hoves Bold"/>
                <a:sym typeface="TT Hoves Bold"/>
              </a:rPr>
              <a:t>Visualización atractiva en otros formatos, como PowerBI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576258" y="3269264"/>
            <a:ext cx="5895948" cy="91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957" indent="-284978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39">
                <a:solidFill>
                  <a:srgbClr val="E3613D"/>
                </a:solidFill>
                <a:latin typeface="TT Hoves Bold"/>
                <a:ea typeface="TT Hoves Bold"/>
                <a:cs typeface="TT Hoves Bold"/>
                <a:sym typeface="TT Hoves Bold"/>
              </a:rPr>
              <a:t>Incorporar nuevas variables en la recolección y en el análisis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58532" y="6249718"/>
            <a:ext cx="6630685" cy="1380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957" indent="-284978" lvl="1">
              <a:lnSpc>
                <a:spcPts val="3695"/>
              </a:lnSpc>
              <a:buFont typeface="Arial"/>
              <a:buChar char="•"/>
            </a:pPr>
            <a:r>
              <a:rPr lang="en-US" b="true" sz="2639">
                <a:solidFill>
                  <a:srgbClr val="E3613D"/>
                </a:solidFill>
                <a:latin typeface="TT Hoves Bold"/>
                <a:ea typeface="TT Hoves Bold"/>
                <a:cs typeface="TT Hoves Bold"/>
                <a:sym typeface="TT Hoves Bold"/>
              </a:rPr>
              <a:t>Mejorar la recolección de datos para reducir porcentajes de nulos y datos desconocidos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76258" y="6249718"/>
            <a:ext cx="5895948" cy="447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957" indent="-284978" lvl="1">
              <a:lnSpc>
                <a:spcPts val="369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39">
                <a:solidFill>
                  <a:srgbClr val="542BBB"/>
                </a:solidFill>
                <a:latin typeface="TT Hoves Bold"/>
                <a:ea typeface="TT Hoves Bold"/>
                <a:cs typeface="TT Hoves Bold"/>
                <a:sym typeface="TT Hoves Bold"/>
              </a:rPr>
              <a:t>Entrega de informe de métricas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995600" y="1028700"/>
            <a:ext cx="8733178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5"/>
              </a:lnSpc>
              <a:spcBef>
                <a:spcPct val="0"/>
              </a:spcBef>
            </a:pPr>
            <a:r>
              <a:rPr lang="en-US" b="true" sz="7746">
                <a:solidFill>
                  <a:srgbClr val="E3613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Próximos pasos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3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99393">
            <a:off x="12778890" y="1576027"/>
            <a:ext cx="4416116" cy="4511995"/>
          </a:xfrm>
          <a:custGeom>
            <a:avLst/>
            <a:gdLst/>
            <a:ahLst/>
            <a:cxnLst/>
            <a:rect r="r" b="b" t="t" l="l"/>
            <a:pathLst>
              <a:path h="4511995" w="4416116">
                <a:moveTo>
                  <a:pt x="0" y="0"/>
                </a:moveTo>
                <a:lnTo>
                  <a:pt x="4416116" y="0"/>
                </a:lnTo>
                <a:lnTo>
                  <a:pt x="4416116" y="4511995"/>
                </a:lnTo>
                <a:lnTo>
                  <a:pt x="0" y="45119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240586">
            <a:off x="5835181" y="1751536"/>
            <a:ext cx="5870432" cy="3588302"/>
          </a:xfrm>
          <a:custGeom>
            <a:avLst/>
            <a:gdLst/>
            <a:ahLst/>
            <a:cxnLst/>
            <a:rect r="r" b="b" t="t" l="l"/>
            <a:pathLst>
              <a:path h="3588302" w="5870432">
                <a:moveTo>
                  <a:pt x="0" y="0"/>
                </a:moveTo>
                <a:lnTo>
                  <a:pt x="5870432" y="0"/>
                </a:lnTo>
                <a:lnTo>
                  <a:pt x="5870432" y="3588302"/>
                </a:lnTo>
                <a:lnTo>
                  <a:pt x="0" y="3588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319276">
            <a:off x="1627019" y="1639562"/>
            <a:ext cx="2901809" cy="3774711"/>
          </a:xfrm>
          <a:custGeom>
            <a:avLst/>
            <a:gdLst/>
            <a:ahLst/>
            <a:cxnLst/>
            <a:rect r="r" b="b" t="t" l="l"/>
            <a:pathLst>
              <a:path h="3774711" w="2901809">
                <a:moveTo>
                  <a:pt x="0" y="0"/>
                </a:moveTo>
                <a:lnTo>
                  <a:pt x="2901809" y="0"/>
                </a:lnTo>
                <a:lnTo>
                  <a:pt x="2901809" y="3774710"/>
                </a:lnTo>
                <a:lnTo>
                  <a:pt x="0" y="37747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6527673"/>
            <a:ext cx="10068052" cy="1368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764"/>
              </a:lnSpc>
            </a:pPr>
            <a:r>
              <a:rPr lang="en-US" sz="9200" b="true">
                <a:solidFill>
                  <a:srgbClr val="F9F5E7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Muchas gracias.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2437" y="9303326"/>
            <a:ext cx="17063217" cy="601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6"/>
              </a:lnSpc>
            </a:pPr>
            <a:r>
              <a:rPr lang="en-US" sz="3277" b="true">
                <a:solidFill>
                  <a:srgbClr val="F9F5E7"/>
                </a:solidFill>
                <a:latin typeface="TT Hoves Bold"/>
                <a:ea typeface="TT Hoves Bold"/>
                <a:cs typeface="TT Hoves Bold"/>
                <a:sym typeface="TT Hoves Bold"/>
              </a:rPr>
              <a:t>Repositorio:</a:t>
            </a:r>
            <a:r>
              <a:rPr lang="en-US" sz="3277">
                <a:solidFill>
                  <a:srgbClr val="F9F5E7"/>
                </a:solidFill>
                <a:latin typeface="TT Hoves"/>
                <a:ea typeface="TT Hoves"/>
                <a:cs typeface="TT Hoves"/>
                <a:sym typeface="TT Hoves"/>
              </a:rPr>
              <a:t> https://github.com/AnaROGA/project-da-promo-54-modulo-3-team-1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2951" y="1164507"/>
            <a:ext cx="4562876" cy="8093793"/>
          </a:xfrm>
          <a:custGeom>
            <a:avLst/>
            <a:gdLst/>
            <a:ahLst/>
            <a:cxnLst/>
            <a:rect r="r" b="b" t="t" l="l"/>
            <a:pathLst>
              <a:path h="8093793" w="4562876">
                <a:moveTo>
                  <a:pt x="0" y="0"/>
                </a:moveTo>
                <a:lnTo>
                  <a:pt x="4562876" y="0"/>
                </a:lnTo>
                <a:lnTo>
                  <a:pt x="4562876" y="8093793"/>
                </a:lnTo>
                <a:lnTo>
                  <a:pt x="0" y="809379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768136" y="4502722"/>
            <a:ext cx="9717710" cy="4516235"/>
            <a:chOff x="0" y="0"/>
            <a:chExt cx="2443288" cy="11355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43288" cy="1135500"/>
            </a:xfrm>
            <a:custGeom>
              <a:avLst/>
              <a:gdLst/>
              <a:ahLst/>
              <a:cxnLst/>
              <a:rect r="r" b="b" t="t" l="l"/>
              <a:pathLst>
                <a:path h="1135500" w="2443288">
                  <a:moveTo>
                    <a:pt x="40631" y="0"/>
                  </a:moveTo>
                  <a:lnTo>
                    <a:pt x="2402657" y="0"/>
                  </a:lnTo>
                  <a:cubicBezTo>
                    <a:pt x="2425097" y="0"/>
                    <a:pt x="2443288" y="18191"/>
                    <a:pt x="2443288" y="40631"/>
                  </a:cubicBezTo>
                  <a:lnTo>
                    <a:pt x="2443288" y="1094869"/>
                  </a:lnTo>
                  <a:cubicBezTo>
                    <a:pt x="2443288" y="1117309"/>
                    <a:pt x="2425097" y="1135500"/>
                    <a:pt x="2402657" y="1135500"/>
                  </a:cubicBezTo>
                  <a:lnTo>
                    <a:pt x="40631" y="1135500"/>
                  </a:lnTo>
                  <a:cubicBezTo>
                    <a:pt x="18191" y="1135500"/>
                    <a:pt x="0" y="1117309"/>
                    <a:pt x="0" y="1094869"/>
                  </a:cubicBezTo>
                  <a:lnTo>
                    <a:pt x="0" y="40631"/>
                  </a:lnTo>
                  <a:cubicBezTo>
                    <a:pt x="0" y="18191"/>
                    <a:pt x="18191" y="0"/>
                    <a:pt x="40631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0"/>
              <a:ext cx="2443288" cy="1135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1"/>
                </a:lnSpc>
              </a:pPr>
            </a:p>
            <a:p>
              <a:pPr algn="ctr">
                <a:lnSpc>
                  <a:spcPts val="2851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8142448" y="1851239"/>
            <a:ext cx="6752453" cy="168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51"/>
              </a:lnSpc>
            </a:pPr>
            <a:r>
              <a:rPr lang="en-US" sz="11125" b="true">
                <a:solidFill>
                  <a:srgbClr val="E3613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Agenda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6016">
            <a:off x="14262404" y="1250851"/>
            <a:ext cx="3057772" cy="3124161"/>
          </a:xfrm>
          <a:custGeom>
            <a:avLst/>
            <a:gdLst/>
            <a:ahLst/>
            <a:cxnLst/>
            <a:rect r="r" b="b" t="t" l="l"/>
            <a:pathLst>
              <a:path h="3124161" w="3057772">
                <a:moveTo>
                  <a:pt x="0" y="0"/>
                </a:moveTo>
                <a:lnTo>
                  <a:pt x="3057773" y="0"/>
                </a:lnTo>
                <a:lnTo>
                  <a:pt x="3057773" y="3124161"/>
                </a:lnTo>
                <a:lnTo>
                  <a:pt x="0" y="31241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737169" y="4885485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737169" y="8354757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9355181" y="4783213"/>
            <a:ext cx="2359128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Equipo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355181" y="8252485"/>
            <a:ext cx="2676030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Herramientas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8737169" y="5754522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3311314" y="5120661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1"/>
                </a:lnTo>
                <a:lnTo>
                  <a:pt x="0" y="36106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3929326" y="5018390"/>
            <a:ext cx="2359128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55181" y="6521287"/>
            <a:ext cx="2359128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Objetivos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929326" y="5706897"/>
            <a:ext cx="2359128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BB. DD.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737169" y="6619835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13311314" y="5863815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355181" y="7390324"/>
            <a:ext cx="3271810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Metodología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8737169" y="7488872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9355181" y="5652250"/>
            <a:ext cx="2359128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Cliente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929326" y="6521287"/>
            <a:ext cx="2359128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Análisis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13311314" y="6580309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3311314" y="7322369"/>
            <a:ext cx="361060" cy="361060"/>
          </a:xfrm>
          <a:custGeom>
            <a:avLst/>
            <a:gdLst/>
            <a:ahLst/>
            <a:cxnLst/>
            <a:rect r="r" b="b" t="t" l="l"/>
            <a:pathLst>
              <a:path h="361060" w="361060">
                <a:moveTo>
                  <a:pt x="0" y="0"/>
                </a:moveTo>
                <a:lnTo>
                  <a:pt x="361060" y="0"/>
                </a:lnTo>
                <a:lnTo>
                  <a:pt x="361060" y="361060"/>
                </a:lnTo>
                <a:lnTo>
                  <a:pt x="0" y="36106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6" id="26"/>
          <p:cNvSpPr txBox="true"/>
          <p:nvPr/>
        </p:nvSpPr>
        <p:spPr>
          <a:xfrm rot="0">
            <a:off x="13929326" y="7274744"/>
            <a:ext cx="3224714" cy="517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Próximos pasos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3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3594721" y="2820266"/>
            <a:ext cx="1880370" cy="1880362"/>
            <a:chOff x="0" y="0"/>
            <a:chExt cx="6350000" cy="634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375619" y="6598273"/>
            <a:ext cx="1880370" cy="1880362"/>
            <a:chOff x="0" y="0"/>
            <a:chExt cx="6350000" cy="634997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8203815" y="2820266"/>
            <a:ext cx="1880370" cy="1880362"/>
            <a:chOff x="0" y="0"/>
            <a:chExt cx="6350000" cy="63499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2808335" y="2815023"/>
            <a:ext cx="1880370" cy="1880362"/>
            <a:chOff x="0" y="0"/>
            <a:chExt cx="6350000" cy="634997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-326522">
            <a:off x="-325544" y="676706"/>
            <a:ext cx="2708487" cy="2593377"/>
          </a:xfrm>
          <a:custGeom>
            <a:avLst/>
            <a:gdLst/>
            <a:ahLst/>
            <a:cxnLst/>
            <a:rect r="r" b="b" t="t" l="l"/>
            <a:pathLst>
              <a:path h="2593377" w="2708487">
                <a:moveTo>
                  <a:pt x="0" y="0"/>
                </a:moveTo>
                <a:lnTo>
                  <a:pt x="2708488" y="0"/>
                </a:lnTo>
                <a:lnTo>
                  <a:pt x="2708488" y="2593377"/>
                </a:lnTo>
                <a:lnTo>
                  <a:pt x="0" y="25933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326522">
            <a:off x="15866204" y="3883037"/>
            <a:ext cx="2708487" cy="2593377"/>
          </a:xfrm>
          <a:custGeom>
            <a:avLst/>
            <a:gdLst/>
            <a:ahLst/>
            <a:cxnLst/>
            <a:rect r="r" b="b" t="t" l="l"/>
            <a:pathLst>
              <a:path h="2593377" w="2708487">
                <a:moveTo>
                  <a:pt x="2708487" y="0"/>
                </a:moveTo>
                <a:lnTo>
                  <a:pt x="0" y="0"/>
                </a:lnTo>
                <a:lnTo>
                  <a:pt x="0" y="2593377"/>
                </a:lnTo>
                <a:lnTo>
                  <a:pt x="2708487" y="2593377"/>
                </a:lnTo>
                <a:lnTo>
                  <a:pt x="270848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854977" y="952718"/>
            <a:ext cx="2312430" cy="2360054"/>
          </a:xfrm>
          <a:custGeom>
            <a:avLst/>
            <a:gdLst/>
            <a:ahLst/>
            <a:cxnLst/>
            <a:rect r="r" b="b" t="t" l="l"/>
            <a:pathLst>
              <a:path h="2360054" w="2312430">
                <a:moveTo>
                  <a:pt x="0" y="0"/>
                </a:moveTo>
                <a:lnTo>
                  <a:pt x="2312430" y="0"/>
                </a:lnTo>
                <a:lnTo>
                  <a:pt x="2312430" y="2360054"/>
                </a:lnTo>
                <a:lnTo>
                  <a:pt x="0" y="236005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-74351" r="-77497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203512">
            <a:off x="-1402105" y="7967594"/>
            <a:ext cx="4350068" cy="2658979"/>
          </a:xfrm>
          <a:custGeom>
            <a:avLst/>
            <a:gdLst/>
            <a:ahLst/>
            <a:cxnLst/>
            <a:rect r="r" b="b" t="t" l="l"/>
            <a:pathLst>
              <a:path h="2658979" w="4350068">
                <a:moveTo>
                  <a:pt x="0" y="0"/>
                </a:moveTo>
                <a:lnTo>
                  <a:pt x="4350068" y="0"/>
                </a:lnTo>
                <a:lnTo>
                  <a:pt x="4350068" y="2658979"/>
                </a:lnTo>
                <a:lnTo>
                  <a:pt x="0" y="265897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475091" y="857250"/>
            <a:ext cx="733781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9F5E7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Equipo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816251" y="5596437"/>
            <a:ext cx="2781762" cy="4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sz="2450" i="true">
                <a:solidFill>
                  <a:srgbClr val="F9F5E7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Analista de datos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255989" y="5596437"/>
            <a:ext cx="2737415" cy="4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sz="2450" i="true">
                <a:solidFill>
                  <a:srgbClr val="F9F5E7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Analista de datos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44025" y="5618316"/>
            <a:ext cx="2781762" cy="4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sz="2450" i="true">
                <a:solidFill>
                  <a:srgbClr val="F9F5E7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Analista de datos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194338" y="9204681"/>
            <a:ext cx="2737415" cy="410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30"/>
              </a:lnSpc>
              <a:spcBef>
                <a:spcPct val="0"/>
              </a:spcBef>
            </a:pPr>
            <a:r>
              <a:rPr lang="en-US" sz="2450" i="true">
                <a:solidFill>
                  <a:srgbClr val="F9F5E7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Analista de datos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67623" y="4817336"/>
            <a:ext cx="3952753" cy="64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  <a:spcBef>
                <a:spcPct val="0"/>
              </a:spcBef>
            </a:pPr>
            <a:r>
              <a:rPr lang="en-US" b="true" sz="3788">
                <a:solidFill>
                  <a:srgbClr val="F9F5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Luciana Yelicich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255989" y="4781110"/>
            <a:ext cx="2816262" cy="64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</a:pPr>
            <a:r>
              <a:rPr lang="en-US" b="true" sz="3788">
                <a:solidFill>
                  <a:srgbClr val="F9F5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Iris Barredo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763359" y="4817336"/>
            <a:ext cx="3543094" cy="64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  <a:spcBef>
                <a:spcPct val="0"/>
              </a:spcBef>
            </a:pPr>
            <a:r>
              <a:rPr lang="en-US" b="true" sz="3788">
                <a:solidFill>
                  <a:srgbClr val="F9F5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Magdala Pérez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506973" y="8436554"/>
            <a:ext cx="4241547" cy="64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  <a:spcBef>
                <a:spcPct val="0"/>
              </a:spcBef>
            </a:pPr>
            <a:r>
              <a:rPr lang="en-US" b="true" sz="3788">
                <a:solidFill>
                  <a:srgbClr val="F9F5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Andreína Teixeira</a:t>
            </a:r>
          </a:p>
        </p:txBody>
      </p:sp>
      <p:grpSp>
        <p:nvGrpSpPr>
          <p:cNvPr name="Group 23" id="23"/>
          <p:cNvGrpSpPr>
            <a:grpSpLocks noChangeAspect="true"/>
          </p:cNvGrpSpPr>
          <p:nvPr/>
        </p:nvGrpSpPr>
        <p:grpSpPr>
          <a:xfrm rot="0">
            <a:off x="5925787" y="6598273"/>
            <a:ext cx="1880370" cy="1880362"/>
            <a:chOff x="0" y="0"/>
            <a:chExt cx="6350000" cy="634997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5546236" y="8411939"/>
            <a:ext cx="2655498" cy="64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3"/>
              </a:lnSpc>
              <a:spcBef>
                <a:spcPct val="0"/>
              </a:spcBef>
            </a:pPr>
            <a:r>
              <a:rPr lang="en-US" b="true" sz="3788">
                <a:solidFill>
                  <a:srgbClr val="F9F5E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 Robles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475091" y="9180066"/>
            <a:ext cx="2797787" cy="833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0"/>
              </a:lnSpc>
            </a:pPr>
            <a:r>
              <a:rPr lang="en-US" sz="2450" i="true">
                <a:solidFill>
                  <a:srgbClr val="F9F5E7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Scrum Master y</a:t>
            </a:r>
          </a:p>
          <a:p>
            <a:pPr algn="ctr">
              <a:lnSpc>
                <a:spcPts val="3430"/>
              </a:lnSpc>
              <a:spcBef>
                <a:spcPct val="0"/>
              </a:spcBef>
            </a:pPr>
            <a:r>
              <a:rPr lang="en-US" sz="2450" i="true">
                <a:solidFill>
                  <a:srgbClr val="F9F5E7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Analista de datos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860078" y="1643160"/>
            <a:ext cx="14567843" cy="7000680"/>
            <a:chOff x="0" y="0"/>
            <a:chExt cx="3653200" cy="175557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53199" cy="1755571"/>
            </a:xfrm>
            <a:custGeom>
              <a:avLst/>
              <a:gdLst/>
              <a:ahLst/>
              <a:cxnLst/>
              <a:rect r="r" b="b" t="t" l="l"/>
              <a:pathLst>
                <a:path h="1755571" w="3653199">
                  <a:moveTo>
                    <a:pt x="27103" y="0"/>
                  </a:moveTo>
                  <a:lnTo>
                    <a:pt x="3626096" y="0"/>
                  </a:lnTo>
                  <a:cubicBezTo>
                    <a:pt x="3633284" y="0"/>
                    <a:pt x="3640178" y="2856"/>
                    <a:pt x="3645261" y="7938"/>
                  </a:cubicBezTo>
                  <a:cubicBezTo>
                    <a:pt x="3650344" y="13021"/>
                    <a:pt x="3653199" y="19915"/>
                    <a:pt x="3653199" y="27103"/>
                  </a:cubicBezTo>
                  <a:lnTo>
                    <a:pt x="3653199" y="1728468"/>
                  </a:lnTo>
                  <a:cubicBezTo>
                    <a:pt x="3653199" y="1735656"/>
                    <a:pt x="3650344" y="1742550"/>
                    <a:pt x="3645261" y="1747632"/>
                  </a:cubicBezTo>
                  <a:cubicBezTo>
                    <a:pt x="3640178" y="1752715"/>
                    <a:pt x="3633284" y="1755571"/>
                    <a:pt x="3626096" y="1755571"/>
                  </a:cubicBezTo>
                  <a:lnTo>
                    <a:pt x="27103" y="1755571"/>
                  </a:lnTo>
                  <a:cubicBezTo>
                    <a:pt x="19915" y="1755571"/>
                    <a:pt x="13021" y="1752715"/>
                    <a:pt x="7938" y="1747632"/>
                  </a:cubicBezTo>
                  <a:cubicBezTo>
                    <a:pt x="2856" y="1742550"/>
                    <a:pt x="0" y="1735656"/>
                    <a:pt x="0" y="1728468"/>
                  </a:cubicBezTo>
                  <a:lnTo>
                    <a:pt x="0" y="27103"/>
                  </a:lnTo>
                  <a:cubicBezTo>
                    <a:pt x="0" y="19915"/>
                    <a:pt x="2856" y="13021"/>
                    <a:pt x="7938" y="7938"/>
                  </a:cubicBezTo>
                  <a:cubicBezTo>
                    <a:pt x="13021" y="2856"/>
                    <a:pt x="19915" y="0"/>
                    <a:pt x="27103" y="0"/>
                  </a:cubicBezTo>
                  <a:close/>
                </a:path>
              </a:pathLst>
            </a:custGeom>
            <a:solidFill>
              <a:srgbClr val="F0BA40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653200" cy="1793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445468">
            <a:off x="-794631" y="1041526"/>
            <a:ext cx="5309419" cy="4114800"/>
          </a:xfrm>
          <a:custGeom>
            <a:avLst/>
            <a:gdLst/>
            <a:ahLst/>
            <a:cxnLst/>
            <a:rect r="r" b="b" t="t" l="l"/>
            <a:pathLst>
              <a:path h="4114800" w="5309419">
                <a:moveTo>
                  <a:pt x="0" y="0"/>
                </a:moveTo>
                <a:lnTo>
                  <a:pt x="5309419" y="0"/>
                </a:lnTo>
                <a:lnTo>
                  <a:pt x="53094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167984">
            <a:off x="15006880" y="4927129"/>
            <a:ext cx="5453480" cy="3585663"/>
          </a:xfrm>
          <a:custGeom>
            <a:avLst/>
            <a:gdLst/>
            <a:ahLst/>
            <a:cxnLst/>
            <a:rect r="r" b="b" t="t" l="l"/>
            <a:pathLst>
              <a:path h="3585663" w="5453480">
                <a:moveTo>
                  <a:pt x="5453480" y="0"/>
                </a:moveTo>
                <a:lnTo>
                  <a:pt x="0" y="0"/>
                </a:lnTo>
                <a:lnTo>
                  <a:pt x="0" y="3585663"/>
                </a:lnTo>
                <a:lnTo>
                  <a:pt x="5453480" y="3585663"/>
                </a:lnTo>
                <a:lnTo>
                  <a:pt x="545348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794592" y="4719592"/>
            <a:ext cx="10698816" cy="2897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88"/>
              </a:lnSpc>
            </a:pPr>
            <a:r>
              <a:rPr lang="en-US" sz="2777">
                <a:solidFill>
                  <a:srgbClr val="243037"/>
                </a:solidFill>
                <a:latin typeface="TT Hoves"/>
                <a:ea typeface="TT Hoves"/>
                <a:cs typeface="TT Hoves"/>
                <a:sym typeface="TT Hoves"/>
              </a:rPr>
              <a:t>ABC Corporation es una consultora tecnológica especializada en ofrecer soluciones de inteligencia artificial (IA) y aprendizaje automático (machine learning) a empresas de diversos sectores. Su enfoque principal radica en automatizar y optimizar procesos empresariales mediante tecnologías de vanguardia.</a:t>
            </a:r>
          </a:p>
          <a:p>
            <a:pPr algn="ctr">
              <a:lnSpc>
                <a:spcPts val="388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545479" y="2460678"/>
            <a:ext cx="9197042" cy="16986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376"/>
              </a:lnSpc>
            </a:pPr>
            <a:r>
              <a:rPr lang="en-US" sz="11146" b="true">
                <a:solidFill>
                  <a:srgbClr val="243037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Cliente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22778" y="5291965"/>
            <a:ext cx="14255360" cy="3619622"/>
            <a:chOff x="0" y="0"/>
            <a:chExt cx="3254489" cy="82635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254489" cy="826357"/>
            </a:xfrm>
            <a:custGeom>
              <a:avLst/>
              <a:gdLst/>
              <a:ahLst/>
              <a:cxnLst/>
              <a:rect r="r" b="b" t="t" l="l"/>
              <a:pathLst>
                <a:path h="826357" w="3254489">
                  <a:moveTo>
                    <a:pt x="27698" y="0"/>
                  </a:moveTo>
                  <a:lnTo>
                    <a:pt x="3226792" y="0"/>
                  </a:lnTo>
                  <a:cubicBezTo>
                    <a:pt x="3234138" y="0"/>
                    <a:pt x="3241183" y="2918"/>
                    <a:pt x="3246377" y="8112"/>
                  </a:cubicBezTo>
                  <a:cubicBezTo>
                    <a:pt x="3251571" y="13307"/>
                    <a:pt x="3254489" y="20352"/>
                    <a:pt x="3254489" y="27698"/>
                  </a:cubicBezTo>
                  <a:lnTo>
                    <a:pt x="3254489" y="798660"/>
                  </a:lnTo>
                  <a:cubicBezTo>
                    <a:pt x="3254489" y="806006"/>
                    <a:pt x="3251571" y="813051"/>
                    <a:pt x="3246377" y="818245"/>
                  </a:cubicBezTo>
                  <a:cubicBezTo>
                    <a:pt x="3241183" y="823439"/>
                    <a:pt x="3234138" y="826357"/>
                    <a:pt x="3226792" y="826357"/>
                  </a:cubicBezTo>
                  <a:lnTo>
                    <a:pt x="27698" y="826357"/>
                  </a:lnTo>
                  <a:cubicBezTo>
                    <a:pt x="20352" y="826357"/>
                    <a:pt x="13307" y="823439"/>
                    <a:pt x="8112" y="818245"/>
                  </a:cubicBezTo>
                  <a:cubicBezTo>
                    <a:pt x="2918" y="813051"/>
                    <a:pt x="0" y="806006"/>
                    <a:pt x="0" y="798660"/>
                  </a:cubicBezTo>
                  <a:lnTo>
                    <a:pt x="0" y="27698"/>
                  </a:lnTo>
                  <a:cubicBezTo>
                    <a:pt x="0" y="20352"/>
                    <a:pt x="2918" y="13307"/>
                    <a:pt x="8112" y="8112"/>
                  </a:cubicBezTo>
                  <a:cubicBezTo>
                    <a:pt x="13307" y="2918"/>
                    <a:pt x="20352" y="0"/>
                    <a:pt x="27698" y="0"/>
                  </a:cubicBezTo>
                  <a:close/>
                </a:path>
              </a:pathLst>
            </a:custGeom>
            <a:solidFill>
              <a:srgbClr val="FFFFFF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3254489" cy="8263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51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3282138" y="1028700"/>
            <a:ext cx="3883084" cy="3713199"/>
          </a:xfrm>
          <a:custGeom>
            <a:avLst/>
            <a:gdLst/>
            <a:ahLst/>
            <a:cxnLst/>
            <a:rect r="r" b="b" t="t" l="l"/>
            <a:pathLst>
              <a:path h="3713199" w="3883084">
                <a:moveTo>
                  <a:pt x="0" y="0"/>
                </a:moveTo>
                <a:lnTo>
                  <a:pt x="3883084" y="0"/>
                </a:lnTo>
                <a:lnTo>
                  <a:pt x="3883084" y="3713199"/>
                </a:lnTo>
                <a:lnTo>
                  <a:pt x="0" y="37131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99682" y="5952278"/>
            <a:ext cx="13573089" cy="224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536" indent="-344768" lvl="1">
              <a:lnSpc>
                <a:spcPts val="4471"/>
              </a:lnSpc>
              <a:buFont typeface="Arial"/>
              <a:buChar char="•"/>
            </a:pPr>
            <a:r>
              <a:rPr lang="en-US" sz="319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Identificar factores claves que influyen en el desempeño y la retención de trabajadores</a:t>
            </a:r>
            <a:r>
              <a:rPr lang="en-US" sz="319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 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R</a:t>
            </a: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educir la rotación de empleados 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Mejorar la satisfacción en el trabajo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22778" y="3005602"/>
            <a:ext cx="10627024" cy="1616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8"/>
              </a:lnSpc>
            </a:pPr>
            <a:r>
              <a:rPr lang="en-US" sz="311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La toma de decisiones informadas es esencial para el éxito a largo plazo. La retención de empleados y la satisfacción en el trabajo son cuestiones críticas para cualquier organización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2778" y="1028700"/>
            <a:ext cx="9430052" cy="1686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351"/>
              </a:lnSpc>
            </a:pPr>
            <a:r>
              <a:rPr lang="en-US" sz="11125" b="true">
                <a:solidFill>
                  <a:srgbClr val="E3613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Objetivos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3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60078" y="1643160"/>
            <a:ext cx="14567843" cy="7000680"/>
            <a:chOff x="0" y="0"/>
            <a:chExt cx="3653200" cy="17555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53199" cy="1755571"/>
            </a:xfrm>
            <a:custGeom>
              <a:avLst/>
              <a:gdLst/>
              <a:ahLst/>
              <a:cxnLst/>
              <a:rect r="r" b="b" t="t" l="l"/>
              <a:pathLst>
                <a:path h="1755571" w="3653199">
                  <a:moveTo>
                    <a:pt x="27103" y="0"/>
                  </a:moveTo>
                  <a:lnTo>
                    <a:pt x="3626096" y="0"/>
                  </a:lnTo>
                  <a:cubicBezTo>
                    <a:pt x="3633284" y="0"/>
                    <a:pt x="3640178" y="2856"/>
                    <a:pt x="3645261" y="7938"/>
                  </a:cubicBezTo>
                  <a:cubicBezTo>
                    <a:pt x="3650344" y="13021"/>
                    <a:pt x="3653199" y="19915"/>
                    <a:pt x="3653199" y="27103"/>
                  </a:cubicBezTo>
                  <a:lnTo>
                    <a:pt x="3653199" y="1728468"/>
                  </a:lnTo>
                  <a:cubicBezTo>
                    <a:pt x="3653199" y="1735656"/>
                    <a:pt x="3650344" y="1742550"/>
                    <a:pt x="3645261" y="1747632"/>
                  </a:cubicBezTo>
                  <a:cubicBezTo>
                    <a:pt x="3640178" y="1752715"/>
                    <a:pt x="3633284" y="1755571"/>
                    <a:pt x="3626096" y="1755571"/>
                  </a:cubicBezTo>
                  <a:lnTo>
                    <a:pt x="27103" y="1755571"/>
                  </a:lnTo>
                  <a:cubicBezTo>
                    <a:pt x="19915" y="1755571"/>
                    <a:pt x="13021" y="1752715"/>
                    <a:pt x="7938" y="1747632"/>
                  </a:cubicBezTo>
                  <a:cubicBezTo>
                    <a:pt x="2856" y="1742550"/>
                    <a:pt x="0" y="1735656"/>
                    <a:pt x="0" y="1728468"/>
                  </a:cubicBezTo>
                  <a:lnTo>
                    <a:pt x="0" y="27103"/>
                  </a:lnTo>
                  <a:cubicBezTo>
                    <a:pt x="0" y="19915"/>
                    <a:pt x="2856" y="13021"/>
                    <a:pt x="7938" y="7938"/>
                  </a:cubicBezTo>
                  <a:cubicBezTo>
                    <a:pt x="13021" y="2856"/>
                    <a:pt x="19915" y="0"/>
                    <a:pt x="27103" y="0"/>
                  </a:cubicBezTo>
                  <a:close/>
                </a:path>
              </a:pathLst>
            </a:custGeom>
            <a:solidFill>
              <a:srgbClr val="F9F5E7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653200" cy="17936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3854">
            <a:off x="15326163" y="261729"/>
            <a:ext cx="3866274" cy="6858136"/>
          </a:xfrm>
          <a:custGeom>
            <a:avLst/>
            <a:gdLst/>
            <a:ahLst/>
            <a:cxnLst/>
            <a:rect r="r" b="b" t="t" l="l"/>
            <a:pathLst>
              <a:path h="6858136" w="3866274">
                <a:moveTo>
                  <a:pt x="0" y="0"/>
                </a:moveTo>
                <a:lnTo>
                  <a:pt x="3866274" y="0"/>
                </a:lnTo>
                <a:lnTo>
                  <a:pt x="3866274" y="6858136"/>
                </a:lnTo>
                <a:lnTo>
                  <a:pt x="0" y="6858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392346">
            <a:off x="-1419966" y="7049502"/>
            <a:ext cx="4638073" cy="3188675"/>
          </a:xfrm>
          <a:custGeom>
            <a:avLst/>
            <a:gdLst/>
            <a:ahLst/>
            <a:cxnLst/>
            <a:rect r="r" b="b" t="t" l="l"/>
            <a:pathLst>
              <a:path h="3188675" w="4638073">
                <a:moveTo>
                  <a:pt x="0" y="0"/>
                </a:moveTo>
                <a:lnTo>
                  <a:pt x="4638073" y="0"/>
                </a:lnTo>
                <a:lnTo>
                  <a:pt x="4638073" y="3188676"/>
                </a:lnTo>
                <a:lnTo>
                  <a:pt x="0" y="31886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6693" y="743993"/>
            <a:ext cx="1826793" cy="2207605"/>
          </a:xfrm>
          <a:custGeom>
            <a:avLst/>
            <a:gdLst/>
            <a:ahLst/>
            <a:cxnLst/>
            <a:rect r="r" b="b" t="t" l="l"/>
            <a:pathLst>
              <a:path h="2207605" w="1826793">
                <a:moveTo>
                  <a:pt x="0" y="0"/>
                </a:moveTo>
                <a:lnTo>
                  <a:pt x="1826794" y="0"/>
                </a:lnTo>
                <a:lnTo>
                  <a:pt x="1826794" y="2207605"/>
                </a:lnTo>
                <a:lnTo>
                  <a:pt x="0" y="220760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252490" y="5095875"/>
            <a:ext cx="11856711" cy="2253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92"/>
              </a:lnSpc>
              <a:spcBef>
                <a:spcPct val="0"/>
              </a:spcBef>
            </a:pPr>
            <a:r>
              <a:rPr lang="en-US" sz="2566">
                <a:solidFill>
                  <a:srgbClr val="243037"/>
                </a:solidFill>
                <a:latin typeface="TT Hoves"/>
                <a:ea typeface="TT Hoves"/>
                <a:cs typeface="TT Hoves"/>
                <a:sym typeface="TT Hoves"/>
              </a:rPr>
              <a:t>El</a:t>
            </a:r>
            <a:r>
              <a:rPr lang="en-US" sz="2566">
                <a:solidFill>
                  <a:srgbClr val="243037"/>
                </a:solidFill>
                <a:latin typeface="TT Hoves"/>
                <a:ea typeface="TT Hoves"/>
                <a:cs typeface="TT Hoves"/>
                <a:sym typeface="TT Hoves"/>
              </a:rPr>
              <a:t> proyecto de análisis de datos se ejecutará a través de una metodología rigurosa que prioriza la calidad de los datos y la automatización, culminando con la entrega de una base de datos relacional que garantice la sostenibilidad y actualización simplificada de la información para futuras decisiones estratégicas, junto a un informe de métricas actual.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844085" y="2971955"/>
            <a:ext cx="10599830" cy="1229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9"/>
              </a:lnSpc>
            </a:pPr>
            <a:r>
              <a:rPr lang="en-US" sz="8066" b="true">
                <a:solidFill>
                  <a:srgbClr val="542BBB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Metodología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439136">
            <a:off x="13866286" y="7790718"/>
            <a:ext cx="3512202" cy="1922931"/>
          </a:xfrm>
          <a:custGeom>
            <a:avLst/>
            <a:gdLst/>
            <a:ahLst/>
            <a:cxnLst/>
            <a:rect r="r" b="b" t="t" l="l"/>
            <a:pathLst>
              <a:path h="1922931" w="3512202">
                <a:moveTo>
                  <a:pt x="0" y="0"/>
                </a:moveTo>
                <a:lnTo>
                  <a:pt x="3512202" y="0"/>
                </a:lnTo>
                <a:lnTo>
                  <a:pt x="3512202" y="1922931"/>
                </a:lnTo>
                <a:lnTo>
                  <a:pt x="0" y="19229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02419" y="3861426"/>
            <a:ext cx="5719267" cy="2206178"/>
            <a:chOff x="0" y="0"/>
            <a:chExt cx="1505360" cy="5806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5360" cy="580685"/>
            </a:xfrm>
            <a:custGeom>
              <a:avLst/>
              <a:gdLst/>
              <a:ahLst/>
              <a:cxnLst/>
              <a:rect r="r" b="b" t="t" l="l"/>
              <a:pathLst>
                <a:path h="580685" w="1505360">
                  <a:moveTo>
                    <a:pt x="50085" y="0"/>
                  </a:moveTo>
                  <a:lnTo>
                    <a:pt x="1455275" y="0"/>
                  </a:lnTo>
                  <a:cubicBezTo>
                    <a:pt x="1468558" y="0"/>
                    <a:pt x="1481297" y="5277"/>
                    <a:pt x="1490690" y="14670"/>
                  </a:cubicBezTo>
                  <a:cubicBezTo>
                    <a:pt x="1500083" y="24062"/>
                    <a:pt x="1505360" y="36802"/>
                    <a:pt x="1505360" y="50085"/>
                  </a:cubicBezTo>
                  <a:lnTo>
                    <a:pt x="1505360" y="530600"/>
                  </a:lnTo>
                  <a:cubicBezTo>
                    <a:pt x="1505360" y="543883"/>
                    <a:pt x="1500083" y="556622"/>
                    <a:pt x="1490690" y="566015"/>
                  </a:cubicBezTo>
                  <a:cubicBezTo>
                    <a:pt x="1481297" y="575408"/>
                    <a:pt x="1468558" y="580685"/>
                    <a:pt x="1455275" y="580685"/>
                  </a:cubicBezTo>
                  <a:lnTo>
                    <a:pt x="50085" y="580685"/>
                  </a:lnTo>
                  <a:cubicBezTo>
                    <a:pt x="36802" y="580685"/>
                    <a:pt x="24062" y="575408"/>
                    <a:pt x="14670" y="566015"/>
                  </a:cubicBezTo>
                  <a:cubicBezTo>
                    <a:pt x="5277" y="556622"/>
                    <a:pt x="0" y="543883"/>
                    <a:pt x="0" y="530600"/>
                  </a:cubicBezTo>
                  <a:lnTo>
                    <a:pt x="0" y="50085"/>
                  </a:lnTo>
                  <a:cubicBezTo>
                    <a:pt x="0" y="36802"/>
                    <a:pt x="5277" y="24062"/>
                    <a:pt x="14670" y="14670"/>
                  </a:cubicBezTo>
                  <a:cubicBezTo>
                    <a:pt x="24062" y="5277"/>
                    <a:pt x="36802" y="0"/>
                    <a:pt x="5008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05360" cy="618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2419" y="6841298"/>
            <a:ext cx="5719267" cy="2206178"/>
            <a:chOff x="0" y="0"/>
            <a:chExt cx="1505360" cy="58068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05360" cy="580685"/>
            </a:xfrm>
            <a:custGeom>
              <a:avLst/>
              <a:gdLst/>
              <a:ahLst/>
              <a:cxnLst/>
              <a:rect r="r" b="b" t="t" l="l"/>
              <a:pathLst>
                <a:path h="580685" w="1505360">
                  <a:moveTo>
                    <a:pt x="50085" y="0"/>
                  </a:moveTo>
                  <a:lnTo>
                    <a:pt x="1455275" y="0"/>
                  </a:lnTo>
                  <a:cubicBezTo>
                    <a:pt x="1468558" y="0"/>
                    <a:pt x="1481297" y="5277"/>
                    <a:pt x="1490690" y="14670"/>
                  </a:cubicBezTo>
                  <a:cubicBezTo>
                    <a:pt x="1500083" y="24062"/>
                    <a:pt x="1505360" y="36802"/>
                    <a:pt x="1505360" y="50085"/>
                  </a:cubicBezTo>
                  <a:lnTo>
                    <a:pt x="1505360" y="530600"/>
                  </a:lnTo>
                  <a:cubicBezTo>
                    <a:pt x="1505360" y="543883"/>
                    <a:pt x="1500083" y="556622"/>
                    <a:pt x="1490690" y="566015"/>
                  </a:cubicBezTo>
                  <a:cubicBezTo>
                    <a:pt x="1481297" y="575408"/>
                    <a:pt x="1468558" y="580685"/>
                    <a:pt x="1455275" y="580685"/>
                  </a:cubicBezTo>
                  <a:lnTo>
                    <a:pt x="50085" y="580685"/>
                  </a:lnTo>
                  <a:cubicBezTo>
                    <a:pt x="36802" y="580685"/>
                    <a:pt x="24062" y="575408"/>
                    <a:pt x="14670" y="566015"/>
                  </a:cubicBezTo>
                  <a:cubicBezTo>
                    <a:pt x="5277" y="556622"/>
                    <a:pt x="0" y="543883"/>
                    <a:pt x="0" y="530600"/>
                  </a:cubicBezTo>
                  <a:lnTo>
                    <a:pt x="0" y="50085"/>
                  </a:lnTo>
                  <a:cubicBezTo>
                    <a:pt x="0" y="36802"/>
                    <a:pt x="5277" y="24062"/>
                    <a:pt x="14670" y="14670"/>
                  </a:cubicBezTo>
                  <a:cubicBezTo>
                    <a:pt x="24062" y="5277"/>
                    <a:pt x="36802" y="0"/>
                    <a:pt x="5008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05360" cy="618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7807889" y="3861426"/>
            <a:ext cx="5719267" cy="2206178"/>
            <a:chOff x="0" y="0"/>
            <a:chExt cx="1505360" cy="580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05360" cy="580685"/>
            </a:xfrm>
            <a:custGeom>
              <a:avLst/>
              <a:gdLst/>
              <a:ahLst/>
              <a:cxnLst/>
              <a:rect r="r" b="b" t="t" l="l"/>
              <a:pathLst>
                <a:path h="580685" w="1505360">
                  <a:moveTo>
                    <a:pt x="50085" y="0"/>
                  </a:moveTo>
                  <a:lnTo>
                    <a:pt x="1455275" y="0"/>
                  </a:lnTo>
                  <a:cubicBezTo>
                    <a:pt x="1468558" y="0"/>
                    <a:pt x="1481297" y="5277"/>
                    <a:pt x="1490690" y="14670"/>
                  </a:cubicBezTo>
                  <a:cubicBezTo>
                    <a:pt x="1500083" y="24062"/>
                    <a:pt x="1505360" y="36802"/>
                    <a:pt x="1505360" y="50085"/>
                  </a:cubicBezTo>
                  <a:lnTo>
                    <a:pt x="1505360" y="530600"/>
                  </a:lnTo>
                  <a:cubicBezTo>
                    <a:pt x="1505360" y="543883"/>
                    <a:pt x="1500083" y="556622"/>
                    <a:pt x="1490690" y="566015"/>
                  </a:cubicBezTo>
                  <a:cubicBezTo>
                    <a:pt x="1481297" y="575408"/>
                    <a:pt x="1468558" y="580685"/>
                    <a:pt x="1455275" y="580685"/>
                  </a:cubicBezTo>
                  <a:lnTo>
                    <a:pt x="50085" y="580685"/>
                  </a:lnTo>
                  <a:cubicBezTo>
                    <a:pt x="36802" y="580685"/>
                    <a:pt x="24062" y="575408"/>
                    <a:pt x="14670" y="566015"/>
                  </a:cubicBezTo>
                  <a:cubicBezTo>
                    <a:pt x="5277" y="556622"/>
                    <a:pt x="0" y="543883"/>
                    <a:pt x="0" y="530600"/>
                  </a:cubicBezTo>
                  <a:lnTo>
                    <a:pt x="0" y="50085"/>
                  </a:lnTo>
                  <a:cubicBezTo>
                    <a:pt x="0" y="36802"/>
                    <a:pt x="5277" y="24062"/>
                    <a:pt x="14670" y="14670"/>
                  </a:cubicBezTo>
                  <a:cubicBezTo>
                    <a:pt x="24062" y="5277"/>
                    <a:pt x="36802" y="0"/>
                    <a:pt x="5008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05360" cy="618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807889" y="6841298"/>
            <a:ext cx="5719267" cy="2206178"/>
            <a:chOff x="0" y="0"/>
            <a:chExt cx="1505360" cy="58068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05360" cy="580685"/>
            </a:xfrm>
            <a:custGeom>
              <a:avLst/>
              <a:gdLst/>
              <a:ahLst/>
              <a:cxnLst/>
              <a:rect r="r" b="b" t="t" l="l"/>
              <a:pathLst>
                <a:path h="580685" w="1505360">
                  <a:moveTo>
                    <a:pt x="50085" y="0"/>
                  </a:moveTo>
                  <a:lnTo>
                    <a:pt x="1455275" y="0"/>
                  </a:lnTo>
                  <a:cubicBezTo>
                    <a:pt x="1468558" y="0"/>
                    <a:pt x="1481297" y="5277"/>
                    <a:pt x="1490690" y="14670"/>
                  </a:cubicBezTo>
                  <a:cubicBezTo>
                    <a:pt x="1500083" y="24062"/>
                    <a:pt x="1505360" y="36802"/>
                    <a:pt x="1505360" y="50085"/>
                  </a:cubicBezTo>
                  <a:lnTo>
                    <a:pt x="1505360" y="530600"/>
                  </a:lnTo>
                  <a:cubicBezTo>
                    <a:pt x="1505360" y="543883"/>
                    <a:pt x="1500083" y="556622"/>
                    <a:pt x="1490690" y="566015"/>
                  </a:cubicBezTo>
                  <a:cubicBezTo>
                    <a:pt x="1481297" y="575408"/>
                    <a:pt x="1468558" y="580685"/>
                    <a:pt x="1455275" y="580685"/>
                  </a:cubicBezTo>
                  <a:lnTo>
                    <a:pt x="50085" y="580685"/>
                  </a:lnTo>
                  <a:cubicBezTo>
                    <a:pt x="36802" y="580685"/>
                    <a:pt x="24062" y="575408"/>
                    <a:pt x="14670" y="566015"/>
                  </a:cubicBezTo>
                  <a:cubicBezTo>
                    <a:pt x="5277" y="556622"/>
                    <a:pt x="0" y="543883"/>
                    <a:pt x="0" y="530600"/>
                  </a:cubicBezTo>
                  <a:lnTo>
                    <a:pt x="0" y="50085"/>
                  </a:lnTo>
                  <a:cubicBezTo>
                    <a:pt x="0" y="36802"/>
                    <a:pt x="5277" y="24062"/>
                    <a:pt x="14670" y="14670"/>
                  </a:cubicBezTo>
                  <a:cubicBezTo>
                    <a:pt x="24062" y="5277"/>
                    <a:pt x="36802" y="0"/>
                    <a:pt x="5008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05360" cy="6187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61376" y="3506960"/>
            <a:ext cx="3038485" cy="890084"/>
            <a:chOff x="0" y="0"/>
            <a:chExt cx="799755" cy="23427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99755" cy="234278"/>
            </a:xfrm>
            <a:custGeom>
              <a:avLst/>
              <a:gdLst/>
              <a:ahLst/>
              <a:cxnLst/>
              <a:rect r="r" b="b" t="t" l="l"/>
              <a:pathLst>
                <a:path h="234278" w="799755">
                  <a:moveTo>
                    <a:pt x="94274" y="0"/>
                  </a:moveTo>
                  <a:lnTo>
                    <a:pt x="705481" y="0"/>
                  </a:lnTo>
                  <a:cubicBezTo>
                    <a:pt x="757547" y="0"/>
                    <a:pt x="799755" y="42208"/>
                    <a:pt x="799755" y="94274"/>
                  </a:cubicBezTo>
                  <a:lnTo>
                    <a:pt x="799755" y="140003"/>
                  </a:lnTo>
                  <a:cubicBezTo>
                    <a:pt x="799755" y="192070"/>
                    <a:pt x="757547" y="234278"/>
                    <a:pt x="705481" y="234278"/>
                  </a:cubicBezTo>
                  <a:lnTo>
                    <a:pt x="94274" y="234278"/>
                  </a:lnTo>
                  <a:cubicBezTo>
                    <a:pt x="42208" y="234278"/>
                    <a:pt x="0" y="192070"/>
                    <a:pt x="0" y="140003"/>
                  </a:cubicBezTo>
                  <a:lnTo>
                    <a:pt x="0" y="94274"/>
                  </a:lnTo>
                  <a:cubicBezTo>
                    <a:pt x="0" y="42208"/>
                    <a:pt x="42208" y="0"/>
                    <a:pt x="94274" y="0"/>
                  </a:cubicBezTo>
                  <a:close/>
                </a:path>
              </a:pathLst>
            </a:custGeom>
            <a:solidFill>
              <a:srgbClr val="E998BB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799755" cy="272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61376" y="6486832"/>
            <a:ext cx="3038485" cy="890084"/>
            <a:chOff x="0" y="0"/>
            <a:chExt cx="799755" cy="23427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799755" cy="234278"/>
            </a:xfrm>
            <a:custGeom>
              <a:avLst/>
              <a:gdLst/>
              <a:ahLst/>
              <a:cxnLst/>
              <a:rect r="r" b="b" t="t" l="l"/>
              <a:pathLst>
                <a:path h="234278" w="799755">
                  <a:moveTo>
                    <a:pt x="94274" y="0"/>
                  </a:moveTo>
                  <a:lnTo>
                    <a:pt x="705481" y="0"/>
                  </a:lnTo>
                  <a:cubicBezTo>
                    <a:pt x="757547" y="0"/>
                    <a:pt x="799755" y="42208"/>
                    <a:pt x="799755" y="94274"/>
                  </a:cubicBezTo>
                  <a:lnTo>
                    <a:pt x="799755" y="140003"/>
                  </a:lnTo>
                  <a:cubicBezTo>
                    <a:pt x="799755" y="192070"/>
                    <a:pt x="757547" y="234278"/>
                    <a:pt x="705481" y="234278"/>
                  </a:cubicBezTo>
                  <a:lnTo>
                    <a:pt x="94274" y="234278"/>
                  </a:lnTo>
                  <a:cubicBezTo>
                    <a:pt x="42208" y="234278"/>
                    <a:pt x="0" y="192070"/>
                    <a:pt x="0" y="140003"/>
                  </a:cubicBezTo>
                  <a:lnTo>
                    <a:pt x="0" y="94274"/>
                  </a:lnTo>
                  <a:cubicBezTo>
                    <a:pt x="0" y="42208"/>
                    <a:pt x="42208" y="0"/>
                    <a:pt x="94274" y="0"/>
                  </a:cubicBezTo>
                  <a:close/>
                </a:path>
              </a:pathLst>
            </a:custGeom>
            <a:solidFill>
              <a:srgbClr val="E3613D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799755" cy="272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8366846" y="3506960"/>
            <a:ext cx="3038485" cy="890084"/>
            <a:chOff x="0" y="0"/>
            <a:chExt cx="799755" cy="23427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799755" cy="234278"/>
            </a:xfrm>
            <a:custGeom>
              <a:avLst/>
              <a:gdLst/>
              <a:ahLst/>
              <a:cxnLst/>
              <a:rect r="r" b="b" t="t" l="l"/>
              <a:pathLst>
                <a:path h="234278" w="799755">
                  <a:moveTo>
                    <a:pt x="94274" y="0"/>
                  </a:moveTo>
                  <a:lnTo>
                    <a:pt x="705481" y="0"/>
                  </a:lnTo>
                  <a:cubicBezTo>
                    <a:pt x="757547" y="0"/>
                    <a:pt x="799755" y="42208"/>
                    <a:pt x="799755" y="94274"/>
                  </a:cubicBezTo>
                  <a:lnTo>
                    <a:pt x="799755" y="140003"/>
                  </a:lnTo>
                  <a:cubicBezTo>
                    <a:pt x="799755" y="192070"/>
                    <a:pt x="757547" y="234278"/>
                    <a:pt x="705481" y="234278"/>
                  </a:cubicBezTo>
                  <a:lnTo>
                    <a:pt x="94274" y="234278"/>
                  </a:lnTo>
                  <a:cubicBezTo>
                    <a:pt x="42208" y="234278"/>
                    <a:pt x="0" y="192070"/>
                    <a:pt x="0" y="140003"/>
                  </a:cubicBezTo>
                  <a:lnTo>
                    <a:pt x="0" y="94274"/>
                  </a:lnTo>
                  <a:cubicBezTo>
                    <a:pt x="0" y="42208"/>
                    <a:pt x="42208" y="0"/>
                    <a:pt x="94274" y="0"/>
                  </a:cubicBezTo>
                  <a:close/>
                </a:path>
              </a:pathLst>
            </a:custGeom>
            <a:solidFill>
              <a:srgbClr val="E3613D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799755" cy="272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66846" y="6486832"/>
            <a:ext cx="3038485" cy="890084"/>
            <a:chOff x="0" y="0"/>
            <a:chExt cx="799755" cy="23427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99755" cy="234278"/>
            </a:xfrm>
            <a:custGeom>
              <a:avLst/>
              <a:gdLst/>
              <a:ahLst/>
              <a:cxnLst/>
              <a:rect r="r" b="b" t="t" l="l"/>
              <a:pathLst>
                <a:path h="234278" w="799755">
                  <a:moveTo>
                    <a:pt x="94274" y="0"/>
                  </a:moveTo>
                  <a:lnTo>
                    <a:pt x="705481" y="0"/>
                  </a:lnTo>
                  <a:cubicBezTo>
                    <a:pt x="757547" y="0"/>
                    <a:pt x="799755" y="42208"/>
                    <a:pt x="799755" y="94274"/>
                  </a:cubicBezTo>
                  <a:lnTo>
                    <a:pt x="799755" y="140003"/>
                  </a:lnTo>
                  <a:cubicBezTo>
                    <a:pt x="799755" y="192070"/>
                    <a:pt x="757547" y="234278"/>
                    <a:pt x="705481" y="234278"/>
                  </a:cubicBezTo>
                  <a:lnTo>
                    <a:pt x="94274" y="234278"/>
                  </a:lnTo>
                  <a:cubicBezTo>
                    <a:pt x="42208" y="234278"/>
                    <a:pt x="0" y="192070"/>
                    <a:pt x="0" y="140003"/>
                  </a:cubicBezTo>
                  <a:lnTo>
                    <a:pt x="0" y="94274"/>
                  </a:lnTo>
                  <a:cubicBezTo>
                    <a:pt x="0" y="42208"/>
                    <a:pt x="42208" y="0"/>
                    <a:pt x="94274" y="0"/>
                  </a:cubicBezTo>
                  <a:close/>
                </a:path>
              </a:pathLst>
            </a:custGeom>
            <a:solidFill>
              <a:srgbClr val="E998BB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799755" cy="27237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7" id="27"/>
          <p:cNvSpPr/>
          <p:nvPr/>
        </p:nvSpPr>
        <p:spPr>
          <a:xfrm flipH="false" flipV="false" rot="0">
            <a:off x="13854303" y="1040847"/>
            <a:ext cx="3404997" cy="4114800"/>
          </a:xfrm>
          <a:custGeom>
            <a:avLst/>
            <a:gdLst/>
            <a:ahLst/>
            <a:cxnLst/>
            <a:rect r="r" b="b" t="t" l="l"/>
            <a:pathLst>
              <a:path h="4114800" w="3404997">
                <a:moveTo>
                  <a:pt x="0" y="0"/>
                </a:moveTo>
                <a:lnTo>
                  <a:pt x="3404997" y="0"/>
                </a:lnTo>
                <a:lnTo>
                  <a:pt x="340499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-227561">
            <a:off x="14155315" y="5439302"/>
            <a:ext cx="2979080" cy="3875226"/>
          </a:xfrm>
          <a:custGeom>
            <a:avLst/>
            <a:gdLst/>
            <a:ahLst/>
            <a:cxnLst/>
            <a:rect r="r" b="b" t="t" l="l"/>
            <a:pathLst>
              <a:path h="3875226" w="2979080">
                <a:moveTo>
                  <a:pt x="0" y="0"/>
                </a:moveTo>
                <a:lnTo>
                  <a:pt x="2979081" y="0"/>
                </a:lnTo>
                <a:lnTo>
                  <a:pt x="2979081" y="3875227"/>
                </a:lnTo>
                <a:lnTo>
                  <a:pt x="0" y="387522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-308977">
            <a:off x="9969009" y="1189643"/>
            <a:ext cx="3676727" cy="2013008"/>
          </a:xfrm>
          <a:custGeom>
            <a:avLst/>
            <a:gdLst/>
            <a:ahLst/>
            <a:cxnLst/>
            <a:rect r="r" b="b" t="t" l="l"/>
            <a:pathLst>
              <a:path h="2013008" w="3676727">
                <a:moveTo>
                  <a:pt x="0" y="0"/>
                </a:moveTo>
                <a:lnTo>
                  <a:pt x="3676727" y="0"/>
                </a:lnTo>
                <a:lnTo>
                  <a:pt x="3676727" y="2013008"/>
                </a:lnTo>
                <a:lnTo>
                  <a:pt x="0" y="201300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1239524"/>
            <a:ext cx="8530397" cy="1297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292"/>
              </a:lnSpc>
              <a:spcBef>
                <a:spcPct val="0"/>
              </a:spcBef>
            </a:pPr>
            <a:r>
              <a:rPr lang="en-US" b="true" sz="8577">
                <a:solidFill>
                  <a:srgbClr val="E3613D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Herramientas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74925" y="3650131"/>
            <a:ext cx="2011387" cy="54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3239" b="true">
                <a:solidFill>
                  <a:srgbClr val="242424"/>
                </a:solidFill>
                <a:latin typeface="TT Hoves Bold"/>
                <a:ea typeface="TT Hoves Bold"/>
                <a:cs typeface="TT Hoves Bold"/>
                <a:sym typeface="TT Hoves Bold"/>
              </a:rPr>
              <a:t>Python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2174925" y="6630003"/>
            <a:ext cx="2011387" cy="54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3239" b="true">
                <a:solidFill>
                  <a:srgbClr val="F9F5E7"/>
                </a:solidFill>
                <a:latin typeface="TT Hoves Bold"/>
                <a:ea typeface="TT Hoves Bold"/>
                <a:cs typeface="TT Hoves Bold"/>
                <a:sym typeface="TT Hoves Bold"/>
              </a:rPr>
              <a:t>MySQL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880395" y="3650131"/>
            <a:ext cx="2011387" cy="54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5"/>
              </a:lnSpc>
            </a:pPr>
            <a:r>
              <a:rPr lang="en-US" sz="3239" b="true">
                <a:solidFill>
                  <a:srgbClr val="F9F5E7"/>
                </a:solidFill>
                <a:latin typeface="TT Hoves Bold"/>
                <a:ea typeface="TT Hoves Bold"/>
                <a:cs typeface="TT Hoves Bold"/>
                <a:sym typeface="TT Hoves Bold"/>
              </a:rPr>
              <a:t>Notebook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631516" y="6606548"/>
            <a:ext cx="2509145" cy="583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3"/>
              </a:lnSpc>
            </a:pPr>
            <a:r>
              <a:rPr lang="en-US" sz="3423" b="true">
                <a:solidFill>
                  <a:srgbClr val="242424"/>
                </a:solidFill>
                <a:latin typeface="TT Hoves Bold"/>
                <a:ea typeface="TT Hoves Bold"/>
                <a:cs typeface="TT Hoves Bold"/>
                <a:sym typeface="TT Hoves Bold"/>
              </a:rPr>
              <a:t>Repositorio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808801" y="4703885"/>
            <a:ext cx="3371671" cy="42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7"/>
              </a:lnSpc>
              <a:spcBef>
                <a:spcPct val="0"/>
              </a:spcBef>
            </a:pPr>
            <a:r>
              <a:rPr lang="en-US" sz="2477">
                <a:solidFill>
                  <a:srgbClr val="242424"/>
                </a:solidFill>
                <a:latin typeface="TT Hoves"/>
                <a:ea typeface="TT Hoves"/>
                <a:cs typeface="TT Hoves"/>
                <a:sym typeface="TT Hoves"/>
              </a:rPr>
              <a:t>Pandas, Numpy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808801" y="7683756"/>
            <a:ext cx="3371671" cy="855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7"/>
              </a:lnSpc>
              <a:spcBef>
                <a:spcPct val="0"/>
              </a:spcBef>
            </a:pPr>
            <a:r>
              <a:rPr lang="en-US" sz="2477">
                <a:solidFill>
                  <a:srgbClr val="242424"/>
                </a:solidFill>
                <a:latin typeface="TT Hoves"/>
                <a:ea typeface="TT Hoves"/>
                <a:cs typeface="TT Hoves"/>
                <a:sym typeface="TT Hoves"/>
              </a:rPr>
              <a:t>M</a:t>
            </a:r>
            <a:r>
              <a:rPr lang="en-US" sz="2477">
                <a:solidFill>
                  <a:srgbClr val="242424"/>
                </a:solidFill>
                <a:latin typeface="TT Hoves"/>
                <a:ea typeface="TT Hoves"/>
                <a:cs typeface="TT Hoves"/>
                <a:sym typeface="TT Hoves"/>
              </a:rPr>
              <a:t>ysql.connector</a:t>
            </a:r>
          </a:p>
          <a:p>
            <a:pPr algn="l">
              <a:lnSpc>
                <a:spcPts val="3467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8514270" y="4703885"/>
            <a:ext cx="3371671" cy="42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7"/>
              </a:lnSpc>
              <a:spcBef>
                <a:spcPct val="0"/>
              </a:spcBef>
            </a:pPr>
            <a:r>
              <a:rPr lang="en-US" sz="2477">
                <a:solidFill>
                  <a:srgbClr val="242424"/>
                </a:solidFill>
                <a:latin typeface="TT Hoves"/>
                <a:ea typeface="TT Hoves"/>
                <a:cs typeface="TT Hoves"/>
                <a:sym typeface="TT Hoves"/>
              </a:rPr>
              <a:t>Seaborn, Matplotlib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8514270" y="7748391"/>
            <a:ext cx="3371671" cy="420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67"/>
              </a:lnSpc>
              <a:spcBef>
                <a:spcPct val="0"/>
              </a:spcBef>
            </a:pPr>
            <a:r>
              <a:rPr lang="en-US" sz="2477">
                <a:solidFill>
                  <a:srgbClr val="242424"/>
                </a:solidFill>
                <a:latin typeface="TT Hoves"/>
                <a:ea typeface="TT Hoves"/>
                <a:cs typeface="TT Hoves"/>
                <a:sym typeface="TT Hoves"/>
              </a:rPr>
              <a:t>GitHub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3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452592"/>
            <a:ext cx="16230600" cy="4629198"/>
            <a:chOff x="0" y="0"/>
            <a:chExt cx="4475439" cy="12764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5440" cy="1276459"/>
            </a:xfrm>
            <a:custGeom>
              <a:avLst/>
              <a:gdLst/>
              <a:ahLst/>
              <a:cxnLst/>
              <a:rect r="r" b="b" t="t" l="l"/>
              <a:pathLst>
                <a:path h="1276459" w="4475440">
                  <a:moveTo>
                    <a:pt x="17649" y="0"/>
                  </a:moveTo>
                  <a:lnTo>
                    <a:pt x="4457791" y="0"/>
                  </a:lnTo>
                  <a:cubicBezTo>
                    <a:pt x="4462471" y="0"/>
                    <a:pt x="4466961" y="1859"/>
                    <a:pt x="4470271" y="5169"/>
                  </a:cubicBezTo>
                  <a:cubicBezTo>
                    <a:pt x="4473580" y="8479"/>
                    <a:pt x="4475440" y="12968"/>
                    <a:pt x="4475440" y="17649"/>
                  </a:cubicBezTo>
                  <a:lnTo>
                    <a:pt x="4475440" y="1258810"/>
                  </a:lnTo>
                  <a:cubicBezTo>
                    <a:pt x="4475440" y="1263491"/>
                    <a:pt x="4473580" y="1267980"/>
                    <a:pt x="4470271" y="1271290"/>
                  </a:cubicBezTo>
                  <a:cubicBezTo>
                    <a:pt x="4466961" y="1274600"/>
                    <a:pt x="4462471" y="1276459"/>
                    <a:pt x="4457791" y="1276459"/>
                  </a:cubicBezTo>
                  <a:lnTo>
                    <a:pt x="17649" y="1276459"/>
                  </a:lnTo>
                  <a:cubicBezTo>
                    <a:pt x="12968" y="1276459"/>
                    <a:pt x="8479" y="1274600"/>
                    <a:pt x="5169" y="1271290"/>
                  </a:cubicBezTo>
                  <a:cubicBezTo>
                    <a:pt x="1859" y="1267980"/>
                    <a:pt x="0" y="1263491"/>
                    <a:pt x="0" y="1258810"/>
                  </a:cubicBezTo>
                  <a:lnTo>
                    <a:pt x="0" y="17649"/>
                  </a:lnTo>
                  <a:cubicBezTo>
                    <a:pt x="0" y="12968"/>
                    <a:pt x="1859" y="8479"/>
                    <a:pt x="5169" y="5169"/>
                  </a:cubicBezTo>
                  <a:cubicBezTo>
                    <a:pt x="8479" y="1859"/>
                    <a:pt x="12968" y="0"/>
                    <a:pt x="176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75439" cy="13145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25023" y="1128077"/>
            <a:ext cx="6018083" cy="2550163"/>
          </a:xfrm>
          <a:custGeom>
            <a:avLst/>
            <a:gdLst/>
            <a:ahLst/>
            <a:cxnLst/>
            <a:rect r="r" b="b" t="t" l="l"/>
            <a:pathLst>
              <a:path h="2550163" w="6018083">
                <a:moveTo>
                  <a:pt x="0" y="0"/>
                </a:moveTo>
                <a:lnTo>
                  <a:pt x="6018084" y="0"/>
                </a:lnTo>
                <a:lnTo>
                  <a:pt x="6018084" y="2550163"/>
                </a:lnTo>
                <a:lnTo>
                  <a:pt x="0" y="2550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460072">
            <a:off x="16302573" y="6827048"/>
            <a:ext cx="2456159" cy="2509485"/>
          </a:xfrm>
          <a:custGeom>
            <a:avLst/>
            <a:gdLst/>
            <a:ahLst/>
            <a:cxnLst/>
            <a:rect r="r" b="b" t="t" l="l"/>
            <a:pathLst>
              <a:path h="2509485" w="2456159">
                <a:moveTo>
                  <a:pt x="0" y="0"/>
                </a:moveTo>
                <a:lnTo>
                  <a:pt x="2456159" y="0"/>
                </a:lnTo>
                <a:lnTo>
                  <a:pt x="2456159" y="2509485"/>
                </a:lnTo>
                <a:lnTo>
                  <a:pt x="0" y="25094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919606" y="1121278"/>
            <a:ext cx="7611047" cy="1409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3"/>
              </a:lnSpc>
            </a:pPr>
            <a:r>
              <a:rPr lang="en-US" sz="2731">
                <a:solidFill>
                  <a:srgbClr val="F9F5E7"/>
                </a:solidFill>
                <a:latin typeface="TT Hoves"/>
                <a:ea typeface="TT Hoves"/>
                <a:cs typeface="TT Hoves"/>
                <a:sym typeface="TT Hoves"/>
              </a:rPr>
              <a:t>Análisis exploratorio detallado del conjunto de datos con posterior transformación de los mismos</a:t>
            </a:r>
          </a:p>
          <a:p>
            <a:pPr algn="l">
              <a:lnSpc>
                <a:spcPts val="382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844321" y="1199252"/>
            <a:ext cx="5426431" cy="116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4"/>
              </a:lnSpc>
            </a:pPr>
            <a:r>
              <a:rPr lang="en-US" sz="6803" b="true">
                <a:solidFill>
                  <a:srgbClr val="6237C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EDA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345036">
            <a:off x="-1111603" y="6445070"/>
            <a:ext cx="2873557" cy="2676000"/>
          </a:xfrm>
          <a:custGeom>
            <a:avLst/>
            <a:gdLst/>
            <a:ahLst/>
            <a:cxnLst/>
            <a:rect r="r" b="b" t="t" l="l"/>
            <a:pathLst>
              <a:path h="2676000" w="2873557">
                <a:moveTo>
                  <a:pt x="0" y="0"/>
                </a:moveTo>
                <a:lnTo>
                  <a:pt x="2873557" y="0"/>
                </a:lnTo>
                <a:lnTo>
                  <a:pt x="2873557" y="2676000"/>
                </a:lnTo>
                <a:lnTo>
                  <a:pt x="0" y="2676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76024" y="3843543"/>
            <a:ext cx="13573089" cy="3941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Conversión de </a:t>
            </a: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valores de 0 y 1 por categorías más intuitivas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Transformación de valores string en numéricos para facilitar análisis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Supresión de columnas innecesarias o redundantes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Imputación de valores nulos a absolutos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Manejo de duplicados y nulos</a:t>
            </a:r>
          </a:p>
          <a:p>
            <a:pPr algn="l" marL="689536" indent="-344768" lvl="1">
              <a:lnSpc>
                <a:spcPts val="4471"/>
              </a:lnSpc>
              <a:spcBef>
                <a:spcPct val="0"/>
              </a:spcBef>
              <a:buFont typeface="Arial"/>
              <a:buChar char="•"/>
            </a:pPr>
            <a:r>
              <a:rPr lang="en-US" sz="3193" strike="noStrike" u="none">
                <a:solidFill>
                  <a:srgbClr val="000000"/>
                </a:solidFill>
                <a:latin typeface="TT Hoves"/>
                <a:ea typeface="TT Hoves"/>
                <a:cs typeface="TT Hoves"/>
                <a:sym typeface="TT Hoves"/>
              </a:rPr>
              <a:t>Corrección de errores tipográficos </a:t>
            </a:r>
          </a:p>
          <a:p>
            <a:pPr algn="l">
              <a:lnSpc>
                <a:spcPts val="447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37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49672"/>
            <a:ext cx="16230600" cy="7639504"/>
            <a:chOff x="0" y="0"/>
            <a:chExt cx="4475439" cy="210652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5440" cy="2106523"/>
            </a:xfrm>
            <a:custGeom>
              <a:avLst/>
              <a:gdLst/>
              <a:ahLst/>
              <a:cxnLst/>
              <a:rect r="r" b="b" t="t" l="l"/>
              <a:pathLst>
                <a:path h="2106523" w="4475440">
                  <a:moveTo>
                    <a:pt x="17649" y="0"/>
                  </a:moveTo>
                  <a:lnTo>
                    <a:pt x="4457791" y="0"/>
                  </a:lnTo>
                  <a:cubicBezTo>
                    <a:pt x="4462471" y="0"/>
                    <a:pt x="4466961" y="1859"/>
                    <a:pt x="4470271" y="5169"/>
                  </a:cubicBezTo>
                  <a:cubicBezTo>
                    <a:pt x="4473580" y="8479"/>
                    <a:pt x="4475440" y="12968"/>
                    <a:pt x="4475440" y="17649"/>
                  </a:cubicBezTo>
                  <a:lnTo>
                    <a:pt x="4475440" y="2088875"/>
                  </a:lnTo>
                  <a:cubicBezTo>
                    <a:pt x="4475440" y="2093555"/>
                    <a:pt x="4473580" y="2098044"/>
                    <a:pt x="4470271" y="2101354"/>
                  </a:cubicBezTo>
                  <a:cubicBezTo>
                    <a:pt x="4466961" y="2104664"/>
                    <a:pt x="4462471" y="2106523"/>
                    <a:pt x="4457791" y="2106523"/>
                  </a:cubicBezTo>
                  <a:lnTo>
                    <a:pt x="17649" y="2106523"/>
                  </a:lnTo>
                  <a:cubicBezTo>
                    <a:pt x="7902" y="2106523"/>
                    <a:pt x="0" y="2098622"/>
                    <a:pt x="0" y="2088875"/>
                  </a:cubicBezTo>
                  <a:lnTo>
                    <a:pt x="0" y="17649"/>
                  </a:lnTo>
                  <a:cubicBezTo>
                    <a:pt x="0" y="12968"/>
                    <a:pt x="1859" y="8479"/>
                    <a:pt x="5169" y="5169"/>
                  </a:cubicBezTo>
                  <a:cubicBezTo>
                    <a:pt x="8479" y="1859"/>
                    <a:pt x="12968" y="0"/>
                    <a:pt x="17649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243037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475439" cy="21446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253421" y="2231612"/>
            <a:ext cx="14244579" cy="7026688"/>
          </a:xfrm>
          <a:custGeom>
            <a:avLst/>
            <a:gdLst/>
            <a:ahLst/>
            <a:cxnLst/>
            <a:rect r="r" b="b" t="t" l="l"/>
            <a:pathLst>
              <a:path h="7026688" w="14244579">
                <a:moveTo>
                  <a:pt x="0" y="0"/>
                </a:moveTo>
                <a:lnTo>
                  <a:pt x="14244579" y="0"/>
                </a:lnTo>
                <a:lnTo>
                  <a:pt x="14244579" y="7026688"/>
                </a:lnTo>
                <a:lnTo>
                  <a:pt x="0" y="7026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717" t="-46764" r="-7372" b="-2946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25023" y="1128077"/>
            <a:ext cx="6127692" cy="2596609"/>
          </a:xfrm>
          <a:custGeom>
            <a:avLst/>
            <a:gdLst/>
            <a:ahLst/>
            <a:cxnLst/>
            <a:rect r="r" b="b" t="t" l="l"/>
            <a:pathLst>
              <a:path h="2596609" w="6127692">
                <a:moveTo>
                  <a:pt x="0" y="0"/>
                </a:moveTo>
                <a:lnTo>
                  <a:pt x="6127692" y="0"/>
                </a:lnTo>
                <a:lnTo>
                  <a:pt x="6127692" y="2596610"/>
                </a:lnTo>
                <a:lnTo>
                  <a:pt x="0" y="2596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60072">
            <a:off x="16302573" y="6827048"/>
            <a:ext cx="2456159" cy="2509485"/>
          </a:xfrm>
          <a:custGeom>
            <a:avLst/>
            <a:gdLst/>
            <a:ahLst/>
            <a:cxnLst/>
            <a:rect r="r" b="b" t="t" l="l"/>
            <a:pathLst>
              <a:path h="2509485" w="2456159">
                <a:moveTo>
                  <a:pt x="0" y="0"/>
                </a:moveTo>
                <a:lnTo>
                  <a:pt x="2456159" y="0"/>
                </a:lnTo>
                <a:lnTo>
                  <a:pt x="2456159" y="2509485"/>
                </a:lnTo>
                <a:lnTo>
                  <a:pt x="0" y="25094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345036">
            <a:off x="-1111603" y="6445070"/>
            <a:ext cx="2873557" cy="2676000"/>
          </a:xfrm>
          <a:custGeom>
            <a:avLst/>
            <a:gdLst/>
            <a:ahLst/>
            <a:cxnLst/>
            <a:rect r="r" b="b" t="t" l="l"/>
            <a:pathLst>
              <a:path h="2676000" w="2873557">
                <a:moveTo>
                  <a:pt x="0" y="0"/>
                </a:moveTo>
                <a:lnTo>
                  <a:pt x="2873557" y="0"/>
                </a:lnTo>
                <a:lnTo>
                  <a:pt x="2873557" y="2676000"/>
                </a:lnTo>
                <a:lnTo>
                  <a:pt x="0" y="2676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860476" y="638850"/>
            <a:ext cx="9058831" cy="930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23"/>
              </a:lnSpc>
            </a:pPr>
            <a:r>
              <a:rPr lang="en-US" sz="2731">
                <a:solidFill>
                  <a:srgbClr val="F9F5E7"/>
                </a:solidFill>
                <a:latin typeface="TT Hoves"/>
                <a:ea typeface="TT Hoves"/>
                <a:cs typeface="TT Hoves"/>
                <a:sym typeface="TT Hoves"/>
              </a:rPr>
              <a:t>Creación de una BASE DE DATOS RELACIONAL </a:t>
            </a:r>
          </a:p>
          <a:p>
            <a:pPr algn="just">
              <a:lnSpc>
                <a:spcPts val="3823"/>
              </a:lnSpc>
              <a:spcBef>
                <a:spcPct val="0"/>
              </a:spcBef>
            </a:pPr>
            <a:r>
              <a:rPr lang="en-US" sz="2731">
                <a:solidFill>
                  <a:srgbClr val="F9F5E7"/>
                </a:solidFill>
                <a:latin typeface="TT Hoves"/>
                <a:ea typeface="TT Hoves"/>
                <a:cs typeface="TT Hoves"/>
                <a:sym typeface="TT Hoves"/>
              </a:rPr>
              <a:t>e inserción de información relevante de los empleados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4321" y="1199252"/>
            <a:ext cx="5426431" cy="1167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24"/>
              </a:lnSpc>
            </a:pPr>
            <a:r>
              <a:rPr lang="en-US" sz="6803" b="true">
                <a:solidFill>
                  <a:srgbClr val="6237CF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BB. DD.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DAG0ei3NLq4</dc:identifier>
  <dcterms:modified xsi:type="dcterms:W3CDTF">2011-08-01T06:04:30Z</dcterms:modified>
  <cp:revision>1</cp:revision>
  <dc:title>Equipo 1</dc:title>
</cp:coreProperties>
</file>