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2" r:id="rId4"/>
    <p:sldId id="273" r:id="rId5"/>
    <p:sldId id="271" r:id="rId6"/>
    <p:sldId id="274" r:id="rId7"/>
    <p:sldId id="275" r:id="rId8"/>
    <p:sldId id="276" r:id="rId9"/>
    <p:sldId id="27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5B4FB-4B78-4B5A-8299-3709C0C9967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39C7981-6235-4BEC-BC72-134393D31282}">
      <dgm:prSet/>
      <dgm:spPr/>
      <dgm:t>
        <a:bodyPr/>
        <a:lstStyle/>
        <a:p>
          <a:pPr>
            <a:lnSpc>
              <a:spcPct val="100000"/>
            </a:lnSpc>
          </a:pPr>
          <a:r>
            <a:rPr lang="en-US" b="1"/>
            <a:t>Observation:</a:t>
          </a:r>
          <a:r>
            <a:rPr lang="en-US"/>
            <a:t> Our analysis reveals that both cab companies exhibit a synchronized response to seasonality, indicating that external factors have a consistent effect on the demand for cab services across the market.</a:t>
          </a:r>
        </a:p>
      </dgm:t>
    </dgm:pt>
    <dgm:pt modelId="{4ED8B7D5-501E-4F19-8DEB-FEE33F8C1802}" type="parTrans" cxnId="{1DAA085C-7C9B-4400-A826-7A3F365BE87F}">
      <dgm:prSet/>
      <dgm:spPr/>
      <dgm:t>
        <a:bodyPr/>
        <a:lstStyle/>
        <a:p>
          <a:endParaRPr lang="en-US"/>
        </a:p>
      </dgm:t>
    </dgm:pt>
    <dgm:pt modelId="{A01C99C4-3E73-4B90-AD4F-7EE3CCA8983E}" type="sibTrans" cxnId="{1DAA085C-7C9B-4400-A826-7A3F365BE87F}">
      <dgm:prSet/>
      <dgm:spPr/>
      <dgm:t>
        <a:bodyPr/>
        <a:lstStyle/>
        <a:p>
          <a:pPr>
            <a:lnSpc>
              <a:spcPct val="100000"/>
            </a:lnSpc>
          </a:pPr>
          <a:endParaRPr lang="en-US"/>
        </a:p>
      </dgm:t>
    </dgm:pt>
    <dgm:pt modelId="{DF170C62-13BE-441C-AE48-18D60210C784}">
      <dgm:prSet/>
      <dgm:spPr/>
      <dgm:t>
        <a:bodyPr/>
        <a:lstStyle/>
        <a:p>
          <a:pPr>
            <a:lnSpc>
              <a:spcPct val="100000"/>
            </a:lnSpc>
          </a:pPr>
          <a:r>
            <a:rPr lang="en-US" b="1"/>
            <a:t>Implication:</a:t>
          </a:r>
          <a:r>
            <a:rPr lang="en-US"/>
            <a:t> Recognizing this shared seasonality, we proceeded to analyze the relationship between the variable "month" and prices. This investigation is essential, as it indirectly influences the choice of the cab company by users.</a:t>
          </a:r>
        </a:p>
      </dgm:t>
    </dgm:pt>
    <dgm:pt modelId="{7F041258-81CA-4890-AEEE-5CDD682C57AA}" type="parTrans" cxnId="{1C8BEAFF-A1BE-4E36-9F9F-0B5AF5ED0425}">
      <dgm:prSet/>
      <dgm:spPr/>
      <dgm:t>
        <a:bodyPr/>
        <a:lstStyle/>
        <a:p>
          <a:endParaRPr lang="en-US"/>
        </a:p>
      </dgm:t>
    </dgm:pt>
    <dgm:pt modelId="{2B71CA7E-5971-4914-971A-D63F413AE952}" type="sibTrans" cxnId="{1C8BEAFF-A1BE-4E36-9F9F-0B5AF5ED0425}">
      <dgm:prSet/>
      <dgm:spPr/>
      <dgm:t>
        <a:bodyPr/>
        <a:lstStyle/>
        <a:p>
          <a:endParaRPr lang="en-US"/>
        </a:p>
      </dgm:t>
    </dgm:pt>
    <dgm:pt modelId="{D02EDCB0-ECA9-4F16-A27E-02FCFC514950}" type="pres">
      <dgm:prSet presAssocID="{C885B4FB-4B78-4B5A-8299-3709C0C9967A}" presName="root" presStyleCnt="0">
        <dgm:presLayoutVars>
          <dgm:dir/>
          <dgm:resizeHandles val="exact"/>
        </dgm:presLayoutVars>
      </dgm:prSet>
      <dgm:spPr/>
    </dgm:pt>
    <dgm:pt modelId="{4BF1B81B-838B-4257-AB46-4BE611DA263B}" type="pres">
      <dgm:prSet presAssocID="{C885B4FB-4B78-4B5A-8299-3709C0C9967A}" presName="container" presStyleCnt="0">
        <dgm:presLayoutVars>
          <dgm:dir/>
          <dgm:resizeHandles val="exact"/>
        </dgm:presLayoutVars>
      </dgm:prSet>
      <dgm:spPr/>
    </dgm:pt>
    <dgm:pt modelId="{4FCE66DC-A754-4522-B67C-233BAC95A110}" type="pres">
      <dgm:prSet presAssocID="{639C7981-6235-4BEC-BC72-134393D31282}" presName="compNode" presStyleCnt="0"/>
      <dgm:spPr/>
    </dgm:pt>
    <dgm:pt modelId="{ECB775FD-E826-4F12-90DF-27A9958A8BAE}" type="pres">
      <dgm:prSet presAssocID="{639C7981-6235-4BEC-BC72-134393D31282}" presName="iconBgRect" presStyleLbl="bgShp" presStyleIdx="0" presStyleCnt="2"/>
      <dgm:spPr/>
    </dgm:pt>
    <dgm:pt modelId="{374E8EE1-9DAB-43DE-9A27-6F3773C89798}" type="pres">
      <dgm:prSet presAssocID="{639C7981-6235-4BEC-BC72-134393D312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nsfer"/>
        </a:ext>
      </dgm:extLst>
    </dgm:pt>
    <dgm:pt modelId="{2A1F5D17-EDE8-4D70-AD74-B6DC539A6F06}" type="pres">
      <dgm:prSet presAssocID="{639C7981-6235-4BEC-BC72-134393D31282}" presName="spaceRect" presStyleCnt="0"/>
      <dgm:spPr/>
    </dgm:pt>
    <dgm:pt modelId="{40FE94B3-D78C-4669-B045-C25B1B700F16}" type="pres">
      <dgm:prSet presAssocID="{639C7981-6235-4BEC-BC72-134393D31282}" presName="textRect" presStyleLbl="revTx" presStyleIdx="0" presStyleCnt="2">
        <dgm:presLayoutVars>
          <dgm:chMax val="1"/>
          <dgm:chPref val="1"/>
        </dgm:presLayoutVars>
      </dgm:prSet>
      <dgm:spPr/>
    </dgm:pt>
    <dgm:pt modelId="{BC496F1E-9F73-4EB4-9873-6F654F3D4F70}" type="pres">
      <dgm:prSet presAssocID="{A01C99C4-3E73-4B90-AD4F-7EE3CCA8983E}" presName="sibTrans" presStyleLbl="sibTrans2D1" presStyleIdx="0" presStyleCnt="0"/>
      <dgm:spPr/>
    </dgm:pt>
    <dgm:pt modelId="{6E74FB60-722F-4481-8D73-D55C695B023C}" type="pres">
      <dgm:prSet presAssocID="{DF170C62-13BE-441C-AE48-18D60210C784}" presName="compNode" presStyleCnt="0"/>
      <dgm:spPr/>
    </dgm:pt>
    <dgm:pt modelId="{7F439C1A-8D74-4252-804A-11133421A0F0}" type="pres">
      <dgm:prSet presAssocID="{DF170C62-13BE-441C-AE48-18D60210C784}" presName="iconBgRect" presStyleLbl="bgShp" presStyleIdx="1" presStyleCnt="2"/>
      <dgm:spPr/>
    </dgm:pt>
    <dgm:pt modelId="{38C2B809-42C3-420A-9C35-9EF358BFA704}" type="pres">
      <dgm:prSet presAssocID="{DF170C62-13BE-441C-AE48-18D60210C7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EBFDA87A-C91C-431F-9DFD-D2DCF6E2C112}" type="pres">
      <dgm:prSet presAssocID="{DF170C62-13BE-441C-AE48-18D60210C784}" presName="spaceRect" presStyleCnt="0"/>
      <dgm:spPr/>
    </dgm:pt>
    <dgm:pt modelId="{5BC07FB7-94E4-4242-8223-54CA499AF78F}" type="pres">
      <dgm:prSet presAssocID="{DF170C62-13BE-441C-AE48-18D60210C784}" presName="textRect" presStyleLbl="revTx" presStyleIdx="1" presStyleCnt="2">
        <dgm:presLayoutVars>
          <dgm:chMax val="1"/>
          <dgm:chPref val="1"/>
        </dgm:presLayoutVars>
      </dgm:prSet>
      <dgm:spPr/>
    </dgm:pt>
  </dgm:ptLst>
  <dgm:cxnLst>
    <dgm:cxn modelId="{E2419016-B283-46BA-A751-CE79219F67E8}" type="presOf" srcId="{C885B4FB-4B78-4B5A-8299-3709C0C9967A}" destId="{D02EDCB0-ECA9-4F16-A27E-02FCFC514950}" srcOrd="0" destOrd="0" presId="urn:microsoft.com/office/officeart/2018/2/layout/IconCircleList"/>
    <dgm:cxn modelId="{1DAA085C-7C9B-4400-A826-7A3F365BE87F}" srcId="{C885B4FB-4B78-4B5A-8299-3709C0C9967A}" destId="{639C7981-6235-4BEC-BC72-134393D31282}" srcOrd="0" destOrd="0" parTransId="{4ED8B7D5-501E-4F19-8DEB-FEE33F8C1802}" sibTransId="{A01C99C4-3E73-4B90-AD4F-7EE3CCA8983E}"/>
    <dgm:cxn modelId="{210D156C-DF45-4E44-89A8-471B858C8FBD}" type="presOf" srcId="{DF170C62-13BE-441C-AE48-18D60210C784}" destId="{5BC07FB7-94E4-4242-8223-54CA499AF78F}" srcOrd="0" destOrd="0" presId="urn:microsoft.com/office/officeart/2018/2/layout/IconCircleList"/>
    <dgm:cxn modelId="{EEAC12DA-6578-43BE-BF66-3793B609F878}" type="presOf" srcId="{A01C99C4-3E73-4B90-AD4F-7EE3CCA8983E}" destId="{BC496F1E-9F73-4EB4-9873-6F654F3D4F70}" srcOrd="0" destOrd="0" presId="urn:microsoft.com/office/officeart/2018/2/layout/IconCircleList"/>
    <dgm:cxn modelId="{2A44E3E5-FF67-4C01-BE4A-0A49ED14979E}" type="presOf" srcId="{639C7981-6235-4BEC-BC72-134393D31282}" destId="{40FE94B3-D78C-4669-B045-C25B1B700F16}" srcOrd="0" destOrd="0" presId="urn:microsoft.com/office/officeart/2018/2/layout/IconCircleList"/>
    <dgm:cxn modelId="{1C8BEAFF-A1BE-4E36-9F9F-0B5AF5ED0425}" srcId="{C885B4FB-4B78-4B5A-8299-3709C0C9967A}" destId="{DF170C62-13BE-441C-AE48-18D60210C784}" srcOrd="1" destOrd="0" parTransId="{7F041258-81CA-4890-AEEE-5CDD682C57AA}" sibTransId="{2B71CA7E-5971-4914-971A-D63F413AE952}"/>
    <dgm:cxn modelId="{4E873E5F-DB1E-47E5-9331-716F9F9D63C8}" type="presParOf" srcId="{D02EDCB0-ECA9-4F16-A27E-02FCFC514950}" destId="{4BF1B81B-838B-4257-AB46-4BE611DA263B}" srcOrd="0" destOrd="0" presId="urn:microsoft.com/office/officeart/2018/2/layout/IconCircleList"/>
    <dgm:cxn modelId="{05F8DB4B-EE5C-487C-892C-3A9E0EC6CF92}" type="presParOf" srcId="{4BF1B81B-838B-4257-AB46-4BE611DA263B}" destId="{4FCE66DC-A754-4522-B67C-233BAC95A110}" srcOrd="0" destOrd="0" presId="urn:microsoft.com/office/officeart/2018/2/layout/IconCircleList"/>
    <dgm:cxn modelId="{625C2A3E-7700-4A70-9AEC-D1FB1B954694}" type="presParOf" srcId="{4FCE66DC-A754-4522-B67C-233BAC95A110}" destId="{ECB775FD-E826-4F12-90DF-27A9958A8BAE}" srcOrd="0" destOrd="0" presId="urn:microsoft.com/office/officeart/2018/2/layout/IconCircleList"/>
    <dgm:cxn modelId="{7D1D4023-C0A7-4CF4-993E-3FF04DECF1DA}" type="presParOf" srcId="{4FCE66DC-A754-4522-B67C-233BAC95A110}" destId="{374E8EE1-9DAB-43DE-9A27-6F3773C89798}" srcOrd="1" destOrd="0" presId="urn:microsoft.com/office/officeart/2018/2/layout/IconCircleList"/>
    <dgm:cxn modelId="{2DC3955B-B5CD-4B04-B5D6-D4FFFCCB26F0}" type="presParOf" srcId="{4FCE66DC-A754-4522-B67C-233BAC95A110}" destId="{2A1F5D17-EDE8-4D70-AD74-B6DC539A6F06}" srcOrd="2" destOrd="0" presId="urn:microsoft.com/office/officeart/2018/2/layout/IconCircleList"/>
    <dgm:cxn modelId="{2912E6FB-5A5B-4964-98A7-6210DD0E53FB}" type="presParOf" srcId="{4FCE66DC-A754-4522-B67C-233BAC95A110}" destId="{40FE94B3-D78C-4669-B045-C25B1B700F16}" srcOrd="3" destOrd="0" presId="urn:microsoft.com/office/officeart/2018/2/layout/IconCircleList"/>
    <dgm:cxn modelId="{B1BB7321-CD5A-49FF-8C21-CE01CDEDDE8C}" type="presParOf" srcId="{4BF1B81B-838B-4257-AB46-4BE611DA263B}" destId="{BC496F1E-9F73-4EB4-9873-6F654F3D4F70}" srcOrd="1" destOrd="0" presId="urn:microsoft.com/office/officeart/2018/2/layout/IconCircleList"/>
    <dgm:cxn modelId="{624BF91E-44F6-4B38-951D-5AA4404B34E0}" type="presParOf" srcId="{4BF1B81B-838B-4257-AB46-4BE611DA263B}" destId="{6E74FB60-722F-4481-8D73-D55C695B023C}" srcOrd="2" destOrd="0" presId="urn:microsoft.com/office/officeart/2018/2/layout/IconCircleList"/>
    <dgm:cxn modelId="{CB226385-E3CF-431D-9231-C0C597EE6140}" type="presParOf" srcId="{6E74FB60-722F-4481-8D73-D55C695B023C}" destId="{7F439C1A-8D74-4252-804A-11133421A0F0}" srcOrd="0" destOrd="0" presId="urn:microsoft.com/office/officeart/2018/2/layout/IconCircleList"/>
    <dgm:cxn modelId="{D17D59D6-005C-4EAF-962D-105752972008}" type="presParOf" srcId="{6E74FB60-722F-4481-8D73-D55C695B023C}" destId="{38C2B809-42C3-420A-9C35-9EF358BFA704}" srcOrd="1" destOrd="0" presId="urn:microsoft.com/office/officeart/2018/2/layout/IconCircleList"/>
    <dgm:cxn modelId="{6B607127-7089-40AB-8220-7A0238FA292A}" type="presParOf" srcId="{6E74FB60-722F-4481-8D73-D55C695B023C}" destId="{EBFDA87A-C91C-431F-9DFD-D2DCF6E2C112}" srcOrd="2" destOrd="0" presId="urn:microsoft.com/office/officeart/2018/2/layout/IconCircleList"/>
    <dgm:cxn modelId="{01518DA6-57B7-463A-B3B7-3C6F70B1BF42}" type="presParOf" srcId="{6E74FB60-722F-4481-8D73-D55C695B023C}" destId="{5BC07FB7-94E4-4242-8223-54CA499AF7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5B4FB-4B78-4B5A-8299-3709C0C9967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39C7981-6235-4BEC-BC72-134393D31282}">
      <dgm:prSet custT="1"/>
      <dgm:spPr/>
      <dgm:t>
        <a:bodyPr/>
        <a:lstStyle/>
        <a:p>
          <a:pPr>
            <a:lnSpc>
              <a:spcPct val="100000"/>
            </a:lnSpc>
          </a:pPr>
          <a:r>
            <a:rPr lang="en-US" sz="1400" b="1" dirty="0"/>
            <a:t>Observation:</a:t>
          </a:r>
          <a:r>
            <a:rPr lang="en-US" sz="1400" dirty="0"/>
            <a:t> Our analysis reveals that neither of these variables have an impact on the user's choice, a hypothesis test was performed which confirmed this observation.</a:t>
          </a:r>
        </a:p>
      </dgm:t>
    </dgm:pt>
    <dgm:pt modelId="{A01C99C4-3E73-4B90-AD4F-7EE3CCA8983E}" type="sibTrans" cxnId="{1DAA085C-7C9B-4400-A826-7A3F365BE87F}">
      <dgm:prSet/>
      <dgm:spPr/>
      <dgm:t>
        <a:bodyPr/>
        <a:lstStyle/>
        <a:p>
          <a:pPr>
            <a:lnSpc>
              <a:spcPct val="100000"/>
            </a:lnSpc>
          </a:pPr>
          <a:endParaRPr lang="en-US"/>
        </a:p>
      </dgm:t>
    </dgm:pt>
    <dgm:pt modelId="{4ED8B7D5-501E-4F19-8DEB-FEE33F8C1802}" type="parTrans" cxnId="{1DAA085C-7C9B-4400-A826-7A3F365BE87F}">
      <dgm:prSet/>
      <dgm:spPr/>
      <dgm:t>
        <a:bodyPr/>
        <a:lstStyle/>
        <a:p>
          <a:endParaRPr lang="en-US"/>
        </a:p>
      </dgm:t>
    </dgm:pt>
    <dgm:pt modelId="{D02EDCB0-ECA9-4F16-A27E-02FCFC514950}" type="pres">
      <dgm:prSet presAssocID="{C885B4FB-4B78-4B5A-8299-3709C0C9967A}" presName="root" presStyleCnt="0">
        <dgm:presLayoutVars>
          <dgm:dir/>
          <dgm:resizeHandles val="exact"/>
        </dgm:presLayoutVars>
      </dgm:prSet>
      <dgm:spPr/>
    </dgm:pt>
    <dgm:pt modelId="{4BF1B81B-838B-4257-AB46-4BE611DA263B}" type="pres">
      <dgm:prSet presAssocID="{C885B4FB-4B78-4B5A-8299-3709C0C9967A}" presName="container" presStyleCnt="0">
        <dgm:presLayoutVars>
          <dgm:dir/>
          <dgm:resizeHandles val="exact"/>
        </dgm:presLayoutVars>
      </dgm:prSet>
      <dgm:spPr/>
    </dgm:pt>
    <dgm:pt modelId="{4FCE66DC-A754-4522-B67C-233BAC95A110}" type="pres">
      <dgm:prSet presAssocID="{639C7981-6235-4BEC-BC72-134393D31282}" presName="compNode" presStyleCnt="0"/>
      <dgm:spPr/>
    </dgm:pt>
    <dgm:pt modelId="{ECB775FD-E826-4F12-90DF-27A9958A8BAE}" type="pres">
      <dgm:prSet presAssocID="{639C7981-6235-4BEC-BC72-134393D31282}" presName="iconBgRect" presStyleLbl="bgShp" presStyleIdx="0" presStyleCnt="1"/>
      <dgm:spPr/>
    </dgm:pt>
    <dgm:pt modelId="{374E8EE1-9DAB-43DE-9A27-6F3773C89798}" type="pres">
      <dgm:prSet presAssocID="{639C7981-6235-4BEC-BC72-134393D3128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nsfer"/>
        </a:ext>
      </dgm:extLst>
    </dgm:pt>
    <dgm:pt modelId="{2A1F5D17-EDE8-4D70-AD74-B6DC539A6F06}" type="pres">
      <dgm:prSet presAssocID="{639C7981-6235-4BEC-BC72-134393D31282}" presName="spaceRect" presStyleCnt="0"/>
      <dgm:spPr/>
    </dgm:pt>
    <dgm:pt modelId="{40FE94B3-D78C-4669-B045-C25B1B700F16}" type="pres">
      <dgm:prSet presAssocID="{639C7981-6235-4BEC-BC72-134393D31282}" presName="textRect" presStyleLbl="revTx" presStyleIdx="0" presStyleCnt="1">
        <dgm:presLayoutVars>
          <dgm:chMax val="1"/>
          <dgm:chPref val="1"/>
        </dgm:presLayoutVars>
      </dgm:prSet>
      <dgm:spPr/>
    </dgm:pt>
  </dgm:ptLst>
  <dgm:cxnLst>
    <dgm:cxn modelId="{E2419016-B283-46BA-A751-CE79219F67E8}" type="presOf" srcId="{C885B4FB-4B78-4B5A-8299-3709C0C9967A}" destId="{D02EDCB0-ECA9-4F16-A27E-02FCFC514950}" srcOrd="0" destOrd="0" presId="urn:microsoft.com/office/officeart/2018/2/layout/IconCircleList"/>
    <dgm:cxn modelId="{1DAA085C-7C9B-4400-A826-7A3F365BE87F}" srcId="{C885B4FB-4B78-4B5A-8299-3709C0C9967A}" destId="{639C7981-6235-4BEC-BC72-134393D31282}" srcOrd="0" destOrd="0" parTransId="{4ED8B7D5-501E-4F19-8DEB-FEE33F8C1802}" sibTransId="{A01C99C4-3E73-4B90-AD4F-7EE3CCA8983E}"/>
    <dgm:cxn modelId="{2A44E3E5-FF67-4C01-BE4A-0A49ED14979E}" type="presOf" srcId="{639C7981-6235-4BEC-BC72-134393D31282}" destId="{40FE94B3-D78C-4669-B045-C25B1B700F16}" srcOrd="0" destOrd="0" presId="urn:microsoft.com/office/officeart/2018/2/layout/IconCircleList"/>
    <dgm:cxn modelId="{4E873E5F-DB1E-47E5-9331-716F9F9D63C8}" type="presParOf" srcId="{D02EDCB0-ECA9-4F16-A27E-02FCFC514950}" destId="{4BF1B81B-838B-4257-AB46-4BE611DA263B}" srcOrd="0" destOrd="0" presId="urn:microsoft.com/office/officeart/2018/2/layout/IconCircleList"/>
    <dgm:cxn modelId="{05F8DB4B-EE5C-487C-892C-3A9E0EC6CF92}" type="presParOf" srcId="{4BF1B81B-838B-4257-AB46-4BE611DA263B}" destId="{4FCE66DC-A754-4522-B67C-233BAC95A110}" srcOrd="0" destOrd="0" presId="urn:microsoft.com/office/officeart/2018/2/layout/IconCircleList"/>
    <dgm:cxn modelId="{625C2A3E-7700-4A70-9AEC-D1FB1B954694}" type="presParOf" srcId="{4FCE66DC-A754-4522-B67C-233BAC95A110}" destId="{ECB775FD-E826-4F12-90DF-27A9958A8BAE}" srcOrd="0" destOrd="0" presId="urn:microsoft.com/office/officeart/2018/2/layout/IconCircleList"/>
    <dgm:cxn modelId="{7D1D4023-C0A7-4CF4-993E-3FF04DECF1DA}" type="presParOf" srcId="{4FCE66DC-A754-4522-B67C-233BAC95A110}" destId="{374E8EE1-9DAB-43DE-9A27-6F3773C89798}" srcOrd="1" destOrd="0" presId="urn:microsoft.com/office/officeart/2018/2/layout/IconCircleList"/>
    <dgm:cxn modelId="{2DC3955B-B5CD-4B04-B5D6-D4FFFCCB26F0}" type="presParOf" srcId="{4FCE66DC-A754-4522-B67C-233BAC95A110}" destId="{2A1F5D17-EDE8-4D70-AD74-B6DC539A6F06}" srcOrd="2" destOrd="0" presId="urn:microsoft.com/office/officeart/2018/2/layout/IconCircleList"/>
    <dgm:cxn modelId="{2912E6FB-5A5B-4964-98A7-6210DD0E53FB}" type="presParOf" srcId="{4FCE66DC-A754-4522-B67C-233BAC95A110}" destId="{40FE94B3-D78C-4669-B045-C25B1B700F1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5B4FB-4B78-4B5A-8299-3709C0C9967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39C7981-6235-4BEC-BC72-134393D31282}">
      <dgm:prSet custT="1"/>
      <dgm:spPr/>
      <dgm:t>
        <a:bodyPr/>
        <a:lstStyle/>
        <a:p>
          <a:pPr>
            <a:lnSpc>
              <a:spcPct val="100000"/>
            </a:lnSpc>
          </a:pPr>
          <a:r>
            <a:rPr lang="en-US" sz="1400" b="1" dirty="0"/>
            <a:t>Observation: </a:t>
          </a:r>
          <a:r>
            <a:rPr lang="en-US" sz="1400" b="0" dirty="0"/>
            <a:t>In our analysis, we noticed a subtle gender based preference for yellow cabs. This observation consider the varying gender ratios for both companies</a:t>
          </a:r>
        </a:p>
      </dgm:t>
    </dgm:pt>
    <dgm:pt modelId="{4ED8B7D5-501E-4F19-8DEB-FEE33F8C1802}" type="parTrans" cxnId="{1DAA085C-7C9B-4400-A826-7A3F365BE87F}">
      <dgm:prSet/>
      <dgm:spPr/>
      <dgm:t>
        <a:bodyPr/>
        <a:lstStyle/>
        <a:p>
          <a:endParaRPr lang="en-US"/>
        </a:p>
      </dgm:t>
    </dgm:pt>
    <dgm:pt modelId="{A01C99C4-3E73-4B90-AD4F-7EE3CCA8983E}" type="sibTrans" cxnId="{1DAA085C-7C9B-4400-A826-7A3F365BE87F}">
      <dgm:prSet/>
      <dgm:spPr/>
      <dgm:t>
        <a:bodyPr/>
        <a:lstStyle/>
        <a:p>
          <a:pPr>
            <a:lnSpc>
              <a:spcPct val="100000"/>
            </a:lnSpc>
          </a:pPr>
          <a:endParaRPr lang="en-US"/>
        </a:p>
      </dgm:t>
    </dgm:pt>
    <dgm:pt modelId="{DF170C62-13BE-441C-AE48-18D60210C784}">
      <dgm:prSet custT="1"/>
      <dgm:spPr/>
      <dgm:t>
        <a:bodyPr/>
        <a:lstStyle/>
        <a:p>
          <a:pPr>
            <a:lnSpc>
              <a:spcPct val="100000"/>
            </a:lnSpc>
          </a:pPr>
          <a:r>
            <a:rPr lang="en-US" sz="1400" b="1" dirty="0"/>
            <a:t>Implication:</a:t>
          </a:r>
          <a:r>
            <a:rPr lang="en-US" sz="1400" dirty="0"/>
            <a:t> The gender preference prompt us to delve deeper into this relationship, conducting a hypothesis analysis to determine the association between gender and the cab company  chosen.</a:t>
          </a:r>
        </a:p>
      </dgm:t>
    </dgm:pt>
    <dgm:pt modelId="{7F041258-81CA-4890-AEEE-5CDD682C57AA}" type="parTrans" cxnId="{1C8BEAFF-A1BE-4E36-9F9F-0B5AF5ED0425}">
      <dgm:prSet/>
      <dgm:spPr/>
      <dgm:t>
        <a:bodyPr/>
        <a:lstStyle/>
        <a:p>
          <a:endParaRPr lang="en-US"/>
        </a:p>
      </dgm:t>
    </dgm:pt>
    <dgm:pt modelId="{2B71CA7E-5971-4914-971A-D63F413AE952}" type="sibTrans" cxnId="{1C8BEAFF-A1BE-4E36-9F9F-0B5AF5ED0425}">
      <dgm:prSet/>
      <dgm:spPr/>
      <dgm:t>
        <a:bodyPr/>
        <a:lstStyle/>
        <a:p>
          <a:endParaRPr lang="en-US"/>
        </a:p>
      </dgm:t>
    </dgm:pt>
    <dgm:pt modelId="{D02EDCB0-ECA9-4F16-A27E-02FCFC514950}" type="pres">
      <dgm:prSet presAssocID="{C885B4FB-4B78-4B5A-8299-3709C0C9967A}" presName="root" presStyleCnt="0">
        <dgm:presLayoutVars>
          <dgm:dir/>
          <dgm:resizeHandles val="exact"/>
        </dgm:presLayoutVars>
      </dgm:prSet>
      <dgm:spPr/>
    </dgm:pt>
    <dgm:pt modelId="{4BF1B81B-838B-4257-AB46-4BE611DA263B}" type="pres">
      <dgm:prSet presAssocID="{C885B4FB-4B78-4B5A-8299-3709C0C9967A}" presName="container" presStyleCnt="0">
        <dgm:presLayoutVars>
          <dgm:dir/>
          <dgm:resizeHandles val="exact"/>
        </dgm:presLayoutVars>
      </dgm:prSet>
      <dgm:spPr/>
    </dgm:pt>
    <dgm:pt modelId="{4FCE66DC-A754-4522-B67C-233BAC95A110}" type="pres">
      <dgm:prSet presAssocID="{639C7981-6235-4BEC-BC72-134393D31282}" presName="compNode" presStyleCnt="0"/>
      <dgm:spPr/>
    </dgm:pt>
    <dgm:pt modelId="{ECB775FD-E826-4F12-90DF-27A9958A8BAE}" type="pres">
      <dgm:prSet presAssocID="{639C7981-6235-4BEC-BC72-134393D31282}" presName="iconBgRect" presStyleLbl="bgShp" presStyleIdx="0" presStyleCnt="2"/>
      <dgm:spPr/>
    </dgm:pt>
    <dgm:pt modelId="{374E8EE1-9DAB-43DE-9A27-6F3773C89798}" type="pres">
      <dgm:prSet presAssocID="{639C7981-6235-4BEC-BC72-134393D312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nsfer"/>
        </a:ext>
      </dgm:extLst>
    </dgm:pt>
    <dgm:pt modelId="{2A1F5D17-EDE8-4D70-AD74-B6DC539A6F06}" type="pres">
      <dgm:prSet presAssocID="{639C7981-6235-4BEC-BC72-134393D31282}" presName="spaceRect" presStyleCnt="0"/>
      <dgm:spPr/>
    </dgm:pt>
    <dgm:pt modelId="{40FE94B3-D78C-4669-B045-C25B1B700F16}" type="pres">
      <dgm:prSet presAssocID="{639C7981-6235-4BEC-BC72-134393D31282}" presName="textRect" presStyleLbl="revTx" presStyleIdx="0" presStyleCnt="2">
        <dgm:presLayoutVars>
          <dgm:chMax val="1"/>
          <dgm:chPref val="1"/>
        </dgm:presLayoutVars>
      </dgm:prSet>
      <dgm:spPr/>
    </dgm:pt>
    <dgm:pt modelId="{BC496F1E-9F73-4EB4-9873-6F654F3D4F70}" type="pres">
      <dgm:prSet presAssocID="{A01C99C4-3E73-4B90-AD4F-7EE3CCA8983E}" presName="sibTrans" presStyleLbl="sibTrans2D1" presStyleIdx="0" presStyleCnt="0"/>
      <dgm:spPr/>
    </dgm:pt>
    <dgm:pt modelId="{6E74FB60-722F-4481-8D73-D55C695B023C}" type="pres">
      <dgm:prSet presAssocID="{DF170C62-13BE-441C-AE48-18D60210C784}" presName="compNode" presStyleCnt="0"/>
      <dgm:spPr/>
    </dgm:pt>
    <dgm:pt modelId="{7F439C1A-8D74-4252-804A-11133421A0F0}" type="pres">
      <dgm:prSet presAssocID="{DF170C62-13BE-441C-AE48-18D60210C784}" presName="iconBgRect" presStyleLbl="bgShp" presStyleIdx="1" presStyleCnt="2"/>
      <dgm:spPr/>
    </dgm:pt>
    <dgm:pt modelId="{38C2B809-42C3-420A-9C35-9EF358BFA704}" type="pres">
      <dgm:prSet presAssocID="{DF170C62-13BE-441C-AE48-18D60210C7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EBFDA87A-C91C-431F-9DFD-D2DCF6E2C112}" type="pres">
      <dgm:prSet presAssocID="{DF170C62-13BE-441C-AE48-18D60210C784}" presName="spaceRect" presStyleCnt="0"/>
      <dgm:spPr/>
    </dgm:pt>
    <dgm:pt modelId="{5BC07FB7-94E4-4242-8223-54CA499AF78F}" type="pres">
      <dgm:prSet presAssocID="{DF170C62-13BE-441C-AE48-18D60210C784}" presName="textRect" presStyleLbl="revTx" presStyleIdx="1" presStyleCnt="2">
        <dgm:presLayoutVars>
          <dgm:chMax val="1"/>
          <dgm:chPref val="1"/>
        </dgm:presLayoutVars>
      </dgm:prSet>
      <dgm:spPr/>
    </dgm:pt>
  </dgm:ptLst>
  <dgm:cxnLst>
    <dgm:cxn modelId="{E2419016-B283-46BA-A751-CE79219F67E8}" type="presOf" srcId="{C885B4FB-4B78-4B5A-8299-3709C0C9967A}" destId="{D02EDCB0-ECA9-4F16-A27E-02FCFC514950}" srcOrd="0" destOrd="0" presId="urn:microsoft.com/office/officeart/2018/2/layout/IconCircleList"/>
    <dgm:cxn modelId="{1DAA085C-7C9B-4400-A826-7A3F365BE87F}" srcId="{C885B4FB-4B78-4B5A-8299-3709C0C9967A}" destId="{639C7981-6235-4BEC-BC72-134393D31282}" srcOrd="0" destOrd="0" parTransId="{4ED8B7D5-501E-4F19-8DEB-FEE33F8C1802}" sibTransId="{A01C99C4-3E73-4B90-AD4F-7EE3CCA8983E}"/>
    <dgm:cxn modelId="{210D156C-DF45-4E44-89A8-471B858C8FBD}" type="presOf" srcId="{DF170C62-13BE-441C-AE48-18D60210C784}" destId="{5BC07FB7-94E4-4242-8223-54CA499AF78F}" srcOrd="0" destOrd="0" presId="urn:microsoft.com/office/officeart/2018/2/layout/IconCircleList"/>
    <dgm:cxn modelId="{EEAC12DA-6578-43BE-BF66-3793B609F878}" type="presOf" srcId="{A01C99C4-3E73-4B90-AD4F-7EE3CCA8983E}" destId="{BC496F1E-9F73-4EB4-9873-6F654F3D4F70}" srcOrd="0" destOrd="0" presId="urn:microsoft.com/office/officeart/2018/2/layout/IconCircleList"/>
    <dgm:cxn modelId="{2A44E3E5-FF67-4C01-BE4A-0A49ED14979E}" type="presOf" srcId="{639C7981-6235-4BEC-BC72-134393D31282}" destId="{40FE94B3-D78C-4669-B045-C25B1B700F16}" srcOrd="0" destOrd="0" presId="urn:microsoft.com/office/officeart/2018/2/layout/IconCircleList"/>
    <dgm:cxn modelId="{1C8BEAFF-A1BE-4E36-9F9F-0B5AF5ED0425}" srcId="{C885B4FB-4B78-4B5A-8299-3709C0C9967A}" destId="{DF170C62-13BE-441C-AE48-18D60210C784}" srcOrd="1" destOrd="0" parTransId="{7F041258-81CA-4890-AEEE-5CDD682C57AA}" sibTransId="{2B71CA7E-5971-4914-971A-D63F413AE952}"/>
    <dgm:cxn modelId="{4E873E5F-DB1E-47E5-9331-716F9F9D63C8}" type="presParOf" srcId="{D02EDCB0-ECA9-4F16-A27E-02FCFC514950}" destId="{4BF1B81B-838B-4257-AB46-4BE611DA263B}" srcOrd="0" destOrd="0" presId="urn:microsoft.com/office/officeart/2018/2/layout/IconCircleList"/>
    <dgm:cxn modelId="{05F8DB4B-EE5C-487C-892C-3A9E0EC6CF92}" type="presParOf" srcId="{4BF1B81B-838B-4257-AB46-4BE611DA263B}" destId="{4FCE66DC-A754-4522-B67C-233BAC95A110}" srcOrd="0" destOrd="0" presId="urn:microsoft.com/office/officeart/2018/2/layout/IconCircleList"/>
    <dgm:cxn modelId="{625C2A3E-7700-4A70-9AEC-D1FB1B954694}" type="presParOf" srcId="{4FCE66DC-A754-4522-B67C-233BAC95A110}" destId="{ECB775FD-E826-4F12-90DF-27A9958A8BAE}" srcOrd="0" destOrd="0" presId="urn:microsoft.com/office/officeart/2018/2/layout/IconCircleList"/>
    <dgm:cxn modelId="{7D1D4023-C0A7-4CF4-993E-3FF04DECF1DA}" type="presParOf" srcId="{4FCE66DC-A754-4522-B67C-233BAC95A110}" destId="{374E8EE1-9DAB-43DE-9A27-6F3773C89798}" srcOrd="1" destOrd="0" presId="urn:microsoft.com/office/officeart/2018/2/layout/IconCircleList"/>
    <dgm:cxn modelId="{2DC3955B-B5CD-4B04-B5D6-D4FFFCCB26F0}" type="presParOf" srcId="{4FCE66DC-A754-4522-B67C-233BAC95A110}" destId="{2A1F5D17-EDE8-4D70-AD74-B6DC539A6F06}" srcOrd="2" destOrd="0" presId="urn:microsoft.com/office/officeart/2018/2/layout/IconCircleList"/>
    <dgm:cxn modelId="{2912E6FB-5A5B-4964-98A7-6210DD0E53FB}" type="presParOf" srcId="{4FCE66DC-A754-4522-B67C-233BAC95A110}" destId="{40FE94B3-D78C-4669-B045-C25B1B700F16}" srcOrd="3" destOrd="0" presId="urn:microsoft.com/office/officeart/2018/2/layout/IconCircleList"/>
    <dgm:cxn modelId="{B1BB7321-CD5A-49FF-8C21-CE01CDEDDE8C}" type="presParOf" srcId="{4BF1B81B-838B-4257-AB46-4BE611DA263B}" destId="{BC496F1E-9F73-4EB4-9873-6F654F3D4F70}" srcOrd="1" destOrd="0" presId="urn:microsoft.com/office/officeart/2018/2/layout/IconCircleList"/>
    <dgm:cxn modelId="{624BF91E-44F6-4B38-951D-5AA4404B34E0}" type="presParOf" srcId="{4BF1B81B-838B-4257-AB46-4BE611DA263B}" destId="{6E74FB60-722F-4481-8D73-D55C695B023C}" srcOrd="2" destOrd="0" presId="urn:microsoft.com/office/officeart/2018/2/layout/IconCircleList"/>
    <dgm:cxn modelId="{CB226385-E3CF-431D-9231-C0C597EE6140}" type="presParOf" srcId="{6E74FB60-722F-4481-8D73-D55C695B023C}" destId="{7F439C1A-8D74-4252-804A-11133421A0F0}" srcOrd="0" destOrd="0" presId="urn:microsoft.com/office/officeart/2018/2/layout/IconCircleList"/>
    <dgm:cxn modelId="{D17D59D6-005C-4EAF-962D-105752972008}" type="presParOf" srcId="{6E74FB60-722F-4481-8D73-D55C695B023C}" destId="{38C2B809-42C3-420A-9C35-9EF358BFA704}" srcOrd="1" destOrd="0" presId="urn:microsoft.com/office/officeart/2018/2/layout/IconCircleList"/>
    <dgm:cxn modelId="{6B607127-7089-40AB-8220-7A0238FA292A}" type="presParOf" srcId="{6E74FB60-722F-4481-8D73-D55C695B023C}" destId="{EBFDA87A-C91C-431F-9DFD-D2DCF6E2C112}" srcOrd="2" destOrd="0" presId="urn:microsoft.com/office/officeart/2018/2/layout/IconCircleList"/>
    <dgm:cxn modelId="{01518DA6-57B7-463A-B3B7-3C6F70B1BF42}" type="presParOf" srcId="{6E74FB60-722F-4481-8D73-D55C695B023C}" destId="{5BC07FB7-94E4-4242-8223-54CA499AF7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775FD-E826-4F12-90DF-27A9958A8BAE}">
      <dsp:nvSpPr>
        <dsp:cNvPr id="0" name=""/>
        <dsp:cNvSpPr/>
      </dsp:nvSpPr>
      <dsp:spPr>
        <a:xfrm>
          <a:off x="7673" y="1677854"/>
          <a:ext cx="684158" cy="68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E8EE1-9DAB-43DE-9A27-6F3773C89798}">
      <dsp:nvSpPr>
        <dsp:cNvPr id="0" name=""/>
        <dsp:cNvSpPr/>
      </dsp:nvSpPr>
      <dsp:spPr>
        <a:xfrm>
          <a:off x="151346" y="1821527"/>
          <a:ext cx="396812" cy="39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E94B3-D78C-4669-B045-C25B1B700F16}">
      <dsp:nvSpPr>
        <dsp:cNvPr id="0" name=""/>
        <dsp:cNvSpPr/>
      </dsp:nvSpPr>
      <dsp:spPr>
        <a:xfrm>
          <a:off x="838437" y="1677854"/>
          <a:ext cx="1612659" cy="68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Observation:</a:t>
          </a:r>
          <a:r>
            <a:rPr lang="en-US" sz="1100" kern="1200"/>
            <a:t> Our analysis reveals that both cab companies exhibit a synchronized response to seasonality, indicating that external factors have a consistent effect on the demand for cab services across the market.</a:t>
          </a:r>
        </a:p>
      </dsp:txBody>
      <dsp:txXfrm>
        <a:off x="838437" y="1677854"/>
        <a:ext cx="1612659" cy="684158"/>
      </dsp:txXfrm>
    </dsp:sp>
    <dsp:sp modelId="{7F439C1A-8D74-4252-804A-11133421A0F0}">
      <dsp:nvSpPr>
        <dsp:cNvPr id="0" name=""/>
        <dsp:cNvSpPr/>
      </dsp:nvSpPr>
      <dsp:spPr>
        <a:xfrm>
          <a:off x="2732090" y="1677854"/>
          <a:ext cx="684158" cy="68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2B809-42C3-420A-9C35-9EF358BFA704}">
      <dsp:nvSpPr>
        <dsp:cNvPr id="0" name=""/>
        <dsp:cNvSpPr/>
      </dsp:nvSpPr>
      <dsp:spPr>
        <a:xfrm>
          <a:off x="2875764" y="1821527"/>
          <a:ext cx="396812" cy="39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07FB7-94E4-4242-8223-54CA499AF78F}">
      <dsp:nvSpPr>
        <dsp:cNvPr id="0" name=""/>
        <dsp:cNvSpPr/>
      </dsp:nvSpPr>
      <dsp:spPr>
        <a:xfrm>
          <a:off x="3562854" y="1677854"/>
          <a:ext cx="1612659" cy="68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Implication:</a:t>
          </a:r>
          <a:r>
            <a:rPr lang="en-US" sz="1100" kern="1200"/>
            <a:t> Recognizing this shared seasonality, we proceeded to analyze the relationship between the variable "month" and prices. This investigation is essential, as it indirectly influences the choice of the cab company by users.</a:t>
          </a:r>
        </a:p>
      </dsp:txBody>
      <dsp:txXfrm>
        <a:off x="3562854" y="1677854"/>
        <a:ext cx="1612659" cy="684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775FD-E826-4F12-90DF-27A9958A8BAE}">
      <dsp:nvSpPr>
        <dsp:cNvPr id="0" name=""/>
        <dsp:cNvSpPr/>
      </dsp:nvSpPr>
      <dsp:spPr>
        <a:xfrm>
          <a:off x="897508" y="725250"/>
          <a:ext cx="948687" cy="948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E8EE1-9DAB-43DE-9A27-6F3773C89798}">
      <dsp:nvSpPr>
        <dsp:cNvPr id="0" name=""/>
        <dsp:cNvSpPr/>
      </dsp:nvSpPr>
      <dsp:spPr>
        <a:xfrm>
          <a:off x="1096733" y="924474"/>
          <a:ext cx="550238" cy="5502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E94B3-D78C-4669-B045-C25B1B700F16}">
      <dsp:nvSpPr>
        <dsp:cNvPr id="0" name=""/>
        <dsp:cNvSpPr/>
      </dsp:nvSpPr>
      <dsp:spPr>
        <a:xfrm>
          <a:off x="2049486" y="725250"/>
          <a:ext cx="2236192" cy="94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Observation:</a:t>
          </a:r>
          <a:r>
            <a:rPr lang="en-US" sz="1400" kern="1200" dirty="0"/>
            <a:t> Our analysis reveals that neither of these variables have an impact on the user's choice, a hypothesis test was performed which confirmed this observation.</a:t>
          </a:r>
        </a:p>
      </dsp:txBody>
      <dsp:txXfrm>
        <a:off x="2049486" y="725250"/>
        <a:ext cx="2236192" cy="948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775FD-E826-4F12-90DF-27A9958A8BAE}">
      <dsp:nvSpPr>
        <dsp:cNvPr id="0" name=""/>
        <dsp:cNvSpPr/>
      </dsp:nvSpPr>
      <dsp:spPr>
        <a:xfrm>
          <a:off x="7673" y="1677854"/>
          <a:ext cx="684158" cy="68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E8EE1-9DAB-43DE-9A27-6F3773C89798}">
      <dsp:nvSpPr>
        <dsp:cNvPr id="0" name=""/>
        <dsp:cNvSpPr/>
      </dsp:nvSpPr>
      <dsp:spPr>
        <a:xfrm>
          <a:off x="151346" y="1821527"/>
          <a:ext cx="396812" cy="39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E94B3-D78C-4669-B045-C25B1B700F16}">
      <dsp:nvSpPr>
        <dsp:cNvPr id="0" name=""/>
        <dsp:cNvSpPr/>
      </dsp:nvSpPr>
      <dsp:spPr>
        <a:xfrm>
          <a:off x="838437" y="1677854"/>
          <a:ext cx="1612659" cy="68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Observation: </a:t>
          </a:r>
          <a:r>
            <a:rPr lang="en-US" sz="1400" b="0" kern="1200" dirty="0"/>
            <a:t>In our analysis, we noticed a subtle gender based preference for yellow cabs. This observation consider the varying gender ratios for both companies</a:t>
          </a:r>
        </a:p>
      </dsp:txBody>
      <dsp:txXfrm>
        <a:off x="838437" y="1677854"/>
        <a:ext cx="1612659" cy="684158"/>
      </dsp:txXfrm>
    </dsp:sp>
    <dsp:sp modelId="{7F439C1A-8D74-4252-804A-11133421A0F0}">
      <dsp:nvSpPr>
        <dsp:cNvPr id="0" name=""/>
        <dsp:cNvSpPr/>
      </dsp:nvSpPr>
      <dsp:spPr>
        <a:xfrm>
          <a:off x="2732090" y="1677854"/>
          <a:ext cx="684158" cy="68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2B809-42C3-420A-9C35-9EF358BFA704}">
      <dsp:nvSpPr>
        <dsp:cNvPr id="0" name=""/>
        <dsp:cNvSpPr/>
      </dsp:nvSpPr>
      <dsp:spPr>
        <a:xfrm>
          <a:off x="2875764" y="1821527"/>
          <a:ext cx="396812" cy="39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07FB7-94E4-4242-8223-54CA499AF78F}">
      <dsp:nvSpPr>
        <dsp:cNvPr id="0" name=""/>
        <dsp:cNvSpPr/>
      </dsp:nvSpPr>
      <dsp:spPr>
        <a:xfrm>
          <a:off x="3562854" y="1677854"/>
          <a:ext cx="1612659" cy="68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Implication:</a:t>
          </a:r>
          <a:r>
            <a:rPr lang="en-US" sz="1400" kern="1200" dirty="0"/>
            <a:t> The gender preference prompt us to delve deeper into this relationship, conducting a hypothesis analysis to determine the association between gender and the cab company  chosen.</a:t>
          </a:r>
        </a:p>
      </dsp:txBody>
      <dsp:txXfrm>
        <a:off x="3562854" y="1677854"/>
        <a:ext cx="1612659" cy="68415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Insights for XYZ</a:t>
            </a:r>
          </a:p>
          <a:p>
            <a:endParaRPr lang="en-US" sz="4000" dirty="0"/>
          </a:p>
          <a:p>
            <a:r>
              <a:rPr lang="en-US" sz="2800" b="1" dirty="0"/>
              <a:t>September 20,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0" y="0"/>
            <a:ext cx="12192000" cy="1493520"/>
          </a:xfrm>
          <a:solidFill>
            <a:srgbClr val="3B3B3B"/>
          </a:solidFill>
        </p:spPr>
        <p:txBody>
          <a:bodyPr vert="horz" lIns="91440" tIns="45720" rIns="91440" bIns="45720" rtlCol="0" anchor="t" anchorCtr="0">
            <a:normAutofit/>
          </a:bodyPr>
          <a:lstStyle/>
          <a:p>
            <a:pPr algn="ctr"/>
            <a:br>
              <a:rPr lang="en-US" sz="1300" kern="1200" dirty="0">
                <a:solidFill>
                  <a:schemeClr val="bg1"/>
                </a:solidFill>
                <a:latin typeface="+mj-lt"/>
                <a:ea typeface="+mj-ea"/>
                <a:cs typeface="+mj-cs"/>
              </a:rPr>
            </a:br>
            <a:br>
              <a:rPr lang="en-US" sz="1300" kern="1200" dirty="0">
                <a:solidFill>
                  <a:schemeClr val="bg1"/>
                </a:solidFill>
                <a:latin typeface="+mj-lt"/>
                <a:ea typeface="+mj-ea"/>
                <a:cs typeface="+mj-cs"/>
              </a:rPr>
            </a:br>
            <a:r>
              <a:rPr lang="en-US" sz="4800" b="1" dirty="0">
                <a:solidFill>
                  <a:srgbClr val="FF6600"/>
                </a:solidFill>
              </a:rPr>
              <a:t>Problem</a:t>
            </a:r>
            <a:r>
              <a:rPr lang="en-US" sz="4800" b="1" kern="1200" dirty="0">
                <a:solidFill>
                  <a:schemeClr val="bg1"/>
                </a:solidFill>
                <a:latin typeface="+mj-lt"/>
                <a:ea typeface="+mj-ea"/>
                <a:cs typeface="+mj-cs"/>
              </a:rPr>
              <a:t>  </a:t>
            </a:r>
            <a:r>
              <a:rPr lang="en-US" sz="4800" b="1" dirty="0">
                <a:solidFill>
                  <a:srgbClr val="FF6600"/>
                </a:solidFill>
              </a:rPr>
              <a:t>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solidFill>
            <a:schemeClr val="bg1"/>
          </a:solidFill>
        </p:spPr>
        <p:txBody>
          <a:bodyPr vert="horz" lIns="91440" tIns="45720" rIns="91440" bIns="45720" rtlCol="0">
            <a:normAutofit/>
          </a:bodyPr>
          <a:lstStyle/>
          <a:p>
            <a:pPr indent="-228600" algn="l">
              <a:buFont typeface="Arial" panose="020B0604020202020204" pitchFamily="34" charset="0"/>
              <a:buChar char="•"/>
            </a:pPr>
            <a:endParaRPr lang="en-US" dirty="0"/>
          </a:p>
          <a:p>
            <a:pPr algn="l"/>
            <a:r>
              <a:rPr lang="en-US" sz="2800" dirty="0">
                <a:solidFill>
                  <a:srgbClr val="FF6600"/>
                </a:solidFill>
              </a:rPr>
              <a:t>XYZ is considering an investment in the Cab Industry due to the significant growth observed in recent years and the presence of multiple key players in the market. As part of their Go-to-Market (G2M) strategy, XYZ aims to gain a comprehensive understanding of the market before making a final investment decision. The challenge is to leverage available data sets to provide actionable insights that will help XYZ identify the most suitable cab company for their investment.</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0525276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0" y="0"/>
            <a:ext cx="12192000" cy="1493520"/>
          </a:xfrm>
          <a:solidFill>
            <a:srgbClr val="3B3B3B"/>
          </a:solidFill>
        </p:spPr>
        <p:txBody>
          <a:bodyPr vert="horz" lIns="91440" tIns="45720" rIns="91440" bIns="45720" rtlCol="0" anchor="t" anchorCtr="0">
            <a:normAutofit/>
          </a:bodyPr>
          <a:lstStyle/>
          <a:p>
            <a:pPr algn="ctr"/>
            <a:br>
              <a:rPr lang="en-US" sz="2000" b="1" dirty="0">
                <a:solidFill>
                  <a:srgbClr val="FF6600"/>
                </a:solidFill>
              </a:rPr>
            </a:br>
            <a:br>
              <a:rPr lang="en-US" sz="2000" b="1" dirty="0">
                <a:solidFill>
                  <a:srgbClr val="FF6600"/>
                </a:solidFill>
              </a:rPr>
            </a:br>
            <a:r>
              <a:rPr lang="en-US" sz="4800"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solidFill>
            <a:schemeClr val="bg1"/>
          </a:solidFill>
        </p:spPr>
        <p:txBody>
          <a:bodyPr vert="horz" lIns="91440" tIns="45720" rIns="91440" bIns="45720" rtlCol="0">
            <a:normAutofit fontScale="40000" lnSpcReduction="20000"/>
          </a:bodyPr>
          <a:lstStyle/>
          <a:p>
            <a:pPr indent="-228600" algn="l">
              <a:buFont typeface="Arial" panose="020B0604020202020204" pitchFamily="34" charset="0"/>
              <a:buChar char="•"/>
            </a:pPr>
            <a:endParaRPr lang="en-US" dirty="0"/>
          </a:p>
          <a:p>
            <a:pPr algn="l"/>
            <a:r>
              <a:rPr lang="en-US" sz="4000" dirty="0">
                <a:solidFill>
                  <a:srgbClr val="FF6600"/>
                </a:solidFill>
              </a:rPr>
              <a:t>XYZ, a private firm, is contemplating an investment in the Cab Industry, driven by the sector's recent substantial growth and the presence of several prominent players. To inform their investment decision as part of their Go-to-Market (G2M) strategy, XYZ has tasked us with comprehensively assessing the market. We are provided with multiple data sets, each offering insights into different aspects of two cab companies' customer profiles.</a:t>
            </a:r>
          </a:p>
          <a:p>
            <a:pPr algn="l"/>
            <a:endParaRPr lang="en-US" sz="4000" dirty="0">
              <a:solidFill>
                <a:srgbClr val="FF6600"/>
              </a:solidFill>
            </a:endParaRPr>
          </a:p>
          <a:p>
            <a:pPr algn="l"/>
            <a:r>
              <a:rPr lang="en-US" sz="4000" dirty="0">
                <a:solidFill>
                  <a:srgbClr val="FF6600"/>
                </a:solidFill>
              </a:rPr>
              <a:t>Our project delivery encompasses several key steps:</a:t>
            </a:r>
          </a:p>
          <a:p>
            <a:pPr lvl="2"/>
            <a:r>
              <a:rPr lang="en-US" sz="4000" dirty="0">
                <a:solidFill>
                  <a:srgbClr val="FF6600"/>
                </a:solidFill>
              </a:rPr>
              <a:t>Source Documentation Review</a:t>
            </a:r>
          </a:p>
          <a:p>
            <a:pPr lvl="2"/>
            <a:r>
              <a:rPr lang="en-US" sz="4000" dirty="0">
                <a:solidFill>
                  <a:srgbClr val="FF6600"/>
                </a:solidFill>
              </a:rPr>
              <a:t>Field Names and Data Types</a:t>
            </a:r>
          </a:p>
          <a:p>
            <a:pPr lvl="2"/>
            <a:r>
              <a:rPr lang="en-US" sz="4000" dirty="0">
                <a:solidFill>
                  <a:srgbClr val="FF6600"/>
                </a:solidFill>
              </a:rPr>
              <a:t>Identifying Relationships</a:t>
            </a:r>
          </a:p>
          <a:p>
            <a:pPr lvl="2"/>
            <a:r>
              <a:rPr lang="en-US" sz="4000" dirty="0">
                <a:solidFill>
                  <a:srgbClr val="FF6600"/>
                </a:solidFill>
              </a:rPr>
              <a:t>Field/Feature Transformations</a:t>
            </a:r>
          </a:p>
          <a:p>
            <a:pPr lvl="2"/>
            <a:r>
              <a:rPr lang="en-US" sz="4000" dirty="0">
                <a:solidFill>
                  <a:srgbClr val="FF6600"/>
                </a:solidFill>
              </a:rPr>
              <a:t>Merging datasets</a:t>
            </a:r>
          </a:p>
          <a:p>
            <a:pPr lvl="2"/>
            <a:r>
              <a:rPr lang="en-US" sz="4000" dirty="0">
                <a:solidFill>
                  <a:srgbClr val="FF6600"/>
                </a:solidFill>
              </a:rPr>
              <a:t>Duplicate Removal</a:t>
            </a:r>
          </a:p>
          <a:p>
            <a:pPr lvl="2"/>
            <a:r>
              <a:rPr lang="en-US" sz="4000" dirty="0">
                <a:solidFill>
                  <a:srgbClr val="FF6600"/>
                </a:solidFill>
              </a:rPr>
              <a:t>NA Value and Outlier Detection</a:t>
            </a:r>
          </a:p>
          <a:p>
            <a:pPr algn="l"/>
            <a:r>
              <a:rPr lang="en-US" sz="4000" dirty="0">
                <a:solidFill>
                  <a:srgbClr val="FF6600"/>
                </a:solidFill>
              </a:rPr>
              <a:t>Our approach is centered on generating hypotheses, critically engaging with the data, and employing diverse analytical techniques to yield unique and actionable insights. By harnessing the power of data analysis, we aim to equip XYZ with the knowledge and insights needed to make an informed decision regarding their investment in the Cab Industry.</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4868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endParaRPr lang="en-US" sz="24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55000" lnSpcReduction="20000"/>
          </a:bodyPr>
          <a:lstStyle/>
          <a:p>
            <a:endParaRPr lang="en-US" dirty="0">
              <a:solidFill>
                <a:srgbClr val="FF6600"/>
              </a:solidFill>
            </a:endParaRPr>
          </a:p>
          <a:p>
            <a:pPr algn="just"/>
            <a:r>
              <a:rPr lang="en-US" dirty="0">
                <a:solidFill>
                  <a:srgbClr val="FF6600"/>
                </a:solidFill>
              </a:rPr>
              <a:t>   </a:t>
            </a:r>
          </a:p>
          <a:p>
            <a:pPr algn="l"/>
            <a:r>
              <a:rPr lang="en-US" sz="2600" dirty="0">
                <a:solidFill>
                  <a:srgbClr val="FF6600"/>
                </a:solidFill>
              </a:rPr>
              <a:t>1. Data Preparation:</a:t>
            </a:r>
          </a:p>
          <a:p>
            <a:pPr marL="457200" indent="-457200" algn="l">
              <a:buFont typeface="Arial" panose="020B0604020202020204" pitchFamily="34" charset="0"/>
              <a:buChar char="•"/>
            </a:pPr>
            <a:r>
              <a:rPr lang="en-US" sz="2600" dirty="0">
                <a:solidFill>
                  <a:srgbClr val="FF6600"/>
                </a:solidFill>
              </a:rPr>
              <a:t>    Merge datasets for a comprehensive view.</a:t>
            </a:r>
          </a:p>
          <a:p>
            <a:pPr marL="457200" indent="-457200" algn="l">
              <a:buFont typeface="Arial" panose="020B0604020202020204" pitchFamily="34" charset="0"/>
              <a:buChar char="•"/>
            </a:pPr>
            <a:r>
              <a:rPr lang="en-US" sz="2600" dirty="0">
                <a:solidFill>
                  <a:srgbClr val="FF6600"/>
                </a:solidFill>
              </a:rPr>
              <a:t>    Organize columns for clarity.</a:t>
            </a:r>
          </a:p>
          <a:p>
            <a:pPr marL="457200" indent="-457200" algn="l">
              <a:buFont typeface="Arial" panose="020B0604020202020204" pitchFamily="34" charset="0"/>
              <a:buChar char="•"/>
            </a:pPr>
            <a:r>
              <a:rPr lang="en-US" sz="2600" dirty="0">
                <a:solidFill>
                  <a:srgbClr val="FF6600"/>
                </a:solidFill>
              </a:rPr>
              <a:t>    Create new variables for deeper insights.</a:t>
            </a:r>
          </a:p>
          <a:p>
            <a:pPr algn="l"/>
            <a:endParaRPr lang="en-US" sz="2600" dirty="0">
              <a:solidFill>
                <a:srgbClr val="FF6600"/>
              </a:solidFill>
            </a:endParaRPr>
          </a:p>
          <a:p>
            <a:pPr algn="l"/>
            <a:r>
              <a:rPr lang="en-US" sz="2600" dirty="0">
                <a:solidFill>
                  <a:srgbClr val="FF6600"/>
                </a:solidFill>
              </a:rPr>
              <a:t>2. Explore and Understand:</a:t>
            </a:r>
          </a:p>
          <a:p>
            <a:pPr marL="457200" indent="-457200" algn="l">
              <a:buFont typeface="Arial" panose="020B0604020202020204" pitchFamily="34" charset="0"/>
              <a:buChar char="•"/>
            </a:pPr>
            <a:r>
              <a:rPr lang="en-US" sz="2600" dirty="0">
                <a:solidFill>
                  <a:srgbClr val="FF6600"/>
                </a:solidFill>
              </a:rPr>
              <a:t>    Calculate key statistics to grasp data characteristics.</a:t>
            </a:r>
          </a:p>
          <a:p>
            <a:pPr marL="457200" indent="-457200" algn="l">
              <a:buFont typeface="Arial" panose="020B0604020202020204" pitchFamily="34" charset="0"/>
              <a:buChar char="•"/>
            </a:pPr>
            <a:r>
              <a:rPr lang="en-US" sz="2600" dirty="0">
                <a:solidFill>
                  <a:srgbClr val="FF6600"/>
                </a:solidFill>
              </a:rPr>
              <a:t>    Visualize relationships and distributions among variables.</a:t>
            </a:r>
          </a:p>
          <a:p>
            <a:pPr marL="457200" indent="-457200" algn="l">
              <a:buFont typeface="Arial" panose="020B0604020202020204" pitchFamily="34" charset="0"/>
              <a:buChar char="•"/>
            </a:pPr>
            <a:r>
              <a:rPr lang="en-US" sz="2600" dirty="0">
                <a:solidFill>
                  <a:srgbClr val="FF6600"/>
                </a:solidFill>
              </a:rPr>
              <a:t>    Examine correlations to identify associations.</a:t>
            </a:r>
          </a:p>
          <a:p>
            <a:pPr algn="l"/>
            <a:endParaRPr lang="en-US" sz="2600" dirty="0">
              <a:solidFill>
                <a:srgbClr val="FF6600"/>
              </a:solidFill>
            </a:endParaRPr>
          </a:p>
          <a:p>
            <a:pPr algn="l"/>
            <a:r>
              <a:rPr lang="en-US" sz="2600" dirty="0">
                <a:solidFill>
                  <a:srgbClr val="FF6600"/>
                </a:solidFill>
              </a:rPr>
              <a:t>3. Hypothesis Testing:</a:t>
            </a:r>
          </a:p>
          <a:p>
            <a:pPr marL="457200" indent="-457200" algn="l">
              <a:buFont typeface="Arial" panose="020B0604020202020204" pitchFamily="34" charset="0"/>
              <a:buChar char="•"/>
            </a:pPr>
            <a:r>
              <a:rPr lang="en-US" sz="2600" dirty="0">
                <a:solidFill>
                  <a:srgbClr val="FF6600"/>
                </a:solidFill>
              </a:rPr>
              <a:t>    Chi-Squared Test: Uncover significant categorical relationships.</a:t>
            </a:r>
          </a:p>
          <a:p>
            <a:pPr marL="457200" indent="-457200" algn="l">
              <a:buFont typeface="Arial" panose="020B0604020202020204" pitchFamily="34" charset="0"/>
              <a:buChar char="•"/>
            </a:pPr>
            <a:r>
              <a:rPr lang="en-US" sz="2600" dirty="0">
                <a:solidFill>
                  <a:srgbClr val="FF6600"/>
                </a:solidFill>
              </a:rPr>
              <a:t>    ANOVA: Detect differences among groups.</a:t>
            </a:r>
          </a:p>
          <a:p>
            <a:pPr marL="457200" indent="-457200" algn="l">
              <a:buFont typeface="Arial" panose="020B0604020202020204" pitchFamily="34" charset="0"/>
              <a:buChar char="•"/>
            </a:pPr>
            <a:r>
              <a:rPr lang="en-US" sz="2600" dirty="0">
                <a:solidFill>
                  <a:srgbClr val="FF6600"/>
                </a:solidFill>
              </a:rPr>
              <a:t>    Two-Sample t-test: Identify distinctions between two groups.</a:t>
            </a:r>
          </a:p>
          <a:p>
            <a:pPr algn="l"/>
            <a:endParaRPr lang="en-US" sz="2600" dirty="0">
              <a:solidFill>
                <a:srgbClr val="FF6600"/>
              </a:solidFill>
            </a:endParaRPr>
          </a:p>
          <a:p>
            <a:pPr algn="l"/>
            <a:r>
              <a:rPr lang="en-US" sz="2600" dirty="0">
                <a:solidFill>
                  <a:srgbClr val="FF6600"/>
                </a:solidFill>
              </a:rPr>
              <a:t>4. Hypothesis Analysis:</a:t>
            </a:r>
          </a:p>
          <a:p>
            <a:pPr marL="457200" indent="-457200" algn="l">
              <a:buFont typeface="Arial" panose="020B0604020202020204" pitchFamily="34" charset="0"/>
              <a:buChar char="•"/>
            </a:pPr>
            <a:r>
              <a:rPr lang="en-US" sz="2600" dirty="0">
                <a:solidFill>
                  <a:srgbClr val="FF6600"/>
                </a:solidFill>
              </a:rPr>
              <a:t>    Formulate and test hypotheses based on findings.</a:t>
            </a:r>
          </a:p>
          <a:p>
            <a:pPr marL="457200" indent="-457200" algn="l">
              <a:buFont typeface="Arial" panose="020B0604020202020204" pitchFamily="34" charset="0"/>
              <a:buChar char="•"/>
            </a:pPr>
            <a:r>
              <a:rPr lang="en-US" sz="2600" dirty="0">
                <a:solidFill>
                  <a:srgbClr val="FF6600"/>
                </a:solidFill>
              </a:rPr>
              <a:t>    Make data-backed recommendations.</a:t>
            </a:r>
          </a:p>
          <a:p>
            <a:pPr algn="l"/>
            <a:endParaRPr lang="en-US" sz="2600" dirty="0">
              <a:solidFill>
                <a:srgbClr val="FF6600"/>
              </a:solidFill>
            </a:endParaRPr>
          </a:p>
          <a:p>
            <a:pPr algn="l"/>
            <a:r>
              <a:rPr lang="en-US" sz="2600" dirty="0">
                <a:solidFill>
                  <a:srgbClr val="FF6600"/>
                </a:solidFill>
              </a:rPr>
              <a:t>5. Conclusion and Recommendations:</a:t>
            </a:r>
          </a:p>
          <a:p>
            <a:pPr marL="457200" indent="-457200" algn="l">
              <a:buFont typeface="Arial" panose="020B0604020202020204" pitchFamily="34" charset="0"/>
              <a:buChar char="•"/>
            </a:pPr>
            <a:r>
              <a:rPr lang="en-US" sz="2600" dirty="0">
                <a:solidFill>
                  <a:srgbClr val="FF6600"/>
                </a:solidFill>
              </a:rPr>
              <a:t>    Summarize key insights.</a:t>
            </a:r>
          </a:p>
          <a:p>
            <a:pPr marL="457200" indent="-457200" algn="l">
              <a:buFont typeface="Arial" panose="020B0604020202020204" pitchFamily="34" charset="0"/>
              <a:buChar char="•"/>
            </a:pPr>
            <a:r>
              <a:rPr lang="en-US" sz="2600" dirty="0">
                <a:solidFill>
                  <a:srgbClr val="FF6600"/>
                </a:solidFill>
              </a:rPr>
              <a:t>    Recommend actions for investment decision.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4604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0" y="14604"/>
            <a:ext cx="12192000" cy="1500506"/>
          </a:xfrm>
          <a:solidFill>
            <a:srgbClr val="3B3B3B"/>
          </a:solidFill>
        </p:spPr>
        <p:txBody>
          <a:bodyPr vert="horz" lIns="91440" tIns="45720" rIns="91440" bIns="45720" rtlCol="0" anchor="t" anchorCtr="0">
            <a:normAutofit/>
          </a:bodyPr>
          <a:lstStyle/>
          <a:p>
            <a:pPr algn="ctr"/>
            <a:br>
              <a:rPr lang="en-US" sz="2000" b="1" dirty="0">
                <a:solidFill>
                  <a:srgbClr val="FF6600"/>
                </a:solidFill>
              </a:rPr>
            </a:br>
            <a:br>
              <a:rPr lang="en-US" sz="2000" b="1" dirty="0">
                <a:solidFill>
                  <a:srgbClr val="FF6600"/>
                </a:solidFill>
              </a:rPr>
            </a:br>
            <a:r>
              <a:rPr lang="en-US" sz="4800" b="1" dirty="0">
                <a:solidFill>
                  <a:srgbClr val="FF6600"/>
                </a:solidFill>
              </a:rPr>
              <a:t>Seasonality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sz="half" idx="2"/>
          </p:nvPr>
        </p:nvSpPr>
        <p:spPr>
          <a:solidFill>
            <a:schemeClr val="bg1"/>
          </a:solidFill>
        </p:spPr>
        <p:txBody>
          <a:bodyPr vert="horz" lIns="91440" tIns="45720" rIns="91440" bIns="45720" rtlCol="0">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graphicFrame>
        <p:nvGraphicFramePr>
          <p:cNvPr id="13" name="Content Placeholder 8">
            <a:extLst>
              <a:ext uri="{FF2B5EF4-FFF2-40B4-BE49-F238E27FC236}">
                <a16:creationId xmlns:a16="http://schemas.microsoft.com/office/drawing/2014/main" id="{864910EC-E271-0C86-AC32-F40C24C13D5B}"/>
              </a:ext>
            </a:extLst>
          </p:cNvPr>
          <p:cNvGraphicFramePr>
            <a:graphicFrameLocks noGrp="1"/>
          </p:cNvGraphicFramePr>
          <p:nvPr>
            <p:ph sz="quarter" idx="4"/>
          </p:nvPr>
        </p:nvGraphicFramePr>
        <p:xfrm>
          <a:off x="6194427" y="2149795"/>
          <a:ext cx="5183188" cy="4039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showing a line and a number of numbers&#10;&#10;Description automatically generated with medium confidence">
            <a:extLst>
              <a:ext uri="{FF2B5EF4-FFF2-40B4-BE49-F238E27FC236}">
                <a16:creationId xmlns:a16="http://schemas.microsoft.com/office/drawing/2014/main" id="{7A49F52A-83CF-15AC-181D-04F956790D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714" y="2008507"/>
            <a:ext cx="5665861" cy="3689211"/>
          </a:xfrm>
          <a:prstGeom prst="rect">
            <a:avLst/>
          </a:prstGeom>
        </p:spPr>
      </p:pic>
    </p:spTree>
    <p:extLst>
      <p:ext uri="{BB962C8B-B14F-4D97-AF65-F5344CB8AC3E}">
        <p14:creationId xmlns:p14="http://schemas.microsoft.com/office/powerpoint/2010/main" val="20814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0" y="14604"/>
            <a:ext cx="12192000" cy="1500506"/>
          </a:xfrm>
          <a:solidFill>
            <a:srgbClr val="3B3B3B"/>
          </a:solidFill>
        </p:spPr>
        <p:txBody>
          <a:bodyPr vert="horz" lIns="91440" tIns="45720" rIns="91440" bIns="45720" rtlCol="0" anchor="t" anchorCtr="0">
            <a:normAutofit/>
          </a:bodyPr>
          <a:lstStyle/>
          <a:p>
            <a:pPr algn="ctr"/>
            <a:br>
              <a:rPr lang="en-US" sz="2000" b="1" dirty="0">
                <a:solidFill>
                  <a:srgbClr val="FF6600"/>
                </a:solidFill>
              </a:rPr>
            </a:br>
            <a:br>
              <a:rPr lang="en-US" sz="2000" b="1" dirty="0">
                <a:solidFill>
                  <a:srgbClr val="FF6600"/>
                </a:solidFill>
              </a:rPr>
            </a:br>
            <a:r>
              <a:rPr lang="en-US" sz="4800" b="1" dirty="0">
                <a:solidFill>
                  <a:srgbClr val="FF6600"/>
                </a:solidFill>
              </a:rPr>
              <a:t>Age and Income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sz="half" idx="2"/>
          </p:nvPr>
        </p:nvSpPr>
        <p:spPr>
          <a:solidFill>
            <a:schemeClr val="bg1"/>
          </a:solidFill>
        </p:spPr>
        <p:txBody>
          <a:bodyPr vert="horz" lIns="91440" tIns="45720" rIns="91440" bIns="45720" rtlCol="0">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graphicFrame>
        <p:nvGraphicFramePr>
          <p:cNvPr id="13" name="Content Placeholder 8">
            <a:extLst>
              <a:ext uri="{FF2B5EF4-FFF2-40B4-BE49-F238E27FC236}">
                <a16:creationId xmlns:a16="http://schemas.microsoft.com/office/drawing/2014/main" id="{864910EC-E271-0C86-AC32-F40C24C13D5B}"/>
              </a:ext>
            </a:extLst>
          </p:cNvPr>
          <p:cNvGraphicFramePr>
            <a:graphicFrameLocks noGrp="1"/>
          </p:cNvGraphicFramePr>
          <p:nvPr>
            <p:ph sz="quarter" idx="4"/>
            <p:extLst>
              <p:ext uri="{D42A27DB-BD31-4B8C-83A1-F6EECF244321}">
                <p14:modId xmlns:p14="http://schemas.microsoft.com/office/powerpoint/2010/main" val="3977191247"/>
              </p:ext>
            </p:extLst>
          </p:nvPr>
        </p:nvGraphicFramePr>
        <p:xfrm>
          <a:off x="3602833" y="4288948"/>
          <a:ext cx="5183188" cy="2399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blue and orange squares&#10;&#10;Description automatically generated">
            <a:extLst>
              <a:ext uri="{FF2B5EF4-FFF2-40B4-BE49-F238E27FC236}">
                <a16:creationId xmlns:a16="http://schemas.microsoft.com/office/drawing/2014/main" id="{E537FB9B-46B7-6E13-9212-6C8F6C82AA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359" y="1689000"/>
            <a:ext cx="5396791" cy="2704088"/>
          </a:xfrm>
          <a:prstGeom prst="rect">
            <a:avLst/>
          </a:prstGeom>
        </p:spPr>
      </p:pic>
      <p:pic>
        <p:nvPicPr>
          <p:cNvPr id="9" name="Picture 8" descr="A blue and orange squares&#10;&#10;Description automatically generated">
            <a:extLst>
              <a:ext uri="{FF2B5EF4-FFF2-40B4-BE49-F238E27FC236}">
                <a16:creationId xmlns:a16="http://schemas.microsoft.com/office/drawing/2014/main" id="{05047CE3-7D9E-EECF-31B3-740AB38928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7848" y="1657994"/>
            <a:ext cx="5396792" cy="2766100"/>
          </a:xfrm>
          <a:prstGeom prst="rect">
            <a:avLst/>
          </a:prstGeom>
        </p:spPr>
      </p:pic>
    </p:spTree>
    <p:extLst>
      <p:ext uri="{BB962C8B-B14F-4D97-AF65-F5344CB8AC3E}">
        <p14:creationId xmlns:p14="http://schemas.microsoft.com/office/powerpoint/2010/main" val="410554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0" y="14604"/>
            <a:ext cx="12192000" cy="1500506"/>
          </a:xfrm>
          <a:solidFill>
            <a:srgbClr val="3B3B3B"/>
          </a:solidFill>
        </p:spPr>
        <p:txBody>
          <a:bodyPr vert="horz" lIns="91440" tIns="45720" rIns="91440" bIns="45720" rtlCol="0" anchor="t" anchorCtr="0">
            <a:normAutofit/>
          </a:bodyPr>
          <a:lstStyle/>
          <a:p>
            <a:pPr algn="ctr"/>
            <a:br>
              <a:rPr lang="en-US" sz="2000" b="1" dirty="0">
                <a:solidFill>
                  <a:srgbClr val="FF6600"/>
                </a:solidFill>
              </a:rPr>
            </a:br>
            <a:br>
              <a:rPr lang="en-US" sz="2000" b="1" dirty="0">
                <a:solidFill>
                  <a:srgbClr val="FF6600"/>
                </a:solidFill>
              </a:rPr>
            </a:br>
            <a:r>
              <a:rPr lang="en-US" sz="4800" b="1" dirty="0">
                <a:solidFill>
                  <a:srgbClr val="FF6600"/>
                </a:solidFill>
              </a:rPr>
              <a:t>Gender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sz="half" idx="2"/>
          </p:nvPr>
        </p:nvSpPr>
        <p:spPr>
          <a:solidFill>
            <a:schemeClr val="bg1"/>
          </a:solidFill>
        </p:spPr>
        <p:txBody>
          <a:bodyPr vert="horz" lIns="91440" tIns="45720" rIns="91440" bIns="45720" rtlCol="0">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graphicFrame>
        <p:nvGraphicFramePr>
          <p:cNvPr id="13" name="Content Placeholder 8">
            <a:extLst>
              <a:ext uri="{FF2B5EF4-FFF2-40B4-BE49-F238E27FC236}">
                <a16:creationId xmlns:a16="http://schemas.microsoft.com/office/drawing/2014/main" id="{864910EC-E271-0C86-AC32-F40C24C13D5B}"/>
              </a:ext>
            </a:extLst>
          </p:cNvPr>
          <p:cNvGraphicFramePr>
            <a:graphicFrameLocks noGrp="1"/>
          </p:cNvGraphicFramePr>
          <p:nvPr>
            <p:ph sz="quarter" idx="4"/>
            <p:extLst>
              <p:ext uri="{D42A27DB-BD31-4B8C-83A1-F6EECF244321}">
                <p14:modId xmlns:p14="http://schemas.microsoft.com/office/powerpoint/2010/main" val="1375397031"/>
              </p:ext>
            </p:extLst>
          </p:nvPr>
        </p:nvGraphicFramePr>
        <p:xfrm>
          <a:off x="6194427" y="2149795"/>
          <a:ext cx="5183188" cy="4039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of a bar chart&#10;&#10;Description automatically generated with medium confidence">
            <a:extLst>
              <a:ext uri="{FF2B5EF4-FFF2-40B4-BE49-F238E27FC236}">
                <a16:creationId xmlns:a16="http://schemas.microsoft.com/office/drawing/2014/main" id="{61BB585A-B136-BD2B-FB19-9BF125F5B4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20" y="2273539"/>
            <a:ext cx="5621654" cy="3095249"/>
          </a:xfrm>
          <a:prstGeom prst="rect">
            <a:avLst/>
          </a:prstGeom>
        </p:spPr>
      </p:pic>
    </p:spTree>
    <p:extLst>
      <p:ext uri="{BB962C8B-B14F-4D97-AF65-F5344CB8AC3E}">
        <p14:creationId xmlns:p14="http://schemas.microsoft.com/office/powerpoint/2010/main" val="295178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0" y="0"/>
            <a:ext cx="12192000" cy="1493520"/>
          </a:xfrm>
          <a:solidFill>
            <a:srgbClr val="3B3B3B"/>
          </a:solidFill>
        </p:spPr>
        <p:txBody>
          <a:bodyPr vert="horz" lIns="91440" tIns="45720" rIns="91440" bIns="45720" rtlCol="0" anchor="t" anchorCtr="0">
            <a:normAutofit/>
          </a:bodyPr>
          <a:lstStyle/>
          <a:p>
            <a:pPr algn="ctr"/>
            <a:br>
              <a:rPr lang="en-US" sz="2000" b="1" dirty="0">
                <a:solidFill>
                  <a:srgbClr val="FF6600"/>
                </a:solidFill>
              </a:rPr>
            </a:br>
            <a:br>
              <a:rPr lang="en-US" sz="2000" b="1" dirty="0">
                <a:solidFill>
                  <a:srgbClr val="FF6600"/>
                </a:solidFill>
              </a:rPr>
            </a:br>
            <a:r>
              <a:rPr lang="en-US" sz="4800"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a:off x="553720" y="1652904"/>
            <a:ext cx="11292840" cy="4686935"/>
          </a:xfrm>
          <a:solidFill>
            <a:schemeClr val="bg1"/>
          </a:solidFill>
        </p:spPr>
        <p:txBody>
          <a:bodyPr vert="horz" lIns="91440" tIns="45720" rIns="91440" bIns="45720" rtlCol="0">
            <a:noAutofit/>
          </a:bodyPr>
          <a:lstStyle/>
          <a:p>
            <a:pPr indent="-228600" algn="l">
              <a:buFont typeface="Arial" panose="020B0604020202020204" pitchFamily="34" charset="0"/>
              <a:buChar char="•"/>
            </a:pPr>
            <a:r>
              <a:rPr lang="en-US" sz="1200" b="1" dirty="0">
                <a:solidFill>
                  <a:srgbClr val="FF6600"/>
                </a:solidFill>
              </a:rPr>
              <a:t>Seasonality and Price per KM:</a:t>
            </a:r>
          </a:p>
          <a:p>
            <a:pPr lvl="1"/>
            <a:r>
              <a:rPr lang="en-US" sz="1200" dirty="0">
                <a:solidFill>
                  <a:srgbClr val="FF6600"/>
                </a:solidFill>
              </a:rPr>
              <a:t>    It appears that there is a relationship between the price per KM and the month, which could be attributed to seasonality.</a:t>
            </a:r>
          </a:p>
          <a:p>
            <a:pPr lvl="1"/>
            <a:r>
              <a:rPr lang="en-US" sz="1200" dirty="0">
                <a:solidFill>
                  <a:srgbClr val="FF6600"/>
                </a:solidFill>
              </a:rPr>
              <a:t>    It's crucial to investigate if both companies exhibit similar seasonality trends to determine whether the season has an influence on the choice of the company based on price.</a:t>
            </a:r>
          </a:p>
          <a:p>
            <a:pPr lvl="1"/>
            <a:r>
              <a:rPr lang="en-US" sz="1200" dirty="0">
                <a:solidFill>
                  <a:srgbClr val="FF6600"/>
                </a:solidFill>
              </a:rPr>
              <a:t>    Further analysis should explore the specific patterns and differences in price per KM for each company across different months.</a:t>
            </a:r>
          </a:p>
          <a:p>
            <a:pPr indent="-228600" algn="l">
              <a:buFont typeface="Arial" panose="020B0604020202020204" pitchFamily="34" charset="0"/>
              <a:buChar char="•"/>
            </a:pPr>
            <a:r>
              <a:rPr lang="en-US" sz="1200" b="1" dirty="0">
                <a:solidFill>
                  <a:srgbClr val="FF6600"/>
                </a:solidFill>
              </a:rPr>
              <a:t>Age and Income vs. Company Selection:</a:t>
            </a:r>
          </a:p>
          <a:p>
            <a:pPr lvl="1"/>
            <a:r>
              <a:rPr lang="en-US" sz="1200" dirty="0">
                <a:solidFill>
                  <a:srgbClr val="FF6600"/>
                </a:solidFill>
              </a:rPr>
              <a:t>    The hypothesis testing suggests that neither age nor income have a significant influence on the choice of the company.</a:t>
            </a:r>
          </a:p>
          <a:p>
            <a:pPr lvl="1"/>
            <a:r>
              <a:rPr lang="en-US" sz="1200" dirty="0">
                <a:solidFill>
                  <a:srgbClr val="FF6600"/>
                </a:solidFill>
              </a:rPr>
              <a:t>    These variables may not be strong predictors for determining which company users choose.</a:t>
            </a:r>
          </a:p>
          <a:p>
            <a:pPr lvl="1"/>
            <a:r>
              <a:rPr lang="en-US" sz="1200" dirty="0">
                <a:solidFill>
                  <a:srgbClr val="FF6600"/>
                </a:solidFill>
              </a:rPr>
              <a:t>    While they may not directly impact company selection, it's important to consider other factors or interactions that could influence user choices.</a:t>
            </a:r>
          </a:p>
          <a:p>
            <a:pPr indent="-228600" algn="l">
              <a:buFont typeface="Arial" panose="020B0604020202020204" pitchFamily="34" charset="0"/>
              <a:buChar char="•"/>
            </a:pPr>
            <a:r>
              <a:rPr lang="en-US" sz="1200" b="1" dirty="0">
                <a:solidFill>
                  <a:srgbClr val="FF6600"/>
                </a:solidFill>
              </a:rPr>
              <a:t>Gender and Company Selection:</a:t>
            </a:r>
          </a:p>
          <a:p>
            <a:pPr lvl="1"/>
            <a:r>
              <a:rPr lang="en-US" sz="1200" dirty="0">
                <a:solidFill>
                  <a:srgbClr val="FF6600"/>
                </a:solidFill>
              </a:rPr>
              <a:t>    Despite a seemingly low correlation in the correlation matrix, the Chi-Squared test reveals a significant association between gender and the choice of the company.</a:t>
            </a:r>
          </a:p>
          <a:p>
            <a:pPr lvl="1"/>
            <a:r>
              <a:rPr lang="en-US" sz="1200" dirty="0">
                <a:solidFill>
                  <a:srgbClr val="FF6600"/>
                </a:solidFill>
              </a:rPr>
              <a:t>    This finding suggests that gender could be a more influential feature in predicting the company chosen by users than initially expected.</a:t>
            </a:r>
          </a:p>
          <a:p>
            <a:pPr lvl="1"/>
            <a:r>
              <a:rPr lang="en-US" sz="1200" dirty="0">
                <a:solidFill>
                  <a:srgbClr val="FF6600"/>
                </a:solidFill>
              </a:rPr>
              <a:t>    A deeper analysis of gender-based preferences and marketing strategies may provide valuable insights into user behavior.</a:t>
            </a:r>
          </a:p>
          <a:p>
            <a:pPr indent="-228600" algn="l">
              <a:buFont typeface="Arial" panose="020B0604020202020204" pitchFamily="34" charset="0"/>
              <a:buChar char="•"/>
            </a:pPr>
            <a:r>
              <a:rPr lang="en-US" sz="1200" b="1" dirty="0">
                <a:solidFill>
                  <a:srgbClr val="FF6600"/>
                </a:solidFill>
              </a:rPr>
              <a:t>Price per KM as a Predictive Feature:</a:t>
            </a:r>
          </a:p>
          <a:p>
            <a:pPr lvl="1"/>
            <a:r>
              <a:rPr lang="en-US" sz="1200" dirty="0">
                <a:solidFill>
                  <a:srgbClr val="FF6600"/>
                </a:solidFill>
              </a:rPr>
              <a:t>    Price per KM shows the highest correlation with the choice of company, and the ANOVA test confirms a significant difference in mean price per KM between the two companies.</a:t>
            </a:r>
          </a:p>
          <a:p>
            <a:pPr lvl="1"/>
            <a:r>
              <a:rPr lang="en-US" sz="1200" dirty="0">
                <a:solidFill>
                  <a:srgbClr val="FF6600"/>
                </a:solidFill>
              </a:rPr>
              <a:t>    This variable is likely a key feature that can be used to predict the company chosen by users with higher accuracy.</a:t>
            </a:r>
          </a:p>
          <a:p>
            <a:pPr lvl="1"/>
            <a:r>
              <a:rPr lang="en-US" sz="1200" dirty="0">
                <a:solidFill>
                  <a:srgbClr val="FF6600"/>
                </a:solidFill>
              </a:rPr>
              <a:t>    Future modeling and predictive analytics should prioritize the inclusion of price per KM as a predictive feature in company selection models.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94418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TotalTime>
  <Words>905</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  Problem  Statement</vt:lpstr>
      <vt:lpstr>  Executive Summary</vt:lpstr>
      <vt:lpstr>   Approach</vt:lpstr>
      <vt:lpstr>  Seasonality Analysis</vt:lpstr>
      <vt:lpstr>  Age and Income Analysis</vt:lpstr>
      <vt:lpstr>  Gender Analysis</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Lilliam Recio Garcia</dc:creator>
  <cp:lastModifiedBy>Ana Lilliam Recio Garcia</cp:lastModifiedBy>
  <cp:revision>2</cp:revision>
  <dcterms:created xsi:type="dcterms:W3CDTF">2023-09-20T15:35:30Z</dcterms:created>
  <dcterms:modified xsi:type="dcterms:W3CDTF">2023-09-20T17:30:59Z</dcterms:modified>
</cp:coreProperties>
</file>