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Helvetica Neue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4" roundtripDataSignature="AMtx7mhN7iv2oPoB0RS2Um+MN6RPRL+K/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ANA MARIA RIANO CARO"/>
  <p:cmAuthor clrIdx="1" id="1" initials="" lastIdx="3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E320DD-3A1B-461F-BDEC-73CCC2908E09}">
  <a:tblStyle styleId="{B4E320DD-3A1B-461F-BDEC-73CCC2908E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3.xml"/><Relationship Id="rId64" Type="http://customschemas.google.com/relationships/presentationmetadata" Target="meta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3-15T22:31:31.481">
    <p:pos x="6000" y="0"/>
    <p:text>eliminar esta parte de control de versiones, o no mostrarla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-KTVBY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2-03-17T03:19:41.287">
    <p:pos x="6000" y="0"/>
    <p:text>gestionar-diligenciar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W8ec2lc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2-03-17T03:23:15.992">
    <p:pos x="6000" y="0"/>
    <p:text>esta repetido a la rf 4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W8ec2lk"/>
      </p:ext>
    </p:extLst>
  </p:cm>
  <p:cm authorId="1" idx="3" dt="2022-03-17T14:19:03.197">
    <p:pos x="6000" y="100"/>
    <p:text>similar a la referencia 4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W8ec2lg"/>
      </p:ext>
    </p:extLst>
  </p:cm>
  <p:cm authorId="0" idx="2" dt="2022-03-17T14:19:03.197">
    <p:pos x="6000" y="100"/>
    <p:text>pero xd, esto es de facilidad al usar, lo otro es la interfaz, el diseño</p:text>
    <p:extLst>
      <p:ext uri="{C676402C-5697-4E1C-873F-D02D1690AC5C}">
        <p15:threadingInfo timeZoneBias="0">
          <p15:parentCm authorId="1" idx="3"/>
        </p15:threadingInfo>
      </p:ext>
      <p:ext uri="http://customooxmlschemas.google.com/">
        <go:slidesCustomData xmlns:go="http://customooxmlschemas.google.com/" commentPostId="AAAAW7isJ34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3-17T15:23:20.381">
    <p:pos x="6000" y="0"/>
    <p:text>Pasar a documento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-KTVBw"/>
      </p:ext>
    </p:extLst>
  </p:cm>
  <p:cm authorId="0" idx="4" dt="2022-03-17T15:23:20.381">
    <p:pos x="6000" y="0"/>
    <p:text>no hay necesidad, o si no tomar las diapositivas y pasarlas a un archivo pdf o word</p:text>
    <p:extLst>
      <p:ext uri="{C676402C-5697-4E1C-873F-D02D1690AC5C}">
        <p15:threadingInfo timeZoneBias="0">
          <p15:parentCm authorId="0" idx="3"/>
        </p15:threadingInfo>
      </p:ext>
      <p:ext uri="http://customooxmlschemas.google.com/">
        <go:slidesCustomData xmlns:go="http://customooxmlschemas.google.com/" commentPostId="AAAAW9o2I-I"/>
      </p:ext>
    </p:extLst>
  </p:cm>
  <p:cm authorId="0" idx="5" dt="2022-03-17T16:58:51.382">
    <p:pos x="6000" y="100"/>
    <p:text>Revisar que el formato sea el correcto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-KTVB0"/>
      </p:ext>
    </p:extLst>
  </p:cm>
  <p:cm authorId="0" idx="6" dt="2022-03-17T16:58:51.382">
    <p:pos x="6000" y="100"/>
    <p:text>eso ya para después xd</p:text>
    <p:extLst>
      <p:ext uri="{C676402C-5697-4E1C-873F-D02D1690AC5C}">
        <p15:threadingInfo timeZoneBias="0">
          <p15:parentCm authorId="0" idx="5"/>
        </p15:threadingInfo>
      </p:ext>
      <p:ext uri="http://customooxmlschemas.google.com/">
        <go:slidesCustomData xmlns:go="http://customooxmlschemas.google.com/" commentPostId="AAAAW9o2I-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0926b727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0926b727_1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1e0926b727_1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b611cfd9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b611cfd9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8b611cfd9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0926b727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e0926b727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1e0926b727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e0926b72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e0926b72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1e0926b72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4386fe717_5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4386fe717_5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4386fe717_5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b611cfd9_9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8b611cfd9_9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18b611cfd9_9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b611cfd9_9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b611cfd9_9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8b611cfd9_9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b611cfd9_9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b611cfd9_9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18b611cfd9_9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0b75f27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d20b75f27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8b611cfd9_9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8b611cfd9_9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8b611cfd9_9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8b611cfd9_9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8b611cfd9_9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18b611cfd9_9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8b611cfd9_9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8b611cfd9_9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18b611cfd9_9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8b611cfd9_9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8b611cfd9_9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18b611cfd9_9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8b611cfd9_9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8b611cfd9_9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18b611cfd9_9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8b611cfd9_9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8b611cfd9_9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18b611cfd9_9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4386fe717_5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4386fe717_5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14386fe717_5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4386fe717_5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4386fe717_5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14386fe717_5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4386fe717_5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4386fe717_5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14386fe717_5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de8aa180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de8aa180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1de8aa180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b611cfd9_9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b611cfd9_9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8b611cfd9_9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8b611cfd9_9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8b611cfd9_9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18b611cfd9_9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8b611cfd9_9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8b611cfd9_9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18b611cfd9_9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8b611cfd9_9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8b611cfd9_9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18b611cfd9_9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940e23e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940e23e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1940e23ee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b611cfd9_9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b611cfd9_9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18b611cfd9_9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20b75f27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20b75f27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d20b75f27f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de8aa180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de8aa180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1de8aa180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dfbe6261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dfbe6261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1dfbe6261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fbe6261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fbe6261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1dfbe6261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e0926b727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e0926b727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1e0926b727_1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8b611cfd9_9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8b611cfd9_9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18b611cfd9_9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8b611cfd9_9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8b611cfd9_9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18b611cfd9_9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93ff3a8c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93ff3a8c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193ff3a8c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93ff3a8c2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93ff3a8c2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193ff3a8c2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4386fe71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4386fe71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14386fe71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4386fe717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4386fe717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14386fe717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4386fe71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4386fe71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14386fe71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4386fe717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4386fe717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14386fe717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4386fe717_5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4386fe717_5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14386fe717_5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4386fe717_5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4386fe717_5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14386fe717_5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8b611cfd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8b611cfd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18b611cfd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8b611cfd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8b611cfd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8b611cfd9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1_Encabezado de secció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2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omments" Target="../comments/comment3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comments" Target="../comments/comment4.xml"/><Relationship Id="rId4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6881334" y="1216266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03250" y="797525"/>
            <a:ext cx="813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Cotton &amp; Co Sweaters</a:t>
            </a:r>
            <a:endParaRPr sz="5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638200" y="3138150"/>
            <a:ext cx="386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Alexis Luque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 Riaño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Anibal Oviedo 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Carlos Giraldo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Vargas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Karol Avila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1e0926b727_1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50" y="2910775"/>
            <a:ext cx="7181175" cy="8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1e0926b727_1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175" y="1308125"/>
            <a:ext cx="6512750" cy="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b611cfd9_0_62"/>
          <p:cNvSpPr txBox="1"/>
          <p:nvPr/>
        </p:nvSpPr>
        <p:spPr>
          <a:xfrm>
            <a:off x="2319025" y="436050"/>
            <a:ext cx="570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Clientes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1e0926b727_1_7"/>
          <p:cNvPicPr preferRelativeResize="0"/>
          <p:nvPr/>
        </p:nvPicPr>
        <p:blipFill rotWithShape="1">
          <a:blip r:embed="rId3">
            <a:alphaModFix/>
          </a:blip>
          <a:srcRect b="15354" l="0" r="0" t="0"/>
          <a:stretch/>
        </p:blipFill>
        <p:spPr>
          <a:xfrm>
            <a:off x="894200" y="1383050"/>
            <a:ext cx="7355576" cy="23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e0926b727_1_7"/>
          <p:cNvSpPr txBox="1"/>
          <p:nvPr/>
        </p:nvSpPr>
        <p:spPr>
          <a:xfrm>
            <a:off x="899400" y="537375"/>
            <a:ext cx="73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Antecedente de la compra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/>
        </p:nvSpPr>
        <p:spPr>
          <a:xfrm>
            <a:off x="1197800" y="366400"/>
            <a:ext cx="736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Cotton &amp; Co Sweaters mapa de procesos (BPMN)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17898" l="0" r="0" t="0"/>
          <a:stretch/>
        </p:blipFill>
        <p:spPr>
          <a:xfrm>
            <a:off x="642150" y="1630000"/>
            <a:ext cx="7859702" cy="29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875" y="802750"/>
            <a:ext cx="1773375" cy="9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1e0926b727_1_0"/>
          <p:cNvPicPr preferRelativeResize="0"/>
          <p:nvPr/>
        </p:nvPicPr>
        <p:blipFill rotWithShape="1">
          <a:blip r:embed="rId3">
            <a:alphaModFix/>
          </a:blip>
          <a:srcRect b="12095" l="0" r="0" t="0"/>
          <a:stretch/>
        </p:blipFill>
        <p:spPr>
          <a:xfrm>
            <a:off x="1996875" y="1097186"/>
            <a:ext cx="6051425" cy="35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1e0926b727_1_0"/>
          <p:cNvSpPr txBox="1"/>
          <p:nvPr/>
        </p:nvSpPr>
        <p:spPr>
          <a:xfrm>
            <a:off x="1271225" y="536550"/>
            <a:ext cx="734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Proceso de Registro Cotton &amp; CO Sweaters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/>
          <p:nvPr/>
        </p:nvSpPr>
        <p:spPr>
          <a:xfrm>
            <a:off x="1791150" y="543275"/>
            <a:ext cx="556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versiones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2387575" y="1882775"/>
            <a:ext cx="7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72650" y="2110038"/>
            <a:ext cx="508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El control de versiones que vamos a implementar va a ser a través de Github, realizaremos una carpeta en dicho programa en donde vamos a ir colocando todas las versiones del 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que vayamos realizando a lo largo de los 14 meses de trabajo.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80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114386fe717_5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14386fe717_5_31"/>
          <p:cNvSpPr txBox="1"/>
          <p:nvPr/>
        </p:nvSpPr>
        <p:spPr>
          <a:xfrm>
            <a:off x="762750" y="1648200"/>
            <a:ext cx="5088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¿Cómo lo vamos a realizar?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Vamos a emplear el </a:t>
            </a:r>
            <a:r>
              <a:rPr b="1" lang="es-ES" sz="1200">
                <a:latin typeface="Times New Roman"/>
                <a:ea typeface="Times New Roman"/>
                <a:cs typeface="Times New Roman"/>
                <a:sym typeface="Times New Roman"/>
              </a:rPr>
              <a:t>Karma Convention 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para automatizar el registro de cambios en el código y contar con una navegación ágil a través de las carpetas.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Entre las carpetas más importantes que usaremos para agregar estos cambios están </a:t>
            </a:r>
            <a:r>
              <a:rPr b="1" i="1" lang="es-ES" sz="1200">
                <a:latin typeface="Times New Roman"/>
                <a:ea typeface="Times New Roman"/>
                <a:cs typeface="Times New Roman"/>
                <a:sym typeface="Times New Roman"/>
              </a:rPr>
              <a:t>feat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(para nuevos módulos o funciones en el sistema), </a:t>
            </a:r>
            <a:r>
              <a:rPr b="1" i="1" lang="es-ES" sz="1200"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(para arreglos de errores en el código), </a:t>
            </a:r>
            <a:r>
              <a:rPr b="1" i="1" lang="es-ES" sz="1200">
                <a:latin typeface="Times New Roman"/>
                <a:ea typeface="Times New Roman"/>
                <a:cs typeface="Times New Roman"/>
                <a:sym typeface="Times New Roman"/>
              </a:rPr>
              <a:t>docs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(para los cambios en la documentación del sistema) y </a:t>
            </a:r>
            <a:r>
              <a:rPr b="1" i="1" lang="es-ES" sz="1200">
                <a:latin typeface="Times New Roman"/>
                <a:ea typeface="Times New Roman"/>
                <a:cs typeface="Times New Roman"/>
                <a:sym typeface="Times New Roman"/>
              </a:rPr>
              <a:t>build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(para el código que se está desarrollando).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g114386fe717_5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100" y="525275"/>
            <a:ext cx="3530975" cy="93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8b611cfd9_9_4"/>
          <p:cNvSpPr txBox="1"/>
          <p:nvPr/>
        </p:nvSpPr>
        <p:spPr>
          <a:xfrm>
            <a:off x="1686450" y="741900"/>
            <a:ext cx="577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5.1.	Requerimientos Funcionales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7" name="Google Shape;227;g118b611cfd9_9_4"/>
          <p:cNvGraphicFramePr/>
          <p:nvPr/>
        </p:nvGraphicFramePr>
        <p:xfrm>
          <a:off x="952500" y="17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Inicio de Sesión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Verificación del Usuario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 un ingreso seguro al sitio web es necesario tener un registro del usuario, y para ello el ingreso debe ser identificado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118b611cfd9_9_10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del Usuario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usuarios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deberán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registrarse anteriormente para poder ingresar y conservar un registro de su actividad en el sitio web.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g118b611cfd9_9_19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Catálogo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Categorías de mercancía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productos se encontrarán ordenados dependiendo del tipo de mercancía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d20b75f27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650" y="1930117"/>
            <a:ext cx="1310700" cy="128326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d20b75f27f_0_1"/>
          <p:cNvSpPr txBox="1"/>
          <p:nvPr/>
        </p:nvSpPr>
        <p:spPr>
          <a:xfrm>
            <a:off x="6881334" y="1216266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d20b75f27f_0_1"/>
          <p:cNvSpPr txBox="1"/>
          <p:nvPr/>
        </p:nvSpPr>
        <p:spPr>
          <a:xfrm>
            <a:off x="2265290" y="688589"/>
            <a:ext cx="4996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50" lIns="36450" spcFirstLastPara="1" rIns="36450" wrap="square" tIns="36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d20b75f27f_0_1"/>
          <p:cNvSpPr txBox="1"/>
          <p:nvPr/>
        </p:nvSpPr>
        <p:spPr>
          <a:xfrm>
            <a:off x="1841900" y="733250"/>
            <a:ext cx="4747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Times New Roman"/>
                <a:ea typeface="Times New Roman"/>
                <a:cs typeface="Times New Roman"/>
                <a:sym typeface="Times New Roman"/>
              </a:rPr>
              <a:t>Tabla de contenido.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1. Presentación.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1.1. Planteamiento del problema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1.2. Justificación.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1.3. Objetivo general.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1.4. Objetivos específicos.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1.5. Delimitación y Alcance.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2. Levantamiento de información.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3. Mapa de procesos (BPMN).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4. Control de versiones.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5. Requerimientos.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	5.1. Requerimientos Funcionales.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5.2. Requerimientos No Funcionales.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Stakeholders.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. Diagrama de casos de uso.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8. Formato de casos de uso extendido.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g118b611cfd9_9_24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Barra de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nombre clave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 forma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eficiente es la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medio de palabras clave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identifiquen lo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necesite el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g118b611cfd9_9_29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ásica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mercancía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cada aside se debe encontrar la descripción básica de la mercancía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esté cotizando.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g118b611cfd9_9_37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Carrito de Compras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Añadir mercancía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Implementar un sistema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permita gestionar la mercancía seleccionada, con sus costos en orden y la sumatoria de la(s)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mercancías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g118b611cfd9_9_55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Métodos de Pago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pago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tiene la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posibilidad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escoger el método de pago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 convenga a la hora de realizar la transacción.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g118b611cfd9_9_45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Usuario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proceso actualizacion y creacion de su cuenta.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actualizar su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manera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actual y correcto con un identificador de manera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autónoma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g118b611cfd9_9_50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Perfil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 los registros del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perfil personal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existirá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vez se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haya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registrado el usuario,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está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mantendrá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registro e información de la persona.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g114386fe717_5_5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ventas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los datos y el estado de las ventas.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podrá gestionar las ventas realizadas en el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g114386fe717_5_10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pedido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el método de pago, envío y productos del pedido hecho por el cliente.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cliente a través del sistema podrá modificar el método de pago que va a utilizar en su pedido, así como el envío y los productos seleccionados previamente en el carrito de compras.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114386fe717_5_25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productos.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los productos del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a través del sistema podrá gestionar los productos que se verán en el catálogo del cliente.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g11de8aa180b_0_1"/>
          <p:cNvGraphicFramePr/>
          <p:nvPr/>
        </p:nvGraphicFramePr>
        <p:xfrm>
          <a:off x="952500" y="16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contraseña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 la contraseña.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 que los usuarios del sistema puedan actualizar su contraseña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caso de pérdida u olvido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487" y="204152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6881334" y="1216266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265290" y="688589"/>
            <a:ext cx="4996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50" lIns="36450" spcFirstLastPara="1" rIns="36450" wrap="square" tIns="36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503000" y="569775"/>
            <a:ext cx="61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	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984650" y="1312300"/>
            <a:ext cx="28176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La empresa tiene carencia de alcance y distribución de su lista de productos, además de utilizar herramientas poco óptimas al momento de realizar el catálogo, esto debido a que se presenta una resistencia al cambio por parte del dueño y fundador de la empresa. La competencia ha usado esto a su favor y ha tomado la delantera en el segmento de mercado aplicando sistemas de información más actuales acorde a las necesidades de dicho sector empresarial;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648925" y="1630900"/>
            <a:ext cx="2487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Mientras que  Cotton &amp; Co Sweaters está usando la herramienta de excel para gestionar sus productos y ventas, lo cual genera confusiones al momento del arqueó. Por esta razón Cotton requiere de un método más práctico, conciso y efectivo para llegar a los clientes y manejar el inventario con mayor facilidad.</a:t>
            </a:r>
            <a:endParaRPr sz="12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g118b611cfd9_9_15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Disponibilidad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 disponibilidad.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disponibilidad del sitio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las 24 horas, los 7 dias de la semana para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 se pueda utilizar en cualquier momento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g118b611cfd9_9_15"/>
          <p:cNvSpPr txBox="1"/>
          <p:nvPr/>
        </p:nvSpPr>
        <p:spPr>
          <a:xfrm>
            <a:off x="1599000" y="653975"/>
            <a:ext cx="59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5.2.	Requerimientos no funcionales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118b611cfd9_9_60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Desempeño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Desarrollo bien de los procesos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tener un funcionamiento correcto para los usuarios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estén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el sistema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g118b611cfd9_9_64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 sistema con una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actualización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constante.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añadir nuevos módulos o servicios que sean necesarios con el transcurso del tiempo.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g118b611cfd9_9_68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Facilidad de uso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será fácil de entender y manejar.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deberá contar con una funcionalidad sencilla de entender tanto para clientes como para el administrador.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g11940e23eeb_0_0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Mantenibilidad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contar con manuales para facilitar el proceso de mantenimiento.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tener documentación referente al mantenimiento del mismo, así como facilitar su proceso.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g118b611cfd9_9_79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exigir usuario y contraseña al entrar al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cumplirá con las pautas mínimas de seguridad así como requerir que el usuario ingrese a su cuenta.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gd20b75f27f_0_12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 intuitiva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interfaz debe ser intuitiva y sencilla para cualquier tipo de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g11de8aa180b_0_6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capacidad de almacenamiento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Amplio almacenamiento 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permitir que se ingresen una gran cantidad de datos.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g11dfbe62610_0_6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Integrarse con otros programas.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integrarse a los módulos que </a:t>
                      </a: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manejan</a:t>
                      </a: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empresa.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g11dfbe62610_0_11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Validación de información.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Corta: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Confirmar los datos.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Detallada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 validar la información que está ingresando el usuario.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6881334" y="1216266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00" y="2571750"/>
            <a:ext cx="1098600" cy="10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2805600" y="569775"/>
            <a:ext cx="353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1.2.	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505900" y="1396550"/>
            <a:ext cx="5977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del análisis realizado en la empresa, se logró identificar la principal problemática, como la resistencia al cambio por parte del dueño y fundador de la empresa, lo que llevó a que Cotton &amp; Co Sweaters se mantuviera  desactualizada, generando así problemas a la hora de gestionar sus datos, mediante la herramienta que manejaban para realizar dicho proceso , problemática que  a su vez abrió camino a las competencias.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lograr sus objetivos, es necesario construir un sistema de información dinámico, que permita gestionar los productos del catálogo, de manera organizada y actualizada, evitando así la pérdida de información, abriendo paso a un sistema más amplio, donde habría mayor flujo de información, generando de esa manera más clientes. 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e0926b727_10_0"/>
          <p:cNvSpPr txBox="1"/>
          <p:nvPr/>
        </p:nvSpPr>
        <p:spPr>
          <a:xfrm>
            <a:off x="2465625" y="547000"/>
            <a:ext cx="391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1e0926b727_10_0"/>
          <p:cNvSpPr txBox="1"/>
          <p:nvPr/>
        </p:nvSpPr>
        <p:spPr>
          <a:xfrm>
            <a:off x="1791150" y="456975"/>
            <a:ext cx="556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	Stakeholders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g11e0926b727_10_0"/>
          <p:cNvPicPr preferRelativeResize="0"/>
          <p:nvPr/>
        </p:nvPicPr>
        <p:blipFill rotWithShape="1">
          <a:blip r:embed="rId3">
            <a:alphaModFix/>
          </a:blip>
          <a:srcRect b="8077" l="914" r="727" t="3159"/>
          <a:stretch/>
        </p:blipFill>
        <p:spPr>
          <a:xfrm>
            <a:off x="1175650" y="1310125"/>
            <a:ext cx="6986125" cy="14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1e0926b727_10_0"/>
          <p:cNvPicPr preferRelativeResize="0"/>
          <p:nvPr/>
        </p:nvPicPr>
        <p:blipFill rotWithShape="1">
          <a:blip r:embed="rId4">
            <a:alphaModFix/>
          </a:blip>
          <a:srcRect b="7149" l="916" r="1637" t="0"/>
          <a:stretch/>
        </p:blipFill>
        <p:spPr>
          <a:xfrm>
            <a:off x="1119125" y="2893925"/>
            <a:ext cx="7087875" cy="1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8b611cfd9_9_83"/>
          <p:cNvSpPr txBox="1"/>
          <p:nvPr/>
        </p:nvSpPr>
        <p:spPr>
          <a:xfrm>
            <a:off x="2465625" y="547000"/>
            <a:ext cx="391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118b611cfd9_9_83"/>
          <p:cNvSpPr txBox="1"/>
          <p:nvPr/>
        </p:nvSpPr>
        <p:spPr>
          <a:xfrm>
            <a:off x="1791150" y="456975"/>
            <a:ext cx="556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	Diagrama de 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7" name="Google Shape;377;g118b611cfd9_9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25" y="1829426"/>
            <a:ext cx="1735200" cy="17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18b611cfd9_9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025" y="1193500"/>
            <a:ext cx="5777100" cy="336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79" name="Google Shape;379;g118b611cfd9_9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222" y="624350"/>
            <a:ext cx="5356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118b611cfd9_9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302" y="24734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18b611cfd9_9_91"/>
          <p:cNvSpPr txBox="1"/>
          <p:nvPr/>
        </p:nvSpPr>
        <p:spPr>
          <a:xfrm>
            <a:off x="1473500" y="416250"/>
            <a:ext cx="662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8.	Formato de casos de uso extendido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g118b611cfd9_9_91"/>
          <p:cNvSpPr txBox="1"/>
          <p:nvPr/>
        </p:nvSpPr>
        <p:spPr>
          <a:xfrm>
            <a:off x="1744225" y="2101000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18b611cfd9_9_91"/>
          <p:cNvSpPr txBox="1"/>
          <p:nvPr/>
        </p:nvSpPr>
        <p:spPr>
          <a:xfrm>
            <a:off x="1657200" y="1062750"/>
            <a:ext cx="6134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CU001 Gestionar catálogo.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Administrador.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Editar, eliminar, visualizar y añadir productos al sistema.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administrador gestiona los productos según lo que necesite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RF012 Gestión de productos.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RF005 Aside.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g118b611cfd9_9_91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g118b611cfd9_9_91"/>
          <p:cNvGraphicFramePr/>
          <p:nvPr/>
        </p:nvGraphicFramePr>
        <p:xfrm>
          <a:off x="978925" y="26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recibe los cambios de un producto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realiza el respectivo cambio en el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El sistema identifica el producto y lo actualiza.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g118b611cfd9_9_91"/>
          <p:cNvSpPr txBox="1"/>
          <p:nvPr/>
        </p:nvSpPr>
        <p:spPr>
          <a:xfrm>
            <a:off x="1744225" y="4034050"/>
            <a:ext cx="57084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 introduce un producto inválido. Indicar error.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1193ff3a8c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02" y="24734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193ff3a8c2_2_0"/>
          <p:cNvSpPr txBox="1"/>
          <p:nvPr/>
        </p:nvSpPr>
        <p:spPr>
          <a:xfrm>
            <a:off x="1744225" y="2101000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1193ff3a8c2_2_0"/>
          <p:cNvSpPr txBox="1"/>
          <p:nvPr/>
        </p:nvSpPr>
        <p:spPr>
          <a:xfrm>
            <a:off x="1657200" y="858525"/>
            <a:ext cx="6134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CU002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Iniciar sesión.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Administrador y Cliente.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Ingresar al sistema.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usuario puede ingresar al sistema.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RF001 Gestión de productos.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g1193ff3a8c2_2_0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1" name="Google Shape;401;g1193ff3a8c2_2_0"/>
          <p:cNvGraphicFramePr/>
          <p:nvPr/>
        </p:nvGraphicFramePr>
        <p:xfrm>
          <a:off x="978925" y="25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ingresa su nombre y contraseña previamente creados.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5. El usuario ingresa al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2. El sistema identifica al usuario y le permite el paso.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g1193ff3a8c2_2_0"/>
          <p:cNvSpPr txBox="1"/>
          <p:nvPr/>
        </p:nvSpPr>
        <p:spPr>
          <a:xfrm>
            <a:off x="1744225" y="3834500"/>
            <a:ext cx="57084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 ingresa contraseña incorrecta. Indicar error.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 introduce un usuario inválido. Indicar error.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g1193ff3a8c2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02" y="24734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193ff3a8c2_2_10"/>
          <p:cNvSpPr txBox="1"/>
          <p:nvPr/>
        </p:nvSpPr>
        <p:spPr>
          <a:xfrm>
            <a:off x="1744225" y="2101000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193ff3a8c2_2_10"/>
          <p:cNvSpPr txBox="1"/>
          <p:nvPr/>
        </p:nvSpPr>
        <p:spPr>
          <a:xfrm>
            <a:off x="1657200" y="858525"/>
            <a:ext cx="6134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CU003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 usuario.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Administrador y Cliente.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un usuario en el sistema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usuario puede crear una cuenta para acceder a los servicios del sistema.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RF002 Registro.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g1193ff3a8c2_2_10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2" name="Google Shape;412;g1193ff3a8c2_2_10"/>
          <p:cNvGraphicFramePr/>
          <p:nvPr/>
        </p:nvGraphicFramePr>
        <p:xfrm>
          <a:off x="978925" y="25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ingresa a la plataforma y llena sus datos.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ingresa un nombre y una contraseña.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4. El usuario ingresa al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3. El sistema añade al usuario a la base de datos y permite su acceso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3" name="Google Shape;413;g1193ff3a8c2_2_10"/>
          <p:cNvSpPr txBox="1"/>
          <p:nvPr/>
        </p:nvSpPr>
        <p:spPr>
          <a:xfrm>
            <a:off x="1744225" y="3834500"/>
            <a:ext cx="570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 ingresa un usuario ya creado o inválido. Indicar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g114386fe71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02" y="24734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14386fe717_1_0"/>
          <p:cNvSpPr txBox="1"/>
          <p:nvPr/>
        </p:nvSpPr>
        <p:spPr>
          <a:xfrm>
            <a:off x="1744225" y="2101000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114386fe717_1_0"/>
          <p:cNvSpPr txBox="1"/>
          <p:nvPr/>
        </p:nvSpPr>
        <p:spPr>
          <a:xfrm>
            <a:off x="1657200" y="858525"/>
            <a:ext cx="6134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CU004 Gestionar carrito de compras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Modificar la lista de productos escogida por el cliente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cliente puede añadir, editar cantidad, visualizar y eliminar productos de su propio carrito de compras.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RF006 Carrito de compras.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g114386fe717_1_0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3" name="Google Shape;423;g114386fe717_1_0"/>
          <p:cNvGraphicFramePr/>
          <p:nvPr/>
        </p:nvGraphicFramePr>
        <p:xfrm>
          <a:off x="978925" y="25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cliente realiza los cambios que desee a su propio carrito.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2. El sistema identifica el producto dentro del carrito y modifica según las necesidades del cliente.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g114386fe717_1_0"/>
          <p:cNvSpPr txBox="1"/>
          <p:nvPr/>
        </p:nvSpPr>
        <p:spPr>
          <a:xfrm>
            <a:off x="1744225" y="3834500"/>
            <a:ext cx="570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 ingresa un cambio inválido. Indicar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g114386fe71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02" y="24734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14386fe717_1_10"/>
          <p:cNvSpPr txBox="1"/>
          <p:nvPr/>
        </p:nvSpPr>
        <p:spPr>
          <a:xfrm>
            <a:off x="1744225" y="2101000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14386fe717_1_10"/>
          <p:cNvSpPr txBox="1"/>
          <p:nvPr/>
        </p:nvSpPr>
        <p:spPr>
          <a:xfrm>
            <a:off x="1657200" y="858525"/>
            <a:ext cx="6134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CU005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pedido.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Modificar las características del pedido, tales como el método de pago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cliente puede escoger los distintos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pago que ofrece el sistema.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RF011 Gestionar pedido.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RF007 Métodos de pago.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g114386fe717_1_10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4" name="Google Shape;434;g114386fe717_1_10"/>
          <p:cNvGraphicFramePr/>
          <p:nvPr/>
        </p:nvGraphicFramePr>
        <p:xfrm>
          <a:off x="978925" y="25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cliente selecciona el método de pago con el cual va a realizar la transacción e ingresa los datos respectivos.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El sistema identifica la cuenta del usuario y recibe la transferencia.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El sistema registra el método de pago junto con el monto total.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g114386fe717_1_10"/>
          <p:cNvSpPr txBox="1"/>
          <p:nvPr/>
        </p:nvSpPr>
        <p:spPr>
          <a:xfrm>
            <a:off x="1717800" y="4091250"/>
            <a:ext cx="570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 ingresa una cuenta inválida en el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pago seleccionado. Indicar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g114386fe71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14386fe717_2_0"/>
          <p:cNvSpPr txBox="1"/>
          <p:nvPr/>
        </p:nvSpPr>
        <p:spPr>
          <a:xfrm>
            <a:off x="1504800" y="858525"/>
            <a:ext cx="6134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CU006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usuarios.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Administrador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Modificar los datos o el estado del usuario.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administrador puede editar, eliminar, visualizar y añadir usuarios al sistema.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RF008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usuarios.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g114386fe717_2_0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4" name="Google Shape;444;g114386fe717_2_0"/>
          <p:cNvGraphicFramePr/>
          <p:nvPr/>
        </p:nvGraphicFramePr>
        <p:xfrm>
          <a:off x="952500" y="257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selecciona el usuario que desea modificar.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realiza las modificaciones pertinentes.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El sistema identifica al usuario y realiza las modificaciones especificadas por el administrador.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g114386fe717_2_0"/>
          <p:cNvSpPr txBox="1"/>
          <p:nvPr/>
        </p:nvSpPr>
        <p:spPr>
          <a:xfrm>
            <a:off x="1504800" y="4038475"/>
            <a:ext cx="6134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Se ingresa un usuario inválido o inexistente en el sistema. Indicar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g114386fe717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14386fe717_2_10"/>
          <p:cNvSpPr txBox="1"/>
          <p:nvPr/>
        </p:nvSpPr>
        <p:spPr>
          <a:xfrm>
            <a:off x="1504800" y="858525"/>
            <a:ext cx="6134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CU007 Administrar perfil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Modificar los datos o el estado del usuario.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cliente tiene la opción de editar sus propios datos del perfil que se ha creado.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RF009 Perfil.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g114386fe717_2_10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4" name="Google Shape;454;g114386fe717_2_10"/>
          <p:cNvGraphicFramePr/>
          <p:nvPr/>
        </p:nvGraphicFramePr>
        <p:xfrm>
          <a:off x="952500" y="257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clientes pueden editar la información personal.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clientes ingresan los datos actualizados al sistema.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El sistema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realizará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actualización.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g114386fe717_2_10"/>
          <p:cNvSpPr txBox="1"/>
          <p:nvPr/>
        </p:nvSpPr>
        <p:spPr>
          <a:xfrm>
            <a:off x="1504800" y="4038475"/>
            <a:ext cx="6134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 ingresa un dato inválido o ya existente en el sistema. Indicar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g114386fe717_5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114386fe717_5_40"/>
          <p:cNvSpPr txBox="1"/>
          <p:nvPr/>
        </p:nvSpPr>
        <p:spPr>
          <a:xfrm>
            <a:off x="1504800" y="858525"/>
            <a:ext cx="6134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CU008 Gestionar ventas.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Administrador.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Modificar los datos o el estado de las ventas.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administrador tiene la opción de gestionar los datos de las ventas realizadas a través del sistema.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RF010 Gestionar ventas.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g114386fe717_5_40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4" name="Google Shape;464;g114386fe717_5_40"/>
          <p:cNvGraphicFramePr/>
          <p:nvPr/>
        </p:nvGraphicFramePr>
        <p:xfrm>
          <a:off x="952500" y="27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busca la venta que desea modificar.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cambia los datos de la venta.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El sistema realizará la actualización.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" name="Google Shape;465;g114386fe717_5_40"/>
          <p:cNvSpPr txBox="1"/>
          <p:nvPr/>
        </p:nvSpPr>
        <p:spPr>
          <a:xfrm>
            <a:off x="1504800" y="4038475"/>
            <a:ext cx="6134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Se ingresa un dato inválido o ya existente en el sistema. Indicar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2" y="2268150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6881334" y="1216266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620800" y="569775"/>
            <a:ext cx="390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1.3.	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740450" y="1458700"/>
            <a:ext cx="5663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 sistema de información dinámico, orientado a la web para la gestión de procesos de venta y catálogo, logrando mayor expansión en el mercado y dando solución a problemas de adaptación a nuevas plataformas y manejo de información para Cotton &amp; Co Sweaters.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114386fe717_5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14386fe717_5_49"/>
          <p:cNvSpPr txBox="1"/>
          <p:nvPr/>
        </p:nvSpPr>
        <p:spPr>
          <a:xfrm>
            <a:off x="1504800" y="858525"/>
            <a:ext cx="6134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uso: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CU009 Visualizar catálogo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Actores: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Conocer los productos y sus detalles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Resumen: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cliente tiene la opción de buscar y conocer los productos de la empresa.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cruzados: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RF003 Catálogo.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RF004 Barra de búsqueda.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típico de eventos.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g114386fe717_5_49"/>
          <p:cNvSpPr txBox="1"/>
          <p:nvPr/>
        </p:nvSpPr>
        <p:spPr>
          <a:xfrm>
            <a:off x="2685725" y="3399275"/>
            <a:ext cx="5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4" name="Google Shape;474;g114386fe717_5_49"/>
          <p:cNvGraphicFramePr/>
          <p:nvPr/>
        </p:nvGraphicFramePr>
        <p:xfrm>
          <a:off x="952500" y="257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{B4E320DD-3A1B-461F-BDEC-73CCC2908E09}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Acciones de los actores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clientes acceden al sistema con 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</a:t>
                      </a: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contraseña.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clientes realizan su búsqueda, ya sea por la barra de búsqueda o revisando el catálogo.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Respuestas del sistema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El sistema muestra los resultados solicitados por el cliente.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5" name="Google Shape;475;g114386fe717_5_49"/>
          <p:cNvSpPr txBox="1"/>
          <p:nvPr/>
        </p:nvSpPr>
        <p:spPr>
          <a:xfrm>
            <a:off x="1504800" y="4038475"/>
            <a:ext cx="6134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Cursos Alternativos.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Se ingresa un dato inválido o inexistente en el sistema. Indicar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rte de pantalla" id="480" name="Google Shape;4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619" y="832850"/>
            <a:ext cx="2293464" cy="47155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0"/>
          <p:cNvSpPr txBox="1"/>
          <p:nvPr/>
        </p:nvSpPr>
        <p:spPr>
          <a:xfrm>
            <a:off x="814191" y="3297477"/>
            <a:ext cx="394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6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1" sz="66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g118b611cfd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02" y="2473475"/>
            <a:ext cx="1274200" cy="12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118b611cfd9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175" y="1979750"/>
            <a:ext cx="3699824" cy="185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118b611cfd9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675" y="1918500"/>
            <a:ext cx="3699825" cy="19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18b611cfd9_0_50"/>
          <p:cNvSpPr txBox="1"/>
          <p:nvPr/>
        </p:nvSpPr>
        <p:spPr>
          <a:xfrm>
            <a:off x="2319025" y="436050"/>
            <a:ext cx="570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Empleados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6881334" y="1216266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265290" y="958952"/>
            <a:ext cx="4996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50" lIns="36450" spcFirstLastPara="1" rIns="36450" wrap="square" tIns="36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8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121019" y="1399447"/>
            <a:ext cx="7071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25" lIns="36450" spcFirstLastPara="1" rIns="36450" wrap="square" tIns="182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2295750" y="643950"/>
            <a:ext cx="455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4901625" y="1477650"/>
            <a:ext cx="36594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Facilitar la comunicación entre la empresa con el cliente.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872225" y="1582638"/>
            <a:ext cx="381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Proporcionar un catálogo de ropa a los clientes interesados en comprar con</a:t>
            </a:r>
            <a:r>
              <a:rPr lang="es-ES" sz="1200" u="sng">
                <a:latin typeface="Times New Roman"/>
                <a:ea typeface="Times New Roman"/>
                <a:cs typeface="Times New Roman"/>
                <a:sym typeface="Times New Roman"/>
              </a:rPr>
              <a:t> Cotton &amp; Co Sweaters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4841025" y="3751275"/>
            <a:ext cx="3780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imes New Roman"/>
              <a:buChar char="-"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Gestionar las ventas, clientes y catálogo a través del mismo sistema.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947525" y="3686025"/>
            <a:ext cx="3659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imes New Roman"/>
              <a:buChar char="-"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Brindar una manera más efectiva de comprar productos de la empresa </a:t>
            </a:r>
            <a:r>
              <a:rPr lang="es-ES" sz="1200" u="sng">
                <a:latin typeface="Times New Roman"/>
                <a:ea typeface="Times New Roman"/>
                <a:cs typeface="Times New Roman"/>
                <a:sym typeface="Times New Roman"/>
              </a:rPr>
              <a:t>Cotton &amp; Co Sweaters.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2667000" y="2686838"/>
            <a:ext cx="381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Organizar la información de los productos con mayor optimización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6881334" y="1216266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89127" y="2244905"/>
            <a:ext cx="7398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25" lIns="36450" spcFirstLastPara="1" rIns="36450" wrap="square" tIns="182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14608" y="2094978"/>
            <a:ext cx="69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174700" y="718875"/>
            <a:ext cx="47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1.5.	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Delimitación y alcance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755850" y="1668900"/>
            <a:ext cx="39402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Times New Roman"/>
              <a:buChar char="●"/>
            </a:pPr>
            <a:r>
              <a:rPr lang="es-ES" sz="1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a desarrollar es para la empresa Cotton &amp; co Sweaters.</a:t>
            </a:r>
            <a:endParaRPr sz="1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Times New Roman"/>
              <a:buChar char="●"/>
            </a:pPr>
            <a:r>
              <a:rPr lang="es-ES" sz="1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requiere de 14 meses para la realización del mismo.</a:t>
            </a:r>
            <a:endParaRPr sz="1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Times New Roman"/>
              <a:buChar char="●"/>
            </a:pPr>
            <a:r>
              <a:rPr lang="es-ES" sz="1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a desarrollar maneja dos roles: administrador y cliente.</a:t>
            </a:r>
            <a:endParaRPr sz="1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814750" y="3369900"/>
            <a:ext cx="36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-La migración se realizará con los datos que estén vigentes desde la fecha de implementación del sistema.</a:t>
            </a:r>
            <a:endParaRPr sz="12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-El sistema a desarrollar permitirá pagos en línea.</a:t>
            </a:r>
            <a:endParaRPr sz="12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977" y="2244900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900" y="1947975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875450" y="576525"/>
            <a:ext cx="539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L</a:t>
            </a:r>
            <a:r>
              <a:rPr lang="es-ES" sz="3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evantamiento de información</a:t>
            </a:r>
            <a:endParaRPr sz="3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2818350" y="1786800"/>
            <a:ext cx="3507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Times New Roman"/>
                <a:ea typeface="Times New Roman"/>
                <a:cs typeface="Times New Roman"/>
                <a:sym typeface="Times New Roman"/>
              </a:rPr>
              <a:t>Realizamos 2 instrumentos de levantamiento de información, una encuestas a los clientes  y una entrevista al dueño y fundador de la empresa.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118b611cfd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677" y="2624050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8b611cfd9_0_44"/>
          <p:cNvSpPr txBox="1"/>
          <p:nvPr/>
        </p:nvSpPr>
        <p:spPr>
          <a:xfrm>
            <a:off x="1717800" y="436050"/>
            <a:ext cx="570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Creador y dueño de la empresa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118b611cfd9_0_44"/>
          <p:cNvPicPr preferRelativeResize="0"/>
          <p:nvPr/>
        </p:nvPicPr>
        <p:blipFill rotWithShape="1">
          <a:blip r:embed="rId4">
            <a:alphaModFix/>
          </a:blip>
          <a:srcRect b="15244" l="2903" r="12199" t="10894"/>
          <a:stretch/>
        </p:blipFill>
        <p:spPr>
          <a:xfrm>
            <a:off x="3328548" y="1261650"/>
            <a:ext cx="5100876" cy="9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18b611cfd9_0_44"/>
          <p:cNvPicPr preferRelativeResize="0"/>
          <p:nvPr/>
        </p:nvPicPr>
        <p:blipFill rotWithShape="1">
          <a:blip r:embed="rId5">
            <a:alphaModFix/>
          </a:blip>
          <a:srcRect b="0" l="0" r="11292" t="0"/>
          <a:stretch/>
        </p:blipFill>
        <p:spPr>
          <a:xfrm>
            <a:off x="672700" y="2624050"/>
            <a:ext cx="5708400" cy="7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18b611cfd9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0704" y="3871600"/>
            <a:ext cx="3175146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Amb313_15</dc:creator>
</cp:coreProperties>
</file>