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12192000"/>
  <p:notesSz cx="6858000" cy="9144000"/>
  <p:embeddedFontLst>
    <p:embeddedFont>
      <p:font typeface="Helvetica Neue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9" roundtripDataSignature="AMtx7miAb7LqH12g6FKWnb+B3RS3Qbix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23429C-2FB1-4188-9EE5-E8FB0D72860D}">
  <a:tblStyle styleId="{C323429C-2FB1-4188-9EE5-E8FB0D72860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BACC8EF6-7F29-4548-9E76-251DCB42C2C9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HelveticaNeue-bold.fntdata"/><Relationship Id="rId45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HelveticaNeue-boldItalic.fntdata"/><Relationship Id="rId47" Type="http://schemas.openxmlformats.org/officeDocument/2006/relationships/font" Target="fonts/HelveticaNeue-italic.fntdata"/><Relationship Id="rId4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ad980b2d81_2_4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ad980b2d81_2_4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1ad980b2d81_2_4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ad980b2d81_2_3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1ad980b2d81_2_3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1ad980b2d81_2_3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ad980b2d81_2_3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1ad980b2d81_2_3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1ad980b2d81_2_3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ad980b2d81_2_3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ad980b2d81_2_3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1ad980b2d81_2_3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ad980b2d81_2_3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1ad980b2d81_2_3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g1ad980b2d81_2_3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ad980b2d81_2_2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ad980b2d81_2_2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1ad980b2d81_2_2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ad980b2d81_2_4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1ad980b2d81_2_4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g1ad980b2d81_2_4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ad980b2d81_2_4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1ad980b2d81_2_4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g1ad980b2d81_2_4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ad980b2d81_2_3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1ad980b2d81_2_3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1ad980b2d81_2_3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ad980b2d81_2_3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1ad980b2d81_2_3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g1ad980b2d81_2_3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ad980b2d81_2_4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1ad980b2d81_2_4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g1ad980b2d81_2_4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ad980b2d81_2_4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1ad980b2d81_2_4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1ad980b2d81_2_4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ad980b2d81_2_2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1ad980b2d81_2_2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g1ad980b2d81_2_2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ad980b2d81_5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1ad980b2d81_5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g1ad980b2d81_5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ad980b2d81_5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1ad980b2d81_5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g1ad980b2d81_5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ad980b2d81_5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1ad980b2d81_5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g1ad980b2d81_5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ad980b2d81_2_3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1ad980b2d81_2_3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g1ad980b2d81_2_3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ad980b2d81_2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1ad980b2d81_2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g1ad980b2d81_2_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ad980b2d81_2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1ad980b2d81_2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4" name="Google Shape;334;g1ad980b2d81_2_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ad980b2d81_2_1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1ad980b2d81_2_1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g1ad980b2d81_2_1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ad980b2d81_2_1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1ad980b2d81_2_1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g1ad980b2d81_2_1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ad980b2d81_2_1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1ad980b2d81_2_1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g1ad980b2d81_2_1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e9a35f1fc_2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4e9a35f1fc_2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14e9a35f1fc_2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ad980b2d81_2_1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1ad980b2d81_2_1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2" name="Google Shape;362;g1ad980b2d81_2_1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ad980b2d81_2_1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1ad980b2d81_2_1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9" name="Google Shape;369;g1ad980b2d81_2_1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ad980b2d81_2_1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1ad980b2d81_2_1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g1ad980b2d81_2_1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ad980b2d81_2_2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1ad980b2d81_2_2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g1ad980b2d81_2_2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ad980b2d81_2_1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1ad980b2d81_2_1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0" name="Google Shape;390;g1ad980b2d81_2_1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ad980b2d81_2_1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g1ad980b2d81_2_1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7" name="Google Shape;397;g1ad980b2d81_2_1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ad980b2d81_2_2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1ad980b2d81_2_2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g1ad980b2d81_2_2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ad980b2d81_2_2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g1ad980b2d81_2_2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1" name="Google Shape;411;g1ad980b2d81_2_2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ad980b2d81_2_3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g1ad980b2d81_2_3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8" name="Google Shape;418;g1ad980b2d81_2_3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6" name="Google Shape;42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d980b2d81_2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1ad980b2d81_2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1ad980b2d81_2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ad980b2d81_2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ad980b2d81_2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1ad980b2d81_2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ad980b2d81_2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ad980b2d81_2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1ad980b2d81_2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ad980b2d81_2_2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ad980b2d81_2_2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1ad980b2d81_2_2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ad980b2d81_2_3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ad980b2d81_2_3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1ad980b2d81_2_3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cabezado de sección">
  <p:cSld name="2_Encabezado de secció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6" name="Google Shape;1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, Texto, Aplicación&#10;&#10;Descripción generada automáticamente" id="28" name="Google Shape;2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cabezado de sección">
  <p:cSld name="1_Encabezado de secció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27833" y="317431"/>
            <a:ext cx="811391" cy="790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hyperlink" Target="https://docs.google.com/document/d/18vkSCbx1-p4xOLmCgpzh9A0irl9I3Mly/edit?usp=sharing&amp;ouid=107055311618917366586&amp;rtpof=true&amp;sd=tru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hyperlink" Target="https://docs.google.com/document/d/12Z83NnEx75fnq1l4HcMXyGoeqmnfsyUD/edit?usp=sharing&amp;ouid=103639732245764492117&amp;rtpof=true&amp;sd=tru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hyperlink" Target="https://docs.google.com/spreadsheets/d/1-a5IDyFST1vrLbvUxML8IAt_oCASlA6t/edit?usp=sharing&amp;ouid=103639732245764492117&amp;rtpof=true&amp;sd=true" TargetMode="External"/><Relationship Id="rId5" Type="http://schemas.openxmlformats.org/officeDocument/2006/relationships/hyperlink" Target="https://docs.google.com/spreadsheets/d/1RsgyYjQROVtl35Y4dwZtA3pFmPO76PkI/edit?usp=sharing&amp;ouid=103639732245764492117&amp;rtpof=true&amp;sd=tru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hyperlink" Target="https://docs.google.com/spreadsheets/d/1s1rV415IIvLdwxyWQI0q2PoLUkvhOIbP/edit?usp=sharing&amp;ouid=103639732245764492117&amp;rtpof=true&amp;sd=tru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hyperlink" Target="https://docs.google.com/document/d/1lOv6j4LeMSWhHHvu9l-S8977_BZc7osd/edit?usp=sharing&amp;ouid=103639732245764492117&amp;rtpof=true&amp;sd=tru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hyperlink" Target="https://docs.google.com/document/d/16gKeXhhiYy9mMqnswQSl6yAWTo7XbFRu/edit?usp=sharing&amp;ouid=103639732245764492117&amp;rtpof=true&amp;sd=true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hyperlink" Target="https://docs.google.com/document/d/1LS1I4EfWrrTA89cmvNJnnkYU3SbyNfTVTfmHh6lR1eg/edit?usp=sharing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cotton-4.000webhostapp.com/Cotton_-_Co_Sweaters/C%C3%B3digo/index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document/d/1uoZj1uefMJBtqQz_kSPjtmkjpAlp9yZIKK6m35nYkiY/edit?usp=sharing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d980b2d81_2_440"/>
          <p:cNvSpPr txBox="1"/>
          <p:nvPr/>
        </p:nvSpPr>
        <p:spPr>
          <a:xfrm>
            <a:off x="3112500" y="4910600"/>
            <a:ext cx="5967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 Maria Riaño Caro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Alexis Luque Orozco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Anibal Yesith Oviedo Madera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Carlos Daniel Giraldo Narajo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David Santiago Vargas Oyola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Karol Valentina Avila Quintero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g1ad980b2d81_2_440"/>
          <p:cNvSpPr txBox="1"/>
          <p:nvPr/>
        </p:nvSpPr>
        <p:spPr>
          <a:xfrm>
            <a:off x="50" y="1263450"/>
            <a:ext cx="1219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CO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COTTON &amp; CO SWEATERS </a:t>
            </a:r>
            <a:endParaRPr b="1" i="0" sz="4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g1ad980b2d81_2_4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0979" y="2553979"/>
            <a:ext cx="1750050" cy="175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ad980b2d81_2_343"/>
          <p:cNvSpPr/>
          <p:nvPr/>
        </p:nvSpPr>
        <p:spPr>
          <a:xfrm>
            <a:off x="3073525" y="2958450"/>
            <a:ext cx="5920200" cy="1713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1ad980b2d81_2_343"/>
          <p:cNvSpPr txBox="1"/>
          <p:nvPr/>
        </p:nvSpPr>
        <p:spPr>
          <a:xfrm>
            <a:off x="212375" y="424725"/>
            <a:ext cx="579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O" sz="3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TÉRMINOS DE REFERENCIA</a:t>
            </a:r>
            <a:endParaRPr b="1" i="0" sz="3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g1ad980b2d81_2_343"/>
          <p:cNvSpPr txBox="1"/>
          <p:nvPr/>
        </p:nvSpPr>
        <p:spPr>
          <a:xfrm>
            <a:off x="3135475" y="3304200"/>
            <a:ext cx="56088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documento de términos de referencia fue realizado con el fin de contextualizar y definir los requerimientos del sistema de información a realizar.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1ad980b2d81_2_3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7800" y="5610463"/>
            <a:ext cx="1274200" cy="12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1ad980b2d81_2_343"/>
          <p:cNvSpPr txBox="1"/>
          <p:nvPr/>
        </p:nvSpPr>
        <p:spPr>
          <a:xfrm>
            <a:off x="4073400" y="5149375"/>
            <a:ext cx="404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Términos de referencia - Cotton &amp; Co Sweaters.docx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ad980b2d81_2_354"/>
          <p:cNvSpPr txBox="1"/>
          <p:nvPr/>
        </p:nvSpPr>
        <p:spPr>
          <a:xfrm>
            <a:off x="174875" y="499675"/>
            <a:ext cx="5783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O" sz="3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INVITACIÓN A COTIZAR</a:t>
            </a:r>
            <a:endParaRPr b="1" i="0" sz="3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g1ad980b2d81_2_354"/>
          <p:cNvSpPr/>
          <p:nvPr/>
        </p:nvSpPr>
        <p:spPr>
          <a:xfrm>
            <a:off x="3073525" y="2958450"/>
            <a:ext cx="5920200" cy="1713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1ad980b2d81_2_354"/>
          <p:cNvSpPr txBox="1"/>
          <p:nvPr/>
        </p:nvSpPr>
        <p:spPr>
          <a:xfrm>
            <a:off x="3135475" y="3304200"/>
            <a:ext cx="56088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documento de invitación a cotizar abarca la explicación de lo que va a consistir en lo principal que tiene que hacer los proveedores del sistema.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g1ad980b2d81_2_3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7800" y="5610463"/>
            <a:ext cx="1274200" cy="12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1ad980b2d81_2_354"/>
          <p:cNvSpPr txBox="1"/>
          <p:nvPr/>
        </p:nvSpPr>
        <p:spPr>
          <a:xfrm>
            <a:off x="4188775" y="4960000"/>
            <a:ext cx="408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Invitación a cotizar - Cotton &amp; Co Sweaters.docx</a:t>
            </a:r>
            <a:r>
              <a:rPr b="0" i="0" lang="es-CO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ad980b2d81_2_348"/>
          <p:cNvSpPr txBox="1"/>
          <p:nvPr/>
        </p:nvSpPr>
        <p:spPr>
          <a:xfrm>
            <a:off x="212925" y="377400"/>
            <a:ext cx="657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O" sz="3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EVALUACIÓN DE PROVEEDORES </a:t>
            </a:r>
            <a:endParaRPr b="1" i="0" sz="3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0" name="Google Shape;210;g1ad980b2d81_2_3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7800" y="5610463"/>
            <a:ext cx="1274200" cy="12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1ad980b2d81_2_348"/>
          <p:cNvSpPr/>
          <p:nvPr/>
        </p:nvSpPr>
        <p:spPr>
          <a:xfrm>
            <a:off x="3073525" y="3133325"/>
            <a:ext cx="5920200" cy="1713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1ad980b2d81_2_348"/>
          <p:cNvSpPr txBox="1"/>
          <p:nvPr/>
        </p:nvSpPr>
        <p:spPr>
          <a:xfrm>
            <a:off x="3173450" y="3183575"/>
            <a:ext cx="5608800" cy="1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tienen dos documentos de evaluación de proveedores, estos dos consisten en el cuadro comparativo de los proveedores que se presentaban a la invitación y luego posterior al desarrollo del proyecto se realiza la evaluación de los proveedores seleccionados.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1ad980b2d81_2_348"/>
          <p:cNvSpPr txBox="1"/>
          <p:nvPr/>
        </p:nvSpPr>
        <p:spPr>
          <a:xfrm>
            <a:off x="3247800" y="5028600"/>
            <a:ext cx="56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Evaluación de propuestas proveedores - Cotton &amp; Co Sweaters.xlsx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1ad980b2d81_2_348"/>
          <p:cNvSpPr txBox="1"/>
          <p:nvPr/>
        </p:nvSpPr>
        <p:spPr>
          <a:xfrm>
            <a:off x="4392750" y="5610475"/>
            <a:ext cx="34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Evaluación de Proveedores Cotton.xlsx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ad980b2d81_2_362"/>
          <p:cNvSpPr txBox="1"/>
          <p:nvPr/>
        </p:nvSpPr>
        <p:spPr>
          <a:xfrm>
            <a:off x="224850" y="474700"/>
            <a:ext cx="674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O" sz="3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 DE CAPACITACIÓN</a:t>
            </a:r>
            <a:endParaRPr b="1" i="0" sz="3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1" name="Google Shape;221;g1ad980b2d81_2_3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7800" y="5610463"/>
            <a:ext cx="1274200" cy="12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1ad980b2d81_2_362"/>
          <p:cNvSpPr/>
          <p:nvPr/>
        </p:nvSpPr>
        <p:spPr>
          <a:xfrm>
            <a:off x="3073525" y="2958450"/>
            <a:ext cx="5920200" cy="1713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1ad980b2d81_2_362"/>
          <p:cNvSpPr txBox="1"/>
          <p:nvPr/>
        </p:nvSpPr>
        <p:spPr>
          <a:xfrm>
            <a:off x="3135475" y="3304200"/>
            <a:ext cx="56088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documento plan de capacitación abarca los temas y los tiempos para la capacitación del sistema a los trabajadores  de la empresa Cotton &amp; Co Sweaters.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1ad980b2d81_2_362"/>
          <p:cNvSpPr txBox="1"/>
          <p:nvPr/>
        </p:nvSpPr>
        <p:spPr>
          <a:xfrm>
            <a:off x="4090500" y="5210275"/>
            <a:ext cx="40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Plan de capacitacion Cotton &amp; Co Sweaters.xlsx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ad980b2d81_2_290"/>
          <p:cNvSpPr/>
          <p:nvPr/>
        </p:nvSpPr>
        <p:spPr>
          <a:xfrm>
            <a:off x="2536875" y="2148979"/>
            <a:ext cx="6299700" cy="1860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1ad980b2d81_2_290"/>
          <p:cNvSpPr/>
          <p:nvPr/>
        </p:nvSpPr>
        <p:spPr>
          <a:xfrm>
            <a:off x="3355434" y="2524343"/>
            <a:ext cx="6299700" cy="1860300"/>
          </a:xfrm>
          <a:prstGeom prst="roundRect">
            <a:avLst>
              <a:gd fmla="val 16667" name="adj"/>
            </a:avLst>
          </a:prstGeom>
          <a:solidFill>
            <a:srgbClr val="40A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1ad980b2d81_2_290"/>
          <p:cNvSpPr txBox="1"/>
          <p:nvPr/>
        </p:nvSpPr>
        <p:spPr>
          <a:xfrm>
            <a:off x="3737625" y="3131255"/>
            <a:ext cx="553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O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DISTRIBUCIÓN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g1ad980b2d81_2_2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7800" y="5610463"/>
            <a:ext cx="1274200" cy="12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g1ad980b2d81_2_4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150" y="792850"/>
            <a:ext cx="10600599" cy="527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g1ad980b2d81_2_4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11887198" cy="6345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ad980b2d81_2_397"/>
          <p:cNvSpPr/>
          <p:nvPr/>
        </p:nvSpPr>
        <p:spPr>
          <a:xfrm>
            <a:off x="0" y="-12500"/>
            <a:ext cx="1323900" cy="6858000"/>
          </a:xfrm>
          <a:prstGeom prst="rect">
            <a:avLst/>
          </a:prstGeom>
          <a:solidFill>
            <a:srgbClr val="40AC0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2" name="Google Shape;252;g1ad980b2d81_2_397"/>
          <p:cNvGraphicFramePr/>
          <p:nvPr/>
        </p:nvGraphicFramePr>
        <p:xfrm>
          <a:off x="1425700" y="68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{C323429C-2FB1-4188-9EE5-E8FB0D72860D}</a:tableStyleId>
              </a:tblPr>
              <a:tblGrid>
                <a:gridCol w="1102750"/>
                <a:gridCol w="1293500"/>
                <a:gridCol w="1788250"/>
                <a:gridCol w="1192175"/>
                <a:gridCol w="1192175"/>
                <a:gridCol w="596075"/>
                <a:gridCol w="816625"/>
                <a:gridCol w="596075"/>
                <a:gridCol w="762975"/>
              </a:tblGrid>
              <a:tr h="1466850">
                <a:tc gridSpan="9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s-CO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Cotton and Co Sweaters</a:t>
                      </a:r>
                      <a:endParaRPr sz="3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00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O" sz="1000" u="none" cap="none" strike="noStrike"/>
                        <a:t>Componente</a:t>
                      </a:r>
                      <a:endParaRPr b="1"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O" sz="1000" u="none" cap="none" strike="noStrike"/>
                        <a:t>Marca y versión</a:t>
                      </a:r>
                      <a:endParaRPr b="1"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O" sz="1000" u="none" cap="none" strike="noStrike"/>
                        <a:t>Características</a:t>
                      </a:r>
                      <a:endParaRPr b="1"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O" sz="1000" u="none" cap="none" strike="noStrike"/>
                        <a:t>Otras especificaciones</a:t>
                      </a:r>
                      <a:endParaRPr b="1"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52425">
                <a:tc vMerge="1"/>
                <a:tc vMerge="1"/>
                <a:tc gridSpan="3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O" sz="1000" u="none" cap="none" strike="noStrike"/>
                        <a:t>Rendimiento</a:t>
                      </a:r>
                      <a:endParaRPr b="1"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O" sz="1000" u="none" cap="none" strike="noStrike"/>
                        <a:t>Capacidad</a:t>
                      </a:r>
                      <a:endParaRPr b="1"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O" sz="1000" u="none" cap="none" strike="noStrike"/>
                        <a:t>Velocidad</a:t>
                      </a:r>
                      <a:endParaRPr b="1"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O" sz="1000" u="none" cap="none" strike="noStrike"/>
                        <a:t>Consumo de energía</a:t>
                      </a:r>
                      <a:endParaRPr b="1"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Procesador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Intel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Intel Pentium Gold 6405U Processor 2.4 GHz, 2 nucleos, tarjeta grafica integrada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Medio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Baja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220W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Placa base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Intel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Memoria RAM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Intel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Ram 8 GB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Medio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Medio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Medio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1.2V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Monitor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Intel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Full HD 21.5 pulgadas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Medio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Medio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60W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Teclado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Intel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Teclado mecánico, alfanumérico alambrico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Alto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Medio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1kW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Disco Duro HD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Intel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1Tb de Disco Duro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Bajo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Alta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Medio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5.3W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Fuente de alimentación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V222FAK-BA052W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Energía Eléctrica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Medio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Baja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700W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Disipador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Intel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1150, 1151, 1151v2, 1155, 1200, TPD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Bajo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Baja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70W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Tarjeta de red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Intel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PCI-Express genérica, puerto LAN RJ45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Bajo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Baja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75W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Chasis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Intel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No aplica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N/A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N/A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Mouse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Intel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Inalámbrico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Medio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Medio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4W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Tarjeta gráfica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Intel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Integrada al procesador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Bajo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Baja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650W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Internet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Tigo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30 GB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Medio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Medio/Alta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Sistema operativo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Windows 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Medio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Media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3Grz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53" name="Google Shape;253;g1ad980b2d81_2_3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3525" y="751963"/>
            <a:ext cx="1323975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1ad980b2d81_2_3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72675" y="5860017"/>
            <a:ext cx="1019325" cy="99798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ad980b2d81_2_397"/>
          <p:cNvSpPr txBox="1"/>
          <p:nvPr/>
        </p:nvSpPr>
        <p:spPr>
          <a:xfrm>
            <a:off x="0" y="1517800"/>
            <a:ext cx="1311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1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1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1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b="1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="1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1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b="1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ad980b2d81_2_389"/>
          <p:cNvSpPr/>
          <p:nvPr/>
        </p:nvSpPr>
        <p:spPr>
          <a:xfrm>
            <a:off x="0" y="-12500"/>
            <a:ext cx="1323900" cy="6858000"/>
          </a:xfrm>
          <a:prstGeom prst="rect">
            <a:avLst/>
          </a:prstGeom>
          <a:solidFill>
            <a:srgbClr val="40AC0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g1ad980b2d81_2_3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6925" y="537938"/>
            <a:ext cx="1323975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1ad980b2d81_2_3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72675" y="5860017"/>
            <a:ext cx="1019325" cy="99798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1ad980b2d81_2_389"/>
          <p:cNvSpPr txBox="1"/>
          <p:nvPr/>
        </p:nvSpPr>
        <p:spPr>
          <a:xfrm>
            <a:off x="0" y="135000"/>
            <a:ext cx="1311600" cy="6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1" i="0" sz="3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="1" i="0" sz="3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b="1" i="0" sz="3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1" i="0" sz="3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="1" i="0" sz="3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1" i="0" sz="3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1" i="0" sz="3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1" i="0" sz="3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1" i="0" sz="3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1" i="0" sz="3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="1" i="0" sz="3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 b="1" i="0" sz="3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1" i="0" sz="3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65" name="Google Shape;265;g1ad980b2d81_2_389"/>
          <p:cNvGraphicFramePr/>
          <p:nvPr/>
        </p:nvGraphicFramePr>
        <p:xfrm>
          <a:off x="1712450" y="48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{C323429C-2FB1-4188-9EE5-E8FB0D72860D}</a:tableStyleId>
              </a:tblPr>
              <a:tblGrid>
                <a:gridCol w="1094950"/>
                <a:gridCol w="1284350"/>
                <a:gridCol w="1775575"/>
                <a:gridCol w="1183725"/>
                <a:gridCol w="1183725"/>
                <a:gridCol w="591875"/>
                <a:gridCol w="810850"/>
                <a:gridCol w="591875"/>
                <a:gridCol w="757600"/>
              </a:tblGrid>
              <a:tr h="1466850">
                <a:tc gridSpan="9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s-CO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Cotton and Co Sweaters</a:t>
                      </a:r>
                      <a:endParaRPr sz="3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00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O" sz="1000" u="none" cap="none" strike="noStrike"/>
                        <a:t>Componente</a:t>
                      </a:r>
                      <a:endParaRPr b="1"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O" sz="1000" u="none" cap="none" strike="noStrike"/>
                        <a:t>Marca y versión</a:t>
                      </a:r>
                      <a:endParaRPr b="1"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O" sz="1000" u="none" cap="none" strike="noStrike"/>
                        <a:t>Características</a:t>
                      </a:r>
                      <a:endParaRPr b="1"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O" sz="1000" u="none" cap="none" strike="noStrike"/>
                        <a:t>Otras especificaciones</a:t>
                      </a:r>
                      <a:endParaRPr b="1"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52425">
                <a:tc vMerge="1"/>
                <a:tc vMerge="1"/>
                <a:tc gridSpan="3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O" sz="1000" u="none" cap="none" strike="noStrike"/>
                        <a:t>Rendimiento</a:t>
                      </a:r>
                      <a:endParaRPr b="1"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O" sz="1000" u="none" cap="none" strike="noStrike"/>
                        <a:t>Capacidad</a:t>
                      </a:r>
                      <a:endParaRPr b="1"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O" sz="1000" u="none" cap="none" strike="noStrike"/>
                        <a:t>Velocidad</a:t>
                      </a:r>
                      <a:endParaRPr b="1"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O" sz="1000" u="none" cap="none" strike="noStrike"/>
                        <a:t>Consumo de energía</a:t>
                      </a:r>
                      <a:endParaRPr b="1"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Procesador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Intel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Intel Pentium Gold 6405U Processor 2.4 GHz, 2 nucleos, tarjeta grafica integrada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Medio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Baja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220W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Placa base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Intel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Memoria RAM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Intel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Ram 8 GB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Medio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Medio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Medio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1.2V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Monitor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Intel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Full HD 21.5 pulgadas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Medio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Medio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60W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Teclado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Intel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Teclado mecánico, alfanumérico alambrico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Alto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Medio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1kW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Disco Duro HD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Intel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1Tb de Disco Duro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Bajo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Alta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Medio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5.3W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Fuente de alimentación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V222FAK-BA052W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Energía Eléctrica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Medio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Baja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700W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Disipador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Intel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1150, 1151, 1151v2, 1155, 1200, TPD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Bajo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Baja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70W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Tarjeta de red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Intel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PCI-Express genérica, puerto LAN RJ45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Bajo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Baja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75W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Chasis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Intel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No aplica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N/A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N/A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Mouse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Intel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Inalámbrico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Medio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Medio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4W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Tarjeta gráfica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Intel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Integrada al procesador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Bajo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Baja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650W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Internet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Tigo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30 GB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Medio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Medio/Alta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Sistema operativo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Windows 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Medio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Media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/>
                        <a:t>3Grz</a:t>
                      </a:r>
                      <a:endParaRPr sz="10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0AC0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1" name="Google Shape;271;g1ad980b2d81_2_408"/>
          <p:cNvGraphicFramePr/>
          <p:nvPr/>
        </p:nvGraphicFramePr>
        <p:xfrm>
          <a:off x="2024900" y="45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{C323429C-2FB1-4188-9EE5-E8FB0D72860D}</a:tableStyleId>
              </a:tblPr>
              <a:tblGrid>
                <a:gridCol w="948275"/>
                <a:gridCol w="1194925"/>
                <a:gridCol w="1627950"/>
                <a:gridCol w="1096275"/>
                <a:gridCol w="1096275"/>
                <a:gridCol w="542650"/>
                <a:gridCol w="761900"/>
                <a:gridCol w="750950"/>
                <a:gridCol w="767375"/>
              </a:tblGrid>
              <a:tr h="1744875">
                <a:tc gridSpan="9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s-CO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Cotton and Co Sweaters</a:t>
                      </a:r>
                      <a:endParaRPr sz="3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460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Componente</a:t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Marca y versión</a:t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</a:t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Otras especificaciones</a:t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447400">
                <a:tc vMerge="1"/>
                <a:tc vMerge="1"/>
                <a:tc gridSpan="3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Rendimiento</a:t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Capacidad</a:t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Velocidad</a:t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Consumo de energía</a:t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Procesador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Intel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Intel Pentium Gold 6405U Processor 4.3 GHz, 2 nucleos, tarjeta grafica integrada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Medio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Baja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220W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Placa base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Intel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Memoria RAM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Intel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Ram 16 GB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Alto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Alto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Alto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1.2V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4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Disco Duro HD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Intel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1Tb de Disco Duro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Bajo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Medio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5.3W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Microprocesador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Medio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Baja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700W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44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Fuente de alimentación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V222FAK-BA052W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Energía Eléctrica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Bajo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Baja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700W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Disipador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Intel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1150, 1151, 1151v2, 1155, 1200, TPD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Bajo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Baja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70W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Tarjeta de red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Intel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PCI-Express genérica, puerto LAN RJ45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Medio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Medio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75W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Chasis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Intel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aplica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Medio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Medio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4W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Internet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Tigo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 GB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Medio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3Grz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2" name="Google Shape;272;g1ad980b2d81_2_408"/>
          <p:cNvSpPr/>
          <p:nvPr/>
        </p:nvSpPr>
        <p:spPr>
          <a:xfrm>
            <a:off x="0" y="-12500"/>
            <a:ext cx="1323900" cy="6858000"/>
          </a:xfrm>
          <a:prstGeom prst="rect">
            <a:avLst/>
          </a:prstGeom>
          <a:solidFill>
            <a:srgbClr val="40AC0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ad980b2d81_2_408"/>
          <p:cNvSpPr txBox="1"/>
          <p:nvPr/>
        </p:nvSpPr>
        <p:spPr>
          <a:xfrm>
            <a:off x="324600" y="1354000"/>
            <a:ext cx="6747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1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b="1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1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1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1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="1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 b="1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1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4" name="Google Shape;274;g1ad980b2d81_2_4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8475" y="652038"/>
            <a:ext cx="1323975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1ad980b2d81_2_4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72675" y="5860017"/>
            <a:ext cx="1019325" cy="997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ad980b2d81_2_451"/>
          <p:cNvSpPr/>
          <p:nvPr/>
        </p:nvSpPr>
        <p:spPr>
          <a:xfrm>
            <a:off x="2536875" y="2148979"/>
            <a:ext cx="6299700" cy="1860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1ad980b2d81_2_451"/>
          <p:cNvSpPr/>
          <p:nvPr/>
        </p:nvSpPr>
        <p:spPr>
          <a:xfrm>
            <a:off x="3355434" y="2524343"/>
            <a:ext cx="6299700" cy="1860300"/>
          </a:xfrm>
          <a:prstGeom prst="roundRect">
            <a:avLst>
              <a:gd fmla="val 16667" name="adj"/>
            </a:avLst>
          </a:prstGeom>
          <a:solidFill>
            <a:srgbClr val="40A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1ad980b2d81_2_451"/>
          <p:cNvSpPr txBox="1"/>
          <p:nvPr/>
        </p:nvSpPr>
        <p:spPr>
          <a:xfrm>
            <a:off x="3737625" y="3131255"/>
            <a:ext cx="553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O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INTRODUCCIÓN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g1ad980b2d81_2_4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7800" y="5610463"/>
            <a:ext cx="1274200" cy="12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ad980b2d81_2_294"/>
          <p:cNvSpPr/>
          <p:nvPr/>
        </p:nvSpPr>
        <p:spPr>
          <a:xfrm>
            <a:off x="2536875" y="2148979"/>
            <a:ext cx="6299700" cy="1860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1ad980b2d81_2_294"/>
          <p:cNvSpPr/>
          <p:nvPr/>
        </p:nvSpPr>
        <p:spPr>
          <a:xfrm>
            <a:off x="3355434" y="2524343"/>
            <a:ext cx="6299700" cy="1860300"/>
          </a:xfrm>
          <a:prstGeom prst="roundRect">
            <a:avLst>
              <a:gd fmla="val 16667" name="adj"/>
            </a:avLst>
          </a:prstGeom>
          <a:solidFill>
            <a:srgbClr val="40A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1ad980b2d81_2_294"/>
          <p:cNvSpPr txBox="1"/>
          <p:nvPr/>
        </p:nvSpPr>
        <p:spPr>
          <a:xfrm>
            <a:off x="3737625" y="3131255"/>
            <a:ext cx="553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O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PRUEBAS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g1ad980b2d81_2_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7800" y="5610463"/>
            <a:ext cx="1274200" cy="12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ad980b2d81_5_17"/>
          <p:cNvSpPr txBox="1"/>
          <p:nvPr/>
        </p:nvSpPr>
        <p:spPr>
          <a:xfrm>
            <a:off x="224850" y="474700"/>
            <a:ext cx="674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O" sz="3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 DE PRUEBAS</a:t>
            </a:r>
            <a:endParaRPr b="1" i="0" sz="3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1" name="Google Shape;291;g1ad980b2d81_5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7800" y="5610463"/>
            <a:ext cx="1274200" cy="12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1ad980b2d81_5_17"/>
          <p:cNvSpPr/>
          <p:nvPr/>
        </p:nvSpPr>
        <p:spPr>
          <a:xfrm>
            <a:off x="3073525" y="2958450"/>
            <a:ext cx="5920200" cy="1713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1ad980b2d81_5_17"/>
          <p:cNvSpPr txBox="1"/>
          <p:nvPr/>
        </p:nvSpPr>
        <p:spPr>
          <a:xfrm>
            <a:off x="3135475" y="3304200"/>
            <a:ext cx="56088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documento plan de pruebas describe los requerimientos que se van a tomar a consideración al momento de realizarle las pruebas al software.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1ad980b2d81_5_17"/>
          <p:cNvSpPr txBox="1"/>
          <p:nvPr/>
        </p:nvSpPr>
        <p:spPr>
          <a:xfrm>
            <a:off x="3884125" y="5210275"/>
            <a:ext cx="429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2.1. Plan de Pruebas - Cotton &amp; Co Sweaters.docx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ad980b2d81_5_25"/>
          <p:cNvSpPr txBox="1"/>
          <p:nvPr/>
        </p:nvSpPr>
        <p:spPr>
          <a:xfrm>
            <a:off x="224850" y="474700"/>
            <a:ext cx="674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O" sz="3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CAJA NEGRA Y CAJA BLANCA</a:t>
            </a:r>
            <a:endParaRPr b="1" i="0" sz="3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1" name="Google Shape;301;g1ad980b2d81_5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7800" y="5610463"/>
            <a:ext cx="1274200" cy="12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1ad980b2d81_5_25"/>
          <p:cNvSpPr/>
          <p:nvPr/>
        </p:nvSpPr>
        <p:spPr>
          <a:xfrm>
            <a:off x="3073525" y="2958450"/>
            <a:ext cx="5920200" cy="1713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1ad980b2d81_5_25"/>
          <p:cNvSpPr txBox="1"/>
          <p:nvPr/>
        </p:nvSpPr>
        <p:spPr>
          <a:xfrm>
            <a:off x="3135475" y="3304200"/>
            <a:ext cx="56088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documento de caja negra y blanca abarca las pruebas realizadas al sistema de información en términos de requerimientos y validaciones de datos.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1ad980b2d81_5_25"/>
          <p:cNvSpPr txBox="1"/>
          <p:nvPr/>
        </p:nvSpPr>
        <p:spPr>
          <a:xfrm>
            <a:off x="3983575" y="5210275"/>
            <a:ext cx="41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2.2. FORMATO CAJA NEGRA Y BLANCA.docx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ad980b2d81_5_33"/>
          <p:cNvSpPr txBox="1"/>
          <p:nvPr/>
        </p:nvSpPr>
        <p:spPr>
          <a:xfrm>
            <a:off x="224850" y="474700"/>
            <a:ext cx="674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O" sz="3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CAMINO BÁSICO</a:t>
            </a:r>
            <a:endParaRPr b="1" i="0" sz="3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1" name="Google Shape;311;g1ad980b2d81_5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7800" y="5610463"/>
            <a:ext cx="1274200" cy="12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g1ad980b2d81_5_33"/>
          <p:cNvSpPr/>
          <p:nvPr/>
        </p:nvSpPr>
        <p:spPr>
          <a:xfrm>
            <a:off x="3073525" y="2958450"/>
            <a:ext cx="5920200" cy="1713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1ad980b2d81_5_33"/>
          <p:cNvSpPr txBox="1"/>
          <p:nvPr/>
        </p:nvSpPr>
        <p:spPr>
          <a:xfrm>
            <a:off x="3135475" y="3304200"/>
            <a:ext cx="56088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documento de camino básico explica los pasos que se tienen en cuenta en el momento en que se ejecuta una función o una acción en el sistema.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1ad980b2d81_5_33"/>
          <p:cNvSpPr txBox="1"/>
          <p:nvPr/>
        </p:nvSpPr>
        <p:spPr>
          <a:xfrm>
            <a:off x="2824375" y="5210275"/>
            <a:ext cx="62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2.3. Pruebas de Caja Blanca - Camino básico COTTON &amp; CO SWEATERS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ad980b2d81_2_310"/>
          <p:cNvSpPr/>
          <p:nvPr/>
        </p:nvSpPr>
        <p:spPr>
          <a:xfrm>
            <a:off x="2536875" y="2148979"/>
            <a:ext cx="6299700" cy="1860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1ad980b2d81_2_310"/>
          <p:cNvSpPr/>
          <p:nvPr/>
        </p:nvSpPr>
        <p:spPr>
          <a:xfrm>
            <a:off x="3355434" y="2524343"/>
            <a:ext cx="6299700" cy="1860300"/>
          </a:xfrm>
          <a:prstGeom prst="roundRect">
            <a:avLst>
              <a:gd fmla="val 16667" name="adj"/>
            </a:avLst>
          </a:prstGeom>
          <a:solidFill>
            <a:srgbClr val="40A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1ad980b2d81_2_310"/>
          <p:cNvSpPr txBox="1"/>
          <p:nvPr/>
        </p:nvSpPr>
        <p:spPr>
          <a:xfrm>
            <a:off x="3737625" y="3131255"/>
            <a:ext cx="55353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O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REQUERIMIENTOS</a:t>
            </a:r>
            <a:endParaRPr b="1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3" name="Google Shape;323;g1ad980b2d81_2_3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7800" y="5610463"/>
            <a:ext cx="1274200" cy="12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9" name="Google Shape;329;g1ad980b2d81_2_94"/>
          <p:cNvGraphicFramePr/>
          <p:nvPr/>
        </p:nvGraphicFramePr>
        <p:xfrm>
          <a:off x="1276400" y="955888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{BACC8EF6-7F29-4548-9E76-251DCB42C2C9}</a:tableStyleId>
              </a:tblPr>
              <a:tblGrid>
                <a:gridCol w="2104850"/>
                <a:gridCol w="7534325"/>
              </a:tblGrid>
              <a:tr h="269400">
                <a:tc>
                  <a:txBody>
                    <a:bodyPr/>
                    <a:lstStyle/>
                    <a:p>
                      <a:pPr indent="0" lvl="0" marL="67945" marR="114935" rtl="0" algn="l">
                        <a:lnSpc>
                          <a:spcPct val="9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del 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6675" marR="0" rtl="0" algn="l">
                        <a:lnSpc>
                          <a:spcPct val="954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RF001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400">
                <a:tc>
                  <a:txBody>
                    <a:bodyPr/>
                    <a:lstStyle/>
                    <a:p>
                      <a:pPr indent="0" lvl="0" marL="67945" marR="114935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6675" marR="0" rtl="0" algn="l">
                        <a:lnSpc>
                          <a:spcPct val="954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Registrar usuario.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9925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6675" marR="0" rtl="0" algn="l">
                        <a:lnSpc>
                          <a:spcPct val="9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Los usuarios deberán crear una cuenta para poder realizar compras en el sistema.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67945" marR="2063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6675" marR="63500" rtl="0" algn="l">
                        <a:lnSpc>
                          <a:spcPct val="9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Acceder al módulo de registro de usuario y colocar los datos necesarios para crear una cuenta en el sistema.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575">
                <a:tc>
                  <a:txBody>
                    <a:bodyPr/>
                    <a:lstStyle/>
                    <a:p>
                      <a:pPr indent="0" lvl="0" marL="67945" marR="2063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NO funcional: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23215" lvl="0" marL="516255" marR="0" rtl="0" algn="l">
                        <a:lnSpc>
                          <a:spcPct val="99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RNF001.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3215" lvl="0" marL="516255" marR="0" rtl="0" algn="l">
                        <a:lnSpc>
                          <a:spcPct val="101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RNF002.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3215" lvl="0" marL="516255" marR="0" rtl="0" algn="l">
                        <a:lnSpc>
                          <a:spcPct val="101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RNF006.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3215" lvl="0" marL="516255" marR="0" rtl="0" algn="l">
                        <a:lnSpc>
                          <a:spcPct val="101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RNF010.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425">
                <a:tc gridSpan="2"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7945" marR="0" rtl="0" algn="l">
                        <a:lnSpc>
                          <a:spcPct val="87916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128625">
                <a:tc gridSpan="2"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Criterios de validación: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-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no permitirá ingresar a los usuarios que no llenen los siguientes campos (Tipo y número de documento, primer nombre, primer apellido, indicativo, celular, correo, dirección y ciudad).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-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no permitirá registrar usuarios que ya hayan creado una cuenta en el sistema (correo repetido).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-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no permitirá que un usuario ingrese al sistema hasta que haya aceptado los términos y condiciones.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-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correo debe ser válido (contener un nombre de usuario, un carácter de “@”, un dominio y un tipo).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-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 contraseña debe tener un mínimo de 8 carácteres y </a:t>
                      </a:r>
                      <a:r>
                        <a:rPr lang="es-CO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máximo 12 carácteres.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330" name="Google Shape;330;g1ad980b2d81_2_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3400" y="5782387"/>
            <a:ext cx="1098600" cy="10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6" name="Google Shape;336;g1ad980b2d81_2_98"/>
          <p:cNvGraphicFramePr/>
          <p:nvPr/>
        </p:nvGraphicFramePr>
        <p:xfrm>
          <a:off x="1276413" y="1184063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{BACC8EF6-7F29-4548-9E76-251DCB42C2C9}</a:tableStyleId>
              </a:tblPr>
              <a:tblGrid>
                <a:gridCol w="2104850"/>
                <a:gridCol w="7534325"/>
              </a:tblGrid>
              <a:tr h="269400">
                <a:tc>
                  <a:txBody>
                    <a:bodyPr/>
                    <a:lstStyle/>
                    <a:p>
                      <a:pPr indent="0" lvl="0" marL="67945" marR="114935" rtl="0" algn="l">
                        <a:lnSpc>
                          <a:spcPct val="9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del 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6675" marR="0" rtl="0" algn="l">
                        <a:lnSpc>
                          <a:spcPct val="954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RF002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400">
                <a:tc>
                  <a:txBody>
                    <a:bodyPr/>
                    <a:lstStyle/>
                    <a:p>
                      <a:pPr indent="0" lvl="0" marL="67945" marR="114935" rtl="0" algn="l">
                        <a:lnSpc>
                          <a:spcPct val="9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6675" marR="0" rtl="0" algn="l">
                        <a:lnSpc>
                          <a:spcPct val="954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Iniciar sesión.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9925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6675" marR="6350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usuario será capaz de acceder a su cuenta si ya está registrado en el sistema.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50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9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7945" marR="0" rtl="0" algn="l">
                        <a:lnSpc>
                          <a:spcPct val="8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6675" marR="297180" rtl="0" algn="l">
                        <a:lnSpc>
                          <a:spcPct val="9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le permitirá acceder a la cuenta del usuario 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575">
                <a:tc>
                  <a:txBody>
                    <a:bodyPr/>
                    <a:lstStyle/>
                    <a:p>
                      <a:pPr indent="0" lvl="0" marL="67945" marR="2063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NO funcional: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22580" lvl="0" marL="516255" marR="0" rtl="0" algn="l">
                        <a:lnSpc>
                          <a:spcPct val="99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RNF001.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2580" lvl="0" marL="516255" marR="0" rtl="0" algn="l">
                        <a:lnSpc>
                          <a:spcPct val="101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RNF002.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2580" lvl="0" marL="516255" marR="0" rtl="0" algn="l">
                        <a:lnSpc>
                          <a:spcPct val="101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RNF006.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2580" lvl="0" marL="516255" marR="0" rtl="0" algn="l">
                        <a:lnSpc>
                          <a:spcPct val="101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RNF010.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425">
                <a:tc gridSpan="2"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7945" marR="0" rtl="0" algn="l">
                        <a:lnSpc>
                          <a:spcPct val="87916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128625">
                <a:tc gridSpan="2"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Criterios de validación: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-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no permitirá ingresar a los usuarios que no cuenten con una cuenta en el sistema.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-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no permitirá ingresar a los usuarios con un rol que no se les haya asignado al momento del registro.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-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no permitirá el ingreso de una contraseña o usuario incorrecto.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337" name="Google Shape;337;g1ad980b2d81_2_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3400" y="5782387"/>
            <a:ext cx="1098600" cy="10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3" name="Google Shape;343;g1ad980b2d81_2_169"/>
          <p:cNvGraphicFramePr/>
          <p:nvPr/>
        </p:nvGraphicFramePr>
        <p:xfrm>
          <a:off x="1110000" y="1033063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{BACC8EF6-7F29-4548-9E76-251DCB42C2C9}</a:tableStyleId>
              </a:tblPr>
              <a:tblGrid>
                <a:gridCol w="2251125"/>
                <a:gridCol w="7720875"/>
              </a:tblGrid>
              <a:tr h="290825">
                <a:tc>
                  <a:txBody>
                    <a:bodyPr/>
                    <a:lstStyle/>
                    <a:p>
                      <a:pPr indent="0" lvl="0" marL="67945" marR="114935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del 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6675" marR="0" rtl="0" algn="l">
                        <a:lnSpc>
                          <a:spcPct val="954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RF003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125">
                <a:tc>
                  <a:txBody>
                    <a:bodyPr/>
                    <a:lstStyle/>
                    <a:p>
                      <a:pPr indent="0" lvl="0" marL="67945" marR="114935" rtl="0" algn="l">
                        <a:lnSpc>
                          <a:spcPct val="9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Cerrar sesión.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6675" marR="0" rtl="0" algn="l">
                        <a:lnSpc>
                          <a:spcPct val="954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usuario podrá finalizar la sesión de su cuenta cuando lo desee.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6675" marR="0" rtl="0" algn="l">
                        <a:lnSpc>
                          <a:spcPct val="95833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825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9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7945" marR="0" rtl="0" algn="l">
                        <a:lnSpc>
                          <a:spcPct val="8875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Finalizar sesión del usuario.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6675" marR="0" rtl="0" algn="l">
                        <a:lnSpc>
                          <a:spcPct val="87916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indent="0" lvl="0" marL="67945" marR="2063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NO funcional: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22580" lvl="0" marL="5162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001.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2580" lvl="0" marL="5162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002.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2580" lvl="0" marL="5162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006.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2580" lvl="0" marL="5162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010.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100">
                <a:tc gridSpan="2"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7945" marR="0" rtl="0" algn="l">
                        <a:lnSpc>
                          <a:spcPct val="8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92100">
                <a:tc gridSpan="2"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Criterios de validación: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-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no permitirá que se cierre la sesión cuando no se haya iniciado sesión anteriormente.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-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no permitirá que el usuario regrese a apartados que necesiten del inicio de sesión cuando el usuario previamente haya cerrado la sesión.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344" name="Google Shape;344;g1ad980b2d81_2_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3400" y="5782387"/>
            <a:ext cx="1098600" cy="10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0" name="Google Shape;350;g1ad980b2d81_2_174"/>
          <p:cNvGraphicFramePr/>
          <p:nvPr/>
        </p:nvGraphicFramePr>
        <p:xfrm>
          <a:off x="1705800" y="1062025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{BACC8EF6-7F29-4548-9E76-251DCB42C2C9}</a:tableStyleId>
              </a:tblPr>
              <a:tblGrid>
                <a:gridCol w="1982125"/>
                <a:gridCol w="6798275"/>
              </a:tblGrid>
              <a:tr h="290825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9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del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7945" marR="0" rtl="0" algn="l">
                        <a:lnSpc>
                          <a:spcPct val="8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6675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RF004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indent="0" lvl="0" marL="67945" marR="114935" rtl="0" algn="l">
                        <a:lnSpc>
                          <a:spcPct val="9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Recuperar contraseña.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6675" marR="140970" rtl="0" algn="l">
                        <a:lnSpc>
                          <a:spcPct val="95833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4150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8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Permitir que los usuarios del sistema puedan actualizar su contraseña en caso de pérdida u olvido.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325">
                <a:tc>
                  <a:txBody>
                    <a:bodyPr/>
                    <a:lstStyle/>
                    <a:p>
                      <a:pPr indent="0" lvl="0" marL="67945" marR="2063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6675" marR="0" rtl="0" algn="l">
                        <a:lnSpc>
                          <a:spcPct val="954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Actualizar la contraseña.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6675" marR="0" rtl="0" algn="l">
                        <a:lnSpc>
                          <a:spcPct val="954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indent="0" lvl="0" marL="67945" marR="2063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NO funcional: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22580" lvl="0" marL="5162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001.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2580" lvl="0" marL="5162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002.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2580" lvl="0" marL="5162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006.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2580" lvl="0" marL="5162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010.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100">
                <a:tc gridSpan="2"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7945" marR="0" rtl="0" algn="l">
                        <a:lnSpc>
                          <a:spcPct val="8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92100">
                <a:tc gridSpan="2"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Criterios de validación: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-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no podrá ejecutarse si el correo que está siendo ingresado en este apartado no está registrado en el sistema.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-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no permitirá enviar el correo si este no cumple la estructura básica de un correo electrónico.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351" name="Google Shape;351;g1ad980b2d81_2_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3400" y="5782387"/>
            <a:ext cx="1098600" cy="10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7" name="Google Shape;357;g1ad980b2d81_2_178"/>
          <p:cNvGraphicFramePr/>
          <p:nvPr/>
        </p:nvGraphicFramePr>
        <p:xfrm>
          <a:off x="1750500" y="1157275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{BACC8EF6-7F29-4548-9E76-251DCB42C2C9}</a:tableStyleId>
              </a:tblPr>
              <a:tblGrid>
                <a:gridCol w="1936325"/>
                <a:gridCol w="6641250"/>
              </a:tblGrid>
              <a:tr h="292100">
                <a:tc>
                  <a:txBody>
                    <a:bodyPr/>
                    <a:lstStyle/>
                    <a:p>
                      <a:pPr indent="0" lvl="0" marL="67945" marR="114935" rtl="0" algn="l">
                        <a:lnSpc>
                          <a:spcPct val="9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del 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6675" marR="0" rtl="0" algn="l">
                        <a:lnSpc>
                          <a:spcPct val="954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RF005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825">
                <a:tc>
                  <a:txBody>
                    <a:bodyPr/>
                    <a:lstStyle/>
                    <a:p>
                      <a:pPr indent="0" lvl="0" marL="67945" marR="114935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Visualizar catálogo.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8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Los productos se encontrarán ordenados dependiendo del tipo de mercancía que sea.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100">
                <a:tc>
                  <a:txBody>
                    <a:bodyPr/>
                    <a:lstStyle/>
                    <a:p>
                      <a:pPr indent="0" lvl="0" marL="67945" marR="2063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Categorías de mercancía.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3425">
                <a:tc>
                  <a:txBody>
                    <a:bodyPr/>
                    <a:lstStyle/>
                    <a:p>
                      <a:pPr indent="0" lvl="0" marL="67945" marR="2063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NO funcional: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22580" lvl="0" marL="5162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001.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2580" lvl="0" marL="5162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002.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2580" lvl="0" marL="5162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004.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2580" lvl="0" marL="5162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007.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2580" lvl="0" marL="5162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008.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100">
                <a:tc gridSpan="2"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7945" marR="0" rtl="0" algn="l">
                        <a:lnSpc>
                          <a:spcPct val="87916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92100">
                <a:tc gridSpan="2"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Criterios de validación: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-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no permitirá la visualización de productos que no estén activados.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358" name="Google Shape;358;g1ad980b2d81_2_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3400" y="5782387"/>
            <a:ext cx="1098600" cy="10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14e9a35f1fc_2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7800" y="5610463"/>
            <a:ext cx="1274200" cy="12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14e9a35f1fc_2_6"/>
          <p:cNvSpPr txBox="1"/>
          <p:nvPr/>
        </p:nvSpPr>
        <p:spPr>
          <a:xfrm>
            <a:off x="3104400" y="1751575"/>
            <a:ext cx="5983200" cy="4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empresa tiene un mal gestionamiento de la información de la ventas, lo cual ha generado una pérdida de productos y presentando un mayor número de inconsistencias a la hora de la revisión de la caja. 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Siendo la resistencia al cambio por parte del dueño y fundador de la empresa, ha generado un problema durante un largo lapso de tiempo.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competencia ha usado esto a su favor y ha tomado la delantera aplicando sistemas de información más actuales acorde a las necesidades de dicho sector empresarial.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 percatarse que se esta quedando atras comparado a la competencia, decide implementar un sistema que le proporcione condiciones altas para expandirse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14e9a35f1fc_2_6"/>
          <p:cNvSpPr txBox="1"/>
          <p:nvPr/>
        </p:nvSpPr>
        <p:spPr>
          <a:xfrm>
            <a:off x="0" y="364700"/>
            <a:ext cx="76185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O" sz="3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PLANTEAMIENTO DEL PROBLEMA </a:t>
            </a:r>
            <a:endParaRPr b="1" i="0" sz="3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4" name="Google Shape;364;g1ad980b2d81_2_182"/>
          <p:cNvGraphicFramePr/>
          <p:nvPr/>
        </p:nvGraphicFramePr>
        <p:xfrm>
          <a:off x="1417813" y="1263963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{BACC8EF6-7F29-4548-9E76-251DCB42C2C9}</a:tableStyleId>
              </a:tblPr>
              <a:tblGrid>
                <a:gridCol w="2141975"/>
                <a:gridCol w="7214400"/>
              </a:tblGrid>
              <a:tr h="292100">
                <a:tc>
                  <a:txBody>
                    <a:bodyPr/>
                    <a:lstStyle/>
                    <a:p>
                      <a:pPr indent="0" lvl="0" marL="67945" marR="110490" rtl="0" algn="l">
                        <a:lnSpc>
                          <a:spcPct val="9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del 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954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RF006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indent="0" lvl="0" marL="67945" marR="110490" rtl="0" algn="l">
                        <a:lnSpc>
                          <a:spcPct val="9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Acceder a la barra de búsqueda.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Una forma más eficiente es la búsqueda por medio de palabras clave que identifiquen lo que necesite el usuario.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200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9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7945" marR="0" rtl="0" algn="l">
                        <a:lnSpc>
                          <a:spcPct val="8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Búsqueda de nombre clave.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7945" marR="0" rtl="0" algn="l">
                        <a:lnSpc>
                          <a:spcPct val="9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1775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91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22580" lvl="0" marL="5175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001.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2580" lvl="0" marL="5175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002.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2580" lvl="0" marL="5175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004.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2580" lvl="0" marL="5175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007.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100">
                <a:tc gridSpan="2"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Baja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92100">
                <a:tc gridSpan="2"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Criterios de validación: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-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no permitirá la visualización de productos que no estén activados.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365" name="Google Shape;365;g1ad980b2d81_2_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3400" y="5782387"/>
            <a:ext cx="1098600" cy="10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1" name="Google Shape;371;g1ad980b2d81_2_186"/>
          <p:cNvGraphicFramePr/>
          <p:nvPr/>
        </p:nvGraphicFramePr>
        <p:xfrm>
          <a:off x="1499825" y="663875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{BACC8EF6-7F29-4548-9E76-251DCB42C2C9}</a:tableStyleId>
              </a:tblPr>
              <a:tblGrid>
                <a:gridCol w="2104400"/>
                <a:gridCol w="7087950"/>
              </a:tblGrid>
              <a:tr h="287675">
                <a:tc>
                  <a:txBody>
                    <a:bodyPr/>
                    <a:lstStyle/>
                    <a:p>
                      <a:pPr indent="0" lvl="0" marL="67945" marR="110490" rtl="0" algn="l">
                        <a:lnSpc>
                          <a:spcPct val="9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del 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954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RF007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675">
                <a:tc>
                  <a:txBody>
                    <a:bodyPr/>
                    <a:lstStyle/>
                    <a:p>
                      <a:pPr indent="0" lvl="0" marL="67945" marR="110490" rtl="0" algn="l">
                        <a:lnSpc>
                          <a:spcPct val="9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Gestionar carrito de compras.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200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Implementar un sistema que permita gestionar la mercancía seleccionada, con sus costos en orden y la sumatoria de la(s) mercancías.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175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92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7945" marR="0" rtl="0" algn="l">
                        <a:lnSpc>
                          <a:spcPct val="8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9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Añadir mercancía.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7945" marR="0" rtl="0" algn="l">
                        <a:lnSpc>
                          <a:spcPct val="9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0400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9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22580" lvl="0" marL="5175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001.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2580" lvl="0" marL="5175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002.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2580" lvl="0" marL="5175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004.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2580" lvl="0" marL="5175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008.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0400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8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funcional: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22580" lvl="0" marL="5175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001.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2580" lvl="0" marL="5175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002.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2580" lvl="0" marL="5175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004.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2580" lvl="0" marL="5175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008.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425">
                <a:tc gridSpan="2"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7945" marR="0" rtl="0" algn="l">
                        <a:lnSpc>
                          <a:spcPct val="86666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731725">
                <a:tc gridSpan="2"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Criterios de validación: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-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no permitirá ingresar números de más de 2 cifras en la cantidad de productos a comprar.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-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no permitirá añadir productos al carrito de compras sin antes haber iniciado sesión como cliente.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7945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372" name="Google Shape;372;g1ad980b2d81_2_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3400" y="5782387"/>
            <a:ext cx="1098600" cy="10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" name="Google Shape;378;g1ad980b2d81_2_190"/>
          <p:cNvGraphicFramePr/>
          <p:nvPr/>
        </p:nvGraphicFramePr>
        <p:xfrm>
          <a:off x="1671338" y="823913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{BACC8EF6-7F29-4548-9E76-251DCB42C2C9}</a:tableStyleId>
              </a:tblPr>
              <a:tblGrid>
                <a:gridCol w="2025900"/>
                <a:gridCol w="6823425"/>
              </a:tblGrid>
              <a:tr h="292100">
                <a:tc>
                  <a:txBody>
                    <a:bodyPr/>
                    <a:lstStyle/>
                    <a:p>
                      <a:pPr indent="0" lvl="0" marL="67945" marR="110490" rtl="0" algn="l">
                        <a:lnSpc>
                          <a:spcPct val="9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del 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954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RF008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indent="0" lvl="0" marL="67945" marR="110490" rtl="0" algn="l">
                        <a:lnSpc>
                          <a:spcPct val="9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Gestionar usuario.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administrador podrá editar, eliminar o visualizar los datos de los usuarios en la aplicación.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300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92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7945" marR="0" rtl="0" algn="l">
                        <a:lnSpc>
                          <a:spcPct val="88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Realizar proceso de actualización y creación de su cuenta.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7725">
                <a:tc>
                  <a:txBody>
                    <a:bodyPr/>
                    <a:lstStyle/>
                    <a:p>
                      <a:pPr indent="0" lvl="0" marL="67945" marR="1377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NO funcional: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22580" lvl="0" marL="5175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001.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2580" lvl="0" marL="5175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002.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2580" lvl="0" marL="5175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008.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2580" lvl="0" marL="5175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009.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100">
                <a:tc gridSpan="2"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7945" marR="0" rtl="0" algn="l">
                        <a:lnSpc>
                          <a:spcPct val="87916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92100">
                <a:tc gridSpan="2"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Criterios de validación: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-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no permitirá la edición o eliminación de un usuario sin su permiso (a menos de que no haya cumplido con los TyC).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-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no permitirá la creación de nuevos usuarios a menos de que el titular de la información se encuentre presente al momento de la creación de la cuenta.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-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no permitirá que un usuario ingrese al sistema hasta que haya aceptado los términos y condiciones.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7945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379" name="Google Shape;379;g1ad980b2d81_2_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3400" y="5782387"/>
            <a:ext cx="1098600" cy="10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5" name="Google Shape;385;g1ad980b2d81_2_222"/>
          <p:cNvGraphicFramePr/>
          <p:nvPr/>
        </p:nvGraphicFramePr>
        <p:xfrm>
          <a:off x="1351225" y="1066788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{BACC8EF6-7F29-4548-9E76-251DCB42C2C9}</a:tableStyleId>
              </a:tblPr>
              <a:tblGrid>
                <a:gridCol w="2169275"/>
                <a:gridCol w="7320250"/>
              </a:tblGrid>
              <a:tr h="292100">
                <a:tc>
                  <a:txBody>
                    <a:bodyPr/>
                    <a:lstStyle/>
                    <a:p>
                      <a:pPr indent="0" lvl="0" marL="67945" marR="113029" rtl="0" algn="l">
                        <a:lnSpc>
                          <a:spcPct val="9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del 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954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RF009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indent="0" lvl="0" marL="67945" marR="113029" rtl="0" algn="l">
                        <a:lnSpc>
                          <a:spcPct val="9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Administrar perfil.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8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perfil personal existirá una vez se haya registrado el usuario, está mantendrá un registro e información de la persona.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725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7945" marR="0" rtl="0" algn="l">
                        <a:lnSpc>
                          <a:spcPct val="8875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de los registros del usuario.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7275">
                <a:tc>
                  <a:txBody>
                    <a:bodyPr/>
                    <a:lstStyle/>
                    <a:p>
                      <a:pPr indent="0" lvl="0" marL="67945" marR="14033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NO funcional: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22580" lvl="0" marL="5181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001.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2580" lvl="0" marL="5181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002.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2580" lvl="0" marL="5181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004.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2580" lvl="0" marL="5181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007.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2580" lvl="0" marL="5181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008.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100">
                <a:tc gridSpan="2"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7945" marR="0" rtl="0" algn="l">
                        <a:lnSpc>
                          <a:spcPct val="8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92100">
                <a:tc gridSpan="2"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Criterios de validación: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-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no permitirá la edición del campo de número de documento desde el rol de usuario, este debe ser cambiado por un administrador.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-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no permitirá que un usuario sin cuenta pueda cambiar sus datos.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7945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386" name="Google Shape;386;g1ad980b2d81_2_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3400" y="5782387"/>
            <a:ext cx="1098600" cy="10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2" name="Google Shape;392;g1ad980b2d81_2_194"/>
          <p:cNvGraphicFramePr/>
          <p:nvPr/>
        </p:nvGraphicFramePr>
        <p:xfrm>
          <a:off x="1262488" y="1200138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{BACC8EF6-7F29-4548-9E76-251DCB42C2C9}</a:tableStyleId>
              </a:tblPr>
              <a:tblGrid>
                <a:gridCol w="2209850"/>
                <a:gridCol w="7457150"/>
              </a:tblGrid>
              <a:tr h="472875">
                <a:tc>
                  <a:txBody>
                    <a:bodyPr/>
                    <a:lstStyle/>
                    <a:p>
                      <a:pPr indent="0" lvl="0" marL="67945" marR="113029" rtl="0" algn="l">
                        <a:lnSpc>
                          <a:spcPct val="9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del 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954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RF010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875">
                <a:tc>
                  <a:txBody>
                    <a:bodyPr/>
                    <a:lstStyle/>
                    <a:p>
                      <a:pPr indent="0" lvl="0" marL="67945" marR="113029" rtl="0" algn="l">
                        <a:lnSpc>
                          <a:spcPct val="9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Gestionar ventas.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900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8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administrador podrá gestionar las ventas realizadas en el sistema.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7945" marR="0" rtl="0" algn="l">
                        <a:lnSpc>
                          <a:spcPct val="8875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Modificar los datos y el estado de las ventas.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3550">
                <a:tc>
                  <a:txBody>
                    <a:bodyPr/>
                    <a:lstStyle/>
                    <a:p>
                      <a:pPr indent="0" lvl="0" marL="67945" marR="14033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NO funcional: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22580" lvl="0" marL="5181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001.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2580" lvl="0" marL="5181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002.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2580" lvl="0" marL="5181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006.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2580" lvl="0" marL="5181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008.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500">
                <a:tc gridSpan="2"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7945" marR="0" rtl="0" algn="l">
                        <a:lnSpc>
                          <a:spcPct val="8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61850">
                <a:tc gridSpan="2"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Criterios de validación: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-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no permitirá editar ni eliminar ventas por parte de los administradores, a menos de recibir una solicitud por parte del cliente en cuestión.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-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no permitirá crear ventas desde el rol de administrador a menos de que el cliente en cuestión les conceda el permiso de crear una venta a su nombre.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7945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393" name="Google Shape;393;g1ad980b2d81_2_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3400" y="5782387"/>
            <a:ext cx="1098600" cy="10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" name="Google Shape;399;g1ad980b2d81_2_198"/>
          <p:cNvGraphicFramePr/>
          <p:nvPr/>
        </p:nvGraphicFramePr>
        <p:xfrm>
          <a:off x="1173763" y="118110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{BACC8EF6-7F29-4548-9E76-251DCB42C2C9}</a:tableStyleId>
              </a:tblPr>
              <a:tblGrid>
                <a:gridCol w="2250400"/>
                <a:gridCol w="7594050"/>
              </a:tblGrid>
              <a:tr h="292100">
                <a:tc>
                  <a:txBody>
                    <a:bodyPr/>
                    <a:lstStyle/>
                    <a:p>
                      <a:pPr indent="0" lvl="0" marL="67945" marR="113029" rtl="0" algn="l">
                        <a:lnSpc>
                          <a:spcPct val="9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del 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954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RF011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indent="0" lvl="0" marL="67945" marR="113029" rtl="0" algn="l">
                        <a:lnSpc>
                          <a:spcPct val="9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Gestionar pedido.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8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cliente a través del sistema los productos seleccionados previamente en el carrito de compras.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725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7945" marR="0" rtl="0" algn="l">
                        <a:lnSpc>
                          <a:spcPct val="8875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Modificar el método de pago, envío y productos del pedido hecho por el cliente.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63925">
                <a:tc>
                  <a:txBody>
                    <a:bodyPr/>
                    <a:lstStyle/>
                    <a:p>
                      <a:pPr indent="0" lvl="0" marL="67945" marR="14033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NO funcional: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22580" lvl="0" marL="5181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001.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2580" lvl="0" marL="5181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002.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2580" lvl="0" marL="5181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004.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2580" lvl="0" marL="5181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008.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2580" lvl="0" marL="5181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010.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100">
                <a:tc gridSpan="2"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7945" marR="0" rtl="0" algn="l">
                        <a:lnSpc>
                          <a:spcPct val="8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92100">
                <a:tc gridSpan="2"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Criterios de validación: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-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no permitirá cambios manuales en los resultados operaciones aritméticas (el subtotal de cada producto o el total de la venta) realizadas en el carrito de compras.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400" name="Google Shape;400;g1ad980b2d81_2_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3400" y="5782387"/>
            <a:ext cx="1098600" cy="10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6" name="Google Shape;406;g1ad980b2d81_2_202"/>
          <p:cNvGraphicFramePr/>
          <p:nvPr/>
        </p:nvGraphicFramePr>
        <p:xfrm>
          <a:off x="1357575" y="1304913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{BACC8EF6-7F29-4548-9E76-251DCB42C2C9}</a:tableStyleId>
              </a:tblPr>
              <a:tblGrid>
                <a:gridCol w="2166375"/>
                <a:gridCol w="7310475"/>
              </a:tblGrid>
              <a:tr h="292100">
                <a:tc>
                  <a:txBody>
                    <a:bodyPr/>
                    <a:lstStyle/>
                    <a:p>
                      <a:pPr indent="0" lvl="0" marL="67945" marR="113029" rtl="0" algn="l">
                        <a:lnSpc>
                          <a:spcPct val="9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del 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954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RF12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indent="0" lvl="0" marL="67945" marR="113029" rtl="0" algn="l">
                        <a:lnSpc>
                          <a:spcPct val="9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Gestionar productos.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8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administrador a través del sistema podrá gestionar los productos que el cliente verá en el catálogo.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725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7945" marR="0" rtl="0" algn="l">
                        <a:lnSpc>
                          <a:spcPct val="8875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Modificar los productos del sistema.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9325">
                <a:tc>
                  <a:txBody>
                    <a:bodyPr/>
                    <a:lstStyle/>
                    <a:p>
                      <a:pPr indent="0" lvl="0" marL="67945" marR="14033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NO funcional: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0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-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001.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-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002.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-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008.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-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009.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100">
                <a:tc gridSpan="2"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7945" marR="0" rtl="0" algn="l">
                        <a:lnSpc>
                          <a:spcPct val="8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92100">
                <a:tc gridSpan="2"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Criterios de validación: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-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no permitirá que el total de las ventas en la aplicación se vean afectadas por el posible cambio de precios en el producto.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7945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407" name="Google Shape;407;g1ad980b2d81_2_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3400" y="5782387"/>
            <a:ext cx="1098600" cy="10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3" name="Google Shape;413;g1ad980b2d81_2_234"/>
          <p:cNvGraphicFramePr/>
          <p:nvPr/>
        </p:nvGraphicFramePr>
        <p:xfrm>
          <a:off x="1427288" y="862375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{BACC8EF6-7F29-4548-9E76-251DCB42C2C9}</a:tableStyleId>
              </a:tblPr>
              <a:tblGrid>
                <a:gridCol w="2134500"/>
                <a:gridCol w="7202900"/>
              </a:tblGrid>
              <a:tr h="292100">
                <a:tc>
                  <a:txBody>
                    <a:bodyPr/>
                    <a:lstStyle/>
                    <a:p>
                      <a:pPr indent="0" lvl="0" marL="67945" marR="113029" rtl="0" algn="l">
                        <a:lnSpc>
                          <a:spcPct val="9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del 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954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RF13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indent="0" lvl="0" marL="67945" marR="113029" rtl="0" algn="l">
                        <a:lnSpc>
                          <a:spcPct val="9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Generar facturas.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8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generará facturas de las ventas tanto a los administradores como a los clientes.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725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7945" marR="0" rtl="0" algn="l">
                        <a:lnSpc>
                          <a:spcPct val="8875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Crear facturas digitales.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0925">
                <a:tc>
                  <a:txBody>
                    <a:bodyPr/>
                    <a:lstStyle/>
                    <a:p>
                      <a:pPr indent="0" lvl="0" marL="67945" marR="14033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NO funcional: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0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-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001.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-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002.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-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003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-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006.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-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008.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100">
                <a:tc gridSpan="2"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7945" marR="0" rtl="0" algn="l">
                        <a:lnSpc>
                          <a:spcPct val="8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92100">
                <a:tc gridSpan="2"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Criterios de validación: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-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permitirá que los usuarios visualicen sus propias facturas en el perfil del usuario.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Char char="-"/>
                      </a:pPr>
                      <a:r>
                        <a:rPr lang="es-CO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permitirá que los usuarios puedan visualizar la factura de la compra al momento de realizarla.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7945" marR="0" rtl="0" algn="l">
                        <a:lnSpc>
                          <a:spcPct val="9458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AD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414" name="Google Shape;414;g1ad980b2d81_2_2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3400" y="5782387"/>
            <a:ext cx="1098600" cy="10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ad980b2d81_2_317"/>
          <p:cNvSpPr/>
          <p:nvPr/>
        </p:nvSpPr>
        <p:spPr>
          <a:xfrm>
            <a:off x="2536875" y="2148979"/>
            <a:ext cx="6299700" cy="1860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g1ad980b2d81_2_317"/>
          <p:cNvSpPr/>
          <p:nvPr/>
        </p:nvSpPr>
        <p:spPr>
          <a:xfrm>
            <a:off x="3355434" y="2524343"/>
            <a:ext cx="6299700" cy="1860300"/>
          </a:xfrm>
          <a:prstGeom prst="roundRect">
            <a:avLst>
              <a:gd fmla="val 16667" name="adj"/>
            </a:avLst>
          </a:prstGeom>
          <a:solidFill>
            <a:srgbClr val="40A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g1ad980b2d81_2_317"/>
          <p:cNvSpPr txBox="1"/>
          <p:nvPr/>
        </p:nvSpPr>
        <p:spPr>
          <a:xfrm>
            <a:off x="3737625" y="3131255"/>
            <a:ext cx="553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O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VISTA DEL SISTEMA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1ad980b2d81_2_317"/>
          <p:cNvSpPr txBox="1"/>
          <p:nvPr/>
        </p:nvSpPr>
        <p:spPr>
          <a:xfrm>
            <a:off x="6474000" y="6273000"/>
            <a:ext cx="5718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200" u="sng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https://cotton-4.000webhostapp.com/Cotton_-_Co_Sweaters/Código/index.html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Interfaz de usuario gráfica&#10;&#10;Descripción generada automáticamente" id="428" name="Google Shape;4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/>
          <p:nvPr/>
        </p:nvSpPr>
        <p:spPr>
          <a:xfrm>
            <a:off x="1551000" y="2009530"/>
            <a:ext cx="7759200" cy="2246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2559172" y="2462841"/>
            <a:ext cx="7759200" cy="2246700"/>
          </a:xfrm>
          <a:prstGeom prst="roundRect">
            <a:avLst>
              <a:gd fmla="val 16667" name="adj"/>
            </a:avLst>
          </a:prstGeom>
          <a:solidFill>
            <a:srgbClr val="40A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2933764" y="2790946"/>
            <a:ext cx="68175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O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¿De qué manera se puede gestionar eficientemente el proceso de pedidos de la empresa Cotton &amp; Co Sweaters?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2"/>
          <p:cNvCxnSpPr>
            <a:stCxn id="127" idx="3"/>
          </p:cNvCxnSpPr>
          <p:nvPr/>
        </p:nvCxnSpPr>
        <p:spPr>
          <a:xfrm>
            <a:off x="10318372" y="3586191"/>
            <a:ext cx="1888800" cy="330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lgDash"/>
            <a:round/>
            <a:headEnd len="sm" w="sm" type="none"/>
            <a:tailEnd len="sm" w="sm" type="none"/>
          </a:ln>
        </p:spPr>
      </p:cxnSp>
      <p:pic>
        <p:nvPicPr>
          <p:cNvPr id="130" name="Google Shape;13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7800" y="5610463"/>
            <a:ext cx="1274200" cy="12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ad980b2d81_2_15"/>
          <p:cNvSpPr txBox="1"/>
          <p:nvPr/>
        </p:nvSpPr>
        <p:spPr>
          <a:xfrm>
            <a:off x="2574150" y="1792400"/>
            <a:ext cx="7043700" cy="27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gestionar eficientemente el proceso de pedidos de la empresa Cotton &amp; Co Sweaters, es necesario construir un sistema de información dinámico, que permita gestionar las ventas, los productos y los clientes a través del sistema, de manera organizada y actualizada, evitando así la pérdida de información, abriendo paso a un sistema más amplio donde habría mayor flujo de información.</a:t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g1ad980b2d81_2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7800" y="5610463"/>
            <a:ext cx="1274200" cy="12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1ad980b2d81_2_15"/>
          <p:cNvSpPr txBox="1"/>
          <p:nvPr/>
        </p:nvSpPr>
        <p:spPr>
          <a:xfrm>
            <a:off x="2142325" y="2535300"/>
            <a:ext cx="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g1ad980b2d81_2_15"/>
          <p:cNvCxnSpPr>
            <a:endCxn id="136" idx="1"/>
          </p:cNvCxnSpPr>
          <p:nvPr/>
        </p:nvCxnSpPr>
        <p:spPr>
          <a:xfrm flipH="1" rot="10800000">
            <a:off x="-12750" y="3161600"/>
            <a:ext cx="2586900" cy="7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lgDash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1ad980b2d81_2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3400" y="5782387"/>
            <a:ext cx="1098600" cy="107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1ad980b2d81_2_25"/>
          <p:cNvSpPr txBox="1"/>
          <p:nvPr/>
        </p:nvSpPr>
        <p:spPr>
          <a:xfrm>
            <a:off x="387300" y="403500"/>
            <a:ext cx="407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O" sz="3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JUSTIFICACIÓN</a:t>
            </a:r>
            <a:endParaRPr b="1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g1ad980b2d81_2_25"/>
          <p:cNvSpPr txBox="1"/>
          <p:nvPr/>
        </p:nvSpPr>
        <p:spPr>
          <a:xfrm>
            <a:off x="3937050" y="2591725"/>
            <a:ext cx="4835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partir del análisis realizado identificamos que la herramienta en uso es poco óptima para la gestión de las ventas, esto desglosa los problemas planteados, tales como la pérdida de información y productos.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Nuestra propuesta radica en saciar la necesidad de una gestión concreta de los datos y de los stocks además del objetivo de la empresa de expandirse en el mercado.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ad980b2d81_2_37"/>
          <p:cNvSpPr txBox="1"/>
          <p:nvPr>
            <p:ph type="title"/>
          </p:nvPr>
        </p:nvSpPr>
        <p:spPr>
          <a:xfrm>
            <a:off x="445225" y="1966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CO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 GENERAL Y ESPECÍFICOS</a:t>
            </a:r>
            <a:endParaRPr b="1"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g1ad980b2d81_2_37"/>
          <p:cNvSpPr txBox="1"/>
          <p:nvPr/>
        </p:nvSpPr>
        <p:spPr>
          <a:xfrm>
            <a:off x="5791159" y="3117741"/>
            <a:ext cx="13107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b" bIns="28475" lIns="28475" spcFirstLastPara="1" rIns="28475" wrap="square" tIns="28475">
            <a:noAutofit/>
          </a:bodyPr>
          <a:lstStyle/>
          <a:p>
            <a:pPr indent="0" lvl="0" marL="0" marR="145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ad980b2d81_2_37"/>
          <p:cNvSpPr txBox="1"/>
          <p:nvPr/>
        </p:nvSpPr>
        <p:spPr>
          <a:xfrm>
            <a:off x="941850" y="2960000"/>
            <a:ext cx="3564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Desarrollar un sistema de información dinámico, orientado a la web para la gestión de procesos de pedido, venta y productos. 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g1ad980b2d81_2_37"/>
          <p:cNvSpPr txBox="1"/>
          <p:nvPr/>
        </p:nvSpPr>
        <p:spPr>
          <a:xfrm>
            <a:off x="11968809" y="3224741"/>
            <a:ext cx="13107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b" bIns="28475" lIns="28475" spcFirstLastPara="1" rIns="28475" wrap="square" tIns="28475">
            <a:noAutofit/>
          </a:bodyPr>
          <a:lstStyle/>
          <a:p>
            <a:pPr indent="0" lvl="0" marL="0" marR="145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ad980b2d81_2_37"/>
          <p:cNvSpPr txBox="1"/>
          <p:nvPr/>
        </p:nvSpPr>
        <p:spPr>
          <a:xfrm>
            <a:off x="7352765" y="2967427"/>
            <a:ext cx="49968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6450" lIns="36450" spcFirstLastPara="1" rIns="36450" wrap="square" tIns="3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s-CO" sz="3800" u="none" cap="none" strike="noStrike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4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g1ad980b2d81_2_37"/>
          <p:cNvSpPr txBox="1"/>
          <p:nvPr/>
        </p:nvSpPr>
        <p:spPr>
          <a:xfrm>
            <a:off x="6208494" y="3407922"/>
            <a:ext cx="70710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25" lIns="36450" spcFirstLastPara="1" rIns="36450" wrap="square" tIns="182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ad980b2d81_2_37"/>
          <p:cNvSpPr txBox="1"/>
          <p:nvPr/>
        </p:nvSpPr>
        <p:spPr>
          <a:xfrm>
            <a:off x="7217475" y="2652425"/>
            <a:ext cx="488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g1ad980b2d81_2_37"/>
          <p:cNvSpPr txBox="1"/>
          <p:nvPr/>
        </p:nvSpPr>
        <p:spPr>
          <a:xfrm>
            <a:off x="9659475" y="5607263"/>
            <a:ext cx="38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g1ad980b2d81_2_37"/>
          <p:cNvSpPr txBox="1"/>
          <p:nvPr/>
        </p:nvSpPr>
        <p:spPr>
          <a:xfrm>
            <a:off x="6892625" y="2018600"/>
            <a:ext cx="4719000" cy="3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-"/>
            </a:pPr>
            <a:r>
              <a:rPr b="0" i="0" lang="es-CO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Comprender los problemas que actúan sobre la empresa para así poder plantear la solución más acertada.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-"/>
            </a:pPr>
            <a:r>
              <a:rPr b="0" i="0" lang="es-CO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Determinar los requerimientos del sistema para su correcto funcionamiento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-"/>
            </a:pPr>
            <a:r>
              <a:rPr b="0" i="0" lang="es-CO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sistema permitirá proporcionar  la respectiva factura de la compra del cliente 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-"/>
            </a:pPr>
            <a:r>
              <a:rPr b="0" i="0" lang="es-CO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Proporcionar un catálogo de ropa a los clientes para brindar una manera más efectiva de comprar sus productos.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2" name="Google Shape;162;g1ad980b2d81_2_37"/>
          <p:cNvCxnSpPr/>
          <p:nvPr/>
        </p:nvCxnSpPr>
        <p:spPr>
          <a:xfrm>
            <a:off x="6160225" y="1446175"/>
            <a:ext cx="39600" cy="53862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163" name="Google Shape;163;g1ad980b2d81_2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7800" y="5610463"/>
            <a:ext cx="1274200" cy="12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ad980b2d81_2_286"/>
          <p:cNvSpPr/>
          <p:nvPr/>
        </p:nvSpPr>
        <p:spPr>
          <a:xfrm>
            <a:off x="2536875" y="2148979"/>
            <a:ext cx="6299700" cy="1860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ad980b2d81_2_286"/>
          <p:cNvSpPr/>
          <p:nvPr/>
        </p:nvSpPr>
        <p:spPr>
          <a:xfrm>
            <a:off x="3355434" y="2524343"/>
            <a:ext cx="6299700" cy="1860300"/>
          </a:xfrm>
          <a:prstGeom prst="roundRect">
            <a:avLst>
              <a:gd fmla="val 16667" name="adj"/>
            </a:avLst>
          </a:prstGeom>
          <a:solidFill>
            <a:srgbClr val="40A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1ad980b2d81_2_286"/>
          <p:cNvSpPr txBox="1"/>
          <p:nvPr/>
        </p:nvSpPr>
        <p:spPr>
          <a:xfrm>
            <a:off x="3737625" y="3131255"/>
            <a:ext cx="553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O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LEGAL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g1ad980b2d81_2_2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3400" y="5782387"/>
            <a:ext cx="1098600" cy="10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ad980b2d81_2_328"/>
          <p:cNvSpPr/>
          <p:nvPr/>
        </p:nvSpPr>
        <p:spPr>
          <a:xfrm>
            <a:off x="3135900" y="2596050"/>
            <a:ext cx="5920200" cy="1860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1ad980b2d81_2_328"/>
          <p:cNvSpPr txBox="1"/>
          <p:nvPr/>
        </p:nvSpPr>
        <p:spPr>
          <a:xfrm>
            <a:off x="576275" y="324675"/>
            <a:ext cx="388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O" sz="3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CONTRATO</a:t>
            </a:r>
            <a:endParaRPr b="1" i="0" sz="3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g1ad980b2d81_2_328"/>
          <p:cNvSpPr txBox="1"/>
          <p:nvPr/>
        </p:nvSpPr>
        <p:spPr>
          <a:xfrm>
            <a:off x="3279900" y="2867400"/>
            <a:ext cx="5632200" cy="13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ha realizado el contrato que definirá todo lo que necesita la empresa de Cotton &amp; Co Sweaters, los capítulos más importantes que se tomarán en consideración serán: instalación, adecuación, capacitación, garantía y obligaciones de ambas partes.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1ad980b2d81_2_328"/>
          <p:cNvSpPr txBox="1"/>
          <p:nvPr/>
        </p:nvSpPr>
        <p:spPr>
          <a:xfrm>
            <a:off x="4123975" y="51591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1ad980b2d81_2_328"/>
          <p:cNvSpPr txBox="1"/>
          <p:nvPr/>
        </p:nvSpPr>
        <p:spPr>
          <a:xfrm>
            <a:off x="4534800" y="4666450"/>
            <a:ext cx="31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Contrato Sistema Cotton &amp; Co Sweaters</a:t>
            </a:r>
            <a:r>
              <a:rPr b="0" i="0" lang="es-CO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g1ad980b2d81_2_3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17800" y="5610463"/>
            <a:ext cx="1274200" cy="12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2020-10-01T23:51:28Z</dcterms:created>
  <dc:creator>Jorge Enrique Pedraza Sanchez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