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2" r:id="rId3"/>
    <p:sldId id="264" r:id="rId4"/>
    <p:sldId id="263" r:id="rId5"/>
    <p:sldId id="257" r:id="rId6"/>
    <p:sldId id="259" r:id="rId7"/>
    <p:sldId id="267" r:id="rId8"/>
    <p:sldId id="265" r:id="rId9"/>
    <p:sldId id="268" r:id="rId10"/>
    <p:sldId id="269" r:id="rId11"/>
    <p:sldId id="270" r:id="rId12"/>
    <p:sldId id="274" r:id="rId13"/>
    <p:sldId id="272" r:id="rId14"/>
    <p:sldId id="275" r:id="rId15"/>
    <p:sldId id="280" r:id="rId16"/>
    <p:sldId id="277" r:id="rId17"/>
    <p:sldId id="278" r:id="rId18"/>
    <p:sldId id="282" r:id="rId19"/>
    <p:sldId id="286" r:id="rId20"/>
    <p:sldId id="285" r:id="rId21"/>
    <p:sldId id="324" r:id="rId22"/>
    <p:sldId id="287" r:id="rId23"/>
    <p:sldId id="288" r:id="rId24"/>
    <p:sldId id="289" r:id="rId25"/>
    <p:sldId id="290" r:id="rId26"/>
    <p:sldId id="325" r:id="rId27"/>
    <p:sldId id="291" r:id="rId28"/>
    <p:sldId id="293" r:id="rId29"/>
    <p:sldId id="292" r:id="rId30"/>
    <p:sldId id="294" r:id="rId31"/>
    <p:sldId id="295" r:id="rId32"/>
    <p:sldId id="279" r:id="rId33"/>
    <p:sldId id="271" r:id="rId34"/>
    <p:sldId id="296" r:id="rId35"/>
    <p:sldId id="297" r:id="rId36"/>
    <p:sldId id="298" r:id="rId37"/>
    <p:sldId id="301" r:id="rId38"/>
    <p:sldId id="299" r:id="rId39"/>
    <p:sldId id="303" r:id="rId40"/>
    <p:sldId id="306" r:id="rId41"/>
    <p:sldId id="305" r:id="rId42"/>
    <p:sldId id="307" r:id="rId43"/>
    <p:sldId id="304" r:id="rId44"/>
    <p:sldId id="311" r:id="rId45"/>
    <p:sldId id="308" r:id="rId46"/>
    <p:sldId id="309" r:id="rId47"/>
    <p:sldId id="313" r:id="rId48"/>
    <p:sldId id="300" r:id="rId49"/>
    <p:sldId id="314" r:id="rId50"/>
    <p:sldId id="284" r:id="rId51"/>
    <p:sldId id="319" r:id="rId52"/>
    <p:sldId id="318" r:id="rId53"/>
    <p:sldId id="317" r:id="rId54"/>
    <p:sldId id="320" r:id="rId55"/>
    <p:sldId id="310" r:id="rId56"/>
    <p:sldId id="321" r:id="rId57"/>
    <p:sldId id="322" r:id="rId58"/>
    <p:sldId id="315" r:id="rId59"/>
    <p:sldId id="323" r:id="rId60"/>
    <p:sldId id="327" r:id="rId61"/>
    <p:sldId id="329" r:id="rId62"/>
    <p:sldId id="326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89" autoAdjust="0"/>
  </p:normalViewPr>
  <p:slideViewPr>
    <p:cSldViewPr snapToGrid="0">
      <p:cViewPr varScale="1">
        <p:scale>
          <a:sx n="96" d="100"/>
          <a:sy n="96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88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6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4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2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7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68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queMakowski/teaching/blob/master/Python/2022_Zuri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652750" y="1329640"/>
            <a:ext cx="4939984" cy="2943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18F12-95A6-20BE-E921-D900E64C229A}"/>
              </a:ext>
            </a:extLst>
          </p:cNvPr>
          <p:cNvSpPr txBox="1"/>
          <p:nvPr/>
        </p:nvSpPr>
        <p:spPr>
          <a:xfrm>
            <a:off x="6847841" y="5528360"/>
            <a:ext cx="5344159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Prerequisites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Create a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GitHub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account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(Install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-&gt; </a:t>
            </a:r>
            <a:r>
              <a:rPr lang="en-US" sz="1800" i="1" dirty="0">
                <a:solidFill>
                  <a:schemeClr val="tx1"/>
                </a:solidFill>
                <a:ea typeface="+mj-ea"/>
                <a:cs typeface="+mj-cs"/>
              </a:rPr>
              <a:t>https://git-scm.com/download)</a:t>
            </a:r>
            <a:endParaRPr lang="en-US" sz="1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30525" y="100300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Directly add “Interactive Python”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jupyter.sendSelectionToInteractiveWindow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Case sensitive (camelCase)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498307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71" y="4440117"/>
            <a:ext cx="4807752" cy="2317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If prompted install </a:t>
            </a:r>
            <a:r>
              <a:rPr lang="en-US" dirty="0" err="1">
                <a:solidFill>
                  <a:schemeClr val="tx1"/>
                </a:solidFill>
              </a:rPr>
              <a:t>ipykernel</a:t>
            </a:r>
            <a:r>
              <a:rPr lang="en-US" dirty="0">
                <a:solidFill>
                  <a:schemeClr val="tx1"/>
                </a:solidFill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# + 1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 (&amp;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85" y="519107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an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2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“3”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 </a:t>
            </a:r>
            <a:r>
              <a:rPr lang="en-US" sz="2000" dirty="0"/>
              <a:t>(e.g., </a:t>
            </a:r>
            <a:r>
              <a:rPr lang="en-US" sz="2000" dirty="0" err="1">
                <a:solidFill>
                  <a:srgbClr val="0070C0"/>
                </a:solidFill>
              </a:rPr>
              <a:t>isinstance</a:t>
            </a:r>
            <a:r>
              <a:rPr lang="en-US" sz="2000" dirty="0">
                <a:solidFill>
                  <a:srgbClr val="0070C0"/>
                </a:solidFill>
              </a:rPr>
              <a:t>(x, str)</a:t>
            </a:r>
            <a:r>
              <a:rPr lang="en-US" sz="2000" dirty="0"/>
              <a:t>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3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79" y="0"/>
            <a:ext cx="7575843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content: should be useful to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schedule: Real-time feedback (pace, pauses, issues…)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Interactive: Programming is learnt by goal-directed trials &amp; errors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hlinkClick r:id="rId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r>
              <a:rPr lang="en-US" sz="2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twitter @Dom_Makowski</a:t>
            </a:r>
            <a:r>
              <a:rPr lang="en-US" sz="1400" dirty="0"/>
              <a:t> 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https://github.com/DominiqueMakowski/teaching/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Free</a:t>
            </a:r>
            <a:r>
              <a:rPr lang="en-US" sz="2000" dirty="0"/>
              <a:t> (independence), </a:t>
            </a:r>
            <a:r>
              <a:rPr lang="en-US" sz="2000" b="1" dirty="0"/>
              <a:t>Powerful</a:t>
            </a:r>
            <a:r>
              <a:rPr lang="en-US" sz="2000" dirty="0"/>
              <a:t> (mature), </a:t>
            </a:r>
            <a:r>
              <a:rPr lang="en-US" sz="2000" b="1" dirty="0"/>
              <a:t>Beginner-friendly</a:t>
            </a:r>
            <a:r>
              <a:rPr lang="en-US" sz="2000" dirty="0"/>
              <a:t> (</a:t>
            </a:r>
            <a:r>
              <a:rPr lang="en-US" sz="2000" dirty="0" err="1"/>
              <a:t>kinda</a:t>
            </a:r>
            <a:r>
              <a:rPr lang="en-US" sz="2000" dirty="0"/>
              <a:t>), </a:t>
            </a:r>
            <a:r>
              <a:rPr lang="en-US" sz="2000" b="1" dirty="0"/>
              <a:t>Versatile</a:t>
            </a:r>
            <a:r>
              <a:rPr lang="en-US" sz="2000" dirty="0"/>
              <a:t> (machine learning, stats, signal processing, experiments…), </a:t>
            </a:r>
            <a:r>
              <a:rPr lang="en-US" sz="2000" b="1" dirty="0"/>
              <a:t>Demanded</a:t>
            </a:r>
            <a:r>
              <a:rPr lang="en-US" sz="2000" dirty="0"/>
              <a:t>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7, "11": 6}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4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While 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Loop </a:t>
            </a:r>
            <a:r>
              <a:rPr lang="fr-FR" dirty="0" err="1">
                <a:solidFill>
                  <a:schemeClr val="tx1"/>
                </a:solidFill>
              </a:rPr>
              <a:t>while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something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i = 0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x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if i &gt; 5: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    x = False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 = i + 1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should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output?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Possible simplification: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i = 0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 &lt;= 5: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 += 1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For 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u="sng" dirty="0">
                <a:solidFill>
                  <a:schemeClr val="tx1"/>
                </a:solidFill>
                <a:latin typeface="Consolas" panose="020B0609020204030204" pitchFamily="49" charset="0"/>
              </a:rPr>
              <a:t> over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5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f"index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{i}: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}")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Iterate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0070C0"/>
                </a:solidFill>
              </a:rPr>
              <a:t>dict.keys</a:t>
            </a:r>
            <a:r>
              <a:rPr lang="fr-FR" b="1" dirty="0">
                <a:solidFill>
                  <a:srgbClr val="0070C0"/>
                </a:solidFill>
              </a:rPr>
              <a:t>() or </a:t>
            </a:r>
            <a:r>
              <a:rPr lang="fr-FR" b="1" dirty="0" err="1">
                <a:solidFill>
                  <a:srgbClr val="0070C0"/>
                </a:solidFill>
              </a:rPr>
              <a:t>mydict.items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9" y="598139"/>
            <a:ext cx="7897510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 – notion of “class”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functions &amp; methods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2]</a:t>
            </a:r>
          </a:p>
          <a:p>
            <a:r>
              <a:rPr lang="en-US" strike="sng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strike="sngStrike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trike="sng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en-US" strike="sngStrike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C03FC-02E7-0A74-CD2F-687DE21032B7}"/>
              </a:ext>
            </a:extLst>
          </p:cNvPr>
          <p:cNvSpPr/>
          <p:nvPr/>
        </p:nvSpPr>
        <p:spPr>
          <a:xfrm>
            <a:off x="765842" y="1530124"/>
            <a:ext cx="11024641" cy="2537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  # Not in-place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>
                <a:solidFill>
                  <a:schemeClr val="tx1"/>
                </a:solidFill>
              </a:rPr>
              <a:t>for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00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letter from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6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Keywords arguments (« </a:t>
            </a:r>
            <a:r>
              <a:rPr lang="fr-FR" dirty="0" err="1">
                <a:solidFill>
                  <a:schemeClr val="tx1"/>
                </a:solidFill>
              </a:rPr>
              <a:t>kwargs</a:t>
            </a:r>
            <a:r>
              <a:rPr lang="fr-FR" dirty="0">
                <a:solidFill>
                  <a:schemeClr val="tx1"/>
                </a:solidFill>
              </a:rPr>
              <a:t> »)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 decoder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7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internalfunction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(Can catch bugs using </a:t>
            </a:r>
            <a:r>
              <a:rPr lang="en-US" sz="2000" dirty="0">
                <a:solidFill>
                  <a:srgbClr val="0070C0"/>
                </a:solidFill>
              </a:rPr>
              <a:t>if,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, else)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8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6585737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Installing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You don’t install Python packages from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Need to do it from the “terminal” using another package called “pip”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Installation instructions can be found usually on </a:t>
            </a:r>
            <a:r>
              <a:rPr lang="en-US" dirty="0" err="1">
                <a:solidFill>
                  <a:schemeClr val="tx1"/>
                </a:solidFill>
              </a:rPr>
              <a:t>PyPI</a:t>
            </a:r>
            <a:r>
              <a:rPr lang="en-US" dirty="0">
                <a:solidFill>
                  <a:schemeClr val="tx1"/>
                </a:solidFill>
              </a:rPr>
              <a:t> or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Install “black”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“black python package”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“pip” instructions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0521-779D-CEC6-0EA1-F03DCECA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90" y="343580"/>
            <a:ext cx="4443971" cy="61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5047083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Autoformatting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Settings (UI)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formatting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“black”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Format on save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A3D6E-EE20-1276-1A8F-A559C220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5" y="114300"/>
            <a:ext cx="5999614" cy="674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457AB-D34A-510A-627E-14713D50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5158593"/>
            <a:ext cx="380271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install packages:</a:t>
            </a:r>
            <a:r>
              <a:rPr lang="en-US" sz="2800" b="1" dirty="0"/>
              <a:t> 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numpy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scipy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matplotlib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pandas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statsmodels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scikit-learn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dirty="0"/>
              <a:t>Successfully </a:t>
            </a:r>
            <a:r>
              <a:rPr lang="en-US" sz="2800" b="1" dirty="0"/>
              <a:t>import</a:t>
            </a:r>
            <a:r>
              <a:rPr lang="en-US" sz="2800" dirty="0"/>
              <a:t> them at the top of a file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9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4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Advanced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1837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list of numbers and adds 1 to each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addone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5, 6])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[3, 5, 6, 7]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10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List comprehension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[l + 1 for l in list1]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math &amp; matrix-operations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np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Difference List vs. Array/Vector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Vector = vectorized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list2 = [2, 3, 4]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+ list2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Convert list into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(list1)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x2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(list2)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x2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+ 2.5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x1**2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43224-8F6C-E269-6916-34CF87BC16D8}"/>
              </a:ext>
            </a:extLst>
          </p:cNvPr>
          <p:cNvSpPr/>
          <p:nvPr/>
        </p:nvSpPr>
        <p:spPr>
          <a:xfrm>
            <a:off x="6157546" y="-527538"/>
            <a:ext cx="5202115" cy="330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Generation of numbers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np.arrange</a:t>
            </a:r>
            <a:r>
              <a:rPr lang="en-US" b="1" dirty="0">
                <a:solidFill>
                  <a:srgbClr val="0070C0"/>
                </a:solidFill>
              </a:rPr>
              <a:t>(10)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np.linspace</a:t>
            </a:r>
            <a:r>
              <a:rPr lang="en-US" b="1" dirty="0">
                <a:solidFill>
                  <a:srgbClr val="0070C0"/>
                </a:solidFill>
              </a:rPr>
              <a:t>(0, 9, 10)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np.random.normal</a:t>
            </a:r>
            <a:r>
              <a:rPr lang="en-US" b="1" dirty="0">
                <a:solidFill>
                  <a:srgbClr val="0070C0"/>
                </a:solidFill>
              </a:rPr>
              <a:t>(0, 1, 10)</a:t>
            </a:r>
          </a:p>
        </p:txBody>
      </p:sp>
    </p:spTree>
    <p:extLst>
      <p:ext uri="{BB962C8B-B14F-4D97-AF65-F5344CB8AC3E}">
        <p14:creationId xmlns:p14="http://schemas.microsoft.com/office/powerpoint/2010/main" val="1818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adds 1, 2, …, </a:t>
            </a:r>
            <a:r>
              <a:rPr lang="en-US" sz="2800" dirty="0" err="1"/>
              <a:t>i</a:t>
            </a:r>
            <a:r>
              <a:rPr lang="en-US" sz="2800" dirty="0"/>
              <a:t> to a list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([0, 0, 0, 0])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([5, 6, 7, 8])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[6, 8, 10, 12]</a:t>
            </a:r>
          </a:p>
          <a:p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dirty="0"/>
              <a:t>use </a:t>
            </a:r>
            <a:r>
              <a:rPr lang="en-US" sz="2800" b="1" dirty="0" err="1">
                <a:solidFill>
                  <a:srgbClr val="0070C0"/>
                </a:solidFill>
              </a:rPr>
              <a:t>len</a:t>
            </a:r>
            <a:r>
              <a:rPr lang="en-US" sz="2800" b="1" dirty="0">
                <a:solidFill>
                  <a:srgbClr val="0070C0"/>
                </a:solidFill>
              </a:rPr>
              <a:t>(x)</a:t>
            </a:r>
            <a:r>
              <a:rPr lang="en-US" sz="2800" b="1" dirty="0"/>
              <a:t> </a:t>
            </a:r>
            <a:r>
              <a:rPr lang="en-US" sz="2800" dirty="0"/>
              <a:t>to get the length of a list/vector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Vectorization, profiling, 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Advanced != Expert knowledge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Generalizability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6"/>
            <a:ext cx="7051729" cy="348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Conditional indexing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([1, 2, 3, 4, 5])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x[::2]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x &lt;= 3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= -1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5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7"/>
            <a:ext cx="7051729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 and math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np.median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np.diff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np.std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()…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 or method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Missing values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([3, 5,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, 3, 2])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1: Filter out 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NaNs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x[~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(x)].mean()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2: Nan-friendly functions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Create a function that takes a vector, and replaces values that are &gt; or &lt; 3*SD by </a:t>
            </a:r>
            <a:r>
              <a:rPr lang="en-US" sz="2800" dirty="0" err="1"/>
              <a:t>NaN</a:t>
            </a:r>
            <a:endParaRPr lang="en-US" sz="28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Another function that returns a string with the mean, SD, and the number of outliers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drop_outlier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3, 1, 2, 54, 2, -42])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[2, 4, 3, 1,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describe([2, 4, 3, 1,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“2.33 +- 0.94, 2 outliers”</a:t>
            </a:r>
          </a:p>
          <a:p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b="1" dirty="0" err="1">
                <a:solidFill>
                  <a:srgbClr val="0070C0"/>
                </a:solidFill>
              </a:rPr>
              <a:t>np.round</a:t>
            </a:r>
            <a:r>
              <a:rPr lang="en-US" sz="2800" b="1" dirty="0">
                <a:solidFill>
                  <a:srgbClr val="0070C0"/>
                </a:solidFill>
              </a:rPr>
              <a:t>(x, 2)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12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3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Dataframes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are “tables” (± 2D “matrix”)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types (difference with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have (named) </a:t>
            </a:r>
            <a:r>
              <a:rPr lang="en-US" u="sng" dirty="0">
                <a:solidFill>
                  <a:schemeClr val="tx1"/>
                </a:solidFill>
              </a:rPr>
              <a:t>columns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u="sng" dirty="0">
                <a:solidFill>
                  <a:schemeClr val="tx1"/>
                </a:solidFill>
              </a:rPr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Implemented in the </a:t>
            </a:r>
            <a:r>
              <a:rPr lang="en-US" b="1" dirty="0">
                <a:solidFill>
                  <a:schemeClr val="tx1"/>
                </a:solidFill>
              </a:rPr>
              <a:t>pandas </a:t>
            </a:r>
            <a:r>
              <a:rPr lang="en-US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import pandas as pd</a:t>
            </a:r>
          </a:p>
          <a:p>
            <a:endParaRPr lang="pt-BR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 = {"x1": [1, 2, 3], "x2": [6, 5, 4], "x3": ["A", "A", "B"]}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 = pd.DataFrame(data)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en-US" b="1" dirty="0"/>
              <a:t>Select cols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data["x1"]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Note: returns a </a:t>
            </a:r>
            <a:r>
              <a:rPr lang="pt-BR" u="sng" dirty="0">
                <a:solidFill>
                  <a:schemeClr val="tx1"/>
                </a:solidFill>
              </a:rPr>
              <a:t>Series</a:t>
            </a:r>
            <a:r>
              <a:rPr lang="pt-BR" dirty="0">
                <a:solidFill>
                  <a:schemeClr val="tx1"/>
                </a:solidFill>
              </a:rPr>
              <a:t>, can be converted to </a:t>
            </a:r>
            <a:r>
              <a:rPr lang="pt-BR" u="sng" dirty="0">
                <a:solidFill>
                  <a:schemeClr val="tx1"/>
                </a:solidFill>
              </a:rPr>
              <a:t>vector</a:t>
            </a:r>
            <a:r>
              <a:rPr lang="pt-BR" dirty="0">
                <a:solidFill>
                  <a:schemeClr val="tx1"/>
                </a:solidFill>
              </a:rPr>
              <a:t> with </a:t>
            </a:r>
            <a:r>
              <a:rPr lang="pt-BR" b="1" dirty="0">
                <a:solidFill>
                  <a:srgbClr val="0070C0"/>
                </a:solidFill>
              </a:rPr>
              <a:t>data["x1"].values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data[["x1", "x2"]]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8E537-7BE7-19DB-605C-83B83B7E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18" y="685095"/>
            <a:ext cx="3514453" cy="24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Select rows (filtering)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Row names = </a:t>
            </a:r>
            <a:r>
              <a:rPr lang="en-US" u="sng" dirty="0">
                <a:solidFill>
                  <a:schemeClr val="tx1"/>
                </a:solidFill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modified (or reset)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data.index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[2, 3, 4]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“loc” (location) to filter</a:t>
            </a:r>
          </a:p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data.loc[data["x1"] &gt;= 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data.loc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</a:t>
            </a:r>
            <a:r>
              <a:rPr lang="en-US" dirty="0" err="1">
                <a:solidFill>
                  <a:schemeClr val="tx1"/>
                </a:solidFill>
              </a:rPr>
              <a:t>iloc</a:t>
            </a:r>
            <a:r>
              <a:rPr lang="en-US" dirty="0">
                <a:solidFill>
                  <a:schemeClr val="tx1"/>
                </a:solidFill>
              </a:rPr>
              <a:t>” (index-based location) to select by index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data.iloc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22CA-32B0-F80D-9F2E-21D38048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38" y="1005751"/>
            <a:ext cx="2544555" cy="21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51256"/>
            <a:ext cx="10032321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https://github.com/DominiqueMakowski/teaching/blob/master/Python/2022_Zurich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“iris.csv”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“raw”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Right-click and download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df.head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df.describe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[“Species”].describe()</a:t>
            </a:r>
          </a:p>
          <a:p>
            <a:endParaRPr lang="en-US" b="1" dirty="0"/>
          </a:p>
          <a:p>
            <a:r>
              <a:rPr lang="en-US" b="1" dirty="0"/>
              <a:t>Plotting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df.plot.hist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(subplots=True)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df.plot.scatter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Petal.Length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", y="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Sepal.Width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Plotting uses </a:t>
            </a:r>
            <a:r>
              <a:rPr lang="en-US" b="1" dirty="0">
                <a:solidFill>
                  <a:schemeClr val="tx1"/>
                </a:solidFill>
              </a:rPr>
              <a:t>matplotlib</a:t>
            </a:r>
            <a:r>
              <a:rPr lang="en-US" dirty="0">
                <a:solidFill>
                  <a:schemeClr val="tx1"/>
                </a:solidFill>
              </a:rPr>
              <a:t> as a backend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statistics-friendly alternative is </a:t>
            </a:r>
            <a:r>
              <a:rPr lang="en-US" b="1" dirty="0">
                <a:solidFill>
                  <a:schemeClr val="tx1"/>
                </a:solidFill>
              </a:rPr>
              <a:t>seaborn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8CEB-C276-C843-4C6D-92B08D96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768" y="2195054"/>
            <a:ext cx="4679085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A08ED-4489-774A-0A65-68AC74A2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16" y="4480095"/>
            <a:ext cx="3262701" cy="21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246185" y="1582614"/>
            <a:ext cx="10339753" cy="527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): machine-learning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statsmodels</a:t>
            </a:r>
            <a:r>
              <a:rPr lang="en-US" dirty="0"/>
              <a:t>: R-like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statsmodels.api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statsmodels.formula.api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smf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s.replace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(".", "_") for s in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results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smf.ols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Sepal_Length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~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Petal_Length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* Species", data=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).fit()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results.summary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E798-1515-5C70-8356-6D36A676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59" y="1230922"/>
            <a:ext cx="6035271" cy="33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C5463-E394-42E9-C5E0-E7A788737112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1C075-FFB2-92A8-9111-2E31335F73AB}"/>
              </a:ext>
            </a:extLst>
          </p:cNvPr>
          <p:cNvSpPr/>
          <p:nvPr/>
        </p:nvSpPr>
        <p:spPr>
          <a:xfrm>
            <a:off x="246185" y="1582615"/>
            <a:ext cx="10339753" cy="17320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to do from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approach to Python: search, copy/paste &amp; 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Goal-driven learning + community-based learning</a:t>
            </a:r>
          </a:p>
        </p:txBody>
      </p:sp>
      <p:pic>
        <p:nvPicPr>
          <p:cNvPr id="1026" name="Picture 2" descr="SHARING IS CARING AND CARING IS LOVE - Keep Calm and Posters Generator,  Maker For Free - KeepCalmAndPosters.com">
            <a:extLst>
              <a:ext uri="{FF2B5EF4-FFF2-40B4-BE49-F238E27FC236}">
                <a16:creationId xmlns:a16="http://schemas.microsoft.com/office/drawing/2014/main" id="{1B70260A-18E4-1C4D-0D33-BAA799A7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3"/>
          <a:stretch/>
        </p:blipFill>
        <p:spPr bwMode="auto">
          <a:xfrm>
            <a:off x="6802315" y="1560634"/>
            <a:ext cx="5143500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GitHub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807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779C2-D076-F6FD-BCA2-F2ED4378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67" y="259553"/>
            <a:ext cx="3314987" cy="2758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412047" y="708658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on </a:t>
            </a:r>
            <a:r>
              <a:rPr lang="en-US" b="1" dirty="0" err="1"/>
              <a:t>VScode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git (</a:t>
            </a:r>
            <a:r>
              <a:rPr lang="en-US" dirty="0">
                <a:solidFill>
                  <a:srgbClr val="0070C0"/>
                </a:solidFill>
              </a:rPr>
              <a:t>https://git-scm.com/download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Pull Requests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 to “Clone Repository” (clone from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GitHub locally: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“clone” a repo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 download it from GitHub to your machine locally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0F46E-95DD-4546-28D1-B007806D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967" y="3106294"/>
            <a:ext cx="3535986" cy="975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4AD35-E937-59C0-9B2C-8E39798A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64" y="3847513"/>
            <a:ext cx="2578112" cy="2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r>
              <a:rPr lang="en-US" dirty="0"/>
              <a:t>9am – 2pm (break time? 15 min 10h30 + 45min at 12h?)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Goal: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288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file in the browser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 the change</a:t>
            </a: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EEB21-2AEC-29BD-18F3-662232F9F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716" y="2495744"/>
            <a:ext cx="4300310" cy="138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55BDA-F543-6A94-5384-51460B22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716" y="4063666"/>
            <a:ext cx="4392896" cy="2631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3526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Create, clone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Clone it from VS code, and save it somewhere (e.g., desktop)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Open the folder in </a:t>
            </a:r>
            <a:r>
              <a:rPr lang="en-US" sz="2400" dirty="0" err="1"/>
              <a:t>Vscode</a:t>
            </a: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README locally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</a:t>
            </a:r>
          </a:p>
          <a:p>
            <a:pPr marL="1143000" indent="-1143000">
              <a:buFont typeface="+mj-lt"/>
              <a:buAutoNum type="arabicPeriod"/>
            </a:pP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1229B-F1B6-9B65-D8C2-551A5B851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33" y="2883877"/>
            <a:ext cx="3912552" cy="37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8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GitHub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repo is not yours, you first “fork”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(copy and create your own personal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then “clone” it locally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7407F-12F1-2296-0524-6BC5E6B0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5" y="1270434"/>
            <a:ext cx="462574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2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another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Add something to the README of the </a:t>
            </a:r>
            <a:r>
              <a:rPr lang="en-US" sz="3200" dirty="0" err="1"/>
              <a:t>testrepo</a:t>
            </a:r>
            <a:r>
              <a:rPr lang="en-US" sz="3200" dirty="0"/>
              <a:t> of another person</a:t>
            </a:r>
          </a:p>
          <a:p>
            <a:r>
              <a:rPr lang="en-US" sz="3200" dirty="0">
                <a:solidFill>
                  <a:srgbClr val="0070C0"/>
                </a:solidFill>
              </a:rPr>
              <a:t>Jasmin -&gt; Rebecca C. -&gt; Rebecca J. -&gt; Pascal -&gt; Sven -&gt; Zita -&gt; Carlo -&gt; Flora -&gt; </a:t>
            </a:r>
            <a:r>
              <a:rPr lang="en-US" sz="3200" dirty="0" err="1">
                <a:solidFill>
                  <a:srgbClr val="0070C0"/>
                </a:solidFill>
              </a:rPr>
              <a:t>Martyna</a:t>
            </a:r>
            <a:r>
              <a:rPr lang="en-US" sz="3200" dirty="0">
                <a:solidFill>
                  <a:srgbClr val="0070C0"/>
                </a:solidFill>
              </a:rPr>
              <a:t> -&gt; Nathalie -&gt; Ana Elisa -&gt; Lena -&gt; Georgia -&gt;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Breakout rooms for mutual help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45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err="1"/>
              <a:t>Jupyter</a:t>
            </a:r>
            <a:r>
              <a:rPr lang="fr-FR" sz="9600" b="1" dirty="0"/>
              <a:t> notebooks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86616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Create notebook: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file -&gt; </a:t>
            </a:r>
            <a:r>
              <a:rPr lang="en-US" dirty="0" err="1">
                <a:solidFill>
                  <a:schemeClr val="tx1"/>
                </a:solidFill>
              </a:rPr>
              <a:t>Notebok</a:t>
            </a:r>
            <a:r>
              <a:rPr lang="en-US" dirty="0">
                <a:solidFill>
                  <a:schemeClr val="tx1"/>
                </a:solidFill>
              </a:rPr>
              <a:t> (*.</a:t>
            </a:r>
            <a:r>
              <a:rPr lang="en-US" dirty="0" err="1">
                <a:solidFill>
                  <a:schemeClr val="tx1"/>
                </a:solidFill>
              </a:rPr>
              <a:t>ipynb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mix cells with text (in markdown) with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66D0-F665-D550-65D1-6C31DFA0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00" y="411218"/>
            <a:ext cx="3375953" cy="30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FAB71-7615-862A-B26E-3032BF9F5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94"/>
          <a:stretch/>
        </p:blipFill>
        <p:spPr>
          <a:xfrm>
            <a:off x="7489978" y="3785447"/>
            <a:ext cx="3863675" cy="2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3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618099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Reproduce this notebook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Save it in your </a:t>
            </a:r>
            <a:r>
              <a:rPr lang="en-US" sz="3200" i="1" dirty="0" err="1"/>
              <a:t>testrepo</a:t>
            </a:r>
            <a:endParaRPr lang="en-US" sz="3200" i="1" dirty="0"/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it to GitHub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See how it renders on GH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F343-3D0C-3603-3116-B6DCE7D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0" y="0"/>
            <a:ext cx="5577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5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B111F-A32E-3B76-A4E5-FB1CC2B4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5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can be great to communicate data analysis results, or for tutorials /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people use them exclusively, but harder to make easily re-usable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Basic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Signal </a:t>
            </a:r>
            <a:r>
              <a:rPr lang="fr-FR" sz="9600" b="1" dirty="0" err="1"/>
              <a:t>Processing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063535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“</a:t>
            </a:r>
            <a:r>
              <a:rPr lang="en-US" b="1" dirty="0">
                <a:solidFill>
                  <a:schemeClr val="tx1"/>
                </a:solidFill>
              </a:rPr>
              <a:t>neurokit2</a:t>
            </a:r>
            <a:r>
              <a:rPr lang="en-US" dirty="0">
                <a:solidFill>
                  <a:schemeClr val="tx1"/>
                </a:solidFill>
              </a:rPr>
              <a:t>” (pip install neurokit2)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Download example data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= </a:t>
            </a:r>
            <a:r>
              <a:rPr lang="en-US" b="1" dirty="0" err="1">
                <a:solidFill>
                  <a:srgbClr val="0070C0"/>
                </a:solidFill>
              </a:rPr>
              <a:t>nk.data</a:t>
            </a:r>
            <a:r>
              <a:rPr lang="en-US" b="1" dirty="0">
                <a:solidFill>
                  <a:srgbClr val="0070C0"/>
                </a:solidFill>
              </a:rPr>
              <a:t>("bio_eventrelated_100hz")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Signal Processing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ED97E8-1424-89EB-8A02-0E2DFBB9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3" y="184414"/>
            <a:ext cx="5376755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95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84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Packaging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0437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340986" y="437606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74" y="394013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3585</Words>
  <Application>Microsoft Office PowerPoint</Application>
  <PresentationFormat>Widescreen</PresentationFormat>
  <Paragraphs>686</Paragraphs>
  <Slides>63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351</cp:revision>
  <dcterms:created xsi:type="dcterms:W3CDTF">2022-06-20T14:12:13Z</dcterms:created>
  <dcterms:modified xsi:type="dcterms:W3CDTF">2022-07-07T12:04:32Z</dcterms:modified>
</cp:coreProperties>
</file>