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64" r:id="rId4"/>
    <p:sldId id="263" r:id="rId5"/>
    <p:sldId id="257" r:id="rId6"/>
    <p:sldId id="258" r:id="rId7"/>
    <p:sldId id="259" r:id="rId8"/>
    <p:sldId id="267" r:id="rId9"/>
    <p:sldId id="265" r:id="rId10"/>
    <p:sldId id="268" r:id="rId11"/>
    <p:sldId id="269" r:id="rId12"/>
    <p:sldId id="270" r:id="rId13"/>
    <p:sldId id="274" r:id="rId14"/>
    <p:sldId id="272" r:id="rId15"/>
    <p:sldId id="275" r:id="rId16"/>
    <p:sldId id="280" r:id="rId17"/>
    <p:sldId id="277" r:id="rId18"/>
    <p:sldId id="278" r:id="rId19"/>
    <p:sldId id="282" r:id="rId20"/>
    <p:sldId id="286" r:id="rId21"/>
    <p:sldId id="285" r:id="rId22"/>
    <p:sldId id="287" r:id="rId23"/>
    <p:sldId id="288" r:id="rId24"/>
    <p:sldId id="289" r:id="rId25"/>
    <p:sldId id="290" r:id="rId26"/>
    <p:sldId id="291" r:id="rId27"/>
    <p:sldId id="293" r:id="rId28"/>
    <p:sldId id="292" r:id="rId29"/>
    <p:sldId id="294" r:id="rId30"/>
    <p:sldId id="295" r:id="rId31"/>
    <p:sldId id="279" r:id="rId32"/>
    <p:sldId id="271" r:id="rId33"/>
    <p:sldId id="273" r:id="rId34"/>
    <p:sldId id="276" r:id="rId35"/>
    <p:sldId id="284" r:id="rId36"/>
    <p:sldId id="2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22" autoAdjust="0"/>
  </p:normalViewPr>
  <p:slideViewPr>
    <p:cSldViewPr snapToGrid="0">
      <p:cViewPr varScale="1">
        <p:scale>
          <a:sx n="87" d="100"/>
          <a:sy n="87" d="100"/>
        </p:scale>
        <p:origin x="17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6ECD4-0474-4E45-8AB6-E638CB57F567}" type="datetimeFigureOut">
              <a:rPr lang="en-GB" smtClean="0"/>
              <a:t>04/07/2022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4256A-F9CA-4E25-AE2B-D4B2F3A4A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18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6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Initialize Encoded word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Defined alphabet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alphabet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Make sure it's lowercase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.lower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alphabet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alphabet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66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B349-3B82-38C8-147E-323C06C1E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A284D-DEFC-2A7A-E6BA-D252BFAFB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0B55-7C61-77C7-FA7B-967B8C06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EC281-278F-6F80-318B-3DE89691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DB8-B901-82C3-3401-1596058E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282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1EE4-0CCB-0761-F5CA-326860AE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6E087-F34A-0761-E389-D83F7F7E9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4A10F-5558-AE46-10F5-71463BA5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0DBE-9915-C9A5-D0AE-6CFFA9E0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80C8-B4ED-80C6-D739-CEC81B9A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47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7E5F4-A02B-6FBA-8FC7-21B45DC14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384BC-7767-9164-32BD-039D4C6A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FCFD8-9E0B-A0BC-B628-1AE2AB19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9A71-2D7F-79FC-DA9E-E3AFE335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B691D-D394-9A37-FB46-4F1672B5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12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80F9-A79D-16BA-25DF-A52B4727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E5A2-B027-2601-6944-C7F87A03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44893-22CC-E6FD-A871-E007AA1F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42C4-DC89-7480-7AE8-240DF0E0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2FA07-C8F2-6D0D-AD84-2EC9C11D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506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A2A2-D1AA-432E-FA30-A9C8C3A9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64B82-ADE6-AB53-C8F8-E927F388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8317A-9F08-D0BD-5EFD-D4FDCF79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08126-EA81-D53E-FA32-19AA4059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47257-6F2D-15BC-702E-45B5AD7A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327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2285-CDF5-3EDE-7743-C0D2DF8A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A0DD-365D-D0E8-6976-FDF8F20D8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5A24A-DA7D-0BA9-FFC0-5DA2432E0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B0993-98DE-9CA0-06F2-D3F96505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6C8A3-3C07-FA6B-09A0-E2A2960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0A9F7-DCAA-F098-AD37-6D54FF22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569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426A-F108-61E8-2329-C5056B32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4FDCB-F897-FCCD-6AF4-3F81AB1E2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0A0E7-4BAF-6CCE-0B6C-B1DDA3769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550E1-509E-5CE5-516D-DC28ED49A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F4AFB-D85C-15C5-9B8A-6A31B2C1B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F9E7F-D831-A6F0-76CB-95BA9A73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9D2BC-8A7F-595A-387D-BFBBF7C1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A316C-DD07-5E00-87F5-17386A64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72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73A0-E41F-9F10-D872-06ABC261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37A0C-3D06-D4CA-DB04-6CECF30D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C6894-DC9E-86AC-E1EC-46B01051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660CC-B3AF-1640-9470-69B5042A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527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D695B-FD5A-5E82-B965-745C3884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F84FB-AFD5-BF83-A24A-E025C5A7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1A11A-1A47-4C7F-4318-41A36F38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78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1B7C-A2E5-DBF9-2EBD-A658699A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92BB-9CD8-4E2B-817E-CCE87DBFC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EB68E-48A5-57D8-AF19-11AB919EC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C4C93-46BD-E9CD-78F8-46A21E8A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02A4F-091E-A6FF-B6F6-952AFC7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247C-FF45-2521-7F48-42EA2810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668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B031-1501-EB2C-B75A-E7E76236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0D5E9-A391-B420-55DC-2A15463DF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80B83-9935-3219-C96C-754C408A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E42C4-C496-1873-D8CC-F0A0FC5F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47373-1795-4116-5AEF-4F31844A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2F999-5ABC-4A27-7D69-C017BE5B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41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02A6B-AA24-314F-C121-1F629A70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97B0-9EBC-2D6F-53A5-1312D4D3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42853-1027-7011-AD7C-340BBF1E7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B66A-7407-4136-A082-0671BF129C72}" type="datetimeFigureOut">
              <a:rPr lang="en-SG" smtClean="0"/>
              <a:t>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F413C-0452-9606-1748-CC4830207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6BE9-080D-EF19-0F14-1D35972E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78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dom.makowski@gmail.com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A06D70-9721-E2DB-0D1F-BFB76F37B886}"/>
              </a:ext>
            </a:extLst>
          </p:cNvPr>
          <p:cNvSpPr/>
          <p:nvPr/>
        </p:nvSpPr>
        <p:spPr>
          <a:xfrm>
            <a:off x="7464614" y="1857179"/>
            <a:ext cx="4503866" cy="31436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i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Advanced Python for Psychologists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Dominique Makowski – July 2022</a:t>
            </a:r>
          </a:p>
        </p:txBody>
      </p:sp>
      <p:sp>
        <p:nvSpPr>
          <p:cNvPr id="1033" name="Freeform: Shape 10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ython Comment Block – How to Comment Out Code in Python">
            <a:extLst>
              <a:ext uri="{FF2B5EF4-FFF2-40B4-BE49-F238E27FC236}">
                <a16:creationId xmlns:a16="http://schemas.microsoft.com/office/drawing/2014/main" id="{DAD2D826-8C18-8403-5AD3-C5DAF8DE9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r="18734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ACC9B5-D6C5-EF6E-9740-049BAA26B443}"/>
              </a:ext>
            </a:extLst>
          </p:cNvPr>
          <p:cNvSpPr/>
          <p:nvPr/>
        </p:nvSpPr>
        <p:spPr>
          <a:xfrm>
            <a:off x="751841" y="563994"/>
            <a:ext cx="5344159" cy="6050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9600" b="0" i="0" dirty="0">
                <a:solidFill>
                  <a:schemeClr val="tx1"/>
                </a:solidFill>
                <a:latin typeface="arial" panose="020B0604020202020204" pitchFamily="34" charset="0"/>
              </a:rPr>
              <a:t>Ψ</a:t>
            </a:r>
            <a:endParaRPr lang="en-GB" sz="4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9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6B8E9-D123-47A0-F68C-007A8D6B57E9}"/>
              </a:ext>
            </a:extLst>
          </p:cNvPr>
          <p:cNvSpPr/>
          <p:nvPr/>
        </p:nvSpPr>
        <p:spPr>
          <a:xfrm>
            <a:off x="494026" y="422874"/>
            <a:ext cx="5934091" cy="5982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Create your first script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VScode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New file -&gt; Python File -&gt; Save it somewhere (myscript.py)</a:t>
            </a:r>
          </a:p>
          <a:p>
            <a:endParaRPr lang="en-US" dirty="0"/>
          </a:p>
          <a:p>
            <a:r>
              <a:rPr lang="en-US" dirty="0"/>
              <a:t>Edit first settings in </a:t>
            </a:r>
            <a:r>
              <a:rPr lang="en-US" dirty="0" err="1"/>
              <a:t>VScode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Disable “Trust mode” on </a:t>
            </a:r>
            <a:r>
              <a:rPr lang="en-US" dirty="0" err="1"/>
              <a:t>Vscode</a:t>
            </a:r>
            <a:r>
              <a:rPr lang="en-US" dirty="0"/>
              <a:t> if need be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Manage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Configure your settings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Untick Trust: Enabled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Restart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See the change in settings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View  -&gt; Command Palette -&gt; “Settings”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Open Settings (JSON)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Settings in </a:t>
            </a:r>
            <a:r>
              <a:rPr lang="en-US" dirty="0" err="1"/>
              <a:t>VSCode</a:t>
            </a:r>
            <a:r>
              <a:rPr lang="en-US" dirty="0"/>
              <a:t> are just a file! Can be shared, copy-pasted, etc.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318D4-67AF-265D-51BA-A50C40FE8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016" y="422874"/>
            <a:ext cx="4759998" cy="2406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C54432-D2E9-5B35-0CF0-1BBA0928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507" y="1492757"/>
            <a:ext cx="5347507" cy="2913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503B64-A8ED-CE30-BE83-3C2E90384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40" y="2346990"/>
            <a:ext cx="5652674" cy="2913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4F84BE-BE6C-B4F4-133E-AB92A7604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757" y="3876255"/>
            <a:ext cx="4069433" cy="2133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4DBC44-43D1-F606-21D5-EA7A4AA9EF6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2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"/>
            <a:ext cx="8499220" cy="28395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Interactive Mode</a:t>
            </a:r>
            <a:endParaRPr lang="en-US" sz="1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Add directly Interactive Python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python.dataScience.sendSelectionToInteractiveWindow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": true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Case sensitive (camelCase)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Don’t forget commas!</a:t>
            </a:r>
          </a:p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EF545-9F5B-CC5B-605B-5709B7B3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44" y="2268670"/>
            <a:ext cx="8884112" cy="2839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8CC5C9-70E2-A596-9447-BED09918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142" y="4528041"/>
            <a:ext cx="4013341" cy="19346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259DA6-81FE-5116-D8CC-47FE2F607714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6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397273" y="722919"/>
            <a:ext cx="4730318" cy="54121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Interactive Mode</a:t>
            </a:r>
            <a:endParaRPr lang="en-US" sz="1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Go back to your script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Type “1+1”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Select the line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Press SHIFT + ENTER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If prompted install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ipykernel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/ pip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(if nothing happens and it says that pip is not available, let me know!)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Difference script / “console”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Comments !!!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# + space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# + 2 spaces if in-line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Great way to structure and document your code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Syntax &amp; style matters!</a:t>
            </a:r>
          </a:p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DBF0F-E7DB-0E2C-F523-27D1A9E23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639" y="168590"/>
            <a:ext cx="5387807" cy="1859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5009BE-E98D-DB9D-F623-598D056B3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591" y="2839597"/>
            <a:ext cx="6871855" cy="3438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46EE7-0CA3-8163-9B5D-0704635DB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409" y="4389954"/>
            <a:ext cx="3063505" cy="22176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4395E6-9404-D7C4-45B3-6091123F3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7877" y="3953426"/>
            <a:ext cx="3116850" cy="28425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0A97AB-3A2F-BECB-2DFA-3C7D67BB2C2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7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1904427"/>
            <a:ext cx="12192000" cy="2901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 algn="ctr">
              <a:buFont typeface="Wingdings" panose="05000000000000000000" pitchFamily="2" charset="2"/>
              <a:buChar char="ü"/>
            </a:pPr>
            <a:r>
              <a:rPr lang="en-US" sz="4400" b="1" dirty="0"/>
              <a:t>Goal: </a:t>
            </a:r>
            <a:r>
              <a:rPr lang="en-US" sz="4400" dirty="0"/>
              <a:t>what does “</a:t>
            </a:r>
            <a:r>
              <a:rPr lang="en-US" sz="4400" b="1" dirty="0">
                <a:solidFill>
                  <a:srgbClr val="0070C0"/>
                </a:solidFill>
              </a:rPr>
              <a:t>**</a:t>
            </a:r>
            <a:r>
              <a:rPr lang="en-US" sz="4400" dirty="0"/>
              <a:t>” do?</a:t>
            </a:r>
          </a:p>
          <a:p>
            <a:pPr algn="ctr"/>
            <a:r>
              <a:rPr lang="en-US" sz="4400" dirty="0">
                <a:solidFill>
                  <a:srgbClr val="0070C0"/>
                </a:solidFill>
              </a:rPr>
              <a:t>1**2</a:t>
            </a:r>
            <a:r>
              <a:rPr lang="en-US" sz="4400" dirty="0"/>
              <a:t>; </a:t>
            </a:r>
            <a:r>
              <a:rPr lang="en-US" sz="4400" dirty="0">
                <a:solidFill>
                  <a:srgbClr val="0070C0"/>
                </a:solidFill>
              </a:rPr>
              <a:t>3**2</a:t>
            </a:r>
            <a:r>
              <a:rPr lang="en-US" sz="4400" dirty="0"/>
              <a:t>; </a:t>
            </a:r>
            <a:r>
              <a:rPr lang="en-US" sz="4400" dirty="0">
                <a:solidFill>
                  <a:srgbClr val="0070C0"/>
                </a:solidFill>
              </a:rPr>
              <a:t>2**3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D1DC7-32C8-8BB6-3E25-A10538758CDB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2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9D3D7-6BC3-5899-13B8-F434606468AB}"/>
              </a:ext>
            </a:extLst>
          </p:cNvPr>
          <p:cNvSpPr/>
          <p:nvPr/>
        </p:nvSpPr>
        <p:spPr>
          <a:xfrm>
            <a:off x="342271" y="772282"/>
            <a:ext cx="6319786" cy="59241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Operations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+, -, *, **, …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Modulo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Equivalence</a:t>
            </a:r>
          </a:p>
          <a:p>
            <a:endParaRPr lang="en-US" b="1" dirty="0"/>
          </a:p>
          <a:p>
            <a:r>
              <a:rPr lang="en-US" b="1" dirty="0"/>
              <a:t>Data Types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Operations behave differently on different types (e.g., for numbers, addition; for strings, concatenation)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Booleans (binary)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Numbers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Integers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int()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Floats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float()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Strings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Strings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“…”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f-string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f“…”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Check for types: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isinstance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(3, float)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1" dirty="0"/>
              <a:t>Variables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= 3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305CF8-D984-D6FB-F3C6-E34EC6802396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EF0EFD-54BA-E727-AE84-FB377207A2B2}"/>
              </a:ext>
            </a:extLst>
          </p:cNvPr>
          <p:cNvSpPr/>
          <p:nvPr/>
        </p:nvSpPr>
        <p:spPr>
          <a:xfrm>
            <a:off x="6283579" y="519107"/>
            <a:ext cx="6319786" cy="3083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Basic Control 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If, else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Create “blocks”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Must end by “:”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Must be </a:t>
            </a:r>
            <a:r>
              <a:rPr lang="en-US" b="1" dirty="0">
                <a:solidFill>
                  <a:schemeClr val="tx1"/>
                </a:solidFill>
              </a:rPr>
              <a:t>indented </a:t>
            </a:r>
            <a:r>
              <a:rPr lang="en-US" dirty="0">
                <a:solidFill>
                  <a:schemeClr val="tx1"/>
                </a:solidFill>
              </a:rPr>
              <a:t>by 4 spaces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71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1244408"/>
            <a:ext cx="12192000" cy="56135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b="1" dirty="0"/>
              <a:t>Goal: </a:t>
            </a:r>
            <a:r>
              <a:rPr lang="en-US" sz="3200" dirty="0"/>
              <a:t>write a script that checks if a variable is odd or even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3200" dirty="0"/>
          </a:p>
          <a:p>
            <a:r>
              <a:rPr lang="en-US" sz="3200" b="1" dirty="0"/>
              <a:t># Start:</a:t>
            </a:r>
          </a:p>
          <a:p>
            <a:r>
              <a:rPr lang="en-US" sz="3200" b="1" dirty="0"/>
              <a:t>		</a:t>
            </a:r>
            <a:r>
              <a:rPr lang="en-US" sz="3200" b="1" dirty="0">
                <a:solidFill>
                  <a:srgbClr val="0070C0"/>
                </a:solidFill>
              </a:rPr>
              <a:t>x = 3</a:t>
            </a:r>
          </a:p>
          <a:p>
            <a:endParaRPr lang="en-US" sz="3200" b="1" dirty="0"/>
          </a:p>
          <a:p>
            <a:r>
              <a:rPr lang="en-US" sz="3200" b="1" dirty="0"/>
              <a:t># Result:</a:t>
            </a:r>
          </a:p>
          <a:p>
            <a:r>
              <a:rPr lang="en-US" sz="3200" b="1" dirty="0"/>
              <a:t>		“The number 3 is odd”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7A87C-F6E5-83F7-6908-BC404AF89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550" y="3703664"/>
            <a:ext cx="5572316" cy="22378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FFA702-02E2-7D96-87A7-54617A909BC9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9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886899"/>
            <a:ext cx="8499220" cy="5754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GitHub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Why? It’s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Super useful for storing projects, data, scripts, &amp; sharing what you want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Became the default repository for neuroscience &amp; psychology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Create your own page: create a new repository called </a:t>
            </a:r>
            <a:r>
              <a:rPr lang="en-US" i="1" dirty="0" err="1">
                <a:solidFill>
                  <a:srgbClr val="7030A0"/>
                </a:solidFill>
              </a:rPr>
              <a:t>MyName</a:t>
            </a:r>
            <a:r>
              <a:rPr lang="en-US" i="1" dirty="0">
                <a:solidFill>
                  <a:srgbClr val="7030A0"/>
                </a:solidFill>
              </a:rPr>
              <a:t>/</a:t>
            </a:r>
            <a:r>
              <a:rPr lang="en-US" i="1" dirty="0" err="1">
                <a:solidFill>
                  <a:srgbClr val="7030A0"/>
                </a:solidFill>
              </a:rPr>
              <a:t>MyName</a:t>
            </a:r>
            <a:endParaRPr lang="en-US" i="1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Must contain a README.md file is the base component of every repo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This files (and everywhere on GitHub, </a:t>
            </a:r>
            <a:r>
              <a:rPr lang="en-US" dirty="0" err="1">
                <a:solidFill>
                  <a:srgbClr val="7030A0"/>
                </a:solidFill>
              </a:rPr>
              <a:t>stackoverflow</a:t>
            </a:r>
            <a:r>
              <a:rPr lang="en-US" dirty="0">
                <a:solidFill>
                  <a:srgbClr val="7030A0"/>
                </a:solidFill>
              </a:rPr>
              <a:t>, …) uses </a:t>
            </a:r>
            <a:r>
              <a:rPr lang="en-US" dirty="0">
                <a:solidFill>
                  <a:schemeClr val="accent2"/>
                </a:solidFill>
              </a:rPr>
              <a:t>“Markdown”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(MD)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7030A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*</a:t>
            </a:r>
            <a:r>
              <a:rPr lang="en-US" sz="1400" i="1" dirty="0">
                <a:solidFill>
                  <a:srgbClr val="0070C0"/>
                </a:solidFill>
              </a:rPr>
              <a:t>italic</a:t>
            </a:r>
            <a:r>
              <a:rPr lang="en-US" sz="1400" dirty="0">
                <a:solidFill>
                  <a:srgbClr val="0070C0"/>
                </a:solidFill>
              </a:rPr>
              <a:t>*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**</a:t>
            </a:r>
            <a:r>
              <a:rPr lang="en-US" sz="1400" b="1" dirty="0">
                <a:solidFill>
                  <a:srgbClr val="0070C0"/>
                </a:solidFill>
              </a:rPr>
              <a:t>bold</a:t>
            </a:r>
            <a:r>
              <a:rPr lang="en-US" sz="1400" dirty="0">
                <a:solidFill>
                  <a:srgbClr val="0070C0"/>
                </a:solidFill>
              </a:rPr>
              <a:t>**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 Title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## Subtitle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### Subtitle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`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inline code</a:t>
            </a:r>
            <a:r>
              <a:rPr lang="en-US" sz="1400" dirty="0">
                <a:solidFill>
                  <a:srgbClr val="0070C0"/>
                </a:solidFill>
              </a:rPr>
              <a:t>`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```python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A code chunk</a:t>
            </a:r>
          </a:p>
          <a:p>
            <a:r>
              <a:rPr lang="en-US" sz="1400" dirty="0">
                <a:solidFill>
                  <a:srgbClr val="0070C0"/>
                </a:solidFill>
              </a:rPr>
              <a:t>```</a:t>
            </a: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GitHub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GitHub logo and symbol, meaning, history, PNG">
            <a:extLst>
              <a:ext uri="{FF2B5EF4-FFF2-40B4-BE49-F238E27FC236}">
                <a16:creationId xmlns:a16="http://schemas.microsoft.com/office/drawing/2014/main" id="{A933B327-4CC2-9DA0-2103-8FBC885C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915" y="0"/>
            <a:ext cx="3960085" cy="228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637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your personal GitHub page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4000" dirty="0"/>
              <a:t>Use some Markdown syntax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4000" dirty="0"/>
              <a:t>Post your profile as a answer to the GitHub discussion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(8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1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038152"/>
            <a:ext cx="8499220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Code can be broken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Advanced Python means building reliable and solid code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Functions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Basis of code modularity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Allows the code to be easily re-usable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good way to think about the code is to think in terms of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 function is created with: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(x):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y = x + 1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 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Minimal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Return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Indentation!</a:t>
            </a: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066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a function that: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Takes an input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Checks whether an input is odd or even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Returns True/False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Robust (deals with unexpected inputs)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Is documented (some comments explain what the code does)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Post your function as an answer to the GitHub discussion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0D4685-1BEE-B46E-113D-F716414ACB26}"/>
              </a:ext>
            </a:extLst>
          </p:cNvPr>
          <p:cNvSpPr/>
          <p:nvPr/>
        </p:nvSpPr>
        <p:spPr>
          <a:xfrm>
            <a:off x="284480" y="0"/>
            <a:ext cx="7333228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About this workshop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Flexible and interactive: the only goal is to be useful to you!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dom.makowski@gmail.com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Real-time feedback (pace, pauses, issues…)</a:t>
            </a:r>
          </a:p>
          <a:p>
            <a:endParaRPr lang="en-US" sz="2000" b="1" dirty="0"/>
          </a:p>
          <a:p>
            <a:r>
              <a:rPr lang="en-US" sz="2000" b="1" dirty="0"/>
              <a:t>Why Python?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Why not SPSS? </a:t>
            </a:r>
            <a:r>
              <a:rPr lang="en-US" sz="2000" dirty="0" err="1"/>
              <a:t>Matlab</a:t>
            </a:r>
            <a:r>
              <a:rPr lang="en-US" sz="2000" dirty="0"/>
              <a:t>? 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Free, Powerful, Versatile (machine learning, stats, signal processing, experiments…), Demanded (</a:t>
            </a:r>
            <a:r>
              <a:rPr lang="en-GB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💰</a:t>
            </a:r>
            <a:r>
              <a:rPr lang="en-US" sz="2000" dirty="0"/>
              <a:t>), Beginner-friendly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My own journey with Python</a:t>
            </a:r>
          </a:p>
        </p:txBody>
      </p:sp>
      <p:pic>
        <p:nvPicPr>
          <p:cNvPr id="1026" name="Picture 2" descr="Linguistics calling — Jeroen van Craenenbroeck">
            <a:extLst>
              <a:ext uri="{FF2B5EF4-FFF2-40B4-BE49-F238E27FC236}">
                <a16:creationId xmlns:a16="http://schemas.microsoft.com/office/drawing/2014/main" id="{03D6EA76-8771-AC5D-4A21-B78DD9DE6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862" y="0"/>
            <a:ext cx="456247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73A9B1-5B4F-41A2-6C6E-F6A73A3817C7}"/>
              </a:ext>
            </a:extLst>
          </p:cNvPr>
          <p:cNvSpPr/>
          <p:nvPr/>
        </p:nvSpPr>
        <p:spPr>
          <a:xfrm>
            <a:off x="7444863" y="5019675"/>
            <a:ext cx="4562474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>
                  <a:solidFill>
                    <a:srgbClr val="FF8580"/>
                  </a:solidFill>
                </a:ln>
                <a:solidFill>
                  <a:schemeClr val="tx1"/>
                </a:solidFill>
              </a:rPr>
              <a:t>TO TELL ME WHAT YOU NEED</a:t>
            </a:r>
            <a:endParaRPr lang="en-GB" sz="2800" b="1" dirty="0">
              <a:ln>
                <a:solidFill>
                  <a:srgbClr val="FF858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3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038152"/>
            <a:ext cx="8499220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Lists and Dictionaries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Containers of multiple things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Lists are </a:t>
            </a:r>
            <a:r>
              <a:rPr lang="en-US" u="sng" dirty="0">
                <a:solidFill>
                  <a:schemeClr val="tx1"/>
                </a:solidFill>
              </a:rPr>
              <a:t>ordered </a:t>
            </a:r>
            <a:endParaRPr lang="en-US" b="1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Dictionaries contain items that have </a:t>
            </a:r>
            <a:r>
              <a:rPr lang="en-US" u="sng" dirty="0">
                <a:solidFill>
                  <a:schemeClr val="tx1"/>
                </a:solidFill>
              </a:rPr>
              <a:t>names</a:t>
            </a:r>
            <a:r>
              <a:rPr lang="en-US" dirty="0">
                <a:solidFill>
                  <a:schemeClr val="tx1"/>
                </a:solidFill>
              </a:rPr>
              <a:t> (“keys”)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[1, 2, 3]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{"A": 1, "B": 2, "C": 3}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Indexing </a:t>
            </a:r>
            <a:r>
              <a:rPr lang="en-US" dirty="0">
                <a:solidFill>
                  <a:srgbClr val="0070C0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: an essential skill</a:t>
            </a:r>
            <a:endParaRPr lang="en-US" b="1" u="sng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[1]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Indexing </a:t>
            </a:r>
            <a:r>
              <a:rPr lang="en-US" b="1" u="sng" dirty="0">
                <a:solidFill>
                  <a:srgbClr val="FF0000"/>
                </a:solidFill>
              </a:rPr>
              <a:t>in Python </a:t>
            </a:r>
            <a:r>
              <a:rPr lang="en-US" b="1" dirty="0">
                <a:solidFill>
                  <a:srgbClr val="FF0000"/>
                </a:solidFill>
              </a:rPr>
              <a:t>starts from 0!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[1]</a:t>
            </a: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26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Without trying, what’s the output of:</a:t>
            </a:r>
            <a:endParaRPr lang="en-US" sz="4400" dirty="0"/>
          </a:p>
          <a:p>
            <a:endParaRPr lang="es-E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s-E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 = {"1": 0, "2": 42, "x": 7}</a:t>
            </a:r>
          </a:p>
          <a:p>
            <a:pPr lvl="1"/>
            <a:endParaRPr lang="es-E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x = </a:t>
            </a:r>
            <a:r>
              <a:rPr lang="es-E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(1 + 1)</a:t>
            </a:r>
          </a:p>
          <a:p>
            <a:pPr lvl="1"/>
            <a:endParaRPr lang="es-E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y = </a:t>
            </a:r>
            <a:r>
              <a:rPr lang="es-E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[x]</a:t>
            </a:r>
          </a:p>
          <a:p>
            <a:pPr lvl="1"/>
            <a:endParaRPr lang="es-E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(y)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7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7" y="103815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Loops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Allows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to </a:t>
            </a:r>
            <a:r>
              <a:rPr lang="fr-FR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iterate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over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stuff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loop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: one (or multiple) variables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that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change at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every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loop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= [2, 4, 5]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in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("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value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 +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Is there a way to simplify the string concatenation?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 convenient way of creating a “list”-like object to iterate on is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range()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i in range(10):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(i)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93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0"/>
            <a:ext cx="9769642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Create a function that takes a number as an input, and prints the </a:t>
            </a:r>
            <a:r>
              <a:rPr lang="en-US" sz="2800" b="1" i="1" dirty="0"/>
              <a:t>Fibonacci </a:t>
            </a:r>
            <a:r>
              <a:rPr lang="en-US" sz="2800" b="1" dirty="0"/>
              <a:t>sequence (0, 1, 1, 2, 3, 5, …) up until that number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Post your solution as a comment to the discussion 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95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555401" y="88002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Advanced iteration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Get</a:t>
            </a:r>
            <a:r>
              <a:rPr lang="fr-FR" dirty="0">
                <a:solidFill>
                  <a:schemeClr val="tx1"/>
                </a:solidFill>
              </a:rPr>
              <a:t> index and content at the </a:t>
            </a:r>
            <a:r>
              <a:rPr lang="fr-FR" dirty="0" err="1">
                <a:solidFill>
                  <a:schemeClr val="tx1"/>
                </a:solidFill>
              </a:rPr>
              <a:t>same</a:t>
            </a:r>
            <a:r>
              <a:rPr lang="fr-FR" dirty="0">
                <a:solidFill>
                  <a:schemeClr val="tx1"/>
                </a:solidFill>
              </a:rPr>
              <a:t>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enumerate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= [2, 4, 5]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in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("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value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 +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Enumerate</a:t>
            </a:r>
            <a:r>
              <a:rPr lang="fr-FR" dirty="0">
                <a:solidFill>
                  <a:schemeClr val="tx1"/>
                </a:solidFill>
              </a:rPr>
              <a:t> on </a:t>
            </a:r>
            <a:r>
              <a:rPr lang="fr-FR" dirty="0" err="1">
                <a:solidFill>
                  <a:schemeClr val="tx1"/>
                </a:solidFill>
              </a:rPr>
              <a:t>dictionaries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rgbClr val="0070C0"/>
                </a:solidFill>
              </a:rPr>
              <a:t>dict.keys</a:t>
            </a:r>
            <a:r>
              <a:rPr lang="fr-FR" dirty="0">
                <a:solidFill>
                  <a:srgbClr val="0070C0"/>
                </a:solidFill>
              </a:rPr>
              <a:t>() or </a:t>
            </a:r>
            <a:r>
              <a:rPr lang="fr-FR" dirty="0" err="1">
                <a:solidFill>
                  <a:srgbClr val="0070C0"/>
                </a:solidFill>
              </a:rPr>
              <a:t>mydict.items</a:t>
            </a:r>
            <a:r>
              <a:rPr lang="fr-FR" dirty="0">
                <a:solidFill>
                  <a:srgbClr val="0070C0"/>
                </a:solidFill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rgbClr val="0070C0"/>
              </a:solidFill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{"A": 1, "B": 2, "C": 3}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k in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mydict.keys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(k)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 k, item in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mydict.items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print(k)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print(item)</a:t>
            </a:r>
            <a:endParaRPr lang="fr-FR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8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631028" y="598139"/>
            <a:ext cx="10087389" cy="60776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Can </a:t>
            </a:r>
            <a:r>
              <a:rPr lang="fr-FR" b="1" dirty="0" err="1">
                <a:solidFill>
                  <a:schemeClr val="tx1"/>
                </a:solidFill>
              </a:rPr>
              <a:t>also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iterate</a:t>
            </a:r>
            <a:r>
              <a:rPr lang="fr-FR" b="1" dirty="0">
                <a:solidFill>
                  <a:schemeClr val="tx1"/>
                </a:solidFill>
              </a:rPr>
              <a:t> on strings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sentence = "Hello World"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 l in sentence: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print(l)</a:t>
            </a:r>
          </a:p>
          <a:p>
            <a:endParaRPr lang="en-US" b="1" dirty="0"/>
          </a:p>
          <a:p>
            <a:r>
              <a:rPr lang="en-US" b="1" dirty="0"/>
              <a:t>Add / remove from containers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Lists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mylist.append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what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),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mylist.insert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what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Dicts: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mydict.pop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what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),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["key"] = 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</a:rPr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objects have “methods” (functions attached to them)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of them act “</a:t>
            </a:r>
            <a:r>
              <a:rPr lang="en-US" u="sng" dirty="0">
                <a:solidFill>
                  <a:schemeClr val="tx1"/>
                </a:solidFill>
              </a:rPr>
              <a:t>in-place</a:t>
            </a:r>
            <a:r>
              <a:rPr lang="en-US" dirty="0">
                <a:solidFill>
                  <a:schemeClr val="tx1"/>
                </a:solidFill>
              </a:rPr>
              <a:t>” (no return)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Strings have methods too (e.g., </a:t>
            </a:r>
            <a:r>
              <a:rPr lang="en-US" dirty="0">
                <a:solidFill>
                  <a:srgbClr val="0070C0"/>
                </a:solidFill>
              </a:rPr>
              <a:t>.replace()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.lower()</a:t>
            </a:r>
            <a:r>
              <a:rPr lang="en-US" dirty="0">
                <a:solidFill>
                  <a:schemeClr val="tx1"/>
                </a:solidFill>
              </a:rPr>
              <a:t>, …)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sentence = "Hello World"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sentence.replace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("Hello", "Goodbye")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Sentence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Other useful methods include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.index() </a:t>
            </a:r>
            <a:r>
              <a:rPr lang="en-US" dirty="0" err="1">
                <a:solidFill>
                  <a:schemeClr val="tx1"/>
                </a:solidFill>
              </a:rPr>
              <a:t>fors</a:t>
            </a:r>
            <a:r>
              <a:rPr lang="en-US" dirty="0">
                <a:solidFill>
                  <a:schemeClr val="tx1"/>
                </a:solidFill>
              </a:rPr>
              <a:t> lists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[“x”, “y”, “z”]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mylist.index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(“y”)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47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519106"/>
            <a:ext cx="9769642" cy="63388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Create an encoder that changes each letter of a sentence into the next alphabetical order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Post your solution as a comment to the discussion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r>
              <a:rPr lang="en-US" sz="2800" b="1" dirty="0"/>
              <a:t>Expected: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x = encode(“Hello World”)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print(x)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“</a:t>
            </a:r>
            <a:r>
              <a:rPr lang="en-US" sz="2800" b="1" dirty="0" err="1">
                <a:solidFill>
                  <a:srgbClr val="0070C0"/>
                </a:solidFill>
              </a:rPr>
              <a:t>ifmmp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xpsme</a:t>
            </a:r>
            <a:r>
              <a:rPr lang="en-US" sz="2800" b="1" dirty="0">
                <a:solidFill>
                  <a:srgbClr val="0070C0"/>
                </a:solidFill>
              </a:rPr>
              <a:t>”</a:t>
            </a:r>
          </a:p>
          <a:p>
            <a:endParaRPr lang="en-US" sz="2800" b="1" dirty="0"/>
          </a:p>
          <a:p>
            <a:r>
              <a:rPr lang="en-US" sz="2800" b="1" dirty="0"/>
              <a:t>Hint</a:t>
            </a:r>
            <a:r>
              <a:rPr lang="en-US" sz="2800" dirty="0"/>
              <a:t>: your function might include: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alphabet = </a:t>
            </a:r>
            <a:r>
              <a:rPr lang="pt-BR" sz="2800" b="1" dirty="0">
                <a:solidFill>
                  <a:srgbClr val="0070C0"/>
                </a:solidFill>
              </a:rPr>
              <a:t> ["a", "b", "c", "d", "e", "f", "g", "h", "i", "j", "k", "l", "m", "n", "o", "p", "q", "r", "s", "t", "u", "v", "w", "x", "y", "z"]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60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555401" y="88002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Functions with multiple arguments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Mandatory</a:t>
            </a:r>
            <a:r>
              <a:rPr lang="fr-FR" dirty="0">
                <a:solidFill>
                  <a:schemeClr val="tx1"/>
                </a:solidFill>
              </a:rPr>
              <a:t> arguments vs </a:t>
            </a:r>
            <a:r>
              <a:rPr lang="fr-FR" dirty="0" err="1">
                <a:solidFill>
                  <a:schemeClr val="tx1"/>
                </a:solidFill>
              </a:rPr>
              <a:t>Optional</a:t>
            </a:r>
            <a:r>
              <a:rPr lang="fr-FR" dirty="0">
                <a:solidFill>
                  <a:schemeClr val="tx1"/>
                </a:solidFill>
              </a:rPr>
              <a:t> arguments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ef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myfunction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(arg1, arg2, arg3=True, arg4=5):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   …</a:t>
            </a:r>
          </a:p>
          <a:p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myfunction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(3, 4, arg4=2)</a:t>
            </a:r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10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0"/>
            <a:ext cx="9769642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Add an encoder feature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Post your solution as a comment to the discussion 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r>
              <a:rPr lang="en-US" sz="2800" b="1" dirty="0"/>
              <a:t>Expected: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x = decoder(“Hello World”, encode=True)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print(x)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“</a:t>
            </a:r>
            <a:r>
              <a:rPr lang="en-US" sz="2800" b="1" dirty="0" err="1">
                <a:solidFill>
                  <a:srgbClr val="0070C0"/>
                </a:solidFill>
              </a:rPr>
              <a:t>ifmmp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xpsme</a:t>
            </a:r>
            <a:r>
              <a:rPr lang="en-US" sz="2800" b="1" dirty="0">
                <a:solidFill>
                  <a:srgbClr val="0070C0"/>
                </a:solidFill>
              </a:rPr>
              <a:t>”</a:t>
            </a:r>
          </a:p>
          <a:p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b="1" dirty="0">
                <a:solidFill>
                  <a:srgbClr val="0070C0"/>
                </a:solidFill>
              </a:rPr>
              <a:t>&gt;&gt;&gt; y = decoder(“</a:t>
            </a:r>
            <a:r>
              <a:rPr lang="en-US" sz="2800" b="1" dirty="0" err="1">
                <a:solidFill>
                  <a:srgbClr val="0070C0"/>
                </a:solidFill>
              </a:rPr>
              <a:t>ifmmp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xpsme</a:t>
            </a:r>
            <a:r>
              <a:rPr lang="en-US" sz="2800" b="1" dirty="0">
                <a:solidFill>
                  <a:srgbClr val="0070C0"/>
                </a:solidFill>
              </a:rPr>
              <a:t>”)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print(y)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“hello world”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00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555401" y="88002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Functions can use other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Utility functions that are meant to be “</a:t>
            </a:r>
            <a:r>
              <a:rPr lang="en-US" b="1" dirty="0">
                <a:solidFill>
                  <a:schemeClr val="tx1"/>
                </a:solidFill>
              </a:rPr>
              <a:t>internal” </a:t>
            </a:r>
            <a:r>
              <a:rPr lang="en-US" dirty="0">
                <a:solidFill>
                  <a:schemeClr val="tx1"/>
                </a:solidFill>
              </a:rPr>
              <a:t>(non- “</a:t>
            </a:r>
            <a:r>
              <a:rPr lang="en-US" b="1" dirty="0">
                <a:solidFill>
                  <a:schemeClr val="tx1"/>
                </a:solidFill>
              </a:rPr>
              <a:t>exposed”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Convention to start with “_”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decoder(“Hello World”, encode=True)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Split the two parts into two “internal”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57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A51291-75AB-8475-2E13-53889A827F2C}"/>
              </a:ext>
            </a:extLst>
          </p:cNvPr>
          <p:cNvSpPr/>
          <p:nvPr/>
        </p:nvSpPr>
        <p:spPr>
          <a:xfrm>
            <a:off x="6740255" y="1692301"/>
            <a:ext cx="4984813" cy="315708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 you do?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What’s your experience &amp; need with Python?</a:t>
            </a:r>
          </a:p>
        </p:txBody>
      </p:sp>
      <p:pic>
        <p:nvPicPr>
          <p:cNvPr id="2050" name="Picture 2" descr="curious derp Blank Template - Imgflip">
            <a:extLst>
              <a:ext uri="{FF2B5EF4-FFF2-40B4-BE49-F238E27FC236}">
                <a16:creationId xmlns:a16="http://schemas.microsoft.com/office/drawing/2014/main" id="{9713838B-0046-A509-1A56-11E9FC052C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/>
          <a:stretch/>
        </p:blipFill>
        <p:spPr bwMode="auto">
          <a:xfrm>
            <a:off x="1" y="10"/>
            <a:ext cx="6005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48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Split the two parts into two “internal” functions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r>
              <a:rPr lang="en-US" sz="2800" b="1" dirty="0"/>
              <a:t>Expected:</a:t>
            </a:r>
          </a:p>
          <a:p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decoder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(sentence, encode=True)</a:t>
            </a:r>
          </a:p>
          <a:p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   if encode is True:</a:t>
            </a:r>
          </a:p>
          <a:p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       return _encode(sentence)</a:t>
            </a:r>
          </a:p>
          <a:p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   else:</a:t>
            </a:r>
          </a:p>
          <a:p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       return _decode(sentence)</a:t>
            </a:r>
          </a:p>
          <a:p>
            <a:endParaRPr 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_encode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(sentence):</a:t>
            </a:r>
          </a:p>
          <a:p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   pass</a:t>
            </a:r>
          </a:p>
          <a:p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_decode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(sentence):</a:t>
            </a:r>
          </a:p>
          <a:p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   pass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18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51256"/>
            <a:ext cx="8499220" cy="52870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Import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Loads packages (or scripts) into memory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import this </a:t>
            </a:r>
          </a:p>
          <a:p>
            <a:endParaRPr lang="en-US" b="1" dirty="0"/>
          </a:p>
          <a:p>
            <a:r>
              <a:rPr lang="en-US" b="1" dirty="0"/>
              <a:t>Packages</a:t>
            </a:r>
            <a:endParaRPr lang="en-US" sz="1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Most functionalities comes from packages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Packages need to be “imported” every time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Add “import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“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os.listdir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Useful for listing files / participants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GitHub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42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51256"/>
            <a:ext cx="8499220" cy="52870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Functions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Basis of code modularity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Allows the code to be easily re-usable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good way to think about the code is to think in terms of functions</a:t>
            </a:r>
          </a:p>
          <a:p>
            <a:endParaRPr lang="en-US" b="1" dirty="0"/>
          </a:p>
          <a:p>
            <a:r>
              <a:rPr lang="en-US" b="1" dirty="0"/>
              <a:t>Packages</a:t>
            </a:r>
            <a:endParaRPr lang="en-US" sz="1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Most functionalities comes from packages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Packages need to be “imported” every time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Add “import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“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os.listdir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Useful for listing files / participants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526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BBCE3A-F8DA-3067-A302-DD9BA165E1B6}"/>
              </a:ext>
            </a:extLst>
          </p:cNvPr>
          <p:cNvSpPr/>
          <p:nvPr/>
        </p:nvSpPr>
        <p:spPr>
          <a:xfrm>
            <a:off x="404148" y="151256"/>
            <a:ext cx="8499220" cy="28395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Installing new packages</a:t>
            </a:r>
            <a:endParaRPr lang="en-US" sz="1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black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820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24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a Pull Request (PR):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Delete the line that is assigned to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18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 err="1"/>
              <a:t>Exercice</a:t>
            </a:r>
            <a:r>
              <a:rPr lang="en-US" sz="9600" b="1" dirty="0"/>
              <a:t> time!</a:t>
            </a:r>
          </a:p>
          <a:p>
            <a:pPr algn="ctr"/>
            <a:r>
              <a:rPr lang="en-US" sz="4400" i="1" dirty="0"/>
              <a:t>3 min</a:t>
            </a:r>
          </a:p>
          <a:p>
            <a:pPr algn="ctr"/>
            <a:endParaRPr lang="en-US" sz="9600" b="1" dirty="0"/>
          </a:p>
          <a:p>
            <a:pPr marL="1143000" indent="-1143000" algn="ctr">
              <a:buFont typeface="Wingdings" panose="05000000000000000000" pitchFamily="2" charset="2"/>
              <a:buChar char="ü"/>
            </a:pPr>
            <a:r>
              <a:rPr lang="en-US" sz="4400" b="1" dirty="0"/>
              <a:t>Goal: </a:t>
            </a:r>
            <a:r>
              <a:rPr lang="en-US" sz="4400" dirty="0"/>
              <a:t>“install the NeuroKit2 package”</a:t>
            </a:r>
            <a:endParaRPr lang="en-US" sz="4000" dirty="0"/>
          </a:p>
        </p:txBody>
      </p:sp>
      <p:pic>
        <p:nvPicPr>
          <p:cNvPr id="4" name="Graphic 3" descr="Muscular arm with solid fill">
            <a:extLst>
              <a:ext uri="{FF2B5EF4-FFF2-40B4-BE49-F238E27FC236}">
                <a16:creationId xmlns:a16="http://schemas.microsoft.com/office/drawing/2014/main" id="{5BF826DC-2915-2BF8-687B-0FF533F94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640" y="1330960"/>
            <a:ext cx="1803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7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82CE4-EF52-2B2D-78F7-C484BC9721A6}"/>
              </a:ext>
            </a:extLst>
          </p:cNvPr>
          <p:cNvSpPr/>
          <p:nvPr/>
        </p:nvSpPr>
        <p:spPr>
          <a:xfrm>
            <a:off x="284479" y="0"/>
            <a:ext cx="6549457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Advanced Python</a:t>
            </a:r>
          </a:p>
          <a:p>
            <a:r>
              <a:rPr lang="en-US" sz="2400" i="1" dirty="0"/>
              <a:t>Personal coding vs. re-usable coding</a:t>
            </a:r>
          </a:p>
          <a:p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Modularity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i="1" dirty="0"/>
              <a:t>Functions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Re-usability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i="1" dirty="0"/>
              <a:t>Packaging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Availability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i="1" dirty="0"/>
              <a:t>Open-sourcing, contributing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Efficiency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trike="sngStrike" dirty="0"/>
              <a:t>Vectorization, profiling, 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BBFD35-7A8F-0A26-6ACA-F40C22881865}"/>
              </a:ext>
            </a:extLst>
          </p:cNvPr>
          <p:cNvGrpSpPr/>
          <p:nvPr/>
        </p:nvGrpSpPr>
        <p:grpSpPr>
          <a:xfrm>
            <a:off x="6096000" y="859397"/>
            <a:ext cx="5565421" cy="3133332"/>
            <a:chOff x="5664338" y="756270"/>
            <a:chExt cx="5565421" cy="3133332"/>
          </a:xfrm>
        </p:grpSpPr>
        <p:pic>
          <p:nvPicPr>
            <p:cNvPr id="1026" name="Picture 2" descr="NBC Developing 'IT Crowd' Remake With Original Graham Linehan - Variety">
              <a:extLst>
                <a:ext uri="{FF2B5EF4-FFF2-40B4-BE49-F238E27FC236}">
                  <a16:creationId xmlns:a16="http://schemas.microsoft.com/office/drawing/2014/main" id="{2D3C3CAD-E00E-CA75-60CB-6F239EEB7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338" y="756270"/>
              <a:ext cx="5565421" cy="31333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9FD3F2-4181-2BBF-0BDA-1C506213DC5A}"/>
                </a:ext>
              </a:extLst>
            </p:cNvPr>
            <p:cNvSpPr/>
            <p:nvPr/>
          </p:nvSpPr>
          <p:spPr>
            <a:xfrm>
              <a:off x="6300244" y="1293540"/>
              <a:ext cx="1406842" cy="84464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lIns="91440" tIns="45720" rIns="91440" bIns="45720" rtlCol="0" anchor="b">
              <a:normAutofit fontScale="40000" lnSpcReduction="20000"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5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Beginner Pythonista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36EB6-C8E6-5309-280A-DC7F66A9A071}"/>
                </a:ext>
              </a:extLst>
            </p:cNvPr>
            <p:cNvSpPr/>
            <p:nvPr/>
          </p:nvSpPr>
          <p:spPr>
            <a:xfrm>
              <a:off x="9752734" y="1409541"/>
              <a:ext cx="1406842" cy="84464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lIns="91440" tIns="45720" rIns="91440" bIns="45720" rtlCol="0" anchor="b">
              <a:normAutofit fontScale="40000" lnSpcReduction="20000"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5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Expert Pythonista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896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87FD14-1612-4FCB-5E1E-2814B13F7225}"/>
              </a:ext>
            </a:extLst>
          </p:cNvPr>
          <p:cNvSpPr/>
          <p:nvPr/>
        </p:nvSpPr>
        <p:spPr>
          <a:xfrm>
            <a:off x="650240" y="233756"/>
            <a:ext cx="10485119" cy="6435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Program </a:t>
            </a:r>
            <a:r>
              <a:rPr lang="en-US" sz="2800" i="1" dirty="0"/>
              <a:t>(theoretical)</a:t>
            </a:r>
          </a:p>
          <a:p>
            <a:endParaRPr lang="en-US" dirty="0"/>
          </a:p>
          <a:p>
            <a:r>
              <a:rPr lang="en-US" b="1" dirty="0"/>
              <a:t>Day 1: Python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Setting-up Python, VS-code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Afternoon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Installing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&amp; pandas</a:t>
            </a:r>
          </a:p>
          <a:p>
            <a:endParaRPr lang="en-US" dirty="0"/>
          </a:p>
          <a:p>
            <a:r>
              <a:rPr lang="en-US" b="1" dirty="0"/>
              <a:t>Day2: Modularity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NeuroKit</a:t>
            </a:r>
            <a:r>
              <a:rPr lang="en-US" dirty="0"/>
              <a:t> &amp; Signal Processing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Afternoon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Packaging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Docstrings</a:t>
            </a:r>
          </a:p>
          <a:p>
            <a:endParaRPr lang="en-US" dirty="0"/>
          </a:p>
          <a:p>
            <a:r>
              <a:rPr lang="en-US" b="1" dirty="0"/>
              <a:t>Day 3: Reproducibility and Packaging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Posting package 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Afternoon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On-demand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C77273-9529-2595-E255-191F28DD8CB4}"/>
              </a:ext>
            </a:extLst>
          </p:cNvPr>
          <p:cNvSpPr/>
          <p:nvPr/>
        </p:nvSpPr>
        <p:spPr>
          <a:xfrm>
            <a:off x="6380175" y="1084829"/>
            <a:ext cx="4954566" cy="48140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Homework</a:t>
            </a:r>
            <a:r>
              <a:rPr lang="en-US" dirty="0"/>
              <a:t>: Create your own accessible and documented Python package to reproduce the creation of descriptive statistics of heart rate (Mean, SD, etc.) given a file containing an ECG signal</a:t>
            </a:r>
          </a:p>
          <a:p>
            <a:endParaRPr lang="en-US" dirty="0"/>
          </a:p>
          <a:p>
            <a:r>
              <a:rPr lang="en-US" b="1" dirty="0"/>
              <a:t>Pass if: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Installation instructions work (I can install)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Documentation website contains examples that I can run locally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functions are documented</a:t>
            </a:r>
          </a:p>
          <a:p>
            <a:r>
              <a:rPr lang="en-US" b="1" dirty="0"/>
              <a:t>Bonus</a:t>
            </a:r>
            <a:r>
              <a:rPr lang="en-US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/>
              <a:t>You leave one typo that you reference in an issue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Make a Pull Request on a classmate’s package to address that issue</a:t>
            </a:r>
          </a:p>
        </p:txBody>
      </p:sp>
    </p:spTree>
    <p:extLst>
      <p:ext uri="{BB962C8B-B14F-4D97-AF65-F5344CB8AC3E}">
        <p14:creationId xmlns:p14="http://schemas.microsoft.com/office/powerpoint/2010/main" val="255911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01ED22-DFC3-5C2F-0005-E4257A0C3E26}"/>
              </a:ext>
            </a:extLst>
          </p:cNvPr>
          <p:cNvSpPr/>
          <p:nvPr/>
        </p:nvSpPr>
        <p:spPr>
          <a:xfrm>
            <a:off x="1140823" y="348343"/>
            <a:ext cx="6696891" cy="5982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Prerequisites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GitHub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Day 1</a:t>
            </a:r>
            <a:r>
              <a:rPr lang="en-SG" sz="9600" b="1" dirty="0"/>
              <a:t> - Morning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00216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B6E9D9-15EB-FE29-3153-52BE2475BDFE}"/>
              </a:ext>
            </a:extLst>
          </p:cNvPr>
          <p:cNvSpPr/>
          <p:nvPr/>
        </p:nvSpPr>
        <p:spPr>
          <a:xfrm>
            <a:off x="507777" y="0"/>
            <a:ext cx="6696891" cy="5982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Python</a:t>
            </a:r>
          </a:p>
          <a:p>
            <a:endParaRPr lang="en-US" dirty="0"/>
          </a:p>
          <a:p>
            <a:r>
              <a:rPr lang="en-US" dirty="0"/>
              <a:t>Installation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python.org/downloads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Python 3 (= 3.x)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44779-D092-6485-3E37-728B6F01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761" y="1141439"/>
            <a:ext cx="6449462" cy="4431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B0F9B3-1C77-B9A3-8B2E-150423A181D1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48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F6F5A4-BFF3-B37B-F46C-D29EFF95DFDB}"/>
              </a:ext>
            </a:extLst>
          </p:cNvPr>
          <p:cNvSpPr/>
          <p:nvPr/>
        </p:nvSpPr>
        <p:spPr>
          <a:xfrm>
            <a:off x="507777" y="0"/>
            <a:ext cx="6696891" cy="5982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VS CODE</a:t>
            </a:r>
          </a:p>
          <a:p>
            <a:r>
              <a:rPr lang="en-US" i="1" dirty="0"/>
              <a:t>Still painful and clunky, but becoming the default </a:t>
            </a:r>
            <a:r>
              <a:rPr lang="en-US" dirty="0"/>
              <a:t>🤷</a:t>
            </a:r>
          </a:p>
          <a:p>
            <a:endParaRPr lang="en-US" i="1" dirty="0"/>
          </a:p>
          <a:p>
            <a:r>
              <a:rPr lang="en-US" dirty="0"/>
              <a:t>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VS Code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code.visualstudio.com/download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Open, select theme and mark the rest as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to “Extensions”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Python &amp; </a:t>
            </a:r>
            <a:r>
              <a:rPr lang="en-US" dirty="0" err="1"/>
              <a:t>Jupyter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9590C-2E44-95F9-1737-EEDAD1D16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31" y="222418"/>
            <a:ext cx="4782499" cy="3206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41B063-6E86-7D7A-93FB-EE9328C3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033" y="4228240"/>
            <a:ext cx="7425897" cy="2318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4C9DB0-6B37-84F7-C6AC-7EB28C6E1CC1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6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2074</Words>
  <Application>Microsoft Office PowerPoint</Application>
  <PresentationFormat>Widescreen</PresentationFormat>
  <Paragraphs>419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170</cp:revision>
  <dcterms:created xsi:type="dcterms:W3CDTF">2022-06-20T14:12:13Z</dcterms:created>
  <dcterms:modified xsi:type="dcterms:W3CDTF">2022-07-04T14:24:00Z</dcterms:modified>
</cp:coreProperties>
</file>