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262" r:id="rId3"/>
    <p:sldId id="264" r:id="rId4"/>
    <p:sldId id="263" r:id="rId5"/>
    <p:sldId id="257" r:id="rId6"/>
    <p:sldId id="259" r:id="rId7"/>
    <p:sldId id="267" r:id="rId8"/>
    <p:sldId id="265" r:id="rId9"/>
    <p:sldId id="268" r:id="rId10"/>
    <p:sldId id="269" r:id="rId11"/>
    <p:sldId id="270" r:id="rId12"/>
    <p:sldId id="274" r:id="rId13"/>
    <p:sldId id="272" r:id="rId14"/>
    <p:sldId id="275" r:id="rId15"/>
    <p:sldId id="280" r:id="rId16"/>
    <p:sldId id="277" r:id="rId17"/>
    <p:sldId id="278" r:id="rId18"/>
    <p:sldId id="282" r:id="rId19"/>
    <p:sldId id="286" r:id="rId20"/>
    <p:sldId id="285" r:id="rId21"/>
    <p:sldId id="287" r:id="rId22"/>
    <p:sldId id="288" r:id="rId23"/>
    <p:sldId id="289" r:id="rId24"/>
    <p:sldId id="290" r:id="rId25"/>
    <p:sldId id="291" r:id="rId26"/>
    <p:sldId id="293" r:id="rId27"/>
    <p:sldId id="292" r:id="rId28"/>
    <p:sldId id="294" r:id="rId29"/>
    <p:sldId id="295" r:id="rId30"/>
    <p:sldId id="279" r:id="rId31"/>
    <p:sldId id="271" r:id="rId32"/>
    <p:sldId id="296" r:id="rId33"/>
    <p:sldId id="297" r:id="rId34"/>
    <p:sldId id="298" r:id="rId35"/>
    <p:sldId id="301" r:id="rId36"/>
    <p:sldId id="299" r:id="rId37"/>
    <p:sldId id="303" r:id="rId38"/>
    <p:sldId id="306" r:id="rId39"/>
    <p:sldId id="305" r:id="rId40"/>
    <p:sldId id="307" r:id="rId41"/>
    <p:sldId id="304" r:id="rId42"/>
    <p:sldId id="311" r:id="rId43"/>
    <p:sldId id="308" r:id="rId44"/>
    <p:sldId id="309" r:id="rId45"/>
    <p:sldId id="313" r:id="rId46"/>
    <p:sldId id="300" r:id="rId47"/>
    <p:sldId id="314" r:id="rId48"/>
    <p:sldId id="284" r:id="rId49"/>
    <p:sldId id="319" r:id="rId50"/>
    <p:sldId id="318" r:id="rId51"/>
    <p:sldId id="317" r:id="rId52"/>
    <p:sldId id="320" r:id="rId53"/>
    <p:sldId id="310" r:id="rId54"/>
    <p:sldId id="321" r:id="rId55"/>
    <p:sldId id="322" r:id="rId56"/>
    <p:sldId id="315" r:id="rId57"/>
    <p:sldId id="323" r:id="rId58"/>
    <p:sldId id="312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222" autoAdjust="0"/>
  </p:normalViewPr>
  <p:slideViewPr>
    <p:cSldViewPr snapToGrid="0">
      <p:cViewPr varScale="1">
        <p:scale>
          <a:sx n="87" d="100"/>
          <a:sy n="87" d="100"/>
        </p:scale>
        <p:origin x="171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6ECD4-0474-4E45-8AB6-E638CB57F567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4256A-F9CA-4E25-AE2B-D4B2F3A4A7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187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4256A-F9CA-4E25-AE2B-D4B2F3A4A75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469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World"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encoder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sentence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Initialize Encoded word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encoded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Defined alphabet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alphabet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"z"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Make sure it's lowercase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sentence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sentence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.lower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sentence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encoded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"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alphabet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encoded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alphabet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encoded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encoder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4256A-F9CA-4E25-AE2B-D4B2F3A4A757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8667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4256A-F9CA-4E25-AE2B-D4B2F3A4A757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40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4256A-F9CA-4E25-AE2B-D4B2F3A4A757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367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4256A-F9CA-4E25-AE2B-D4B2F3A4A757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14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CB349-3B82-38C8-147E-323C06C1E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A284D-DEFC-2A7A-E6BA-D252BFAFB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10B55-7C61-77C7-FA7B-967B8C06E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B66A-7407-4136-A082-0671BF129C72}" type="datetimeFigureOut">
              <a:rPr lang="en-SG" smtClean="0"/>
              <a:t>6/7/2022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EC281-278F-6F80-318B-3DE896912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95DB8-B901-82C3-3401-1596058E9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9DFC-80BC-4F1E-87B4-DDCA6D1C36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2827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71EE4-0CCB-0761-F5CA-326860AE2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96E087-F34A-0761-E389-D83F7F7E9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4A10F-5558-AE46-10F5-71463BA59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B66A-7407-4136-A082-0671BF129C72}" type="datetimeFigureOut">
              <a:rPr lang="en-SG" smtClean="0"/>
              <a:t>6/7/2022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D0DBE-9915-C9A5-D0AE-6CFFA9E0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C80C8-B4ED-80C6-D739-CEC81B9AA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9DFC-80BC-4F1E-87B4-DDCA6D1C36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47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57E5F4-A02B-6FBA-8FC7-21B45DC14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384BC-7767-9164-32BD-039D4C6A8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FCFD8-9E0B-A0BC-B628-1AE2AB19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B66A-7407-4136-A082-0671BF129C72}" type="datetimeFigureOut">
              <a:rPr lang="en-SG" smtClean="0"/>
              <a:t>6/7/2022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19A71-2D7F-79FC-DA9E-E3AFE335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B691D-D394-9A37-FB46-4F1672B5E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9DFC-80BC-4F1E-87B4-DDCA6D1C36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1125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780F9-A79D-16BA-25DF-A52B4727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CE5A2-B027-2601-6944-C7F87A03E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44893-22CC-E6FD-A871-E007AA1F1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B66A-7407-4136-A082-0671BF129C72}" type="datetimeFigureOut">
              <a:rPr lang="en-SG" smtClean="0"/>
              <a:t>6/7/2022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42C4-DC89-7480-7AE8-240DF0E06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2FA07-C8F2-6D0D-AD84-2EC9C11D2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9DFC-80BC-4F1E-87B4-DDCA6D1C36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5064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1A2A2-D1AA-432E-FA30-A9C8C3A94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64B82-ADE6-AB53-C8F8-E927F3886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8317A-9F08-D0BD-5EFD-D4FDCF798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B66A-7407-4136-A082-0671BF129C72}" type="datetimeFigureOut">
              <a:rPr lang="en-SG" smtClean="0"/>
              <a:t>6/7/2022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08126-EA81-D53E-FA32-19AA4059B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47257-6F2D-15BC-702E-45B5AD7A6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9DFC-80BC-4F1E-87B4-DDCA6D1C36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3276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F2285-CDF5-3EDE-7743-C0D2DF8A4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CA0DD-365D-D0E8-6976-FDF8F20D8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25A24A-DA7D-0BA9-FFC0-5DA2432E0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B0993-98DE-9CA0-06F2-D3F965054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B66A-7407-4136-A082-0671BF129C72}" type="datetimeFigureOut">
              <a:rPr lang="en-SG" smtClean="0"/>
              <a:t>6/7/2022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6C8A3-3C07-FA6B-09A0-E2A2960CF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0A9F7-DCAA-F098-AD37-6D54FF223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9DFC-80BC-4F1E-87B4-DDCA6D1C36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5696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C426A-F108-61E8-2329-C5056B326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4FDCB-F897-FCCD-6AF4-3F81AB1E2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0A0E7-4BAF-6CCE-0B6C-B1DDA3769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E550E1-509E-5CE5-516D-DC28ED49AE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F4AFB-D85C-15C5-9B8A-6A31B2C1BC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2F9E7F-D831-A6F0-76CB-95BA9A73A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B66A-7407-4136-A082-0671BF129C72}" type="datetimeFigureOut">
              <a:rPr lang="en-SG" smtClean="0"/>
              <a:t>6/7/2022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69D2BC-8A7F-595A-387D-BFBBF7C12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1A316C-DD07-5E00-87F5-17386A640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9DFC-80BC-4F1E-87B4-DDCA6D1C36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3725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F73A0-E41F-9F10-D872-06ABC2616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37A0C-3D06-D4CA-DB04-6CECF30D8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B66A-7407-4136-A082-0671BF129C72}" type="datetimeFigureOut">
              <a:rPr lang="en-SG" smtClean="0"/>
              <a:t>6/7/2022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C6894-DC9E-86AC-E1EC-46B01051A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660CC-B3AF-1640-9470-69B5042A3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9DFC-80BC-4F1E-87B4-DDCA6D1C36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527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CD695B-FD5A-5E82-B965-745C38842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B66A-7407-4136-A082-0671BF129C72}" type="datetimeFigureOut">
              <a:rPr lang="en-SG" smtClean="0"/>
              <a:t>6/7/2022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4F84FB-AFD5-BF83-A24A-E025C5A76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1A11A-1A47-4C7F-4318-41A36F38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9DFC-80BC-4F1E-87B4-DDCA6D1C36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4781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1B7C-A2E5-DBF9-2EBD-A658699A3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392BB-9CD8-4E2B-817E-CCE87DBFC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EB68E-48A5-57D8-AF19-11AB919EC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C4C93-46BD-E9CD-78F8-46A21E8A1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B66A-7407-4136-A082-0671BF129C72}" type="datetimeFigureOut">
              <a:rPr lang="en-SG" smtClean="0"/>
              <a:t>6/7/2022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02A4F-091E-A6FF-B6F6-952AFC7F4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247C-FF45-2521-7F48-42EA28101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9DFC-80BC-4F1E-87B4-DDCA6D1C36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668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FB031-1501-EB2C-B75A-E7E76236C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D0D5E9-A391-B420-55DC-2A15463DFE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80B83-9935-3219-C96C-754C408A3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E42C4-C496-1873-D8CC-F0A0FC5F8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B66A-7407-4136-A082-0671BF129C72}" type="datetimeFigureOut">
              <a:rPr lang="en-SG" smtClean="0"/>
              <a:t>6/7/2022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47373-1795-4116-5AEF-4F31844A7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2F999-5ABC-4A27-7D69-C017BE5B7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9DFC-80BC-4F1E-87B4-DDCA6D1C36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6413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B02A6B-AA24-314F-C121-1F629A70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497B0-9EBC-2D6F-53A5-1312D4D3D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42853-1027-7011-AD7C-340BBF1E71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CB66A-7407-4136-A082-0671BF129C72}" type="datetimeFigureOut">
              <a:rPr lang="en-SG" smtClean="0"/>
              <a:t>6/7/2022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F413C-0452-9606-1748-CC4830207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56BE9-080D-EF19-0F14-1D35972EA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39DFC-80BC-4F1E-87B4-DDCA6D1C36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786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dom.makowski@gmail.com" TargetMode="Externa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miniqueMakowski/teaching/blob/master/Python/2022_Zuric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100000">
              <a:srgbClr val="00206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A06D70-9721-E2DB-0D1F-BFB76F37B886}"/>
              </a:ext>
            </a:extLst>
          </p:cNvPr>
          <p:cNvSpPr/>
          <p:nvPr/>
        </p:nvSpPr>
        <p:spPr>
          <a:xfrm>
            <a:off x="7652750" y="1329640"/>
            <a:ext cx="4939984" cy="294342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i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Advanced Python for Psychologists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000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Dominique Makowski – July 2022</a:t>
            </a:r>
          </a:p>
        </p:txBody>
      </p:sp>
      <p:sp>
        <p:nvSpPr>
          <p:cNvPr id="1033" name="Freeform: Shape 103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Python Comment Block – How to Comment Out Code in Python">
            <a:extLst>
              <a:ext uri="{FF2B5EF4-FFF2-40B4-BE49-F238E27FC236}">
                <a16:creationId xmlns:a16="http://schemas.microsoft.com/office/drawing/2014/main" id="{DAD2D826-8C18-8403-5AD3-C5DAF8DE9D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1" r="18734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6ACC9B5-D6C5-EF6E-9740-049BAA26B443}"/>
              </a:ext>
            </a:extLst>
          </p:cNvPr>
          <p:cNvSpPr/>
          <p:nvPr/>
        </p:nvSpPr>
        <p:spPr>
          <a:xfrm>
            <a:off x="751841" y="563994"/>
            <a:ext cx="5344159" cy="6050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9600" b="0" i="0" dirty="0">
                <a:solidFill>
                  <a:schemeClr val="tx1"/>
                </a:solidFill>
                <a:latin typeface="arial" panose="020B0604020202020204" pitchFamily="34" charset="0"/>
              </a:rPr>
              <a:t>Ψ</a:t>
            </a:r>
            <a:endParaRPr lang="en-GB" sz="496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918F12-95A6-20BE-E921-D900E64C229A}"/>
              </a:ext>
            </a:extLst>
          </p:cNvPr>
          <p:cNvSpPr txBox="1"/>
          <p:nvPr/>
        </p:nvSpPr>
        <p:spPr>
          <a:xfrm>
            <a:off x="6847841" y="5528360"/>
            <a:ext cx="5344159" cy="994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800" b="1" dirty="0">
                <a:solidFill>
                  <a:schemeClr val="tx1"/>
                </a:solidFill>
                <a:ea typeface="+mj-ea"/>
                <a:cs typeface="+mj-cs"/>
              </a:rPr>
              <a:t>Prerequisites</a:t>
            </a: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  <a:ea typeface="+mj-ea"/>
                <a:cs typeface="+mj-cs"/>
              </a:rPr>
              <a:t>Create a </a:t>
            </a:r>
            <a:r>
              <a:rPr lang="en-US" sz="1800" b="1" dirty="0">
                <a:solidFill>
                  <a:schemeClr val="tx1"/>
                </a:solidFill>
                <a:ea typeface="+mj-ea"/>
                <a:cs typeface="+mj-cs"/>
              </a:rPr>
              <a:t>GitHub</a:t>
            </a:r>
            <a:r>
              <a:rPr lang="en-US" sz="1800" dirty="0">
                <a:solidFill>
                  <a:schemeClr val="tx1"/>
                </a:solidFill>
                <a:ea typeface="+mj-ea"/>
                <a:cs typeface="+mj-cs"/>
              </a:rPr>
              <a:t> account</a:t>
            </a: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  <a:ea typeface="+mj-ea"/>
                <a:cs typeface="+mj-cs"/>
              </a:rPr>
              <a:t>Install </a:t>
            </a:r>
            <a:r>
              <a:rPr lang="en-US" sz="1800" b="1" dirty="0">
                <a:solidFill>
                  <a:schemeClr val="tx1"/>
                </a:solidFill>
                <a:ea typeface="+mj-ea"/>
                <a:cs typeface="+mj-cs"/>
              </a:rPr>
              <a:t>git</a:t>
            </a:r>
            <a:r>
              <a:rPr lang="en-US" sz="1800" dirty="0">
                <a:solidFill>
                  <a:schemeClr val="tx1"/>
                </a:solidFill>
                <a:ea typeface="+mj-ea"/>
                <a:cs typeface="+mj-cs"/>
              </a:rPr>
              <a:t> -&gt; </a:t>
            </a:r>
            <a:r>
              <a:rPr lang="en-US" sz="1800" i="1" dirty="0">
                <a:solidFill>
                  <a:schemeClr val="tx1"/>
                </a:solidFill>
                <a:ea typeface="+mj-ea"/>
                <a:cs typeface="+mj-cs"/>
              </a:rPr>
              <a:t>https://git-scm.com/download</a:t>
            </a:r>
            <a:endParaRPr lang="en-US" sz="1800" dirty="0">
              <a:solidFill>
                <a:schemeClr val="tx1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04499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404148" y="1"/>
            <a:ext cx="8499220" cy="28395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Interactive Mode</a:t>
            </a:r>
            <a:endParaRPr lang="en-US" sz="1800" b="1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Add directly Interactive Python</a:t>
            </a:r>
            <a:endParaRPr lang="en-US" sz="18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python.dataScience.sendSelectionToInteractiveWindow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": true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Case sensitive (camelCase)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Don’t forget commas!</a:t>
            </a:r>
          </a:p>
          <a:p>
            <a:pPr algn="ctr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6EF545-9F5B-CC5B-605B-5709B7B35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944" y="2268670"/>
            <a:ext cx="8884112" cy="28395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8CC5C9-70E2-A596-9447-BED099184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0142" y="4528041"/>
            <a:ext cx="4013341" cy="19346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7259DA6-81FE-5116-D8CC-47FE2F607714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Setting-up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565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397273" y="722919"/>
            <a:ext cx="4730318" cy="54121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Interactive Mode</a:t>
            </a:r>
            <a:endParaRPr lang="en-US" sz="1800" b="1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Go back to your script</a:t>
            </a:r>
            <a:endParaRPr lang="en-US" sz="18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Type “1+1”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Select the line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Press SHIFT + ENTER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If prompted install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ipykernel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/ pip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(if nothing happens and it says that pip is not available, let me know!)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Difference script / “console”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Comments !!!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# + space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# + 2 spaces if in-line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Great way to structure and document your code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Syntax &amp; style matters!</a:t>
            </a:r>
          </a:p>
          <a:p>
            <a:pPr algn="ctr"/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1DBF0F-E7DB-0E2C-F523-27D1A9E23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639" y="168590"/>
            <a:ext cx="5387807" cy="18594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5009BE-E98D-DB9D-F623-598D056B3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7591" y="2839597"/>
            <a:ext cx="6871855" cy="34386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B46EE7-0CA3-8163-9B5D-0704635DB2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2409" y="4389954"/>
            <a:ext cx="3063505" cy="22176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4395E6-9404-D7C4-45B3-6091123F3B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7877" y="3953426"/>
            <a:ext cx="3116850" cy="284250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F0A97AB-3A2F-BECB-2DFA-3C7D67BB2C2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Setting-up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474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0" y="1904427"/>
            <a:ext cx="12192000" cy="2901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143000" indent="-1143000" algn="ctr">
              <a:buFont typeface="Wingdings" panose="05000000000000000000" pitchFamily="2" charset="2"/>
              <a:buChar char="ü"/>
            </a:pPr>
            <a:r>
              <a:rPr lang="en-US" sz="4400" b="1" dirty="0"/>
              <a:t>Goal: </a:t>
            </a:r>
            <a:r>
              <a:rPr lang="en-US" sz="4400" dirty="0"/>
              <a:t>what does “</a:t>
            </a:r>
            <a:r>
              <a:rPr lang="en-US" sz="4400" b="1" dirty="0">
                <a:solidFill>
                  <a:srgbClr val="0070C0"/>
                </a:solidFill>
              </a:rPr>
              <a:t>**</a:t>
            </a:r>
            <a:r>
              <a:rPr lang="en-US" sz="4400" dirty="0"/>
              <a:t>” do?</a:t>
            </a:r>
          </a:p>
          <a:p>
            <a:pPr algn="ctr"/>
            <a:r>
              <a:rPr lang="en-US" sz="4400" dirty="0">
                <a:solidFill>
                  <a:srgbClr val="0070C0"/>
                </a:solidFill>
              </a:rPr>
              <a:t>1**2</a:t>
            </a:r>
            <a:r>
              <a:rPr lang="en-US" sz="4400" dirty="0"/>
              <a:t>; </a:t>
            </a:r>
            <a:r>
              <a:rPr lang="en-US" sz="4400" dirty="0">
                <a:solidFill>
                  <a:srgbClr val="0070C0"/>
                </a:solidFill>
              </a:rPr>
              <a:t>3**2</a:t>
            </a:r>
            <a:r>
              <a:rPr lang="en-US" sz="4400" dirty="0"/>
              <a:t>; </a:t>
            </a:r>
            <a:r>
              <a:rPr lang="en-US" sz="4400" dirty="0">
                <a:solidFill>
                  <a:srgbClr val="0070C0"/>
                </a:solidFill>
              </a:rPr>
              <a:t>2**3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4D1DC7-32C8-8BB6-3E25-A10538758CDB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bg1"/>
                </a:solidFill>
              </a:rPr>
              <a:t>Exercice</a:t>
            </a:r>
            <a:r>
              <a:rPr lang="en-US" sz="2800" b="1" dirty="0">
                <a:solidFill>
                  <a:schemeClr val="bg1"/>
                </a:solidFill>
              </a:rPr>
              <a:t> time 💪 (1 min)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229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A9D3D7-6BC3-5899-13B8-F434606468AB}"/>
              </a:ext>
            </a:extLst>
          </p:cNvPr>
          <p:cNvSpPr/>
          <p:nvPr/>
        </p:nvSpPr>
        <p:spPr>
          <a:xfrm>
            <a:off x="342271" y="772282"/>
            <a:ext cx="6319786" cy="59241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Operations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+, -, *, **, …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Modulo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Equivalence</a:t>
            </a:r>
          </a:p>
          <a:p>
            <a:endParaRPr lang="en-US" b="1" dirty="0"/>
          </a:p>
          <a:p>
            <a:r>
              <a:rPr lang="en-US" b="1" dirty="0"/>
              <a:t>Data Types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Operations behave differently on different types (e.g., for numbers, addition; for strings, concatenation)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Booleans (binary)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Numbers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Integers 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int()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Floats 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float()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Strings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Strings 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“…”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f-string 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f“…”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Check for types: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isinstance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(3, float)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b="1" dirty="0"/>
              <a:t>Variables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myvar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= 3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305CF8-D984-D6FB-F3C6-E34EC6802396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Basic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EF0EFD-54BA-E727-AE84-FB377207A2B2}"/>
              </a:ext>
            </a:extLst>
          </p:cNvPr>
          <p:cNvSpPr/>
          <p:nvPr/>
        </p:nvSpPr>
        <p:spPr>
          <a:xfrm>
            <a:off x="6283579" y="519107"/>
            <a:ext cx="6319786" cy="30834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Basic Control Flow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If, else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Create “blocks”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Must end by “:”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Must be </a:t>
            </a:r>
            <a:r>
              <a:rPr lang="en-US" b="1" dirty="0">
                <a:solidFill>
                  <a:schemeClr val="tx1"/>
                </a:solidFill>
              </a:rPr>
              <a:t>indented </a:t>
            </a:r>
            <a:r>
              <a:rPr lang="en-US" dirty="0">
                <a:solidFill>
                  <a:schemeClr val="tx1"/>
                </a:solidFill>
              </a:rPr>
              <a:t>by 4 spaces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5715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0" y="1244408"/>
            <a:ext cx="12192000" cy="56135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143000" indent="-1143000">
              <a:buFont typeface="Wingdings" panose="05000000000000000000" pitchFamily="2" charset="2"/>
              <a:buChar char="ü"/>
            </a:pPr>
            <a:r>
              <a:rPr lang="en-US" sz="3200" b="1" dirty="0"/>
              <a:t>Goal: </a:t>
            </a:r>
            <a:r>
              <a:rPr lang="en-US" sz="3200" dirty="0"/>
              <a:t>write a script that checks if a variable is odd or even</a:t>
            </a:r>
          </a:p>
          <a:p>
            <a:pPr marL="1143000" indent="-1143000">
              <a:buFont typeface="Wingdings" panose="05000000000000000000" pitchFamily="2" charset="2"/>
              <a:buChar char="ü"/>
            </a:pPr>
            <a:endParaRPr lang="en-US" sz="3200" dirty="0"/>
          </a:p>
          <a:p>
            <a:r>
              <a:rPr lang="en-US" sz="3200" b="1" dirty="0"/>
              <a:t># Start:</a:t>
            </a:r>
          </a:p>
          <a:p>
            <a:r>
              <a:rPr lang="en-US" sz="3200" b="1" dirty="0"/>
              <a:t>		</a:t>
            </a:r>
            <a:r>
              <a:rPr lang="en-US" sz="3200" b="1" dirty="0">
                <a:solidFill>
                  <a:srgbClr val="0070C0"/>
                </a:solidFill>
              </a:rPr>
              <a:t>x = 3</a:t>
            </a:r>
          </a:p>
          <a:p>
            <a:endParaRPr lang="en-US" sz="3200" b="1" dirty="0"/>
          </a:p>
          <a:p>
            <a:r>
              <a:rPr lang="en-US" sz="3200" b="1" dirty="0"/>
              <a:t># Result:</a:t>
            </a:r>
          </a:p>
          <a:p>
            <a:r>
              <a:rPr lang="en-US" sz="3200" b="1" dirty="0"/>
              <a:t>		“The number 3 is odd”</a:t>
            </a:r>
          </a:p>
          <a:p>
            <a:pPr marL="1143000" indent="-1143000" algn="ctr">
              <a:buFont typeface="Wingdings" panose="05000000000000000000" pitchFamily="2" charset="2"/>
              <a:buChar char="ü"/>
            </a:pPr>
            <a:endParaRPr lang="en-US" sz="4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37A87C-F6E5-83F7-6908-BC404AF89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550" y="3703664"/>
            <a:ext cx="5572316" cy="223787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6FFA702-02E2-7D96-87A7-54617A909BC9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bg1"/>
                </a:solidFill>
              </a:rPr>
              <a:t>Exercice</a:t>
            </a:r>
            <a:r>
              <a:rPr lang="en-US" sz="2800" b="1" dirty="0">
                <a:solidFill>
                  <a:schemeClr val="bg1"/>
                </a:solidFill>
              </a:rPr>
              <a:t> 1 💪 (5 min)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29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404148" y="886899"/>
            <a:ext cx="8499220" cy="57545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GitHub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Why? It’s the future.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Super useful for storing projects, data, scripts, &amp; sharing what you want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Became the default repository for neuroscience &amp; psychology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7030A0"/>
                </a:solidFill>
              </a:rPr>
              <a:t>Create your own page: create a new repository called </a:t>
            </a:r>
            <a:r>
              <a:rPr lang="en-US" i="1" dirty="0" err="1">
                <a:solidFill>
                  <a:srgbClr val="7030A0"/>
                </a:solidFill>
              </a:rPr>
              <a:t>MyName</a:t>
            </a:r>
            <a:r>
              <a:rPr lang="en-US" i="1" dirty="0">
                <a:solidFill>
                  <a:srgbClr val="7030A0"/>
                </a:solidFill>
              </a:rPr>
              <a:t>/</a:t>
            </a:r>
            <a:r>
              <a:rPr lang="en-US" i="1" dirty="0" err="1">
                <a:solidFill>
                  <a:srgbClr val="7030A0"/>
                </a:solidFill>
              </a:rPr>
              <a:t>MyName</a:t>
            </a:r>
            <a:endParaRPr lang="en-US" i="1" dirty="0">
              <a:solidFill>
                <a:srgbClr val="7030A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7030A0"/>
                </a:solidFill>
              </a:rPr>
              <a:t>Must contain a README.md file is the base component of every repo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7030A0"/>
                </a:solidFill>
              </a:rPr>
              <a:t>This files (and everywhere on GitHub, </a:t>
            </a:r>
            <a:r>
              <a:rPr lang="en-US" dirty="0" err="1">
                <a:solidFill>
                  <a:srgbClr val="7030A0"/>
                </a:solidFill>
              </a:rPr>
              <a:t>stackoverflow</a:t>
            </a:r>
            <a:r>
              <a:rPr lang="en-US" dirty="0">
                <a:solidFill>
                  <a:srgbClr val="7030A0"/>
                </a:solidFill>
              </a:rPr>
              <a:t>, …) uses </a:t>
            </a:r>
            <a:r>
              <a:rPr lang="en-US" dirty="0">
                <a:solidFill>
                  <a:schemeClr val="accent2"/>
                </a:solidFill>
              </a:rPr>
              <a:t>“Markdown”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(MD)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rgbClr val="7030A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*</a:t>
            </a:r>
            <a:r>
              <a:rPr lang="en-US" sz="1400" i="1" dirty="0">
                <a:solidFill>
                  <a:srgbClr val="0070C0"/>
                </a:solidFill>
              </a:rPr>
              <a:t>italic</a:t>
            </a:r>
            <a:r>
              <a:rPr lang="en-US" sz="1400" dirty="0">
                <a:solidFill>
                  <a:srgbClr val="0070C0"/>
                </a:solidFill>
              </a:rPr>
              <a:t>*</a:t>
            </a:r>
          </a:p>
          <a:p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**</a:t>
            </a:r>
            <a:r>
              <a:rPr lang="en-US" sz="1400" b="1" dirty="0">
                <a:solidFill>
                  <a:srgbClr val="0070C0"/>
                </a:solidFill>
              </a:rPr>
              <a:t>bold</a:t>
            </a:r>
            <a:r>
              <a:rPr lang="en-US" sz="1400" dirty="0">
                <a:solidFill>
                  <a:srgbClr val="0070C0"/>
                </a:solidFill>
              </a:rPr>
              <a:t>**</a:t>
            </a:r>
          </a:p>
          <a:p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# Title</a:t>
            </a:r>
          </a:p>
          <a:p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## Subtitle</a:t>
            </a:r>
          </a:p>
          <a:p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### Subtitle</a:t>
            </a:r>
          </a:p>
          <a:p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`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inline code</a:t>
            </a:r>
            <a:r>
              <a:rPr lang="en-US" sz="1400" dirty="0">
                <a:solidFill>
                  <a:srgbClr val="0070C0"/>
                </a:solidFill>
              </a:rPr>
              <a:t>`</a:t>
            </a:r>
          </a:p>
          <a:p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>
                <a:solidFill>
                  <a:srgbClr val="0070C0"/>
                </a:solidFill>
              </a:rPr>
              <a:t>```python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A code chunk</a:t>
            </a:r>
          </a:p>
          <a:p>
            <a:r>
              <a:rPr lang="en-US" sz="1400" dirty="0">
                <a:solidFill>
                  <a:srgbClr val="0070C0"/>
                </a:solidFill>
              </a:rPr>
              <a:t>```</a:t>
            </a:r>
          </a:p>
          <a:p>
            <a:pPr algn="ctr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145F6-62DE-99CD-57F6-F9DD4C3F535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Basic GitHub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2050" name="Picture 2" descr="GitHub logo and symbol, meaning, history, PNG">
            <a:extLst>
              <a:ext uri="{FF2B5EF4-FFF2-40B4-BE49-F238E27FC236}">
                <a16:creationId xmlns:a16="http://schemas.microsoft.com/office/drawing/2014/main" id="{A933B327-4CC2-9DA0-2103-8FBC885CE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785" y="519107"/>
            <a:ext cx="3960085" cy="228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637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400" b="1" dirty="0"/>
              <a:t>Goal: </a:t>
            </a:r>
            <a:r>
              <a:rPr lang="en-US" sz="4400" dirty="0"/>
              <a:t>Create your personal GitHub page</a:t>
            </a:r>
          </a:p>
          <a:p>
            <a:pPr marL="1143000" indent="-1143000" algn="ctr">
              <a:buFont typeface="Wingdings" panose="05000000000000000000" pitchFamily="2" charset="2"/>
              <a:buChar char="ü"/>
            </a:pPr>
            <a:endParaRPr lang="en-US" sz="4400" dirty="0"/>
          </a:p>
          <a:p>
            <a:pPr marL="1143000" indent="-1143000">
              <a:buFont typeface="Wingdings" panose="05000000000000000000" pitchFamily="2" charset="2"/>
              <a:buChar char="ü"/>
            </a:pPr>
            <a:r>
              <a:rPr lang="en-US" sz="4000" dirty="0"/>
              <a:t>Use some Markdown syntax</a:t>
            </a:r>
          </a:p>
          <a:p>
            <a:pPr marL="1143000" indent="-1143000">
              <a:buFont typeface="Wingdings" panose="05000000000000000000" pitchFamily="2" charset="2"/>
              <a:buChar char="ü"/>
            </a:pPr>
            <a:r>
              <a:rPr lang="en-US" sz="4000" dirty="0"/>
              <a:t>Post your profile as a answer to the GitHub discussion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91953-79C3-7A6D-1596-BD9DEC8BA58D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bg1"/>
                </a:solidFill>
              </a:rPr>
              <a:t>Exercice</a:t>
            </a:r>
            <a:r>
              <a:rPr lang="en-US" sz="2800" b="1" dirty="0">
                <a:solidFill>
                  <a:schemeClr val="bg1"/>
                </a:solidFill>
              </a:rPr>
              <a:t> 2 💪 (8 min)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61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404148" y="1038152"/>
            <a:ext cx="8499220" cy="55551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Code can be broken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Advanced Python means building reliable and solid code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Functions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Basis of code modularity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Allows the code to be easily re-usable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 good way to think about the code is to think in terms of functions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A function is created with: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myfunction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(x):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   y = x + 1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   return y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Minimal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Arguments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Return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Indentation!</a:t>
            </a:r>
          </a:p>
          <a:p>
            <a:pPr algn="ctr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145F6-62DE-99CD-57F6-F9DD4C3F535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Basic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066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400" b="1" dirty="0"/>
              <a:t>Goal: </a:t>
            </a:r>
            <a:r>
              <a:rPr lang="en-US" sz="4400" dirty="0"/>
              <a:t>Create a function that:</a:t>
            </a:r>
          </a:p>
          <a:p>
            <a:pPr marL="1143000" indent="-1143000" algn="ctr">
              <a:buFont typeface="Wingdings" panose="05000000000000000000" pitchFamily="2" charset="2"/>
              <a:buChar char="ü"/>
            </a:pPr>
            <a:endParaRPr lang="en-US" sz="4400" dirty="0"/>
          </a:p>
          <a:p>
            <a:pPr marL="1143000" indent="-1143000">
              <a:buFont typeface="Wingdings" panose="05000000000000000000" pitchFamily="2" charset="2"/>
              <a:buChar char="ü"/>
            </a:pPr>
            <a:r>
              <a:rPr lang="en-US" sz="3200" dirty="0"/>
              <a:t>Takes an input</a:t>
            </a:r>
          </a:p>
          <a:p>
            <a:pPr marL="1143000" indent="-1143000">
              <a:buFont typeface="Wingdings" panose="05000000000000000000" pitchFamily="2" charset="2"/>
              <a:buChar char="ü"/>
            </a:pPr>
            <a:r>
              <a:rPr lang="en-US" sz="3200" dirty="0"/>
              <a:t>Checks whether an input is odd or even</a:t>
            </a:r>
          </a:p>
          <a:p>
            <a:pPr marL="1143000" indent="-1143000">
              <a:buFont typeface="Wingdings" panose="05000000000000000000" pitchFamily="2" charset="2"/>
              <a:buChar char="ü"/>
            </a:pPr>
            <a:r>
              <a:rPr lang="en-US" sz="3200" dirty="0"/>
              <a:t>Returns True/False</a:t>
            </a:r>
          </a:p>
          <a:p>
            <a:pPr marL="1143000" indent="-1143000">
              <a:buFont typeface="Wingdings" panose="05000000000000000000" pitchFamily="2" charset="2"/>
              <a:buChar char="ü"/>
            </a:pPr>
            <a:r>
              <a:rPr lang="en-US" sz="3200" dirty="0"/>
              <a:t>Robust (deals with unexpected inputs)</a:t>
            </a:r>
          </a:p>
          <a:p>
            <a:pPr marL="1143000" indent="-1143000">
              <a:buFont typeface="Wingdings" panose="05000000000000000000" pitchFamily="2" charset="2"/>
              <a:buChar char="ü"/>
            </a:pPr>
            <a:r>
              <a:rPr lang="en-US" sz="3200" dirty="0"/>
              <a:t>Is documented (some comments explain what the code does)</a:t>
            </a:r>
          </a:p>
          <a:p>
            <a:pPr marL="1143000" indent="-1143000">
              <a:buFont typeface="Wingdings" panose="05000000000000000000" pitchFamily="2" charset="2"/>
              <a:buChar char="ü"/>
            </a:pPr>
            <a:r>
              <a:rPr lang="en-US" sz="3200" dirty="0"/>
              <a:t>Post your function as an answer to the GitHub discussion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91953-79C3-7A6D-1596-BD9DEC8BA58D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bg1"/>
                </a:solidFill>
              </a:rPr>
              <a:t>Exercice</a:t>
            </a:r>
            <a:r>
              <a:rPr lang="en-US" sz="2800" b="1" dirty="0">
                <a:solidFill>
                  <a:schemeClr val="bg1"/>
                </a:solidFill>
              </a:rPr>
              <a:t> 3 💪 (10 min)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76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404148" y="1038152"/>
            <a:ext cx="8499220" cy="55551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Lists and Dictionaries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Containers of multiple things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Lists are </a:t>
            </a:r>
            <a:r>
              <a:rPr lang="en-US" u="sng" dirty="0">
                <a:solidFill>
                  <a:schemeClr val="tx1"/>
                </a:solidFill>
              </a:rPr>
              <a:t>ordered </a:t>
            </a:r>
            <a:endParaRPr lang="en-US" b="1" u="sn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Dictionaries contain items that have </a:t>
            </a:r>
            <a:r>
              <a:rPr lang="en-US" u="sng" dirty="0">
                <a:solidFill>
                  <a:schemeClr val="tx1"/>
                </a:solidFill>
              </a:rPr>
              <a:t>names</a:t>
            </a:r>
            <a:r>
              <a:rPr lang="en-US" dirty="0">
                <a:solidFill>
                  <a:schemeClr val="tx1"/>
                </a:solidFill>
              </a:rPr>
              <a:t> (“keys”)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mylist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= [1, 2, 3]</a:t>
            </a: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mydict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= {"A": 1, "B": 2, "C": 3}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Indexing </a:t>
            </a:r>
            <a:r>
              <a:rPr lang="en-US" dirty="0">
                <a:solidFill>
                  <a:srgbClr val="0070C0"/>
                </a:solidFill>
              </a:rPr>
              <a:t>[]</a:t>
            </a:r>
            <a:r>
              <a:rPr lang="en-US" dirty="0">
                <a:solidFill>
                  <a:schemeClr val="tx1"/>
                </a:solidFill>
              </a:rPr>
              <a:t>: an essential skill</a:t>
            </a:r>
            <a:endParaRPr lang="en-US" b="1" u="sng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mylist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[1]</a:t>
            </a:r>
          </a:p>
          <a:p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mylist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[0:2]</a:t>
            </a:r>
          </a:p>
          <a:p>
            <a:endParaRPr lang="fr-FR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</a:rPr>
              <a:t>Indexing </a:t>
            </a:r>
            <a:r>
              <a:rPr lang="en-US" b="1" u="sng" dirty="0">
                <a:solidFill>
                  <a:srgbClr val="FF0000"/>
                </a:solidFill>
              </a:rPr>
              <a:t>in Python </a:t>
            </a:r>
            <a:r>
              <a:rPr lang="en-US" b="1" dirty="0">
                <a:solidFill>
                  <a:srgbClr val="FF0000"/>
                </a:solidFill>
              </a:rPr>
              <a:t>starts from 0!</a:t>
            </a:r>
            <a:endParaRPr lang="en-US" b="1" u="sng" dirty="0">
              <a:solidFill>
                <a:srgbClr val="FF0000"/>
              </a:solidFill>
            </a:endParaRPr>
          </a:p>
          <a:p>
            <a:endParaRPr lang="fr-FR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mydict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[1]</a:t>
            </a:r>
          </a:p>
          <a:p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mydict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mydict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]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145F6-62DE-99CD-57F6-F9DD4C3F535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Basic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226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0D4685-1BEE-B46E-113D-F716414ACB26}"/>
              </a:ext>
            </a:extLst>
          </p:cNvPr>
          <p:cNvSpPr/>
          <p:nvPr/>
        </p:nvSpPr>
        <p:spPr>
          <a:xfrm>
            <a:off x="284480" y="0"/>
            <a:ext cx="7333228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/>
              <a:t>About this workshop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Flexible and interactive: the only goal is to be useful to you!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dom.makowski@gmail.com</a:t>
            </a: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https://github.com/DominiqueMakowski/teaching/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Real-time feedback (pace, pauses, issues…)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b="1" dirty="0"/>
          </a:p>
          <a:p>
            <a:r>
              <a:rPr lang="en-US" sz="2000" b="1" dirty="0"/>
              <a:t>Why Python?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Why not SPSS? </a:t>
            </a:r>
            <a:r>
              <a:rPr lang="en-US" sz="2000" dirty="0" err="1"/>
              <a:t>Matlab</a:t>
            </a:r>
            <a:r>
              <a:rPr lang="en-US" sz="2000" dirty="0"/>
              <a:t>? R?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Free, Powerful, Versatile (machine learning, stats, signal processing, experiments…), Demanded (</a:t>
            </a:r>
            <a:r>
              <a:rPr lang="en-GB" sz="20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💰</a:t>
            </a:r>
            <a:r>
              <a:rPr lang="en-US" sz="2000" dirty="0"/>
              <a:t>), Beginner-friendly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My own journey with Python</a:t>
            </a:r>
          </a:p>
        </p:txBody>
      </p:sp>
      <p:pic>
        <p:nvPicPr>
          <p:cNvPr id="1026" name="Picture 2" descr="Linguistics calling — Jeroen van Craenenbroeck">
            <a:extLst>
              <a:ext uri="{FF2B5EF4-FFF2-40B4-BE49-F238E27FC236}">
                <a16:creationId xmlns:a16="http://schemas.microsoft.com/office/drawing/2014/main" id="{03D6EA76-8771-AC5D-4A21-B78DD9DE6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862" y="0"/>
            <a:ext cx="4562475" cy="501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A73A9B1-5B4F-41A2-6C6E-F6A73A3817C7}"/>
              </a:ext>
            </a:extLst>
          </p:cNvPr>
          <p:cNvSpPr/>
          <p:nvPr/>
        </p:nvSpPr>
        <p:spPr>
          <a:xfrm>
            <a:off x="7444863" y="5019675"/>
            <a:ext cx="4562474" cy="573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ln>
                  <a:solidFill>
                    <a:srgbClr val="FF8580"/>
                  </a:solidFill>
                </a:ln>
                <a:solidFill>
                  <a:schemeClr val="tx1"/>
                </a:solidFill>
              </a:rPr>
              <a:t>TO TELL ME WHAT YOU NEED</a:t>
            </a:r>
            <a:endParaRPr lang="en-GB" sz="2800" b="1" dirty="0">
              <a:ln>
                <a:solidFill>
                  <a:srgbClr val="FF8580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43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400" b="1" dirty="0"/>
              <a:t>Without trying, what’s the output of:</a:t>
            </a:r>
            <a:endParaRPr lang="en-US" sz="4400" dirty="0"/>
          </a:p>
          <a:p>
            <a:endParaRPr lang="es-ES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endParaRPr lang="es-ES" sz="2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s-ES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mydict</a:t>
            </a:r>
            <a:r>
              <a:rPr lang="es-ES" sz="2400" dirty="0">
                <a:solidFill>
                  <a:srgbClr val="0070C0"/>
                </a:solidFill>
                <a:latin typeface="Consolas" panose="020B0609020204030204" pitchFamily="49" charset="0"/>
              </a:rPr>
              <a:t> = {"1": 0, "2": 42, "x": 7}</a:t>
            </a:r>
          </a:p>
          <a:p>
            <a:pPr lvl="1"/>
            <a:endParaRPr lang="es-ES" sz="2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s-ES" sz="2400" dirty="0">
                <a:solidFill>
                  <a:srgbClr val="0070C0"/>
                </a:solidFill>
                <a:latin typeface="Consolas" panose="020B0609020204030204" pitchFamily="49" charset="0"/>
              </a:rPr>
              <a:t>x = </a:t>
            </a:r>
            <a:r>
              <a:rPr lang="es-ES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str</a:t>
            </a:r>
            <a:r>
              <a:rPr lang="es-ES" sz="2400" dirty="0">
                <a:solidFill>
                  <a:srgbClr val="0070C0"/>
                </a:solidFill>
                <a:latin typeface="Consolas" panose="020B0609020204030204" pitchFamily="49" charset="0"/>
              </a:rPr>
              <a:t>(1 + 1)</a:t>
            </a:r>
          </a:p>
          <a:p>
            <a:pPr lvl="1"/>
            <a:endParaRPr lang="es-ES" sz="2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s-ES" sz="2400" dirty="0">
                <a:solidFill>
                  <a:srgbClr val="0070C0"/>
                </a:solidFill>
                <a:latin typeface="Consolas" panose="020B0609020204030204" pitchFamily="49" charset="0"/>
              </a:rPr>
              <a:t>y = </a:t>
            </a:r>
            <a:r>
              <a:rPr lang="es-ES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mydict</a:t>
            </a:r>
            <a:r>
              <a:rPr lang="es-ES" sz="2400" dirty="0">
                <a:solidFill>
                  <a:srgbClr val="0070C0"/>
                </a:solidFill>
                <a:latin typeface="Consolas" panose="020B0609020204030204" pitchFamily="49" charset="0"/>
              </a:rPr>
              <a:t>[x]</a:t>
            </a:r>
          </a:p>
          <a:p>
            <a:pPr lvl="1"/>
            <a:endParaRPr lang="es-ES" sz="2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s-ES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es-ES" sz="2400" dirty="0">
                <a:solidFill>
                  <a:srgbClr val="0070C0"/>
                </a:solidFill>
                <a:latin typeface="Consolas" panose="020B0609020204030204" pitchFamily="49" charset="0"/>
              </a:rPr>
              <a:t>(y)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91953-79C3-7A6D-1596-BD9DEC8BA58D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bg1"/>
                </a:solidFill>
              </a:rPr>
              <a:t>Exercice</a:t>
            </a:r>
            <a:r>
              <a:rPr lang="en-US" sz="2800" b="1" dirty="0">
                <a:solidFill>
                  <a:schemeClr val="bg1"/>
                </a:solidFill>
              </a:rPr>
              <a:t> 4 💪 (1 min)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47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404147" y="1038152"/>
            <a:ext cx="10087389" cy="55551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Loops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err="1">
                <a:solidFill>
                  <a:schemeClr val="tx1"/>
                </a:solidFill>
                <a:latin typeface="Consolas" panose="020B0609020204030204" pitchFamily="49" charset="0"/>
              </a:rPr>
              <a:t>Allows</a:t>
            </a:r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</a:rPr>
              <a:t> to </a:t>
            </a:r>
            <a:r>
              <a:rPr lang="fr-FR" u="sng" dirty="0" err="1">
                <a:solidFill>
                  <a:schemeClr val="tx1"/>
                </a:solidFill>
                <a:latin typeface="Consolas" panose="020B0609020204030204" pitchFamily="49" charset="0"/>
              </a:rPr>
              <a:t>iterate</a:t>
            </a:r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</a:rPr>
              <a:t> over </a:t>
            </a:r>
            <a:r>
              <a:rPr lang="fr-FR" dirty="0" err="1">
                <a:solidFill>
                  <a:schemeClr val="tx1"/>
                </a:solidFill>
                <a:latin typeface="Consolas" panose="020B0609020204030204" pitchFamily="49" charset="0"/>
              </a:rPr>
              <a:t>stuff</a:t>
            </a: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</a:rPr>
              <a:t>for </a:t>
            </a:r>
            <a:r>
              <a:rPr lang="fr-FR" dirty="0" err="1">
                <a:solidFill>
                  <a:schemeClr val="tx1"/>
                </a:solidFill>
                <a:latin typeface="Consolas" panose="020B0609020204030204" pitchFamily="49" charset="0"/>
              </a:rPr>
              <a:t>loop</a:t>
            </a:r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</a:rPr>
              <a:t>: one (or multiple) variables </a:t>
            </a:r>
            <a:r>
              <a:rPr lang="fr-FR" dirty="0" err="1">
                <a:solidFill>
                  <a:schemeClr val="tx1"/>
                </a:solidFill>
                <a:latin typeface="Consolas" panose="020B0609020204030204" pitchFamily="49" charset="0"/>
              </a:rPr>
              <a:t>that</a:t>
            </a:r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</a:rPr>
              <a:t> change at </a:t>
            </a:r>
            <a:r>
              <a:rPr lang="fr-FR" dirty="0" err="1">
                <a:solidFill>
                  <a:schemeClr val="tx1"/>
                </a:solidFill>
                <a:latin typeface="Consolas" panose="020B0609020204030204" pitchFamily="49" charset="0"/>
              </a:rPr>
              <a:t>every</a:t>
            </a:r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Consolas" panose="020B0609020204030204" pitchFamily="49" charset="0"/>
              </a:rPr>
              <a:t>loop</a:t>
            </a: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mylist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 = [2, 4, 5]</a:t>
            </a:r>
          </a:p>
          <a:p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for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myvar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 in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mylist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("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current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 value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is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" +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str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myvar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))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50"/>
                </a:solidFill>
              </a:rPr>
              <a:t>Is there a way to simplify the string concatenation?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A convenient way of creating a “list”-like object to iterate on is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range()</a:t>
            </a:r>
          </a:p>
          <a:p>
            <a:endParaRPr lang="fr-FR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for i in range(10):</a:t>
            </a:r>
          </a:p>
          <a:p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(i)</a:t>
            </a: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145F6-62DE-99CD-57F6-F9DD4C3F535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Basic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493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873150" y="0"/>
            <a:ext cx="9769642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2800" b="1" dirty="0"/>
              <a:t>Create a function that takes a number as an input, and prints the </a:t>
            </a:r>
            <a:r>
              <a:rPr lang="en-US" sz="2800" b="1" i="1" dirty="0"/>
              <a:t>Fibonacci </a:t>
            </a:r>
            <a:r>
              <a:rPr lang="en-US" sz="2800" b="1" dirty="0"/>
              <a:t>sequence (0, 1, 1, 2, 3, 5, …) up until that number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1143000" indent="-1143000">
              <a:buFont typeface="Wingdings" panose="05000000000000000000" pitchFamily="2" charset="2"/>
              <a:buChar char="ü"/>
            </a:pPr>
            <a:r>
              <a:rPr lang="en-US" sz="2800" b="1" dirty="0"/>
              <a:t>Post your solution as a comment to the discussion </a:t>
            </a:r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91953-79C3-7A6D-1596-BD9DEC8BA58D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bg1"/>
                </a:solidFill>
              </a:rPr>
              <a:t>Exercice</a:t>
            </a:r>
            <a:r>
              <a:rPr lang="en-US" sz="2800" b="1" dirty="0">
                <a:solidFill>
                  <a:schemeClr val="bg1"/>
                </a:solidFill>
              </a:rPr>
              <a:t> 5 💪 (10 min)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295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555401" y="880022"/>
            <a:ext cx="10087389" cy="55551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Advanced iteration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err="1">
                <a:solidFill>
                  <a:schemeClr val="tx1"/>
                </a:solidFill>
              </a:rPr>
              <a:t>Get</a:t>
            </a:r>
            <a:r>
              <a:rPr lang="fr-FR" dirty="0">
                <a:solidFill>
                  <a:schemeClr val="tx1"/>
                </a:solidFill>
              </a:rPr>
              <a:t> index and content at the </a:t>
            </a:r>
            <a:r>
              <a:rPr lang="fr-FR" dirty="0" err="1">
                <a:solidFill>
                  <a:schemeClr val="tx1"/>
                </a:solidFill>
              </a:rPr>
              <a:t>same</a:t>
            </a:r>
            <a:r>
              <a:rPr lang="fr-FR" dirty="0">
                <a:solidFill>
                  <a:schemeClr val="tx1"/>
                </a:solidFill>
              </a:rPr>
              <a:t> time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enumerate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mylist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 = [2, 4, 5]</a:t>
            </a:r>
          </a:p>
          <a:p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for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myvar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 in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mylist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("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current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 value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is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" +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str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myvar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))</a:t>
            </a:r>
          </a:p>
          <a:p>
            <a:endParaRPr lang="fr-FR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err="1">
                <a:solidFill>
                  <a:schemeClr val="tx1"/>
                </a:solidFill>
              </a:rPr>
              <a:t>Enumerate</a:t>
            </a:r>
            <a:r>
              <a:rPr lang="fr-FR" dirty="0">
                <a:solidFill>
                  <a:schemeClr val="tx1"/>
                </a:solidFill>
              </a:rPr>
              <a:t> on </a:t>
            </a:r>
            <a:r>
              <a:rPr lang="fr-FR" dirty="0" err="1">
                <a:solidFill>
                  <a:schemeClr val="tx1"/>
                </a:solidFill>
              </a:rPr>
              <a:t>dictionaries</a:t>
            </a:r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err="1">
                <a:solidFill>
                  <a:srgbClr val="0070C0"/>
                </a:solidFill>
              </a:rPr>
              <a:t>dict.keys</a:t>
            </a:r>
            <a:r>
              <a:rPr lang="fr-FR" dirty="0">
                <a:solidFill>
                  <a:srgbClr val="0070C0"/>
                </a:solidFill>
              </a:rPr>
              <a:t>() or </a:t>
            </a:r>
            <a:r>
              <a:rPr lang="fr-FR" dirty="0" err="1">
                <a:solidFill>
                  <a:srgbClr val="0070C0"/>
                </a:solidFill>
              </a:rPr>
              <a:t>mydict.items</a:t>
            </a:r>
            <a:r>
              <a:rPr lang="fr-FR" dirty="0">
                <a:solidFill>
                  <a:srgbClr val="0070C0"/>
                </a:solidFill>
              </a:rPr>
              <a:t>()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>
              <a:solidFill>
                <a:srgbClr val="0070C0"/>
              </a:solidFill>
            </a:endParaRPr>
          </a:p>
          <a:p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mydict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{"A": 1, "B": 2, "C": 3}</a:t>
            </a:r>
          </a:p>
          <a:p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for k in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mydict.keys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(k)</a:t>
            </a:r>
          </a:p>
          <a:p>
            <a:endParaRPr lang="fr-FR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for k, item in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mydict.items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   print(k)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   print(item)</a:t>
            </a:r>
            <a:endParaRPr lang="fr-FR" dirty="0">
              <a:solidFill>
                <a:schemeClr val="tx1"/>
              </a:solidFill>
            </a:endParaRP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145F6-62DE-99CD-57F6-F9DD4C3F535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Basic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88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631028" y="598139"/>
            <a:ext cx="10087389" cy="60776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tx1"/>
                </a:solidFill>
              </a:rPr>
              <a:t>Can </a:t>
            </a:r>
            <a:r>
              <a:rPr lang="fr-FR" b="1" dirty="0" err="1">
                <a:solidFill>
                  <a:schemeClr val="tx1"/>
                </a:solidFill>
              </a:rPr>
              <a:t>also</a:t>
            </a:r>
            <a:r>
              <a:rPr lang="fr-FR" b="1" dirty="0">
                <a:solidFill>
                  <a:schemeClr val="tx1"/>
                </a:solidFill>
              </a:rPr>
              <a:t> </a:t>
            </a:r>
            <a:r>
              <a:rPr lang="fr-FR" b="1" dirty="0" err="1">
                <a:solidFill>
                  <a:schemeClr val="tx1"/>
                </a:solidFill>
              </a:rPr>
              <a:t>iterate</a:t>
            </a:r>
            <a:r>
              <a:rPr lang="fr-FR" b="1" dirty="0">
                <a:solidFill>
                  <a:schemeClr val="tx1"/>
                </a:solidFill>
              </a:rPr>
              <a:t> on strings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sentence = "Hello World"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for l in sentence: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   print(l)</a:t>
            </a:r>
          </a:p>
          <a:p>
            <a:endParaRPr lang="en-US" b="1" dirty="0"/>
          </a:p>
          <a:p>
            <a:r>
              <a:rPr lang="en-US" b="1" dirty="0"/>
              <a:t>Add / remove from containers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err="1">
                <a:solidFill>
                  <a:schemeClr val="tx1"/>
                </a:solidFill>
              </a:rPr>
              <a:t>Lists</a:t>
            </a:r>
            <a:r>
              <a:rPr lang="fr-FR" dirty="0">
                <a:solidFill>
                  <a:schemeClr val="tx1"/>
                </a:solidFill>
              </a:rPr>
              <a:t>:</a:t>
            </a:r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mylist.append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what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),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mylist.insert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what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tx1"/>
                </a:solidFill>
              </a:rPr>
              <a:t>Dicts: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mydict.pop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what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), </a:t>
            </a:r>
            <a:r>
              <a:rPr lang="fr-FR" dirty="0" err="1">
                <a:solidFill>
                  <a:srgbClr val="0070C0"/>
                </a:solidFill>
                <a:latin typeface="Consolas" panose="020B0609020204030204" pitchFamily="49" charset="0"/>
              </a:rPr>
              <a:t>mydict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["key"] = 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</a:rPr>
              <a:t>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Some objects have “methods” (functions attached to them)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Some of them act “</a:t>
            </a:r>
            <a:r>
              <a:rPr lang="en-US" u="sng" dirty="0">
                <a:solidFill>
                  <a:schemeClr val="tx1"/>
                </a:solidFill>
              </a:rPr>
              <a:t>in-place</a:t>
            </a:r>
            <a:r>
              <a:rPr lang="en-US" dirty="0">
                <a:solidFill>
                  <a:schemeClr val="tx1"/>
                </a:solidFill>
              </a:rPr>
              <a:t>” (no return)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Strings have methods too (e.g., </a:t>
            </a:r>
            <a:r>
              <a:rPr lang="en-US" dirty="0">
                <a:solidFill>
                  <a:srgbClr val="0070C0"/>
                </a:solidFill>
              </a:rPr>
              <a:t>.replace()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0070C0"/>
                </a:solidFill>
              </a:rPr>
              <a:t>.lower()</a:t>
            </a:r>
            <a:r>
              <a:rPr lang="en-US" dirty="0">
                <a:solidFill>
                  <a:schemeClr val="tx1"/>
                </a:solidFill>
              </a:rPr>
              <a:t>, …)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sentence = "Hello World"</a:t>
            </a: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sentence.replace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("Hello", "Goodbye")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Sentence</a:t>
            </a: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Other useful methods include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.index() </a:t>
            </a:r>
            <a:r>
              <a:rPr lang="en-US" dirty="0" err="1">
                <a:solidFill>
                  <a:schemeClr val="tx1"/>
                </a:solidFill>
              </a:rPr>
              <a:t>fors</a:t>
            </a:r>
            <a:r>
              <a:rPr lang="en-US" dirty="0">
                <a:solidFill>
                  <a:schemeClr val="tx1"/>
                </a:solidFill>
              </a:rPr>
              <a:t> lists</a:t>
            </a: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mylist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= [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x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y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z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mylist.index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y</a:t>
            </a: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145F6-62DE-99CD-57F6-F9DD4C3F535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Basic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247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873150" y="519106"/>
            <a:ext cx="9769642" cy="63388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2800" b="1" dirty="0"/>
              <a:t>Create an encoder that changes each letter of a sentence into the next alphabetical order</a:t>
            </a:r>
          </a:p>
          <a:p>
            <a:pPr marL="1143000" indent="-1143000">
              <a:buFont typeface="Wingdings" panose="05000000000000000000" pitchFamily="2" charset="2"/>
              <a:buChar char="ü"/>
            </a:pPr>
            <a:r>
              <a:rPr lang="en-US" sz="2800" b="1" dirty="0"/>
              <a:t>Post your solution as a comment to the discussion</a:t>
            </a:r>
          </a:p>
          <a:p>
            <a:pPr marL="1143000" indent="-1143000">
              <a:buFont typeface="Wingdings" panose="05000000000000000000" pitchFamily="2" charset="2"/>
              <a:buChar char="ü"/>
            </a:pPr>
            <a:endParaRPr lang="en-US" sz="2800" b="1" dirty="0"/>
          </a:p>
          <a:p>
            <a:r>
              <a:rPr lang="en-US" sz="2800" b="1" dirty="0"/>
              <a:t>Expected: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&gt;&gt;&gt; x = encode(“Hello World”)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&gt;&gt;&gt; print(x)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“</a:t>
            </a:r>
            <a:r>
              <a:rPr lang="en-US" sz="2800" b="1" dirty="0" err="1">
                <a:solidFill>
                  <a:srgbClr val="0070C0"/>
                </a:solidFill>
              </a:rPr>
              <a:t>ifmmp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xpsme</a:t>
            </a:r>
            <a:r>
              <a:rPr lang="en-US" sz="2800" b="1" dirty="0">
                <a:solidFill>
                  <a:srgbClr val="0070C0"/>
                </a:solidFill>
              </a:rPr>
              <a:t>”</a:t>
            </a:r>
          </a:p>
          <a:p>
            <a:endParaRPr lang="en-US" sz="2800" b="1" dirty="0"/>
          </a:p>
          <a:p>
            <a:r>
              <a:rPr lang="en-US" sz="2800" b="1" dirty="0"/>
              <a:t>Hint</a:t>
            </a:r>
            <a:r>
              <a:rPr lang="en-US" sz="2800" dirty="0"/>
              <a:t>: your function might include: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alphabet = </a:t>
            </a:r>
            <a:r>
              <a:rPr lang="pt-BR" sz="2800" b="1" dirty="0">
                <a:solidFill>
                  <a:srgbClr val="0070C0"/>
                </a:solidFill>
              </a:rPr>
              <a:t> ["a", "b", "c", "d", "e", "f", "g", "h", "i", "j", "k", "l", "m", "n", "o", "p", "q", "r", "s", "t", "u", "v", "w", "x", "y", "z"]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91953-79C3-7A6D-1596-BD9DEC8BA58D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bg1"/>
                </a:solidFill>
              </a:rPr>
              <a:t>Exercice</a:t>
            </a:r>
            <a:r>
              <a:rPr lang="en-US" sz="2800" b="1" dirty="0">
                <a:solidFill>
                  <a:schemeClr val="bg1"/>
                </a:solidFill>
              </a:rPr>
              <a:t> 6 💪 (15 min)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060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555401" y="880022"/>
            <a:ext cx="10087389" cy="55551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Functions with multiple arguments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err="1">
                <a:solidFill>
                  <a:schemeClr val="tx1"/>
                </a:solidFill>
              </a:rPr>
              <a:t>Mandatory</a:t>
            </a:r>
            <a:r>
              <a:rPr lang="fr-FR" dirty="0">
                <a:solidFill>
                  <a:schemeClr val="tx1"/>
                </a:solidFill>
              </a:rPr>
              <a:t> arguments vs </a:t>
            </a:r>
            <a:r>
              <a:rPr lang="fr-FR" dirty="0" err="1">
                <a:solidFill>
                  <a:schemeClr val="tx1"/>
                </a:solidFill>
              </a:rPr>
              <a:t>Optional</a:t>
            </a:r>
            <a:r>
              <a:rPr lang="fr-FR" dirty="0">
                <a:solidFill>
                  <a:schemeClr val="tx1"/>
                </a:solidFill>
              </a:rPr>
              <a:t> arguments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d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ef </a:t>
            </a:r>
            <a:r>
              <a:rPr lang="en-US" sz="1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myfunction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(arg1, arg2, arg3=True, arg4=5):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   …</a:t>
            </a:r>
          </a:p>
          <a:p>
            <a:endParaRPr lang="en-US" sz="18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myfunction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(3, 4, arg4=2)</a:t>
            </a:r>
            <a:endParaRPr lang="en-US" sz="18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145F6-62DE-99CD-57F6-F9DD4C3F535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Basic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210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873150" y="0"/>
            <a:ext cx="9769642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2800" b="1" dirty="0"/>
              <a:t>Add an encoder feature</a:t>
            </a:r>
          </a:p>
          <a:p>
            <a:pPr marL="1143000" indent="-1143000">
              <a:buFont typeface="Wingdings" panose="05000000000000000000" pitchFamily="2" charset="2"/>
              <a:buChar char="ü"/>
            </a:pPr>
            <a:r>
              <a:rPr lang="en-US" sz="2800" b="1" dirty="0"/>
              <a:t>Post your solution as a comment to the discussion </a:t>
            </a:r>
          </a:p>
          <a:p>
            <a:pPr marL="1143000" indent="-1143000">
              <a:buFont typeface="Wingdings" panose="05000000000000000000" pitchFamily="2" charset="2"/>
              <a:buChar char="ü"/>
            </a:pPr>
            <a:endParaRPr lang="en-US" sz="2800" b="1" dirty="0"/>
          </a:p>
          <a:p>
            <a:r>
              <a:rPr lang="en-US" sz="2800" b="1" dirty="0"/>
              <a:t>Expected: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&gt;&gt;&gt; x = decoder(“Hello World”, encode=True)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&gt;&gt;&gt; print(x)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“</a:t>
            </a:r>
            <a:r>
              <a:rPr lang="en-US" sz="2800" b="1" dirty="0" err="1">
                <a:solidFill>
                  <a:srgbClr val="0070C0"/>
                </a:solidFill>
              </a:rPr>
              <a:t>ifmmp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xpsme</a:t>
            </a:r>
            <a:r>
              <a:rPr lang="en-US" sz="2800" b="1" dirty="0">
                <a:solidFill>
                  <a:srgbClr val="0070C0"/>
                </a:solidFill>
              </a:rPr>
              <a:t>”</a:t>
            </a:r>
          </a:p>
          <a:p>
            <a:endParaRPr lang="en-US" sz="2800" b="1" dirty="0">
              <a:solidFill>
                <a:srgbClr val="0070C0"/>
              </a:solidFill>
            </a:endParaRPr>
          </a:p>
          <a:p>
            <a:r>
              <a:rPr lang="en-US" sz="2800" b="1" dirty="0">
                <a:solidFill>
                  <a:srgbClr val="0070C0"/>
                </a:solidFill>
              </a:rPr>
              <a:t>&gt;&gt;&gt; y = decoder(“</a:t>
            </a:r>
            <a:r>
              <a:rPr lang="en-US" sz="2800" b="1" dirty="0" err="1">
                <a:solidFill>
                  <a:srgbClr val="0070C0"/>
                </a:solidFill>
              </a:rPr>
              <a:t>ifmmp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xpsme</a:t>
            </a:r>
            <a:r>
              <a:rPr lang="en-US" sz="2800" b="1" dirty="0">
                <a:solidFill>
                  <a:srgbClr val="0070C0"/>
                </a:solidFill>
              </a:rPr>
              <a:t>”)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&gt;&gt;&gt; print(y)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“hello world”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91953-79C3-7A6D-1596-BD9DEC8BA58D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bg1"/>
                </a:solidFill>
              </a:rPr>
              <a:t>Exercice</a:t>
            </a:r>
            <a:r>
              <a:rPr lang="en-US" sz="2800" b="1" dirty="0">
                <a:solidFill>
                  <a:schemeClr val="bg1"/>
                </a:solidFill>
              </a:rPr>
              <a:t> 7 💪 (10 min)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500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555401" y="880022"/>
            <a:ext cx="10087389" cy="55551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Functions can use other functions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Utility functions that are meant to be “</a:t>
            </a:r>
            <a:r>
              <a:rPr lang="en-US" b="1" dirty="0">
                <a:solidFill>
                  <a:schemeClr val="tx1"/>
                </a:solidFill>
              </a:rPr>
              <a:t>internal” </a:t>
            </a:r>
            <a:r>
              <a:rPr lang="en-US" dirty="0">
                <a:solidFill>
                  <a:schemeClr val="tx1"/>
                </a:solidFill>
              </a:rPr>
              <a:t>(non- “</a:t>
            </a:r>
            <a:r>
              <a:rPr lang="en-US" b="1" dirty="0">
                <a:solidFill>
                  <a:schemeClr val="tx1"/>
                </a:solidFill>
              </a:rPr>
              <a:t>exposed”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Convention to start with “_”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decoder(“Hello World”, encode=True)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Split the two parts into two “internal” functions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145F6-62DE-99CD-57F6-F9DD4C3F535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Basic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5726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873150" y="650630"/>
            <a:ext cx="9769642" cy="62073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2800" b="1" dirty="0"/>
              <a:t>Split the two parts into two “internal” functions</a:t>
            </a:r>
          </a:p>
          <a:p>
            <a:pPr marL="1143000" indent="-1143000">
              <a:buFont typeface="Wingdings" panose="05000000000000000000" pitchFamily="2" charset="2"/>
              <a:buChar char="ü"/>
            </a:pPr>
            <a:endParaRPr lang="en-US" sz="2800" b="1" dirty="0"/>
          </a:p>
          <a:p>
            <a:r>
              <a:rPr lang="en-US" sz="2800" b="1" dirty="0"/>
              <a:t>Expected: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def 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decoder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(sentence, encode=True)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   if encode is True: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       return _encode(sentence)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   else: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       return _decode(sentence)</a:t>
            </a:r>
          </a:p>
          <a:p>
            <a:endParaRPr lang="en-US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def 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_encode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(sentence):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   pass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def 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_decode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(sentence):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   pass</a:t>
            </a:r>
          </a:p>
          <a:p>
            <a:endParaRPr lang="en-US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Can catch bugs using </a:t>
            </a:r>
            <a:r>
              <a:rPr lang="en-US" sz="2000" dirty="0">
                <a:solidFill>
                  <a:srgbClr val="0070C0"/>
                </a:solidFill>
              </a:rPr>
              <a:t>if, </a:t>
            </a:r>
            <a:r>
              <a:rPr lang="en-US" sz="2000" dirty="0" err="1">
                <a:solidFill>
                  <a:srgbClr val="0070C0"/>
                </a:solidFill>
              </a:rPr>
              <a:t>elif</a:t>
            </a:r>
            <a:r>
              <a:rPr lang="en-US" sz="2000" dirty="0">
                <a:solidFill>
                  <a:srgbClr val="0070C0"/>
                </a:solidFill>
              </a:rPr>
              <a:t>, else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91953-79C3-7A6D-1596-BD9DEC8BA58D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bg1"/>
                </a:solidFill>
              </a:rPr>
              <a:t>Exercice</a:t>
            </a:r>
            <a:r>
              <a:rPr lang="en-US" sz="2800" b="1" dirty="0">
                <a:solidFill>
                  <a:schemeClr val="bg1"/>
                </a:solidFill>
              </a:rPr>
              <a:t> 8 💪 (10 min)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118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32E62931-8EB4-42BB-BAAB-D8757BE66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A51291-75AB-8475-2E13-53889A827F2C}"/>
              </a:ext>
            </a:extLst>
          </p:cNvPr>
          <p:cNvSpPr/>
          <p:nvPr/>
        </p:nvSpPr>
        <p:spPr>
          <a:xfrm>
            <a:off x="6740255" y="1692301"/>
            <a:ext cx="4984813" cy="315708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do you do?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200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What’s your experience &amp; need with Python?</a:t>
            </a:r>
          </a:p>
        </p:txBody>
      </p:sp>
      <p:pic>
        <p:nvPicPr>
          <p:cNvPr id="2050" name="Picture 2" descr="curious derp Blank Template - Imgflip">
            <a:extLst>
              <a:ext uri="{FF2B5EF4-FFF2-40B4-BE49-F238E27FC236}">
                <a16:creationId xmlns:a16="http://schemas.microsoft.com/office/drawing/2014/main" id="{9713838B-0046-A509-1A56-11E9FC052C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6"/>
          <a:stretch/>
        </p:blipFill>
        <p:spPr bwMode="auto">
          <a:xfrm>
            <a:off x="1" y="10"/>
            <a:ext cx="6005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548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404148" y="151256"/>
            <a:ext cx="8499220" cy="52870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Import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Loads packages (or scripts) into memory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import this </a:t>
            </a:r>
          </a:p>
          <a:p>
            <a:endParaRPr lang="en-US" b="1" dirty="0"/>
          </a:p>
          <a:p>
            <a:r>
              <a:rPr lang="en-US" b="1" dirty="0"/>
              <a:t>Packages</a:t>
            </a:r>
            <a:endParaRPr lang="en-US" sz="1800" b="1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Most functionalities comes from packages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Packages need to be “imported” every time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Add “import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os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”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Function “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os.listdir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()”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Useful for listing files / participants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algn="ctr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145F6-62DE-99CD-57F6-F9DD4C3F535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Basic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842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452524-0F9C-3918-2DF4-95435828256C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Basic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FB1164-D802-D199-41BB-0927EBF4A54F}"/>
              </a:ext>
            </a:extLst>
          </p:cNvPr>
          <p:cNvSpPr/>
          <p:nvPr/>
        </p:nvSpPr>
        <p:spPr>
          <a:xfrm>
            <a:off x="404148" y="1591408"/>
            <a:ext cx="6585737" cy="38468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Installing packages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You don’t install Python packages from Python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0000"/>
                </a:solidFill>
              </a:rPr>
              <a:t>Need to do it from the “terminal” using another package called “pip”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Installation instructions can be found usually on </a:t>
            </a:r>
            <a:r>
              <a:rPr lang="en-US" dirty="0" err="1">
                <a:solidFill>
                  <a:schemeClr val="tx1"/>
                </a:solidFill>
              </a:rPr>
              <a:t>PyPI</a:t>
            </a:r>
            <a:r>
              <a:rPr lang="en-US" dirty="0">
                <a:solidFill>
                  <a:schemeClr val="tx1"/>
                </a:solidFill>
              </a:rPr>
              <a:t> or GitHub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Install “black”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Google “black python package”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Find “pip” instructions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A40521-779D-CEC6-0EA1-F03DCECAE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290" y="343580"/>
            <a:ext cx="4443971" cy="617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263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452524-0F9C-3918-2DF4-95435828256C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Basic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FB1164-D802-D199-41BB-0927EBF4A54F}"/>
              </a:ext>
            </a:extLst>
          </p:cNvPr>
          <p:cNvSpPr/>
          <p:nvPr/>
        </p:nvSpPr>
        <p:spPr>
          <a:xfrm>
            <a:off x="404148" y="1591408"/>
            <a:ext cx="5047083" cy="38468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Autoformatting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Settings (UI)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Python formatting provided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“black”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Format on save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algn="ctr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1A3D6E-EE20-1276-1A8F-A559C220E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875" y="114300"/>
            <a:ext cx="5999614" cy="6743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5457AB-D34A-510A-627E-14713D502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290" y="5158593"/>
            <a:ext cx="3802710" cy="169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026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873150" y="650630"/>
            <a:ext cx="9769642" cy="62073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2800" b="1" dirty="0"/>
              <a:t>Goal: </a:t>
            </a:r>
            <a:r>
              <a:rPr lang="en-US" sz="2800" dirty="0"/>
              <a:t>install packages:</a:t>
            </a:r>
            <a:r>
              <a:rPr lang="en-US" sz="2800" b="1" dirty="0"/>
              <a:t> </a:t>
            </a:r>
            <a:r>
              <a:rPr lang="en-US" sz="2800" b="1" dirty="0" err="1"/>
              <a:t>numpy</a:t>
            </a:r>
            <a:r>
              <a:rPr lang="en-US" sz="2800" b="1" dirty="0"/>
              <a:t>, </a:t>
            </a:r>
            <a:r>
              <a:rPr lang="en-US" sz="2800" b="1" dirty="0" err="1"/>
              <a:t>scipy</a:t>
            </a:r>
            <a:r>
              <a:rPr lang="en-US" sz="2800" b="1" dirty="0"/>
              <a:t>, matplotlib, pandas, </a:t>
            </a:r>
            <a:r>
              <a:rPr lang="en-US" sz="2800" b="1" dirty="0" err="1"/>
              <a:t>statsmodels</a:t>
            </a:r>
            <a:r>
              <a:rPr lang="en-US" sz="2800" b="1" dirty="0"/>
              <a:t>, scikit-learn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2800" dirty="0"/>
              <a:t>Successfully </a:t>
            </a:r>
            <a:r>
              <a:rPr lang="en-US" sz="2800" b="1" dirty="0"/>
              <a:t>import</a:t>
            </a:r>
            <a:r>
              <a:rPr lang="en-US" sz="2800" dirty="0"/>
              <a:t> them at the top of a file</a:t>
            </a:r>
          </a:p>
          <a:p>
            <a:pPr marL="1143000" indent="-1143000">
              <a:buFont typeface="Wingdings" panose="05000000000000000000" pitchFamily="2" charset="2"/>
              <a:buChar char="ü"/>
            </a:pP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91953-79C3-7A6D-1596-BD9DEC8BA58D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bg1"/>
                </a:solidFill>
              </a:rPr>
              <a:t>Exercice</a:t>
            </a:r>
            <a:r>
              <a:rPr lang="en-US" sz="2800" b="1" dirty="0">
                <a:solidFill>
                  <a:schemeClr val="bg1"/>
                </a:solidFill>
              </a:rPr>
              <a:t> 9 💪 (5 min)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5643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600" b="1" dirty="0"/>
              <a:t>Advanced Python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41618370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873150" y="650630"/>
            <a:ext cx="9769642" cy="62073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2800" b="1" dirty="0"/>
              <a:t>Goal: </a:t>
            </a:r>
            <a:r>
              <a:rPr lang="en-US" sz="2800" dirty="0"/>
              <a:t>Create a function that takes a list of numbers and adds 1 to each number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2800" b="1" dirty="0"/>
              <a:t>Expected:</a:t>
            </a:r>
          </a:p>
          <a:p>
            <a:endParaRPr lang="en-US" sz="2800" b="1" dirty="0"/>
          </a:p>
          <a:p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2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addone</a:t>
            </a:r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([2, 4, 5, 6])</a:t>
            </a:r>
          </a:p>
          <a:p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[3, 5, 6, 7]</a:t>
            </a:r>
          </a:p>
          <a:p>
            <a:pPr marL="1143000" indent="-1143000">
              <a:buFont typeface="Wingdings" panose="05000000000000000000" pitchFamily="2" charset="2"/>
              <a:buChar char="ü"/>
            </a:pP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91953-79C3-7A6D-1596-BD9DEC8BA58D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bg1"/>
                </a:solidFill>
              </a:rPr>
              <a:t>Exercice</a:t>
            </a:r>
            <a:r>
              <a:rPr lang="en-US" sz="2800" b="1" dirty="0">
                <a:solidFill>
                  <a:schemeClr val="bg1"/>
                </a:solidFill>
              </a:rPr>
              <a:t> 10 💪 (5 min)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1892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404148" y="151256"/>
            <a:ext cx="8499220" cy="67067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List comprehension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list1 = [1, 2, 3]</a:t>
            </a:r>
            <a:endParaRPr lang="en-US" b="1" dirty="0"/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[l + 1 for l in list1]</a:t>
            </a:r>
            <a:endParaRPr lang="en-US" b="1" dirty="0"/>
          </a:p>
          <a:p>
            <a:endParaRPr lang="en-US" b="1" dirty="0"/>
          </a:p>
          <a:p>
            <a:r>
              <a:rPr lang="en-US" b="1" dirty="0" err="1"/>
              <a:t>Numpy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For math &amp; matrix-operations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import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numpy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as np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Difference List vs. Array/Vector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Vector = vectorized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list2 = [2, 3, 4]</a:t>
            </a:r>
          </a:p>
          <a:p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list1 + list2</a:t>
            </a:r>
          </a:p>
          <a:p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Convert list into vector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x1 =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np.array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(list1)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x2 =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np.array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(list2)</a:t>
            </a:r>
          </a:p>
          <a:p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x1 + x2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x1 + 2.5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x1**2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145F6-62DE-99CD-57F6-F9DD4C3F535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Advanced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443224-8F6C-E269-6916-34CF87BC16D8}"/>
              </a:ext>
            </a:extLst>
          </p:cNvPr>
          <p:cNvSpPr/>
          <p:nvPr/>
        </p:nvSpPr>
        <p:spPr>
          <a:xfrm>
            <a:off x="6157546" y="-527538"/>
            <a:ext cx="5202115" cy="33088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1" dirty="0"/>
          </a:p>
          <a:p>
            <a:r>
              <a:rPr lang="en-US" b="1" dirty="0"/>
              <a:t>Generation of numbers</a:t>
            </a:r>
          </a:p>
          <a:p>
            <a:r>
              <a:rPr lang="en-US" b="1" dirty="0" err="1">
                <a:solidFill>
                  <a:srgbClr val="0070C0"/>
                </a:solidFill>
              </a:rPr>
              <a:t>np.arrange</a:t>
            </a:r>
            <a:r>
              <a:rPr lang="en-US" b="1" dirty="0">
                <a:solidFill>
                  <a:srgbClr val="0070C0"/>
                </a:solidFill>
              </a:rPr>
              <a:t>(10)</a:t>
            </a:r>
          </a:p>
          <a:p>
            <a:r>
              <a:rPr lang="en-US" b="1" dirty="0" err="1">
                <a:solidFill>
                  <a:srgbClr val="0070C0"/>
                </a:solidFill>
              </a:rPr>
              <a:t>np.linspace</a:t>
            </a:r>
            <a:r>
              <a:rPr lang="en-US" b="1" dirty="0">
                <a:solidFill>
                  <a:srgbClr val="0070C0"/>
                </a:solidFill>
              </a:rPr>
              <a:t>(0, 9, 10)</a:t>
            </a:r>
          </a:p>
          <a:p>
            <a:r>
              <a:rPr lang="en-US" b="1" dirty="0" err="1">
                <a:solidFill>
                  <a:srgbClr val="0070C0"/>
                </a:solidFill>
              </a:rPr>
              <a:t>np.random.normal</a:t>
            </a:r>
            <a:r>
              <a:rPr lang="en-US" b="1" dirty="0">
                <a:solidFill>
                  <a:srgbClr val="0070C0"/>
                </a:solidFill>
              </a:rPr>
              <a:t>(0, 1, 10)</a:t>
            </a:r>
          </a:p>
        </p:txBody>
      </p:sp>
    </p:spTree>
    <p:extLst>
      <p:ext uri="{BB962C8B-B14F-4D97-AF65-F5344CB8AC3E}">
        <p14:creationId xmlns:p14="http://schemas.microsoft.com/office/powerpoint/2010/main" val="1818672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873150" y="650630"/>
            <a:ext cx="9769642" cy="62073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2800" b="1" dirty="0"/>
              <a:t>Goal: </a:t>
            </a:r>
            <a:r>
              <a:rPr lang="en-US" sz="2800" dirty="0"/>
              <a:t>Create a function that adds 1, 2, …, </a:t>
            </a:r>
            <a:r>
              <a:rPr lang="en-US" sz="2800" dirty="0" err="1"/>
              <a:t>i</a:t>
            </a:r>
            <a:r>
              <a:rPr lang="en-US" sz="2800" dirty="0"/>
              <a:t> to a list 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2800" b="1" dirty="0"/>
              <a:t>Expected:</a:t>
            </a:r>
          </a:p>
          <a:p>
            <a:endParaRPr lang="en-US" sz="2800" b="1" dirty="0"/>
          </a:p>
          <a:p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2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addrange</a:t>
            </a:r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([0, 0, 0, 0])</a:t>
            </a:r>
          </a:p>
          <a:p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[1, 2, 3, 4]</a:t>
            </a:r>
          </a:p>
          <a:p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2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addrange</a:t>
            </a:r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([5, 6, 7, 8])</a:t>
            </a:r>
          </a:p>
          <a:p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[6, 8, 10, 12]</a:t>
            </a:r>
          </a:p>
          <a:p>
            <a:endParaRPr lang="en-US" sz="28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2800" b="1" dirty="0"/>
              <a:t>Hint: </a:t>
            </a:r>
            <a:r>
              <a:rPr lang="en-US" sz="2800" dirty="0"/>
              <a:t>use </a:t>
            </a:r>
            <a:r>
              <a:rPr lang="en-US" sz="2800" b="1" dirty="0" err="1">
                <a:solidFill>
                  <a:srgbClr val="0070C0"/>
                </a:solidFill>
              </a:rPr>
              <a:t>len</a:t>
            </a:r>
            <a:r>
              <a:rPr lang="en-US" sz="2800" b="1" dirty="0">
                <a:solidFill>
                  <a:srgbClr val="0070C0"/>
                </a:solidFill>
              </a:rPr>
              <a:t>(x)</a:t>
            </a:r>
            <a:r>
              <a:rPr lang="en-US" sz="2800" b="1" dirty="0"/>
              <a:t> </a:t>
            </a:r>
            <a:r>
              <a:rPr lang="en-US" sz="2800" dirty="0"/>
              <a:t>to get the length of a list/vector</a:t>
            </a:r>
            <a:endParaRPr lang="en-US" sz="28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91953-79C3-7A6D-1596-BD9DEC8BA58D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bg1"/>
                </a:solidFill>
              </a:rPr>
              <a:t>Exercice</a:t>
            </a:r>
            <a:r>
              <a:rPr lang="en-US" sz="2800" b="1" dirty="0">
                <a:solidFill>
                  <a:schemeClr val="bg1"/>
                </a:solidFill>
              </a:rPr>
              <a:t> 11 💪 (5 min)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5181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887725" y="712176"/>
            <a:ext cx="7051729" cy="34817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Conditional indexing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x =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np.array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([1, 2, 3, 4, 5])</a:t>
            </a:r>
            <a:endParaRPr lang="en-US" b="1" dirty="0"/>
          </a:p>
          <a:p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x[::2]</a:t>
            </a:r>
          </a:p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idx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= x &lt;= 3</a:t>
            </a:r>
          </a:p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idx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x[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idx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x[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idx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] = -1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145F6-62DE-99CD-57F6-F9DD4C3F535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Advanced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9954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887725" y="712177"/>
            <a:ext cx="7051729" cy="571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Operations and math</a:t>
            </a:r>
          </a:p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np.sum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(),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np.mean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(),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np.median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(),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np.diff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(),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np.std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()…</a:t>
            </a:r>
          </a:p>
          <a:p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Function or method</a:t>
            </a:r>
          </a:p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np.sum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()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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x.sum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Missing values</a:t>
            </a:r>
          </a:p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np.nan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b="1" dirty="0"/>
          </a:p>
          <a:p>
            <a:r>
              <a:rPr lang="en-US" i="1" dirty="0">
                <a:solidFill>
                  <a:srgbClr val="0070C0"/>
                </a:solidFill>
              </a:rPr>
              <a:t># Initialize vector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x =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np.array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([3, 5,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np.nan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, 3, 2])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np. mean(x)</a:t>
            </a:r>
          </a:p>
          <a:p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i="1" dirty="0">
                <a:solidFill>
                  <a:srgbClr val="0070C0"/>
                </a:solidFill>
                <a:latin typeface="Consolas" panose="020B0609020204030204" pitchFamily="49" charset="0"/>
              </a:rPr>
              <a:t># Solution 1: Filter out </a:t>
            </a:r>
            <a:r>
              <a:rPr lang="en-US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NaNs</a:t>
            </a:r>
            <a:endParaRPr lang="en-US" i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np.isnan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(x)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x[~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np.isnan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(x)].mean()</a:t>
            </a:r>
          </a:p>
          <a:p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i="1" dirty="0">
                <a:solidFill>
                  <a:srgbClr val="0070C0"/>
                </a:solidFill>
                <a:latin typeface="Consolas" panose="020B0609020204030204" pitchFamily="49" charset="0"/>
              </a:rPr>
              <a:t># Solution 2: Nan-friendly functions</a:t>
            </a:r>
          </a:p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np.nanmean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(x)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145F6-62DE-99CD-57F6-F9DD4C3F535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Advanced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488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682CE4-EF52-2B2D-78F7-C484BC9721A6}"/>
              </a:ext>
            </a:extLst>
          </p:cNvPr>
          <p:cNvSpPr/>
          <p:nvPr/>
        </p:nvSpPr>
        <p:spPr>
          <a:xfrm>
            <a:off x="284479" y="0"/>
            <a:ext cx="6549457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/>
              <a:t>Advanced Python</a:t>
            </a:r>
          </a:p>
          <a:p>
            <a:r>
              <a:rPr lang="en-US" sz="2400" i="1" dirty="0"/>
              <a:t>Personal coding vs. re-usable coding</a:t>
            </a:r>
          </a:p>
          <a:p>
            <a:endParaRPr lang="en-US" sz="3200" b="1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b="1" dirty="0"/>
              <a:t>Modularity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i="1" dirty="0"/>
              <a:t>Functions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b="1" dirty="0"/>
              <a:t>Re-usability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i="1" dirty="0"/>
              <a:t>Packaging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b="1" dirty="0"/>
              <a:t>Availability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i="1" dirty="0"/>
              <a:t>Open-sourcing, contributing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b="1" dirty="0"/>
              <a:t>Efficiency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Vectorization, profiling, …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BBFD35-7A8F-0A26-6ACA-F40C22881865}"/>
              </a:ext>
            </a:extLst>
          </p:cNvPr>
          <p:cNvGrpSpPr/>
          <p:nvPr/>
        </p:nvGrpSpPr>
        <p:grpSpPr>
          <a:xfrm>
            <a:off x="6096000" y="859397"/>
            <a:ext cx="5565421" cy="3133332"/>
            <a:chOff x="5664338" y="756270"/>
            <a:chExt cx="5565421" cy="3133332"/>
          </a:xfrm>
        </p:grpSpPr>
        <p:pic>
          <p:nvPicPr>
            <p:cNvPr id="1026" name="Picture 2" descr="NBC Developing 'IT Crowd' Remake With Original Graham Linehan - Variety">
              <a:extLst>
                <a:ext uri="{FF2B5EF4-FFF2-40B4-BE49-F238E27FC236}">
                  <a16:creationId xmlns:a16="http://schemas.microsoft.com/office/drawing/2014/main" id="{2D3C3CAD-E00E-CA75-60CB-6F239EEB7B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4338" y="756270"/>
              <a:ext cx="5565421" cy="313333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29FD3F2-4181-2BBF-0BDA-1C506213DC5A}"/>
                </a:ext>
              </a:extLst>
            </p:cNvPr>
            <p:cNvSpPr/>
            <p:nvPr/>
          </p:nvSpPr>
          <p:spPr>
            <a:xfrm>
              <a:off x="6300244" y="1293540"/>
              <a:ext cx="1406842" cy="84464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lIns="91440" tIns="45720" rIns="91440" bIns="45720" rtlCol="0" anchor="b">
              <a:normAutofit fontScale="40000" lnSpcReduction="20000"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5200" b="1" dirty="0">
                  <a:solidFill>
                    <a:schemeClr val="bg1"/>
                  </a:solidFill>
                  <a:latin typeface="+mj-lt"/>
                  <a:ea typeface="+mj-ea"/>
                  <a:cs typeface="+mj-cs"/>
                </a:rPr>
                <a:t>Beginner Pythonista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736EB6-C8E6-5309-280A-DC7F66A9A071}"/>
                </a:ext>
              </a:extLst>
            </p:cNvPr>
            <p:cNvSpPr/>
            <p:nvPr/>
          </p:nvSpPr>
          <p:spPr>
            <a:xfrm>
              <a:off x="9752734" y="1409541"/>
              <a:ext cx="1406842" cy="84464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lIns="91440" tIns="45720" rIns="91440" bIns="45720" rtlCol="0" anchor="b">
              <a:normAutofit fontScale="40000" lnSpcReduction="20000"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5200" b="1" dirty="0">
                  <a:solidFill>
                    <a:schemeClr val="bg1"/>
                  </a:solidFill>
                  <a:latin typeface="+mj-lt"/>
                  <a:ea typeface="+mj-ea"/>
                  <a:cs typeface="+mj-cs"/>
                </a:rPr>
                <a:t>Expert Pythonista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896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873150" y="650630"/>
            <a:ext cx="9769642" cy="62073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2800" b="1" dirty="0"/>
              <a:t>Goal: </a:t>
            </a:r>
          </a:p>
          <a:p>
            <a:pPr marL="1143000" indent="-1143000">
              <a:buFont typeface="Wingdings" panose="05000000000000000000" pitchFamily="2" charset="2"/>
              <a:buChar char="ü"/>
            </a:pPr>
            <a:r>
              <a:rPr lang="en-US" sz="2800" dirty="0"/>
              <a:t>Create a function that takes a vector, and replaces values that are &gt; or &lt; 3*SD by </a:t>
            </a:r>
            <a:r>
              <a:rPr lang="en-US" sz="2800" dirty="0" err="1"/>
              <a:t>NaN</a:t>
            </a:r>
            <a:endParaRPr lang="en-US" sz="2800" dirty="0"/>
          </a:p>
          <a:p>
            <a:pPr marL="1143000" indent="-1143000">
              <a:buFont typeface="Wingdings" panose="05000000000000000000" pitchFamily="2" charset="2"/>
              <a:buChar char="ü"/>
            </a:pPr>
            <a:r>
              <a:rPr lang="en-US" sz="2800" dirty="0"/>
              <a:t>Another function that returns a string with the mean, SD, and the number of outliers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2800" b="1" dirty="0"/>
              <a:t>Expected:</a:t>
            </a:r>
          </a:p>
          <a:p>
            <a:endParaRPr lang="en-US" sz="2800" b="1" dirty="0"/>
          </a:p>
          <a:p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2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drop_outlier</a:t>
            </a:r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([2, 4, 3, 1, 2, 54, 2, -42])</a:t>
            </a:r>
          </a:p>
          <a:p>
            <a:r>
              <a:rPr lang="en-US" sz="2800" b="1" dirty="0">
                <a:solidFill>
                  <a:srgbClr val="002060"/>
                </a:solidFill>
                <a:latin typeface="Consolas" panose="020B0609020204030204" pitchFamily="49" charset="0"/>
              </a:rPr>
              <a:t>[2, 4, 3, 1, 2, </a:t>
            </a:r>
            <a:r>
              <a:rPr lang="en-US" sz="2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np.nan</a:t>
            </a:r>
            <a:r>
              <a:rPr lang="en-US" sz="2800" b="1" dirty="0">
                <a:solidFill>
                  <a:srgbClr val="002060"/>
                </a:solidFill>
                <a:latin typeface="Consolas" panose="020B0609020204030204" pitchFamily="49" charset="0"/>
              </a:rPr>
              <a:t>, 2, </a:t>
            </a:r>
            <a:r>
              <a:rPr lang="en-US" sz="2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np.nan</a:t>
            </a:r>
            <a:r>
              <a:rPr lang="en-US" sz="2800" b="1" dirty="0">
                <a:solidFill>
                  <a:srgbClr val="00206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&gt;&gt;&gt; describe([2, 4, 3, 1, 2, </a:t>
            </a:r>
            <a:r>
              <a:rPr lang="en-US" sz="2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np.nan</a:t>
            </a:r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, 2, </a:t>
            </a:r>
            <a:r>
              <a:rPr lang="en-US" sz="2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np.nan</a:t>
            </a:r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sz="2800" b="1" dirty="0">
                <a:solidFill>
                  <a:srgbClr val="002060"/>
                </a:solidFill>
                <a:latin typeface="Consolas" panose="020B0609020204030204" pitchFamily="49" charset="0"/>
              </a:rPr>
              <a:t>“2.33 +- 0.94, 2 outliers”</a:t>
            </a:r>
          </a:p>
          <a:p>
            <a:endParaRPr lang="en-US" sz="2800" b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US" sz="2800" b="1" dirty="0"/>
              <a:t>Hint: </a:t>
            </a:r>
            <a:r>
              <a:rPr lang="en-US" sz="2800" b="1" dirty="0" err="1">
                <a:solidFill>
                  <a:srgbClr val="0070C0"/>
                </a:solidFill>
              </a:rPr>
              <a:t>np.round</a:t>
            </a:r>
            <a:r>
              <a:rPr lang="en-US" sz="2800" b="1" dirty="0">
                <a:solidFill>
                  <a:srgbClr val="0070C0"/>
                </a:solidFill>
              </a:rPr>
              <a:t>(x, 2)</a:t>
            </a:r>
            <a:endParaRPr lang="en-US" sz="28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91953-79C3-7A6D-1596-BD9DEC8BA58D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bg1"/>
                </a:solidFill>
              </a:rPr>
              <a:t>Exercice</a:t>
            </a:r>
            <a:r>
              <a:rPr lang="en-US" sz="2800" b="1" dirty="0">
                <a:solidFill>
                  <a:schemeClr val="bg1"/>
                </a:solidFill>
              </a:rPr>
              <a:t> 12 💪 (15 min)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8436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404148" y="151256"/>
            <a:ext cx="8499220" cy="67067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err="1"/>
              <a:t>Dataframes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Dataframes</a:t>
            </a:r>
            <a:r>
              <a:rPr lang="en-US" dirty="0">
                <a:solidFill>
                  <a:schemeClr val="tx1"/>
                </a:solidFill>
              </a:rPr>
              <a:t> are “tables” (± 2D “matrix”)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Multiple types (difference with Arrays)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They have (named) </a:t>
            </a:r>
            <a:r>
              <a:rPr lang="en-US" u="sng" dirty="0">
                <a:solidFill>
                  <a:schemeClr val="tx1"/>
                </a:solidFill>
              </a:rPr>
              <a:t>columns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u="sng" dirty="0">
                <a:solidFill>
                  <a:schemeClr val="tx1"/>
                </a:solidFill>
              </a:rPr>
              <a:t>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Implemented in the </a:t>
            </a:r>
            <a:r>
              <a:rPr lang="en-US" b="1" dirty="0">
                <a:solidFill>
                  <a:schemeClr val="tx1"/>
                </a:solidFill>
              </a:rPr>
              <a:t>pandas </a:t>
            </a:r>
            <a:r>
              <a:rPr lang="en-US" dirty="0">
                <a:solidFill>
                  <a:schemeClr val="tx1"/>
                </a:solidFill>
              </a:rPr>
              <a:t>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rgbClr val="0070C0"/>
                </a:solidFill>
              </a:rPr>
              <a:t>import pandas as pd</a:t>
            </a:r>
          </a:p>
          <a:p>
            <a:endParaRPr lang="pt-BR" dirty="0">
              <a:solidFill>
                <a:srgbClr val="0070C0"/>
              </a:solidFill>
            </a:endParaRPr>
          </a:p>
          <a:p>
            <a:r>
              <a:rPr lang="pt-BR" dirty="0">
                <a:solidFill>
                  <a:srgbClr val="0070C0"/>
                </a:solidFill>
              </a:rPr>
              <a:t>data = {"x1": [1, 2, 3], "x2": [6, 5, 4], "x3": ["A", "A", "B"]}</a:t>
            </a:r>
          </a:p>
          <a:p>
            <a:r>
              <a:rPr lang="pt-BR" dirty="0">
                <a:solidFill>
                  <a:srgbClr val="0070C0"/>
                </a:solidFill>
              </a:rPr>
              <a:t>data = pd.DataFrame(data)</a:t>
            </a:r>
          </a:p>
          <a:p>
            <a:r>
              <a:rPr lang="pt-BR" dirty="0">
                <a:solidFill>
                  <a:srgbClr val="0070C0"/>
                </a:solidFill>
              </a:rPr>
              <a:t>data</a:t>
            </a:r>
          </a:p>
          <a:p>
            <a:endParaRPr lang="pt-BR" dirty="0">
              <a:solidFill>
                <a:srgbClr val="0070C0"/>
              </a:solidFill>
            </a:endParaRPr>
          </a:p>
          <a:p>
            <a:r>
              <a:rPr lang="en-US" b="1" dirty="0"/>
              <a:t>Select cols</a:t>
            </a:r>
          </a:p>
          <a:p>
            <a:r>
              <a:rPr lang="pt-BR" dirty="0">
                <a:solidFill>
                  <a:srgbClr val="0070C0"/>
                </a:solidFill>
              </a:rPr>
              <a:t>data["x1"]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Note: returns a </a:t>
            </a:r>
            <a:r>
              <a:rPr lang="pt-BR" u="sng" dirty="0">
                <a:solidFill>
                  <a:schemeClr val="tx1"/>
                </a:solidFill>
              </a:rPr>
              <a:t>Series</a:t>
            </a:r>
            <a:r>
              <a:rPr lang="pt-BR" dirty="0">
                <a:solidFill>
                  <a:schemeClr val="tx1"/>
                </a:solidFill>
              </a:rPr>
              <a:t>, can be converted to </a:t>
            </a:r>
            <a:r>
              <a:rPr lang="pt-BR" u="sng" dirty="0">
                <a:solidFill>
                  <a:schemeClr val="tx1"/>
                </a:solidFill>
              </a:rPr>
              <a:t>vector</a:t>
            </a:r>
            <a:r>
              <a:rPr lang="pt-BR" dirty="0">
                <a:solidFill>
                  <a:schemeClr val="tx1"/>
                </a:solidFill>
              </a:rPr>
              <a:t> with </a:t>
            </a:r>
            <a:r>
              <a:rPr lang="pt-BR" b="1" dirty="0">
                <a:solidFill>
                  <a:srgbClr val="0070C0"/>
                </a:solidFill>
              </a:rPr>
              <a:t>data["x1"].values</a:t>
            </a:r>
          </a:p>
          <a:p>
            <a:r>
              <a:rPr lang="pt-BR" dirty="0">
                <a:solidFill>
                  <a:srgbClr val="0070C0"/>
                </a:solidFill>
              </a:rPr>
              <a:t>data[["x1", "x2"]]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145F6-62DE-99CD-57F6-F9DD4C3F535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Advanced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88E537-7BE7-19DB-605C-83B83B7EF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015" y="1909596"/>
            <a:ext cx="3514453" cy="247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6608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404148" y="151256"/>
            <a:ext cx="8499220" cy="67067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tx1"/>
                </a:solidFill>
              </a:rPr>
              <a:t>Select rows (filtering)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Row names = </a:t>
            </a:r>
            <a:r>
              <a:rPr lang="en-US" u="sng" dirty="0">
                <a:solidFill>
                  <a:schemeClr val="tx1"/>
                </a:solidFill>
              </a:rPr>
              <a:t>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Can be modified (or reset)</a:t>
            </a:r>
          </a:p>
          <a:p>
            <a:r>
              <a:rPr lang="en-US" dirty="0" err="1">
                <a:solidFill>
                  <a:srgbClr val="0070C0"/>
                </a:solidFill>
              </a:rPr>
              <a:t>data.index</a:t>
            </a:r>
            <a:r>
              <a:rPr lang="en-US" dirty="0">
                <a:solidFill>
                  <a:srgbClr val="0070C0"/>
                </a:solidFill>
              </a:rPr>
              <a:t> = [2, 3, 4]</a:t>
            </a:r>
          </a:p>
          <a:p>
            <a:r>
              <a:rPr lang="en-US" dirty="0">
                <a:solidFill>
                  <a:srgbClr val="0070C0"/>
                </a:solidFill>
              </a:rPr>
              <a:t>data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Need to “loc” (location) to filter</a:t>
            </a:r>
          </a:p>
          <a:p>
            <a:r>
              <a:rPr lang="it-IT" dirty="0">
                <a:solidFill>
                  <a:srgbClr val="0070C0"/>
                </a:solidFill>
              </a:rPr>
              <a:t>data.loc[data["x1"] &gt;= 2]</a:t>
            </a:r>
          </a:p>
          <a:p>
            <a:r>
              <a:rPr lang="en-US" dirty="0" err="1">
                <a:solidFill>
                  <a:srgbClr val="0070C0"/>
                </a:solidFill>
              </a:rPr>
              <a:t>data.loc</a:t>
            </a:r>
            <a:r>
              <a:rPr lang="en-US" dirty="0">
                <a:solidFill>
                  <a:srgbClr val="0070C0"/>
                </a:solidFill>
              </a:rPr>
              <a:t>[0:2]</a:t>
            </a:r>
          </a:p>
          <a:p>
            <a:endParaRPr lang="en-US" u="sng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Need to “</a:t>
            </a:r>
            <a:r>
              <a:rPr lang="en-US" dirty="0" err="1">
                <a:solidFill>
                  <a:schemeClr val="tx1"/>
                </a:solidFill>
              </a:rPr>
              <a:t>iloc</a:t>
            </a:r>
            <a:r>
              <a:rPr lang="en-US" dirty="0">
                <a:solidFill>
                  <a:schemeClr val="tx1"/>
                </a:solidFill>
              </a:rPr>
              <a:t>” (index-based location) to select by index</a:t>
            </a:r>
          </a:p>
          <a:p>
            <a:r>
              <a:rPr lang="en-US" dirty="0" err="1">
                <a:solidFill>
                  <a:srgbClr val="0070C0"/>
                </a:solidFill>
              </a:rPr>
              <a:t>data.iloc</a:t>
            </a:r>
            <a:r>
              <a:rPr lang="en-US" dirty="0">
                <a:solidFill>
                  <a:srgbClr val="0070C0"/>
                </a:solidFill>
              </a:rPr>
              <a:t>[0:2]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145F6-62DE-99CD-57F6-F9DD4C3F535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Advanced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9722CA-32B0-F80D-9F2E-21D38048D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5238" y="1005751"/>
            <a:ext cx="2544555" cy="215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98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404147" y="151256"/>
            <a:ext cx="10032321" cy="67067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Data Reading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https://github.com/DominiqueMakowski/teaching/blob/master/Python/2022_Zurich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“iris.csv”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“raw”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Right-click and download</a:t>
            </a:r>
          </a:p>
          <a:p>
            <a:endParaRPr lang="en-US" b="1" dirty="0"/>
          </a:p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pd.read_csv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("iris.csv")</a:t>
            </a:r>
          </a:p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df.head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df.describe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[“Species”].describe()</a:t>
            </a:r>
          </a:p>
          <a:p>
            <a:endParaRPr lang="en-US" b="1" dirty="0"/>
          </a:p>
          <a:p>
            <a:r>
              <a:rPr lang="en-US" b="1" dirty="0"/>
              <a:t>Plotting</a:t>
            </a:r>
          </a:p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df.plot.hist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(subplots=True)</a:t>
            </a:r>
          </a:p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df.plot.scatter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(x="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Petal.Length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", y="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Sepal.Width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")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Plotting uses matplotlib as a backend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A statistics-friendly </a:t>
            </a:r>
            <a:r>
              <a:rPr lang="en-US" dirty="0" err="1">
                <a:solidFill>
                  <a:schemeClr val="tx1"/>
                </a:solidFill>
              </a:rPr>
              <a:t>alterantive</a:t>
            </a:r>
            <a:r>
              <a:rPr lang="en-US" dirty="0">
                <a:solidFill>
                  <a:schemeClr val="tx1"/>
                </a:solidFill>
              </a:rPr>
              <a:t> is </a:t>
            </a:r>
            <a:r>
              <a:rPr lang="en-US" b="1" dirty="0">
                <a:solidFill>
                  <a:schemeClr val="tx1"/>
                </a:solidFill>
              </a:rPr>
              <a:t>seaborn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145F6-62DE-99CD-57F6-F9DD4C3F535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Advanced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608CEB-C276-C843-4C6D-92B08D96D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8768" y="2195054"/>
            <a:ext cx="4679085" cy="21337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4A08ED-4489-774A-0A65-68AC74A2B0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0516" y="4480095"/>
            <a:ext cx="3262701" cy="215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624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34817-5B44-493F-D622-8954BF1B2D0D}"/>
              </a:ext>
            </a:extLst>
          </p:cNvPr>
          <p:cNvSpPr/>
          <p:nvPr/>
        </p:nvSpPr>
        <p:spPr>
          <a:xfrm>
            <a:off x="246185" y="1582614"/>
            <a:ext cx="10339753" cy="52753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scikit-learn</a:t>
            </a:r>
            <a:r>
              <a:rPr lang="en-US" dirty="0"/>
              <a:t> (</a:t>
            </a:r>
            <a:r>
              <a:rPr lang="en-US" dirty="0" err="1"/>
              <a:t>sklearn</a:t>
            </a:r>
            <a:r>
              <a:rPr lang="en-US" dirty="0"/>
              <a:t>): machine-learning oriented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statsmodels</a:t>
            </a:r>
            <a:r>
              <a:rPr lang="en-US" dirty="0"/>
              <a:t>: R-like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import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statsmodels.api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as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sm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import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statsmodels.formula.api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as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smf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df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pd.read_csv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("iris.csv")</a:t>
            </a: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df.columns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= [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s.replace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(".", "_") for s in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df.columns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]</a:t>
            </a: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results 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smf.ols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("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Sepal_Length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~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Petal_Length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* Species", data=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df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).fit()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print(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results.summary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())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145F6-62DE-99CD-57F6-F9DD4C3F535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Advanced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32E798-1515-5C70-8356-6D36A6762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959" y="1230922"/>
            <a:ext cx="6035271" cy="334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845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9C5463-E394-42E9-C5E0-E7A788737112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Advanced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D1C075-FFB2-92A8-9111-2E31335F73AB}"/>
              </a:ext>
            </a:extLst>
          </p:cNvPr>
          <p:cNvSpPr/>
          <p:nvPr/>
        </p:nvSpPr>
        <p:spPr>
          <a:xfrm>
            <a:off x="246185" y="1582615"/>
            <a:ext cx="10339753" cy="17320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What to do from there?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Exploratory approach to Python: search, copy/paste &amp; 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Goal-driven learning + community-based learning</a:t>
            </a:r>
          </a:p>
        </p:txBody>
      </p:sp>
      <p:pic>
        <p:nvPicPr>
          <p:cNvPr id="1026" name="Picture 2" descr="SHARING IS CARING AND CARING IS LOVE - Keep Calm and Posters Generator,  Maker For Free - KeepCalmAndPosters.com">
            <a:extLst>
              <a:ext uri="{FF2B5EF4-FFF2-40B4-BE49-F238E27FC236}">
                <a16:creationId xmlns:a16="http://schemas.microsoft.com/office/drawing/2014/main" id="{1B70260A-18E4-1C4D-0D33-BAA799A786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513"/>
          <a:stretch/>
        </p:blipFill>
        <p:spPr bwMode="auto">
          <a:xfrm>
            <a:off x="6802315" y="1560634"/>
            <a:ext cx="5143500" cy="3736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0902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600" b="1" dirty="0"/>
              <a:t>GitHub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27480793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5779C2-D076-F6FD-BCA2-F2ED4378B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967" y="259553"/>
            <a:ext cx="3314987" cy="275867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F8FA3DB-D230-6BDD-9B1D-7C1BFEDFC352}"/>
              </a:ext>
            </a:extLst>
          </p:cNvPr>
          <p:cNvSpPr/>
          <p:nvPr/>
        </p:nvSpPr>
        <p:spPr>
          <a:xfrm>
            <a:off x="412047" y="708658"/>
            <a:ext cx="10339753" cy="32707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GitHub on </a:t>
            </a:r>
            <a:r>
              <a:rPr lang="en-US" b="1" dirty="0" err="1"/>
              <a:t>VScode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Install git (</a:t>
            </a:r>
            <a:r>
              <a:rPr lang="en-US" dirty="0">
                <a:solidFill>
                  <a:srgbClr val="0070C0"/>
                </a:solidFill>
              </a:rPr>
              <a:t>https://git-scm.com/download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GitHub Pull Requests and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Go to “Clone Repository” (clone from GitHub)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Sign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GitHub locally: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You can “clone” a repo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= download it from GitHub to your machine locally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10F46E-95DD-4546-28D1-B007806D5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3967" y="3106294"/>
            <a:ext cx="3535986" cy="97544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0903B8-9549-E718-B78D-A0EA7F6AC3BF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GitHub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74AD35-E937-59C0-9B2C-8E39798AF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364" y="3847513"/>
            <a:ext cx="2578112" cy="287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7016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0" y="992259"/>
            <a:ext cx="12192000" cy="2883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400" b="1" dirty="0"/>
              <a:t>Goal: </a:t>
            </a:r>
            <a:r>
              <a:rPr lang="en-US" sz="4400" dirty="0"/>
              <a:t>Create and edit your own test repo</a:t>
            </a:r>
          </a:p>
          <a:p>
            <a:pPr marL="1143000" indent="-1143000">
              <a:buFont typeface="+mj-lt"/>
              <a:buAutoNum type="arabicPeriod"/>
            </a:pPr>
            <a:endParaRPr lang="en-US" sz="2400" dirty="0"/>
          </a:p>
          <a:p>
            <a:pPr marL="1143000" indent="-1143000">
              <a:buFont typeface="+mj-lt"/>
              <a:buAutoNum type="arabicPeriod"/>
            </a:pPr>
            <a:r>
              <a:rPr lang="en-US" sz="2400" dirty="0"/>
              <a:t>Create a new repo called “</a:t>
            </a:r>
            <a:r>
              <a:rPr lang="en-US" sz="2400" dirty="0" err="1"/>
              <a:t>testrepo</a:t>
            </a:r>
            <a:r>
              <a:rPr lang="en-US" sz="2400" dirty="0"/>
              <a:t>” with a README file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2400" dirty="0"/>
              <a:t>Edit the file in the browser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2400" dirty="0"/>
              <a:t>Commit the change</a:t>
            </a:r>
            <a:endParaRPr lang="en-US" sz="4000" dirty="0"/>
          </a:p>
          <a:p>
            <a:pPr marL="1143000" indent="-1143000" algn="ctr">
              <a:buFont typeface="Wingdings" panose="05000000000000000000" pitchFamily="2" charset="2"/>
              <a:buChar char="ü"/>
            </a:pPr>
            <a:endParaRPr lang="en-US" sz="4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91953-79C3-7A6D-1596-BD9DEC8BA58D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bg1"/>
                </a:solidFill>
              </a:rPr>
              <a:t>Exercice</a:t>
            </a:r>
            <a:r>
              <a:rPr lang="en-US" sz="2800" b="1" dirty="0">
                <a:solidFill>
                  <a:schemeClr val="bg1"/>
                </a:solidFill>
              </a:rPr>
              <a:t> time 💪 (2 min)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4BEEE6-B2E7-B4C3-76B1-4C9DBC9A8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59" y="3876136"/>
            <a:ext cx="3406435" cy="22709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C52F9E-79BE-8589-3190-AF28DAD46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0986" y="3270738"/>
            <a:ext cx="2688186" cy="33101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BEEB21-2AEC-29BD-18F3-662232F9F2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0716" y="2495744"/>
            <a:ext cx="4300310" cy="1380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855BDA-F543-6A94-5384-51460B2231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0716" y="4063666"/>
            <a:ext cx="4392896" cy="2631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21183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0" y="992259"/>
            <a:ext cx="12192000" cy="3526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400" b="1" dirty="0"/>
              <a:t>Goal: </a:t>
            </a:r>
            <a:r>
              <a:rPr lang="en-US" sz="4400" dirty="0"/>
              <a:t>Create, clone and edit your own test repo</a:t>
            </a:r>
          </a:p>
          <a:p>
            <a:pPr marL="1143000" indent="-1143000">
              <a:buFont typeface="+mj-lt"/>
              <a:buAutoNum type="arabicPeriod"/>
            </a:pPr>
            <a:endParaRPr lang="en-US" sz="2400" dirty="0"/>
          </a:p>
          <a:p>
            <a:pPr marL="1143000" indent="-1143000">
              <a:buFont typeface="+mj-lt"/>
              <a:buAutoNum type="arabicPeriod"/>
            </a:pPr>
            <a:r>
              <a:rPr lang="en-US" sz="2400" dirty="0"/>
              <a:t>Create a new repo called “</a:t>
            </a:r>
            <a:r>
              <a:rPr lang="en-US" sz="2400" dirty="0" err="1"/>
              <a:t>testrepo</a:t>
            </a:r>
            <a:r>
              <a:rPr lang="en-US" sz="2400" dirty="0"/>
              <a:t>” with a README file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2400" dirty="0"/>
              <a:t>Clone it from VS code, and save it somewhere (e.g., desktop)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2400" dirty="0"/>
              <a:t>Open the folder in </a:t>
            </a:r>
            <a:r>
              <a:rPr lang="en-US" sz="2400" dirty="0" err="1"/>
              <a:t>Vscode</a:t>
            </a:r>
            <a:endParaRPr lang="en-US" sz="2400" dirty="0"/>
          </a:p>
          <a:p>
            <a:pPr marL="1143000" indent="-1143000">
              <a:buFont typeface="+mj-lt"/>
              <a:buAutoNum type="arabicPeriod"/>
            </a:pPr>
            <a:r>
              <a:rPr lang="en-US" sz="2400" dirty="0"/>
              <a:t>Edit the README locally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2400" dirty="0"/>
              <a:t>Commit</a:t>
            </a:r>
          </a:p>
          <a:p>
            <a:pPr marL="1143000" indent="-1143000">
              <a:buFont typeface="+mj-lt"/>
              <a:buAutoNum type="arabicPeriod"/>
            </a:pPr>
            <a:endParaRPr lang="en-US" sz="4000" dirty="0"/>
          </a:p>
          <a:p>
            <a:pPr marL="1143000" indent="-1143000" algn="ctr">
              <a:buFont typeface="Wingdings" panose="05000000000000000000" pitchFamily="2" charset="2"/>
              <a:buChar char="ü"/>
            </a:pPr>
            <a:endParaRPr lang="en-US" sz="4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91953-79C3-7A6D-1596-BD9DEC8BA58D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bg1"/>
                </a:solidFill>
              </a:rPr>
              <a:t>Exercice</a:t>
            </a:r>
            <a:r>
              <a:rPr lang="en-US" sz="2800" b="1" dirty="0">
                <a:solidFill>
                  <a:schemeClr val="bg1"/>
                </a:solidFill>
              </a:rPr>
              <a:t> time 💪 (2 min)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4BEEE6-B2E7-B4C3-76B1-4C9DBC9A8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59" y="3876136"/>
            <a:ext cx="3406435" cy="22709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C52F9E-79BE-8589-3190-AF28DAD46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0986" y="3270738"/>
            <a:ext cx="2688186" cy="33101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B1229B-F1B6-9B65-D8C2-551A5B851E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4133" y="2883877"/>
            <a:ext cx="3912552" cy="372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758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87FD14-1612-4FCB-5E1E-2814B13F7225}"/>
              </a:ext>
            </a:extLst>
          </p:cNvPr>
          <p:cNvSpPr/>
          <p:nvPr/>
        </p:nvSpPr>
        <p:spPr>
          <a:xfrm>
            <a:off x="650240" y="233756"/>
            <a:ext cx="10485119" cy="64351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/>
              <a:t>Program </a:t>
            </a:r>
            <a:r>
              <a:rPr lang="en-US" sz="2800" i="1" dirty="0"/>
              <a:t>(theoretical)</a:t>
            </a:r>
          </a:p>
          <a:p>
            <a:r>
              <a:rPr lang="en-US" dirty="0"/>
              <a:t>9am – 2pm</a:t>
            </a:r>
          </a:p>
          <a:p>
            <a:endParaRPr lang="en-US" dirty="0"/>
          </a:p>
          <a:p>
            <a:r>
              <a:rPr lang="en-US" b="1" dirty="0"/>
              <a:t>Day 1: Python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Setting-up Python, VS-code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Python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Afternoon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Installing packages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scipy</a:t>
            </a:r>
            <a:r>
              <a:rPr lang="en-US" dirty="0"/>
              <a:t> &amp; pandas</a:t>
            </a:r>
          </a:p>
          <a:p>
            <a:endParaRPr lang="en-US" dirty="0"/>
          </a:p>
          <a:p>
            <a:r>
              <a:rPr lang="en-US" b="1" dirty="0"/>
              <a:t>Day2: Modularity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NeuroKit</a:t>
            </a:r>
            <a:r>
              <a:rPr lang="en-US" dirty="0"/>
              <a:t> &amp; Signal Processing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Afternoon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Packaging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Docstrings</a:t>
            </a:r>
          </a:p>
          <a:p>
            <a:endParaRPr lang="en-US" dirty="0"/>
          </a:p>
          <a:p>
            <a:r>
              <a:rPr lang="en-US" b="1" dirty="0"/>
              <a:t>Day 3: Reproducibility and Packaging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Posting package on 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Afternoon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On-demand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C77273-9529-2595-E255-191F28DD8CB4}"/>
              </a:ext>
            </a:extLst>
          </p:cNvPr>
          <p:cNvSpPr/>
          <p:nvPr/>
        </p:nvSpPr>
        <p:spPr>
          <a:xfrm>
            <a:off x="6380175" y="1084829"/>
            <a:ext cx="4954566" cy="48140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Homework</a:t>
            </a:r>
            <a:r>
              <a:rPr lang="en-US" dirty="0"/>
              <a:t>: Create your own accessible and documented Python package to reproduce the creation of descriptive statistics of heart rate (Mean, SD, etc.) given a file containing an ECG signal</a:t>
            </a:r>
          </a:p>
          <a:p>
            <a:endParaRPr lang="en-US" dirty="0"/>
          </a:p>
          <a:p>
            <a:r>
              <a:rPr lang="en-US" b="1" dirty="0"/>
              <a:t>Pass if:</a:t>
            </a:r>
          </a:p>
          <a:p>
            <a:pPr marL="285750" indent="-285750">
              <a:buFontTx/>
              <a:buChar char="-"/>
            </a:pPr>
            <a:r>
              <a:rPr lang="en-US" dirty="0"/>
              <a:t>Installation instructions work (I can install)</a:t>
            </a:r>
          </a:p>
          <a:p>
            <a:pPr marL="285750" indent="-285750">
              <a:buFontTx/>
              <a:buChar char="-"/>
            </a:pPr>
            <a:r>
              <a:rPr lang="en-US" dirty="0"/>
              <a:t>Documentation website contains examples that I can run locally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functions are documented</a:t>
            </a:r>
          </a:p>
          <a:p>
            <a:r>
              <a:rPr lang="en-US" b="1" dirty="0"/>
              <a:t>Bonus</a:t>
            </a:r>
            <a:r>
              <a:rPr lang="en-US" dirty="0"/>
              <a:t>: </a:t>
            </a:r>
          </a:p>
          <a:p>
            <a:pPr marL="285750" indent="-285750">
              <a:buFontTx/>
              <a:buChar char="-"/>
            </a:pPr>
            <a:r>
              <a:rPr lang="en-US" dirty="0"/>
              <a:t>You leave one typo that you reference in an issue</a:t>
            </a:r>
          </a:p>
          <a:p>
            <a:pPr marL="285750" indent="-285750">
              <a:buFontTx/>
              <a:buChar char="-"/>
            </a:pPr>
            <a:r>
              <a:rPr lang="en-US" dirty="0"/>
              <a:t>Make a Pull Request on a classmate’s package to address that issue</a:t>
            </a:r>
          </a:p>
        </p:txBody>
      </p:sp>
    </p:spTree>
    <p:extLst>
      <p:ext uri="{BB962C8B-B14F-4D97-AF65-F5344CB8AC3E}">
        <p14:creationId xmlns:p14="http://schemas.microsoft.com/office/powerpoint/2010/main" val="25591163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8FA3DB-D230-6BDD-9B1D-7C1BFEDFC352}"/>
              </a:ext>
            </a:extLst>
          </p:cNvPr>
          <p:cNvSpPr/>
          <p:nvPr/>
        </p:nvSpPr>
        <p:spPr>
          <a:xfrm>
            <a:off x="246185" y="1582614"/>
            <a:ext cx="10339753" cy="32707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GitHub workflow: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repo is not yours, you first “fork” it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(copy and create your own personal version)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You can then “clone” it locally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0903B8-9549-E718-B78D-A0EA7F6AC3BF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GitHub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C7407F-12F1-2296-0524-6BC5E6B06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745" y="1270434"/>
            <a:ext cx="4625741" cy="125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233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400" b="1" dirty="0"/>
              <a:t>Goal: </a:t>
            </a:r>
            <a:r>
              <a:rPr lang="en-US" sz="4400" dirty="0"/>
              <a:t>Create a Pull Request (PR):</a:t>
            </a:r>
          </a:p>
          <a:p>
            <a:pPr marL="1143000" indent="-1143000" algn="ctr">
              <a:buFont typeface="Wingdings" panose="05000000000000000000" pitchFamily="2" charset="2"/>
              <a:buChar char="ü"/>
            </a:pPr>
            <a:endParaRPr lang="en-US" sz="4400" dirty="0"/>
          </a:p>
          <a:p>
            <a:pPr marL="1143000" indent="-1143000">
              <a:buFont typeface="Wingdings" panose="05000000000000000000" pitchFamily="2" charset="2"/>
              <a:buChar char="ü"/>
            </a:pPr>
            <a:r>
              <a:rPr lang="en-US" sz="3200" dirty="0"/>
              <a:t>Delete the line that is assigned to you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91953-79C3-7A6D-1596-BD9DEC8BA58D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bg1"/>
                </a:solidFill>
              </a:rPr>
              <a:t>Exercice</a:t>
            </a:r>
            <a:r>
              <a:rPr lang="en-US" sz="2800" b="1" dirty="0">
                <a:solidFill>
                  <a:schemeClr val="bg1"/>
                </a:solidFill>
              </a:rPr>
              <a:t> time 💪 (10 min)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5205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400" b="1" dirty="0"/>
              <a:t>Goal: </a:t>
            </a:r>
            <a:r>
              <a:rPr lang="en-US" sz="4400" dirty="0"/>
              <a:t>Create another Pull Request (PR):</a:t>
            </a:r>
          </a:p>
          <a:p>
            <a:pPr marL="1143000" indent="-1143000" algn="ctr">
              <a:buFont typeface="Wingdings" panose="05000000000000000000" pitchFamily="2" charset="2"/>
              <a:buChar char="ü"/>
            </a:pPr>
            <a:endParaRPr lang="en-US" sz="4400" dirty="0"/>
          </a:p>
          <a:p>
            <a:pPr marL="1143000" indent="-1143000">
              <a:buFont typeface="Wingdings" panose="05000000000000000000" pitchFamily="2" charset="2"/>
              <a:buChar char="ü"/>
            </a:pPr>
            <a:r>
              <a:rPr lang="en-US" sz="3200" dirty="0"/>
              <a:t>Add something to the README of the </a:t>
            </a:r>
            <a:r>
              <a:rPr lang="en-US" sz="3200" dirty="0" err="1"/>
              <a:t>testrepo</a:t>
            </a:r>
            <a:r>
              <a:rPr lang="en-US" sz="3200" dirty="0"/>
              <a:t> of another person</a:t>
            </a:r>
          </a:p>
          <a:p>
            <a:r>
              <a:rPr lang="en-US" sz="3200" dirty="0">
                <a:solidFill>
                  <a:srgbClr val="0070C0"/>
                </a:solidFill>
              </a:rPr>
              <a:t>Jasmin -&gt; Rebecca C. -&gt; Rebecca J. -&gt; Pascal -&gt; Sven -&gt; Zita -&gt; Carlo -&gt; Flora -&gt; </a:t>
            </a:r>
            <a:r>
              <a:rPr lang="en-US" sz="3200" dirty="0" err="1">
                <a:solidFill>
                  <a:srgbClr val="0070C0"/>
                </a:solidFill>
              </a:rPr>
              <a:t>Martyna</a:t>
            </a:r>
            <a:r>
              <a:rPr lang="en-US" sz="3200" dirty="0">
                <a:solidFill>
                  <a:srgbClr val="0070C0"/>
                </a:solidFill>
              </a:rPr>
              <a:t> -&gt; Nathalie -&gt; Ana Elisa -&gt; Lena -&gt; Georgia -&gt;</a:t>
            </a:r>
          </a:p>
          <a:p>
            <a:endParaRPr lang="en-US" sz="32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Breakout rooms for mutual help</a:t>
            </a:r>
          </a:p>
          <a:p>
            <a:pPr marL="1143000" indent="-1143000">
              <a:buFont typeface="Wingdings" panose="05000000000000000000" pitchFamily="2" charset="2"/>
              <a:buChar char="ü"/>
            </a:pPr>
            <a:endParaRPr lang="en-US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91953-79C3-7A6D-1596-BD9DEC8BA58D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bg1"/>
                </a:solidFill>
              </a:rPr>
              <a:t>Exercice</a:t>
            </a:r>
            <a:r>
              <a:rPr lang="en-US" sz="2800" b="1" dirty="0">
                <a:solidFill>
                  <a:schemeClr val="bg1"/>
                </a:solidFill>
              </a:rPr>
              <a:t> time 💪 (15 min)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1456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600" b="1" dirty="0"/>
              <a:t>Signal </a:t>
            </a:r>
            <a:r>
              <a:rPr lang="fr-FR" sz="9600" b="1" dirty="0" err="1"/>
              <a:t>Processing</a:t>
            </a:r>
            <a:endParaRPr lang="fr-FR" sz="9600" b="1" dirty="0"/>
          </a:p>
          <a:p>
            <a:pPr algn="ctr"/>
            <a:r>
              <a:rPr lang="fr-FR" sz="9600" b="1" dirty="0"/>
              <a:t>&amp; </a:t>
            </a:r>
          </a:p>
          <a:p>
            <a:pPr algn="ctr"/>
            <a:r>
              <a:rPr lang="fr-FR" sz="9600" b="1" dirty="0" err="1"/>
              <a:t>Jupyter</a:t>
            </a:r>
            <a:r>
              <a:rPr lang="fr-FR" sz="9600" b="1" dirty="0"/>
              <a:t> notebooks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29866161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7051CB-134F-1B2A-F7FE-11DE411525A8}"/>
              </a:ext>
            </a:extLst>
          </p:cNvPr>
          <p:cNvSpPr/>
          <p:nvPr/>
        </p:nvSpPr>
        <p:spPr>
          <a:xfrm>
            <a:off x="246185" y="1582614"/>
            <a:ext cx="10339753" cy="32707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Create notebook: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New file -&gt; </a:t>
            </a:r>
            <a:r>
              <a:rPr lang="en-US" dirty="0" err="1">
                <a:solidFill>
                  <a:schemeClr val="tx1"/>
                </a:solidFill>
              </a:rPr>
              <a:t>Notebok</a:t>
            </a:r>
            <a:r>
              <a:rPr lang="en-US" dirty="0">
                <a:solidFill>
                  <a:schemeClr val="tx1"/>
                </a:solidFill>
              </a:rPr>
              <a:t> (*.</a:t>
            </a:r>
            <a:r>
              <a:rPr lang="en-US" dirty="0" err="1">
                <a:solidFill>
                  <a:schemeClr val="tx1"/>
                </a:solidFill>
              </a:rPr>
              <a:t>ipynb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Notebooks mix cells with text (in markdown) with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960D21-77E7-29A4-CB18-AD0146A829F3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Jupyter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C066D0-F665-D550-65D1-6C31DFA06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7700" y="411218"/>
            <a:ext cx="3375953" cy="30177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3FAB71-7615-862A-B26E-3032BF9F5E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0994"/>
          <a:stretch/>
        </p:blipFill>
        <p:spPr>
          <a:xfrm>
            <a:off x="7489978" y="3785447"/>
            <a:ext cx="3863675" cy="213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9634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0" y="0"/>
            <a:ext cx="6180992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400" b="1" dirty="0"/>
              <a:t>Goal: 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3200" dirty="0"/>
              <a:t>Reproduce this notebook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3200" dirty="0"/>
              <a:t>Save it in your </a:t>
            </a:r>
            <a:r>
              <a:rPr lang="en-US" sz="3200" i="1" dirty="0" err="1"/>
              <a:t>testrepo</a:t>
            </a:r>
            <a:endParaRPr lang="en-US" sz="3200" i="1" dirty="0"/>
          </a:p>
          <a:p>
            <a:pPr marL="1143000" indent="-1143000">
              <a:buFont typeface="+mj-lt"/>
              <a:buAutoNum type="arabicPeriod"/>
            </a:pPr>
            <a:r>
              <a:rPr lang="en-US" sz="3200" dirty="0"/>
              <a:t>Push it to GitHub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3200" dirty="0"/>
              <a:t>See how it renders on GH</a:t>
            </a: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91953-79C3-7A6D-1596-BD9DEC8BA58D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bg1"/>
                </a:solidFill>
              </a:rPr>
              <a:t>Exercice</a:t>
            </a:r>
            <a:r>
              <a:rPr lang="en-US" sz="2800" b="1" dirty="0">
                <a:solidFill>
                  <a:schemeClr val="bg1"/>
                </a:solidFill>
              </a:rPr>
              <a:t> time 💪 (10 min)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C7F343-3D0C-3603-3116-B6DCE7D43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240" y="0"/>
            <a:ext cx="55777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0354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2B111F-A32E-3B76-A4E5-FB1CC2B40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0694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953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7051CB-134F-1B2A-F7FE-11DE411525A8}"/>
              </a:ext>
            </a:extLst>
          </p:cNvPr>
          <p:cNvSpPr/>
          <p:nvPr/>
        </p:nvSpPr>
        <p:spPr>
          <a:xfrm>
            <a:off x="246185" y="1582614"/>
            <a:ext cx="10339753" cy="32707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Notebooks can be great to communicate data analysis results, or for tutorials / examples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960D21-77E7-29A4-CB18-AD0146A829F3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Jupyter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4601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600" b="1" dirty="0"/>
              <a:t>Packaging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4104376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5629C-92D4-79A2-2F71-A4F6B6308E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600" b="1" dirty="0"/>
              <a:t>Basic Python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4002162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B6E9D9-15EB-FE29-3153-52BE2475BDFE}"/>
              </a:ext>
            </a:extLst>
          </p:cNvPr>
          <p:cNvSpPr/>
          <p:nvPr/>
        </p:nvSpPr>
        <p:spPr>
          <a:xfrm>
            <a:off x="507777" y="0"/>
            <a:ext cx="6696891" cy="59827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/>
              <a:t>Python</a:t>
            </a:r>
          </a:p>
          <a:p>
            <a:endParaRPr lang="en-US" dirty="0"/>
          </a:p>
          <a:p>
            <a:r>
              <a:rPr lang="en-US" dirty="0"/>
              <a:t>Installation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python.org/downloads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Download Python 3 (= 3.x)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 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444779-D092-6485-3E37-728B6F01E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761" y="1141439"/>
            <a:ext cx="6449462" cy="44310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CB0F9B3-1C77-B9A3-8B2E-150423A181D1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Setting-up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484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F6F5A4-BFF3-B37B-F46C-D29EFF95DFDB}"/>
              </a:ext>
            </a:extLst>
          </p:cNvPr>
          <p:cNvSpPr/>
          <p:nvPr/>
        </p:nvSpPr>
        <p:spPr>
          <a:xfrm>
            <a:off x="507777" y="0"/>
            <a:ext cx="6696891" cy="59827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/>
              <a:t>VS CODE</a:t>
            </a:r>
          </a:p>
          <a:p>
            <a:r>
              <a:rPr lang="en-US" i="1" dirty="0"/>
              <a:t>Still painful and clunky, but becoming the default </a:t>
            </a:r>
            <a:r>
              <a:rPr lang="en-US" dirty="0"/>
              <a:t>🤷</a:t>
            </a:r>
          </a:p>
          <a:p>
            <a:endParaRPr lang="en-US" i="1" dirty="0"/>
          </a:p>
          <a:p>
            <a:r>
              <a:rPr lang="en-US" dirty="0"/>
              <a:t>Installation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Download VS Code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code.visualstudio.com/download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Extensions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Open, select theme and mark the rest as 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 to “Extensions”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 Python &amp; </a:t>
            </a:r>
            <a:r>
              <a:rPr lang="en-US" dirty="0" err="1"/>
              <a:t>Jupyter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29590C-2E44-95F9-1737-EEDAD1D16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431" y="222418"/>
            <a:ext cx="4782499" cy="32065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41B063-6E86-7D7A-93FB-EE9328C37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033" y="4228240"/>
            <a:ext cx="7425897" cy="23181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04C9DB0-6B37-84F7-C6AC-7EB28C6E1CC1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Setting-up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061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76B8E9-D123-47A0-F68C-007A8D6B57E9}"/>
              </a:ext>
            </a:extLst>
          </p:cNvPr>
          <p:cNvSpPr/>
          <p:nvPr/>
        </p:nvSpPr>
        <p:spPr>
          <a:xfrm>
            <a:off x="494026" y="422874"/>
            <a:ext cx="5934091" cy="59827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/>
              <a:t>Create your first script</a:t>
            </a:r>
          </a:p>
          <a:p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VScode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New file -&gt; Python File -&gt; Save it somewhere (myscript.py)</a:t>
            </a:r>
          </a:p>
          <a:p>
            <a:endParaRPr lang="en-US" dirty="0"/>
          </a:p>
          <a:p>
            <a:r>
              <a:rPr lang="en-US" dirty="0"/>
              <a:t>Edit first settings in </a:t>
            </a:r>
            <a:r>
              <a:rPr lang="en-US" dirty="0" err="1"/>
              <a:t>VScode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Disable “Trust mode” on </a:t>
            </a:r>
            <a:r>
              <a:rPr lang="en-US" dirty="0" err="1"/>
              <a:t>Vscode</a:t>
            </a:r>
            <a:r>
              <a:rPr lang="en-US" dirty="0"/>
              <a:t> if need be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Manage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Configure your settings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Untick Trust: Enabled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Restart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See the change in settings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View  -&gt; Command Palette -&gt; “Settings”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Open Settings (JSON)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Settings in </a:t>
            </a:r>
            <a:r>
              <a:rPr lang="en-US" dirty="0" err="1"/>
              <a:t>VSCode</a:t>
            </a:r>
            <a:r>
              <a:rPr lang="en-US" dirty="0"/>
              <a:t> are just a file! Can be shared, copy-pasted, etc.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8318D4-67AF-265D-51BA-A50C40FE8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016" y="422874"/>
            <a:ext cx="4759998" cy="2406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C54432-D2E9-5B35-0CF0-1BBA09282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507" y="1492757"/>
            <a:ext cx="5347507" cy="29134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503B64-A8ED-CE30-BE83-3C2E90384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340" y="2346990"/>
            <a:ext cx="5652674" cy="29134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84F84BE-BE6C-B4F4-133E-AB92A76043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3757" y="3876255"/>
            <a:ext cx="4069433" cy="21337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A4DBC44-43D1-F606-21D5-EA7A4AA9EF60}"/>
              </a:ext>
            </a:extLst>
          </p:cNvPr>
          <p:cNvSpPr/>
          <p:nvPr/>
        </p:nvSpPr>
        <p:spPr>
          <a:xfrm>
            <a:off x="0" y="0"/>
            <a:ext cx="4544841" cy="5191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Setting-up Python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428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3606</TotalTime>
  <Words>3376</Words>
  <Application>Microsoft Office PowerPoint</Application>
  <PresentationFormat>Widescreen</PresentationFormat>
  <Paragraphs>640</Paragraphs>
  <Slides>58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Arial</vt:lpstr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Dominique Makowski (Dr)</dc:creator>
  <cp:lastModifiedBy>Dominique Makowski (Dr)</cp:lastModifiedBy>
  <cp:revision>304</cp:revision>
  <dcterms:created xsi:type="dcterms:W3CDTF">2022-06-20T14:12:13Z</dcterms:created>
  <dcterms:modified xsi:type="dcterms:W3CDTF">2022-07-06T14:58:08Z</dcterms:modified>
</cp:coreProperties>
</file>