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3241B-3B14-4A4B-A121-5B172DDC7CF5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08CBC-3BE4-4F61-B3F1-554127370B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24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Open source = active</a:t>
            </a:r>
            <a:r>
              <a:rPr lang="fr-FR" baseline="0" dirty="0"/>
              <a:t> </a:t>
            </a:r>
            <a:r>
              <a:rPr lang="fr-FR" baseline="0" dirty="0" err="1"/>
              <a:t>development</a:t>
            </a:r>
            <a:r>
              <a:rPr lang="fr-FR" baseline="0" dirty="0"/>
              <a:t>, </a:t>
            </a:r>
            <a:r>
              <a:rPr lang="fr-FR" baseline="0" dirty="0" err="1"/>
              <a:t>always</a:t>
            </a:r>
            <a:r>
              <a:rPr lang="fr-FR" baseline="0" dirty="0"/>
              <a:t> </a:t>
            </a:r>
            <a:r>
              <a:rPr lang="fr-FR" baseline="0" dirty="0" err="1"/>
              <a:t>newest</a:t>
            </a:r>
            <a:r>
              <a:rPr lang="fr-FR" baseline="0" dirty="0"/>
              <a:t> version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242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75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</a:t>
            </a:r>
            <a:r>
              <a:rPr lang="fr-FR" baseline="0" dirty="0"/>
              <a:t> more </a:t>
            </a:r>
            <a:r>
              <a:rPr lang="fr-FR" baseline="0" dirty="0" err="1"/>
              <a:t>strange</a:t>
            </a:r>
            <a:r>
              <a:rPr lang="fr-FR" baseline="0" dirty="0"/>
              <a:t> </a:t>
            </a:r>
            <a:r>
              <a:rPr lang="fr-FR" baseline="0" dirty="0" err="1"/>
              <a:t>names</a:t>
            </a:r>
            <a:r>
              <a:rPr lang="fr-FR" baseline="0" dirty="0"/>
              <a:t> for variables. Pas d’espaces. Sensible a la casse.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8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</a:t>
            </a:r>
            <a:r>
              <a:rPr lang="fr-FR" baseline="0" dirty="0"/>
              <a:t> more </a:t>
            </a:r>
            <a:r>
              <a:rPr lang="fr-FR" baseline="0" dirty="0" err="1"/>
              <a:t>strange</a:t>
            </a:r>
            <a:r>
              <a:rPr lang="fr-FR" baseline="0" dirty="0"/>
              <a:t> </a:t>
            </a:r>
            <a:r>
              <a:rPr lang="fr-FR" baseline="0" dirty="0" err="1"/>
              <a:t>names</a:t>
            </a:r>
            <a:r>
              <a:rPr lang="fr-FR" baseline="0" dirty="0"/>
              <a:t> for variables. Pas d’espaces. Sensible a </a:t>
            </a:r>
            <a:r>
              <a:rPr lang="fr-FR" baseline="0"/>
              <a:t>la casse.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2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</a:t>
            </a:r>
            <a:r>
              <a:rPr lang="fr-FR" baseline="0" dirty="0"/>
              <a:t> more </a:t>
            </a:r>
            <a:r>
              <a:rPr lang="fr-FR" baseline="0" dirty="0" err="1"/>
              <a:t>strange</a:t>
            </a:r>
            <a:r>
              <a:rPr lang="fr-FR" baseline="0" dirty="0"/>
              <a:t> </a:t>
            </a:r>
            <a:r>
              <a:rPr lang="fr-FR" baseline="0" dirty="0" err="1"/>
              <a:t>names</a:t>
            </a:r>
            <a:r>
              <a:rPr lang="fr-FR" baseline="0" dirty="0"/>
              <a:t> for variables. Pas d’espaces. Sensible a </a:t>
            </a:r>
            <a:r>
              <a:rPr lang="fr-FR" baseline="0"/>
              <a:t>la casse.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75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52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724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25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28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9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364A-9F12-48EC-96C8-2A109A3A4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0D939-5EDA-4297-B341-66DD2713F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6EB1-D942-492E-A654-D1293318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F61B-E969-43DC-8F91-BE9C2728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5F54E-0141-4B05-BCE5-AE109A3F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2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2396-DF89-40F0-9146-6D5BCBA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D5D5-6D75-460C-A31C-71E6DA8EF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7C3D-A7CC-45A3-BBE3-BB5EEB18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52F21-F22C-4599-8A7D-50BEB5CF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B754F-DB0D-4B78-8279-EAA469E6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4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F2CD2-FEC1-48C5-A9A4-F49B3FFDC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A7383-592E-4BD0-A4A3-CBFE73FB6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FBDC-BE70-4312-BD63-83F1C9C9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875E4-9F42-4C90-B0AF-CF0D69E9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F833-8587-47F3-938E-3C4C491B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53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AA1C-332A-4EF1-9116-4B2611CF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6893-7755-47BB-A92C-0C6FBDB3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BEB8-C6B5-4866-B7D4-D9462E0D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5F7EC-BC7A-4E8D-9B1B-B06566B0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CDDF8-B67F-4DF4-9735-76AAECA3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0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9AAE-3D9C-46B2-8467-14B212EA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FD6D3-11B4-4F9A-8A87-EE5AF5DC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B5BA-AACB-4B48-BC37-F012F421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BE3B-C447-4D62-B16B-4E2A1020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11A-532C-44E9-82CB-898A6E97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05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5564-9A65-4EC9-83E6-BD094A64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6814-FB35-41B1-AAC3-DBD7D4F7E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05E18-F5BD-4D5C-88F1-C8CDAB3E1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73369-0E4A-4925-A477-2326B59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B438-E886-488E-B8E3-3DE0BFE1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24CC3-F718-4C83-BEA0-B4177AA4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3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E27A-C71A-470D-9664-D9E27457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465D7-E72D-45EB-8953-A7181D2D4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7B453-8B27-4BC4-8069-2807E5BDE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B752B-0D3F-4017-B3BF-7D385F086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D8E2B-91B9-46BE-A30E-ECC7AFB11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4D1DB-C19D-44C2-9153-05715AA3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B54CC-729C-4D2E-BD0B-6488374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ECC04-D9C4-434F-8D97-D3DFDA44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88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A092-6569-4ABE-9747-488DA0FE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5A0DA-3D06-438C-9D24-394152CA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680D8-0BD3-4843-926B-F2E5A20F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A5568-E188-4082-A014-67CE9660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4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D4084-6E15-4126-A93A-EC4C6A77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0814B-F4D2-435E-8030-7417EA20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9BA19-BE79-4688-9D33-3431BC7A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2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5C73-C58A-404B-A656-8169EAE6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BA3F-BAE1-47F8-A625-DC085C73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7E3C5-7982-4D0E-9082-BE3EC810C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EFA87-E6F2-496C-9BF1-DBE0F886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5D2FF-0DB1-4F0D-9B6C-C6BAE8E2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89ACD-B8FE-43D1-934A-F19738C1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6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41D2-45E0-427A-8C6B-76668CBA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0592E-0ED2-48E6-AEDD-389FD359C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93F5B-A64C-4138-81D8-BAF05D1A9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95853-6FB2-4C16-A790-425A833C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C4BBA-B836-4EE5-8EF1-7B32440C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7D8F-C6E0-4A3A-AAD0-5D69DA06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44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747A0-7722-4452-A72A-110E51C6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B13F3-B9D2-4342-90A4-47FEF12F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58BBB-9CDB-4ACC-A6EB-4D65C45A3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61FC-49C0-480A-AAC2-52EE9EC5D34A}" type="datetimeFigureOut">
              <a:rPr lang="fr-FR" smtClean="0"/>
              <a:t>05/08/2019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E64F-A70E-421D-A088-329B75689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B8DA1-9C7A-4B93-830D-696EA7359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46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788454"/>
            <a:ext cx="9021679" cy="2098226"/>
          </a:xfrm>
        </p:spPr>
        <p:txBody>
          <a:bodyPr/>
          <a:lstStyle/>
          <a:p>
            <a:r>
              <a:rPr lang="fr-FR" dirty="0" err="1"/>
              <a:t>Statistics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</a:t>
            </a:r>
            <a:br>
              <a:rPr lang="fr-FR" dirty="0"/>
            </a:br>
            <a:r>
              <a:rPr lang="fr-FR" sz="4000" dirty="0"/>
              <a:t>FOR PSYCHOLOGY AND NEUROSCIENCE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2550" y="3886680"/>
            <a:ext cx="9486900" cy="765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D. Makowski</a:t>
            </a:r>
          </a:p>
        </p:txBody>
      </p:sp>
    </p:spTree>
    <p:extLst>
      <p:ext uri="{BB962C8B-B14F-4D97-AF65-F5344CB8AC3E}">
        <p14:creationId xmlns:p14="http://schemas.microsoft.com/office/powerpoint/2010/main" val="51507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Plots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900" y="1219200"/>
            <a:ext cx="9486900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Instead</a:t>
            </a:r>
            <a:r>
              <a:rPr lang="fr-FR" sz="3200" dirty="0">
                <a:solidFill>
                  <a:schemeClr val="tx1"/>
                </a:solidFill>
              </a:rPr>
              <a:t> of t </a:t>
            </a:r>
            <a:r>
              <a:rPr lang="fr-FR" sz="3200" dirty="0" err="1">
                <a:solidFill>
                  <a:schemeClr val="tx1"/>
                </a:solidFill>
              </a:rPr>
              <a:t>testing</a:t>
            </a:r>
            <a:r>
              <a:rPr lang="fr-FR" sz="3200" dirty="0">
                <a:solidFill>
                  <a:schemeClr val="tx1"/>
                </a:solidFill>
              </a:rPr>
              <a:t> the </a:t>
            </a:r>
            <a:r>
              <a:rPr lang="fr-FR" sz="3200" dirty="0" err="1">
                <a:solidFill>
                  <a:schemeClr val="tx1"/>
                </a:solidFill>
              </a:rPr>
              <a:t>differences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between</a:t>
            </a:r>
            <a:r>
              <a:rPr lang="fr-FR" sz="3200" dirty="0">
                <a:solidFill>
                  <a:schemeClr val="tx1"/>
                </a:solidFill>
              </a:rPr>
              <a:t> the </a:t>
            </a:r>
            <a:r>
              <a:rPr lang="fr-FR" sz="3200" dirty="0" err="1">
                <a:solidFill>
                  <a:schemeClr val="tx1"/>
                </a:solidFill>
              </a:rPr>
              <a:t>two</a:t>
            </a:r>
            <a:r>
              <a:rPr lang="fr-FR" sz="3200" dirty="0">
                <a:solidFill>
                  <a:schemeClr val="tx1"/>
                </a:solidFill>
              </a:rPr>
              <a:t> groups, plot </a:t>
            </a:r>
            <a:r>
              <a:rPr lang="fr-FR" sz="3200" dirty="0" err="1">
                <a:solidFill>
                  <a:schemeClr val="tx1"/>
                </a:solidFill>
              </a:rPr>
              <a:t>it!</a:t>
            </a:r>
            <a:endParaRPr lang="fr-FR" sz="3200" dirty="0">
              <a:solidFill>
                <a:schemeClr val="tx1"/>
              </a:solidFill>
            </a:endParaRP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>
                <a:solidFill>
                  <a:srgbClr val="0070C0"/>
                </a:solidFill>
              </a:rPr>
              <a:t>plot(</a:t>
            </a:r>
            <a:r>
              <a:rPr lang="fr-FR" sz="2800" dirty="0" err="1">
                <a:solidFill>
                  <a:srgbClr val="0070C0"/>
                </a:solidFill>
              </a:rPr>
              <a:t>df$ASQ_Acceptance</a:t>
            </a:r>
            <a:r>
              <a:rPr lang="fr-FR" sz="2800" dirty="0">
                <a:solidFill>
                  <a:srgbClr val="0070C0"/>
                </a:solidFill>
              </a:rPr>
              <a:t> ~ </a:t>
            </a:r>
            <a:r>
              <a:rPr lang="fr-FR" sz="2800" dirty="0" err="1">
                <a:solidFill>
                  <a:srgbClr val="0070C0"/>
                </a:solidFill>
              </a:rPr>
              <a:t>df$Mood_Disorder</a:t>
            </a:r>
            <a:r>
              <a:rPr lang="fr-FR" sz="2800" dirty="0">
                <a:solidFill>
                  <a:srgbClr val="0070C0"/>
                </a:solidFill>
              </a:rPr>
              <a:t>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8673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err="1"/>
              <a:t>Subset</a:t>
            </a:r>
            <a:endParaRPr lang="fr-FR" sz="4000" dirty="0"/>
          </a:p>
        </p:txBody>
      </p:sp>
      <p:sp>
        <p:nvSpPr>
          <p:cNvPr id="3" name="Rectangle 2"/>
          <p:cNvSpPr/>
          <p:nvPr/>
        </p:nvSpPr>
        <p:spPr>
          <a:xfrm>
            <a:off x="1485900" y="1219200"/>
            <a:ext cx="10433384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We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want</a:t>
            </a:r>
            <a:r>
              <a:rPr lang="fr-FR" sz="3200" dirty="0">
                <a:solidFill>
                  <a:schemeClr val="tx1"/>
                </a:solidFill>
              </a:rPr>
              <a:t> to </a:t>
            </a:r>
            <a:r>
              <a:rPr lang="fr-FR" sz="3200" dirty="0" err="1">
                <a:solidFill>
                  <a:schemeClr val="tx1"/>
                </a:solidFill>
              </a:rPr>
              <a:t>keep</a:t>
            </a:r>
            <a:r>
              <a:rPr lang="fr-FR" sz="3200" dirty="0">
                <a:solidFill>
                  <a:schemeClr val="tx1"/>
                </a:solidFill>
              </a:rPr>
              <a:t> the participants </a:t>
            </a:r>
            <a:r>
              <a:rPr lang="fr-FR" sz="3200" dirty="0" err="1">
                <a:solidFill>
                  <a:schemeClr val="tx1"/>
                </a:solidFill>
              </a:rPr>
              <a:t>without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mood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disorders</a:t>
            </a:r>
            <a:endParaRPr lang="fr-FR" sz="3200" dirty="0">
              <a:solidFill>
                <a:schemeClr val="tx1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Logical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operators</a:t>
            </a:r>
            <a:r>
              <a:rPr lang="fr-FR" sz="3200" dirty="0">
                <a:solidFill>
                  <a:schemeClr val="tx1"/>
                </a:solidFill>
              </a:rPr>
              <a:t>: « </a:t>
            </a:r>
            <a:r>
              <a:rPr lang="fr-FR" sz="3200" dirty="0">
                <a:solidFill>
                  <a:srgbClr val="0070C0"/>
                </a:solidFill>
              </a:rPr>
              <a:t>== </a:t>
            </a:r>
            <a:r>
              <a:rPr lang="fr-FR" sz="3200" dirty="0">
                <a:solidFill>
                  <a:schemeClr val="tx1"/>
                </a:solidFill>
              </a:rPr>
              <a:t>» , « </a:t>
            </a:r>
            <a:r>
              <a:rPr lang="fr-FR" sz="3200" dirty="0">
                <a:solidFill>
                  <a:srgbClr val="0070C0"/>
                </a:solidFill>
              </a:rPr>
              <a:t>!=</a:t>
            </a:r>
            <a:r>
              <a:rPr lang="fr-FR" sz="3200" dirty="0">
                <a:solidFill>
                  <a:schemeClr val="tx1"/>
                </a:solidFill>
              </a:rPr>
              <a:t> », « </a:t>
            </a:r>
            <a:r>
              <a:rPr lang="fr-FR" sz="3200" dirty="0">
                <a:solidFill>
                  <a:srgbClr val="0070C0"/>
                </a:solidFill>
              </a:rPr>
              <a:t>&gt;</a:t>
            </a:r>
            <a:r>
              <a:rPr lang="fr-FR" sz="3200" dirty="0">
                <a:solidFill>
                  <a:schemeClr val="tx1"/>
                </a:solidFill>
              </a:rPr>
              <a:t> » and « </a:t>
            </a:r>
            <a:r>
              <a:rPr lang="fr-FR" sz="3200" dirty="0">
                <a:solidFill>
                  <a:srgbClr val="0070C0"/>
                </a:solidFill>
              </a:rPr>
              <a:t>&lt;</a:t>
            </a:r>
            <a:r>
              <a:rPr lang="fr-FR" sz="3200" dirty="0">
                <a:solidFill>
                  <a:schemeClr val="tx1"/>
                </a:solidFill>
              </a:rPr>
              <a:t> »</a:t>
            </a:r>
          </a:p>
          <a:p>
            <a:pPr marL="1371600" lvl="6" indent="-457200">
              <a:buFont typeface="Courier New" panose="02070309020205020404" pitchFamily="49" charset="0"/>
              <a:buChar char="o"/>
            </a:pPr>
            <a:r>
              <a:rPr lang="fr-FR" sz="2800" dirty="0" err="1">
                <a:solidFill>
                  <a:srgbClr val="0070C0"/>
                </a:solidFill>
              </a:rPr>
              <a:t>df</a:t>
            </a:r>
            <a:r>
              <a:rPr lang="fr-FR" sz="2800" dirty="0">
                <a:solidFill>
                  <a:srgbClr val="0070C0"/>
                </a:solidFill>
              </a:rPr>
              <a:t> &lt;- </a:t>
            </a:r>
            <a:r>
              <a:rPr lang="fr-FR" sz="2800" dirty="0" err="1">
                <a:solidFill>
                  <a:srgbClr val="0070C0"/>
                </a:solidFill>
              </a:rPr>
              <a:t>subset</a:t>
            </a:r>
            <a:r>
              <a:rPr lang="fr-FR" sz="2800" dirty="0">
                <a:solidFill>
                  <a:srgbClr val="0070C0"/>
                </a:solidFill>
              </a:rPr>
              <a:t>(</a:t>
            </a:r>
            <a:r>
              <a:rPr lang="fr-FR" sz="2800" dirty="0" err="1">
                <a:solidFill>
                  <a:srgbClr val="0070C0"/>
                </a:solidFill>
              </a:rPr>
              <a:t>df</a:t>
            </a:r>
            <a:r>
              <a:rPr lang="fr-FR" sz="2800" dirty="0">
                <a:solidFill>
                  <a:srgbClr val="0070C0"/>
                </a:solidFill>
              </a:rPr>
              <a:t>, </a:t>
            </a:r>
            <a:r>
              <a:rPr lang="fr-FR" sz="2800" dirty="0" err="1">
                <a:solidFill>
                  <a:srgbClr val="0070C0"/>
                </a:solidFill>
              </a:rPr>
              <a:t>df$Mood_Disorders</a:t>
            </a:r>
            <a:r>
              <a:rPr lang="fr-FR" sz="2800" dirty="0">
                <a:solidFill>
                  <a:srgbClr val="0070C0"/>
                </a:solidFill>
              </a:rPr>
              <a:t>==0)</a:t>
            </a:r>
            <a:r>
              <a:rPr lang="fr-FR" sz="3200" dirty="0">
                <a:solidFill>
                  <a:schemeClr val="tx1"/>
                </a:solidFill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Oops</a:t>
            </a:r>
            <a:r>
              <a:rPr lang="fr-FR" sz="3200" dirty="0">
                <a:solidFill>
                  <a:schemeClr val="tx1"/>
                </a:solidFill>
              </a:rPr>
              <a:t> ! </a:t>
            </a:r>
            <a:r>
              <a:rPr lang="fr-FR" sz="3200" dirty="0" err="1">
                <a:solidFill>
                  <a:schemeClr val="tx1"/>
                </a:solidFill>
              </a:rPr>
              <a:t>We’ve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overwritten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our</a:t>
            </a:r>
            <a:r>
              <a:rPr lang="fr-FR" sz="3200" dirty="0">
                <a:solidFill>
                  <a:schemeClr val="tx1"/>
                </a:solidFill>
              </a:rPr>
              <a:t> data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No </a:t>
            </a:r>
            <a:r>
              <a:rPr lang="fr-FR" sz="3200" dirty="0" err="1">
                <a:solidFill>
                  <a:schemeClr val="tx1"/>
                </a:solidFill>
              </a:rPr>
              <a:t>worries</a:t>
            </a:r>
            <a:r>
              <a:rPr lang="fr-FR" sz="3200" dirty="0">
                <a:solidFill>
                  <a:schemeClr val="tx1"/>
                </a:solidFill>
              </a:rPr>
              <a:t>, </a:t>
            </a:r>
            <a:r>
              <a:rPr lang="fr-FR" sz="3200" dirty="0" err="1">
                <a:solidFill>
                  <a:schemeClr val="tx1"/>
                </a:solidFill>
              </a:rPr>
              <a:t>we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can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run</a:t>
            </a:r>
            <a:r>
              <a:rPr lang="fr-FR" sz="3200" dirty="0">
                <a:solidFill>
                  <a:schemeClr val="tx1"/>
                </a:solidFill>
              </a:rPr>
              <a:t> the code </a:t>
            </a:r>
            <a:r>
              <a:rPr lang="fr-FR" sz="3200" dirty="0" err="1">
                <a:solidFill>
                  <a:schemeClr val="tx1"/>
                </a:solidFill>
              </a:rPr>
              <a:t>again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whenever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we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want</a:t>
            </a:r>
            <a:r>
              <a:rPr lang="fr-FR" sz="3200" dirty="0">
                <a:solidFill>
                  <a:schemeClr val="tx1"/>
                </a:solidFill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tx1"/>
                </a:solidFill>
              </a:rPr>
              <a:t>R </a:t>
            </a:r>
            <a:r>
              <a:rPr lang="fr-FR" sz="3200" b="1" dirty="0" err="1">
                <a:solidFill>
                  <a:schemeClr val="tx1"/>
                </a:solidFill>
              </a:rPr>
              <a:t>never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works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directly</a:t>
            </a:r>
            <a:r>
              <a:rPr lang="fr-FR" sz="3200" b="1" dirty="0">
                <a:solidFill>
                  <a:schemeClr val="tx1"/>
                </a:solidFill>
              </a:rPr>
              <a:t> on the data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85258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err="1"/>
              <a:t>Linear</a:t>
            </a:r>
            <a:r>
              <a:rPr lang="fr-FR" sz="4000" dirty="0"/>
              <a:t> </a:t>
            </a:r>
            <a:r>
              <a:rPr lang="fr-FR" sz="4000" dirty="0" err="1"/>
              <a:t>Models</a:t>
            </a:r>
            <a:r>
              <a:rPr lang="fr-FR" sz="4000" dirty="0"/>
              <a:t> (lm)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899" y="1636294"/>
            <a:ext cx="10016289" cy="423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We’d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like</a:t>
            </a:r>
            <a:r>
              <a:rPr lang="fr-FR" sz="3200" dirty="0">
                <a:solidFill>
                  <a:schemeClr val="tx1"/>
                </a:solidFill>
              </a:rPr>
              <a:t> to </a:t>
            </a:r>
            <a:r>
              <a:rPr lang="fr-FR" sz="3200" dirty="0" err="1">
                <a:solidFill>
                  <a:schemeClr val="tx1"/>
                </a:solidFill>
              </a:rPr>
              <a:t>see</a:t>
            </a:r>
            <a:r>
              <a:rPr lang="fr-FR" sz="3200" dirty="0">
                <a:solidFill>
                  <a:schemeClr val="tx1"/>
                </a:solidFill>
              </a:rPr>
              <a:t> the </a:t>
            </a:r>
            <a:r>
              <a:rPr lang="fr-FR" sz="3200" dirty="0" err="1">
                <a:solidFill>
                  <a:schemeClr val="tx1"/>
                </a:solidFill>
              </a:rPr>
              <a:t>effect</a:t>
            </a:r>
            <a:r>
              <a:rPr lang="fr-FR" sz="3200" dirty="0">
                <a:solidFill>
                  <a:schemeClr val="tx1"/>
                </a:solidFill>
              </a:rPr>
              <a:t> of the </a:t>
            </a:r>
            <a:r>
              <a:rPr lang="fr-FR" sz="3200" dirty="0" err="1">
                <a:solidFill>
                  <a:schemeClr val="tx1"/>
                </a:solidFill>
              </a:rPr>
              <a:t>Current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Study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Level</a:t>
            </a:r>
            <a:r>
              <a:rPr lang="fr-FR" sz="3200" dirty="0">
                <a:solidFill>
                  <a:schemeClr val="tx1"/>
                </a:solidFill>
              </a:rPr>
              <a:t> and </a:t>
            </a:r>
            <a:r>
              <a:rPr lang="fr-FR" sz="3200" dirty="0" err="1">
                <a:solidFill>
                  <a:schemeClr val="tx1"/>
                </a:solidFill>
              </a:rPr>
              <a:t>Sex</a:t>
            </a:r>
            <a:r>
              <a:rPr lang="fr-FR" sz="3200" dirty="0">
                <a:solidFill>
                  <a:schemeClr val="tx1"/>
                </a:solidFill>
              </a:rPr>
              <a:t> on </a:t>
            </a:r>
            <a:r>
              <a:rPr lang="fr-FR" sz="3200" dirty="0" err="1">
                <a:solidFill>
                  <a:schemeClr val="tx1"/>
                </a:solidFill>
              </a:rPr>
              <a:t>ASQ_Acceptance</a:t>
            </a:r>
            <a:r>
              <a:rPr lang="fr-FR" sz="3200" dirty="0">
                <a:solidFill>
                  <a:schemeClr val="tx1"/>
                </a:solidFill>
              </a:rPr>
              <a:t>.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>
                <a:solidFill>
                  <a:srgbClr val="0070C0"/>
                </a:solidFill>
              </a:rPr>
              <a:t>Explore </a:t>
            </a:r>
            <a:r>
              <a:rPr lang="fr-FR" sz="2800" dirty="0" err="1">
                <a:solidFill>
                  <a:srgbClr val="0070C0"/>
                </a:solidFill>
              </a:rPr>
              <a:t>Current</a:t>
            </a:r>
            <a:r>
              <a:rPr lang="fr-FR" sz="2800" dirty="0">
                <a:solidFill>
                  <a:srgbClr val="0070C0"/>
                </a:solidFill>
              </a:rPr>
              <a:t> </a:t>
            </a:r>
            <a:r>
              <a:rPr lang="fr-FR" sz="2800" dirty="0" err="1">
                <a:solidFill>
                  <a:srgbClr val="0070C0"/>
                </a:solidFill>
              </a:rPr>
              <a:t>Study</a:t>
            </a:r>
            <a:r>
              <a:rPr lang="fr-FR" sz="2800" dirty="0">
                <a:solidFill>
                  <a:srgbClr val="0070C0"/>
                </a:solidFill>
              </a:rPr>
              <a:t> </a:t>
            </a:r>
            <a:r>
              <a:rPr lang="fr-FR" sz="2800" dirty="0" err="1">
                <a:solidFill>
                  <a:srgbClr val="0070C0"/>
                </a:solidFill>
              </a:rPr>
              <a:t>Level</a:t>
            </a:r>
            <a:endParaRPr lang="fr-FR" sz="2800" dirty="0">
              <a:solidFill>
                <a:srgbClr val="0070C0"/>
              </a:solidFill>
            </a:endParaRP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>
                <a:solidFill>
                  <a:srgbClr val="0070C0"/>
                </a:solidFill>
              </a:rPr>
              <a:t>Change </a:t>
            </a:r>
            <a:r>
              <a:rPr lang="fr-FR" sz="2800" dirty="0" err="1">
                <a:solidFill>
                  <a:srgbClr val="0070C0"/>
                </a:solidFill>
              </a:rPr>
              <a:t>it</a:t>
            </a:r>
            <a:r>
              <a:rPr lang="fr-FR" sz="2800" dirty="0">
                <a:solidFill>
                  <a:srgbClr val="0070C0"/>
                </a:solidFill>
              </a:rPr>
              <a:t> to a factor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Let’s</a:t>
            </a:r>
            <a:r>
              <a:rPr lang="fr-FR" sz="3200" dirty="0">
                <a:solidFill>
                  <a:schemeClr val="tx1"/>
                </a:solidFill>
              </a:rPr>
              <a:t> fit a </a:t>
            </a:r>
            <a:r>
              <a:rPr lang="fr-FR" sz="3200" dirty="0" err="1">
                <a:solidFill>
                  <a:schemeClr val="tx1"/>
                </a:solidFill>
              </a:rPr>
              <a:t>linear</a:t>
            </a:r>
            <a:r>
              <a:rPr lang="fr-FR" sz="3200" dirty="0">
                <a:solidFill>
                  <a:schemeClr val="tx1"/>
                </a:solidFill>
              </a:rPr>
              <a:t> model and store the model in an </a:t>
            </a:r>
            <a:r>
              <a:rPr lang="fr-FR" sz="3200" dirty="0" err="1">
                <a:solidFill>
                  <a:schemeClr val="tx1"/>
                </a:solidFill>
              </a:rPr>
              <a:t>object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called</a:t>
            </a:r>
            <a:r>
              <a:rPr lang="fr-FR" sz="3200" dirty="0">
                <a:solidFill>
                  <a:schemeClr val="tx1"/>
                </a:solidFill>
              </a:rPr>
              <a:t> « fit »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>
                <a:solidFill>
                  <a:srgbClr val="0070C0"/>
                </a:solidFill>
              </a:rPr>
              <a:t>?lm</a:t>
            </a:r>
            <a:endParaRPr lang="fr-FR" sz="3200" dirty="0">
              <a:solidFill>
                <a:srgbClr val="0070C0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Formula : X ~ Y * Z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>
                <a:solidFill>
                  <a:srgbClr val="0070C0"/>
                </a:solidFill>
              </a:rPr>
              <a:t>fit &lt;- lm(</a:t>
            </a:r>
            <a:r>
              <a:rPr lang="fr-FR" sz="2800" dirty="0" err="1">
                <a:solidFill>
                  <a:srgbClr val="0070C0"/>
                </a:solidFill>
              </a:rPr>
              <a:t>ASQ_Acceptance</a:t>
            </a:r>
            <a:r>
              <a:rPr lang="fr-FR" sz="2800" dirty="0">
                <a:solidFill>
                  <a:srgbClr val="0070C0"/>
                </a:solidFill>
              </a:rPr>
              <a:t> ~ </a:t>
            </a:r>
            <a:r>
              <a:rPr lang="fr-FR" sz="2800" dirty="0" err="1">
                <a:solidFill>
                  <a:srgbClr val="0070C0"/>
                </a:solidFill>
              </a:rPr>
              <a:t>Current_Study_Level</a:t>
            </a:r>
            <a:r>
              <a:rPr lang="fr-FR" sz="2800" dirty="0">
                <a:solidFill>
                  <a:srgbClr val="0070C0"/>
                </a:solidFill>
              </a:rPr>
              <a:t> * </a:t>
            </a:r>
            <a:r>
              <a:rPr lang="fr-FR" sz="2800" dirty="0" err="1">
                <a:solidFill>
                  <a:srgbClr val="0070C0"/>
                </a:solidFill>
              </a:rPr>
              <a:t>Sex</a:t>
            </a:r>
            <a:r>
              <a:rPr lang="fr-FR" sz="2800" dirty="0">
                <a:solidFill>
                  <a:srgbClr val="0070C0"/>
                </a:solidFill>
              </a:rPr>
              <a:t>, </a:t>
            </a:r>
          </a:p>
          <a:p>
            <a:pPr marL="914400" lvl="4"/>
            <a:r>
              <a:rPr lang="fr-FR" sz="2800" dirty="0">
                <a:solidFill>
                  <a:srgbClr val="0070C0"/>
                </a:solidFill>
              </a:rPr>
              <a:t>    data = </a:t>
            </a:r>
            <a:r>
              <a:rPr lang="fr-FR" sz="2800" dirty="0" err="1">
                <a:solidFill>
                  <a:srgbClr val="0070C0"/>
                </a:solidFill>
              </a:rPr>
              <a:t>df</a:t>
            </a:r>
            <a:r>
              <a:rPr lang="fr-FR" sz="2800" dirty="0">
                <a:solidFill>
                  <a:srgbClr val="0070C0"/>
                </a:solidFill>
              </a:rPr>
              <a:t>)</a:t>
            </a:r>
            <a:endParaRPr lang="fr-FR" sz="2800" dirty="0"/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 err="1">
                <a:solidFill>
                  <a:srgbClr val="0070C0"/>
                </a:solidFill>
              </a:rPr>
              <a:t>summary</a:t>
            </a:r>
            <a:r>
              <a:rPr lang="fr-FR" sz="2800" dirty="0">
                <a:solidFill>
                  <a:srgbClr val="0070C0"/>
                </a:solidFill>
              </a:rPr>
              <a:t>(fit)</a:t>
            </a:r>
          </a:p>
        </p:txBody>
      </p:sp>
    </p:spTree>
    <p:extLst>
      <p:ext uri="{BB962C8B-B14F-4D97-AF65-F5344CB8AC3E}">
        <p14:creationId xmlns:p14="http://schemas.microsoft.com/office/powerpoint/2010/main" val="68639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err="1"/>
              <a:t>ANOVAs</a:t>
            </a:r>
            <a:r>
              <a:rPr lang="fr-FR" sz="4000" dirty="0"/>
              <a:t> &amp; post-</a:t>
            </a:r>
            <a:r>
              <a:rPr lang="fr-FR" sz="4000" dirty="0" err="1"/>
              <a:t>hocs</a:t>
            </a:r>
            <a:endParaRPr lang="fr-FR" sz="4000" dirty="0"/>
          </a:p>
        </p:txBody>
      </p:sp>
      <p:sp>
        <p:nvSpPr>
          <p:cNvPr id="3" name="Rectangle 2"/>
          <p:cNvSpPr/>
          <p:nvPr/>
        </p:nvSpPr>
        <p:spPr>
          <a:xfrm>
            <a:off x="1485899" y="2316480"/>
            <a:ext cx="10016289" cy="3550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Doing</a:t>
            </a:r>
            <a:r>
              <a:rPr lang="fr-FR" sz="3200" dirty="0">
                <a:solidFill>
                  <a:schemeClr val="tx1"/>
                </a:solidFill>
              </a:rPr>
              <a:t> an </a:t>
            </a:r>
            <a:r>
              <a:rPr lang="fr-FR" sz="3200" dirty="0" err="1">
                <a:solidFill>
                  <a:schemeClr val="tx1"/>
                </a:solidFill>
              </a:rPr>
              <a:t>Analysis</a:t>
            </a:r>
            <a:r>
              <a:rPr lang="fr-FR" sz="3200" dirty="0">
                <a:solidFill>
                  <a:schemeClr val="tx1"/>
                </a:solidFill>
              </a:rPr>
              <a:t> Of Variance (</a:t>
            </a:r>
            <a:r>
              <a:rPr lang="fr-FR" sz="3200" dirty="0" err="1">
                <a:solidFill>
                  <a:schemeClr val="tx1"/>
                </a:solidFill>
              </a:rPr>
              <a:t>aov</a:t>
            </a:r>
            <a:r>
              <a:rPr lang="fr-FR" sz="3200" dirty="0">
                <a:solidFill>
                  <a:schemeClr val="tx1"/>
                </a:solidFill>
              </a:rPr>
              <a:t>) </a:t>
            </a:r>
            <a:r>
              <a:rPr lang="fr-FR" sz="3200" dirty="0" err="1">
                <a:solidFill>
                  <a:schemeClr val="tx1"/>
                </a:solidFill>
              </a:rPr>
              <a:t>is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almost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identical</a:t>
            </a:r>
            <a:r>
              <a:rPr lang="fr-FR" sz="3200" dirty="0">
                <a:solidFill>
                  <a:schemeClr val="tx1"/>
                </a:solidFill>
              </a:rPr>
              <a:t> to </a:t>
            </a:r>
            <a:r>
              <a:rPr lang="fr-FR" sz="3200" dirty="0" err="1">
                <a:solidFill>
                  <a:schemeClr val="tx1"/>
                </a:solidFill>
              </a:rPr>
              <a:t>fitting</a:t>
            </a:r>
            <a:r>
              <a:rPr lang="fr-FR" sz="3200" dirty="0">
                <a:solidFill>
                  <a:schemeClr val="tx1"/>
                </a:solidFill>
              </a:rPr>
              <a:t> a </a:t>
            </a:r>
            <a:r>
              <a:rPr lang="fr-FR" sz="3200" dirty="0" err="1">
                <a:solidFill>
                  <a:schemeClr val="tx1"/>
                </a:solidFill>
              </a:rPr>
              <a:t>linear</a:t>
            </a:r>
            <a:r>
              <a:rPr lang="fr-FR" sz="3200" dirty="0">
                <a:solidFill>
                  <a:schemeClr val="tx1"/>
                </a:solidFill>
              </a:rPr>
              <a:t> model (lm)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>
                <a:solidFill>
                  <a:srgbClr val="0070C0"/>
                </a:solidFill>
              </a:rPr>
              <a:t>fit &lt;- </a:t>
            </a:r>
            <a:r>
              <a:rPr lang="fr-FR" sz="2800" b="1" dirty="0" err="1">
                <a:solidFill>
                  <a:srgbClr val="0070C0"/>
                </a:solidFill>
              </a:rPr>
              <a:t>aov</a:t>
            </a:r>
            <a:r>
              <a:rPr lang="fr-FR" sz="2800" dirty="0">
                <a:solidFill>
                  <a:srgbClr val="0070C0"/>
                </a:solidFill>
              </a:rPr>
              <a:t>(</a:t>
            </a:r>
            <a:r>
              <a:rPr lang="fr-FR" sz="2800" dirty="0" err="1">
                <a:solidFill>
                  <a:srgbClr val="0070C0"/>
                </a:solidFill>
              </a:rPr>
              <a:t>ASQ_Acceptance</a:t>
            </a:r>
            <a:r>
              <a:rPr lang="fr-FR" sz="2800" dirty="0">
                <a:solidFill>
                  <a:srgbClr val="0070C0"/>
                </a:solidFill>
              </a:rPr>
              <a:t> ~ </a:t>
            </a:r>
            <a:r>
              <a:rPr lang="fr-FR" sz="2800" dirty="0" err="1">
                <a:solidFill>
                  <a:srgbClr val="0070C0"/>
                </a:solidFill>
              </a:rPr>
              <a:t>Current_Study_Level</a:t>
            </a:r>
            <a:r>
              <a:rPr lang="fr-FR" sz="2800" dirty="0">
                <a:solidFill>
                  <a:srgbClr val="0070C0"/>
                </a:solidFill>
              </a:rPr>
              <a:t> * </a:t>
            </a:r>
            <a:r>
              <a:rPr lang="fr-FR" sz="2800" dirty="0" err="1">
                <a:solidFill>
                  <a:srgbClr val="0070C0"/>
                </a:solidFill>
              </a:rPr>
              <a:t>Sex</a:t>
            </a:r>
            <a:r>
              <a:rPr lang="fr-FR" sz="2800" dirty="0">
                <a:solidFill>
                  <a:srgbClr val="0070C0"/>
                </a:solidFill>
              </a:rPr>
              <a:t>, </a:t>
            </a:r>
          </a:p>
          <a:p>
            <a:pPr marL="914400" lvl="4"/>
            <a:r>
              <a:rPr lang="fr-FR" sz="2800" dirty="0">
                <a:solidFill>
                  <a:srgbClr val="0070C0"/>
                </a:solidFill>
              </a:rPr>
              <a:t>    data = </a:t>
            </a:r>
            <a:r>
              <a:rPr lang="fr-FR" sz="2800" dirty="0" err="1">
                <a:solidFill>
                  <a:srgbClr val="0070C0"/>
                </a:solidFill>
              </a:rPr>
              <a:t>df</a:t>
            </a:r>
            <a:r>
              <a:rPr lang="fr-FR" sz="2800" dirty="0">
                <a:solidFill>
                  <a:srgbClr val="0070C0"/>
                </a:solidFill>
              </a:rPr>
              <a:t>)</a:t>
            </a:r>
            <a:endParaRPr lang="fr-FR" sz="2800" dirty="0"/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 err="1">
                <a:solidFill>
                  <a:srgbClr val="0070C0"/>
                </a:solidFill>
              </a:rPr>
              <a:t>summary</a:t>
            </a:r>
            <a:r>
              <a:rPr lang="fr-FR" sz="2800" dirty="0">
                <a:solidFill>
                  <a:srgbClr val="0070C0"/>
                </a:solidFill>
              </a:rPr>
              <a:t>(fit)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For post-</a:t>
            </a:r>
            <a:r>
              <a:rPr lang="fr-FR" sz="3200" dirty="0" err="1">
                <a:solidFill>
                  <a:schemeClr val="tx1"/>
                </a:solidFill>
              </a:rPr>
              <a:t>hocs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testing</a:t>
            </a:r>
            <a:r>
              <a:rPr lang="fr-FR" sz="3200" dirty="0">
                <a:solidFill>
                  <a:schemeClr val="tx1"/>
                </a:solidFill>
              </a:rPr>
              <a:t>, </a:t>
            </a:r>
            <a:r>
              <a:rPr lang="fr-FR" sz="3200" dirty="0" err="1">
                <a:solidFill>
                  <a:schemeClr val="tx1"/>
                </a:solidFill>
              </a:rPr>
              <a:t>simply</a:t>
            </a:r>
            <a:r>
              <a:rPr lang="fr-FR" sz="3200" dirty="0">
                <a:solidFill>
                  <a:schemeClr val="tx1"/>
                </a:solidFill>
              </a:rPr>
              <a:t> use the </a:t>
            </a:r>
            <a:r>
              <a:rPr lang="fr-FR" sz="3200" dirty="0" err="1">
                <a:solidFill>
                  <a:schemeClr val="tx1"/>
                </a:solidFill>
              </a:rPr>
              <a:t>TukeyHSD</a:t>
            </a:r>
            <a:r>
              <a:rPr lang="fr-FR" sz="3200" dirty="0">
                <a:solidFill>
                  <a:schemeClr val="tx1"/>
                </a:solidFill>
              </a:rPr>
              <a:t>() </a:t>
            </a:r>
            <a:r>
              <a:rPr lang="fr-FR" sz="3200" dirty="0" err="1">
                <a:solidFill>
                  <a:schemeClr val="tx1"/>
                </a:solidFill>
              </a:rPr>
              <a:t>function</a:t>
            </a:r>
            <a:r>
              <a:rPr lang="fr-FR" sz="3200" dirty="0">
                <a:solidFill>
                  <a:schemeClr val="tx1"/>
                </a:solidFill>
              </a:rPr>
              <a:t> on the </a:t>
            </a:r>
            <a:r>
              <a:rPr lang="fr-FR" sz="3200" dirty="0" err="1">
                <a:solidFill>
                  <a:schemeClr val="tx1"/>
                </a:solidFill>
              </a:rPr>
              <a:t>significant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effect</a:t>
            </a:r>
            <a:r>
              <a:rPr lang="fr-FR" sz="3200" dirty="0">
                <a:solidFill>
                  <a:schemeClr val="tx1"/>
                </a:solidFill>
              </a:rPr>
              <a:t>.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 err="1">
                <a:solidFill>
                  <a:srgbClr val="0070C0"/>
                </a:solidFill>
              </a:rPr>
              <a:t>TukeyHSD</a:t>
            </a:r>
            <a:r>
              <a:rPr lang="fr-FR" sz="2800" dirty="0">
                <a:solidFill>
                  <a:srgbClr val="0070C0"/>
                </a:solidFill>
              </a:rPr>
              <a:t>(fit, "</a:t>
            </a:r>
            <a:r>
              <a:rPr lang="fr-FR" sz="2800" dirty="0" err="1">
                <a:solidFill>
                  <a:srgbClr val="0070C0"/>
                </a:solidFill>
              </a:rPr>
              <a:t>Sex</a:t>
            </a:r>
            <a:r>
              <a:rPr lang="fr-FR" sz="2800">
                <a:solidFill>
                  <a:srgbClr val="0070C0"/>
                </a:solidFill>
              </a:rPr>
              <a:t>")</a:t>
            </a:r>
            <a:endParaRPr lang="fr-FR" sz="3200" dirty="0">
              <a:solidFill>
                <a:schemeClr val="tx1"/>
              </a:solidFill>
            </a:endParaRPr>
          </a:p>
          <a:p>
            <a:pPr marL="914400" lvl="4"/>
            <a:endParaRPr lang="fr-FR" sz="2800" dirty="0">
              <a:solidFill>
                <a:srgbClr val="0070C0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70C0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1"/>
              </a:solidFill>
            </a:endParaRPr>
          </a:p>
          <a:p>
            <a:pPr marL="1371600" lvl="4" indent="-457200">
              <a:buFont typeface="Courier New" panose="02070309020205020404" pitchFamily="49" charset="0"/>
              <a:buChar char="o"/>
            </a:pPr>
            <a:endParaRPr lang="fr-F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2550" y="3072384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err="1"/>
              <a:t>Thanks</a:t>
            </a:r>
            <a:r>
              <a:rPr lang="fr-FR" sz="4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85724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WHY        ?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900" y="685800"/>
            <a:ext cx="9486900" cy="518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Open-source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Cross-</a:t>
            </a:r>
            <a:r>
              <a:rPr lang="fr-FR" sz="3200" dirty="0" err="1"/>
              <a:t>platform</a:t>
            </a:r>
            <a:r>
              <a:rPr lang="fr-FR" sz="3200" dirty="0"/>
              <a:t> 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err="1"/>
              <a:t>Incredible</a:t>
            </a:r>
            <a:r>
              <a:rPr lang="fr-FR" sz="3200" dirty="0"/>
              <a:t> </a:t>
            </a:r>
            <a:r>
              <a:rPr lang="fr-FR" sz="3200" dirty="0" err="1"/>
              <a:t>community</a:t>
            </a:r>
            <a:endParaRPr lang="fr-F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Gold </a:t>
            </a:r>
            <a:r>
              <a:rPr lang="fr-FR" sz="3200" dirty="0" err="1"/>
              <a:t>standart</a:t>
            </a:r>
            <a:r>
              <a:rPr lang="fr-FR" sz="3200" dirty="0"/>
              <a:t> </a:t>
            </a:r>
            <a:r>
              <a:rPr lang="fr-FR" sz="3200" dirty="0" err="1"/>
              <a:t>accross</a:t>
            </a:r>
            <a:r>
              <a:rPr lang="fr-FR" sz="3200" dirty="0"/>
              <a:t>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err="1"/>
              <a:t>Reproducible</a:t>
            </a:r>
            <a:r>
              <a:rPr lang="fr-FR" sz="3200" dirty="0"/>
              <a:t> </a:t>
            </a:r>
            <a:r>
              <a:rPr lang="fr-FR" sz="3200" dirty="0" err="1"/>
              <a:t>research</a:t>
            </a:r>
            <a:endParaRPr lang="fr-F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Cutting-edge</a:t>
            </a:r>
            <a:r>
              <a:rPr lang="fr-FR" sz="3200" dirty="0"/>
              <a:t> </a:t>
            </a:r>
            <a:r>
              <a:rPr lang="fr-FR" sz="3200" dirty="0" err="1"/>
              <a:t>statistics</a:t>
            </a:r>
            <a:r>
              <a:rPr lang="fr-FR" sz="3200" dirty="0"/>
              <a:t> and </a:t>
            </a:r>
            <a:r>
              <a:rPr lang="fr-FR" sz="3200" dirty="0" err="1"/>
              <a:t>methods</a:t>
            </a:r>
            <a:endParaRPr lang="fr-F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err="1"/>
              <a:t>Powerful</a:t>
            </a:r>
            <a:r>
              <a:rPr lang="fr-FR" sz="3200" dirty="0"/>
              <a:t> data </a:t>
            </a:r>
            <a:r>
              <a:rPr lang="fr-FR" sz="3200" dirty="0" err="1"/>
              <a:t>visualization</a:t>
            </a:r>
            <a:endParaRPr lang="fr-F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Data </a:t>
            </a:r>
            <a:r>
              <a:rPr lang="fr-FR" sz="3200" dirty="0" err="1"/>
              <a:t>safe</a:t>
            </a:r>
            <a:endParaRPr lang="fr-FR" sz="3200" dirty="0"/>
          </a:p>
        </p:txBody>
      </p:sp>
      <p:pic>
        <p:nvPicPr>
          <p:cNvPr id="4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0"/>
            <a:ext cx="720090" cy="5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30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THINK DIFFERENT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900" y="685800"/>
            <a:ext cx="9486900" cy="518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Deep knowledge of your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Objects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Dataframe</a:t>
            </a:r>
            <a:endParaRPr lang="en-US" sz="3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200" dirty="0"/>
              <a:t>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200" dirty="0"/>
              <a:t>Result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200" dirty="0"/>
              <a:t>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function(object)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object2 &lt;- function(object1)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53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LET’S GO !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900" y="1235242"/>
            <a:ext cx="10353174" cy="463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fr-FR" sz="3200" dirty="0" err="1"/>
              <a:t>Create</a:t>
            </a:r>
            <a:r>
              <a:rPr lang="fr-FR" sz="3200" dirty="0"/>
              <a:t> a file « </a:t>
            </a:r>
            <a:r>
              <a:rPr lang="fr-FR" sz="3200" dirty="0" err="1"/>
              <a:t>myfirstscript.R</a:t>
            </a:r>
            <a:r>
              <a:rPr lang="fr-FR" sz="3200" dirty="0"/>
              <a:t> » in the </a:t>
            </a:r>
            <a:r>
              <a:rPr lang="fr-FR" sz="3200" b="1" dirty="0"/>
              <a:t>directory of </a:t>
            </a:r>
            <a:r>
              <a:rPr lang="fr-FR" sz="3200" b="1" dirty="0" err="1"/>
              <a:t>your</a:t>
            </a:r>
            <a:r>
              <a:rPr lang="fr-FR" sz="3200" b="1" dirty="0"/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/>
              <a:t>Open </a:t>
            </a:r>
            <a:r>
              <a:rPr lang="fr-FR" sz="3200" dirty="0" err="1"/>
              <a:t>it</a:t>
            </a:r>
            <a:r>
              <a:rPr lang="fr-FR" sz="3200" dirty="0"/>
              <a:t> </a:t>
            </a:r>
            <a:r>
              <a:rPr lang="fr-FR" sz="3200" dirty="0" err="1"/>
              <a:t>with</a:t>
            </a:r>
            <a:r>
              <a:rPr lang="fr-FR" sz="3200" dirty="0"/>
              <a:t>         </a:t>
            </a:r>
            <a:r>
              <a:rPr lang="fr-FR" sz="3200" b="1" dirty="0"/>
              <a:t>studio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fr-FR" sz="3200" dirty="0"/>
              <a:t>Script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fr-FR" sz="3200" dirty="0"/>
              <a:t>Console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fr-FR" sz="3200" dirty="0" err="1"/>
              <a:t>Environment</a:t>
            </a:r>
            <a:endParaRPr lang="fr-FR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fr-FR" sz="3200" dirty="0"/>
              <a:t>Infos – Plots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/>
              <a:t>Tell R to look for data in the </a:t>
            </a:r>
            <a:r>
              <a:rPr lang="fr-FR" sz="3200" dirty="0" err="1"/>
              <a:t>same</a:t>
            </a:r>
            <a:r>
              <a:rPr lang="fr-FR" sz="3200" dirty="0"/>
              <a:t> directory </a:t>
            </a:r>
            <a:r>
              <a:rPr lang="fr-FR" sz="3200" dirty="0" err="1"/>
              <a:t>than</a:t>
            </a:r>
            <a:r>
              <a:rPr lang="fr-FR" sz="3200" dirty="0"/>
              <a:t> the script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rgbClr val="00B050"/>
                </a:solidFill>
              </a:rPr>
              <a:t>Session -&gt; Set </a:t>
            </a:r>
            <a:r>
              <a:rPr lang="fr-FR" sz="2800" dirty="0" err="1">
                <a:solidFill>
                  <a:srgbClr val="00B050"/>
                </a:solidFill>
              </a:rPr>
              <a:t>Working</a:t>
            </a:r>
            <a:r>
              <a:rPr lang="fr-FR" sz="2800" dirty="0">
                <a:solidFill>
                  <a:srgbClr val="00B050"/>
                </a:solidFill>
              </a:rPr>
              <a:t> Directory -&gt; To source file location</a:t>
            </a:r>
          </a:p>
        </p:txBody>
      </p:sp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159" y="2097024"/>
            <a:ext cx="563879" cy="5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16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OUR FIRST OBJECT : </a:t>
            </a:r>
            <a:r>
              <a:rPr lang="fr-FR" sz="4000" dirty="0" err="1"/>
              <a:t>df</a:t>
            </a:r>
            <a:endParaRPr lang="fr-FR" sz="4000" dirty="0"/>
          </a:p>
        </p:txBody>
      </p:sp>
      <p:sp>
        <p:nvSpPr>
          <p:cNvPr id="3" name="Rectangle 2"/>
          <p:cNvSpPr/>
          <p:nvPr/>
        </p:nvSpPr>
        <p:spPr>
          <a:xfrm>
            <a:off x="1485900" y="1219200"/>
            <a:ext cx="9486900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err="1"/>
              <a:t>We</a:t>
            </a:r>
            <a:r>
              <a:rPr lang="fr-FR" sz="3200" dirty="0"/>
              <a:t> </a:t>
            </a:r>
            <a:r>
              <a:rPr lang="fr-FR" sz="3200" dirty="0" err="1"/>
              <a:t>want</a:t>
            </a:r>
            <a:r>
              <a:rPr lang="fr-FR" sz="3200" dirty="0"/>
              <a:t> to </a:t>
            </a:r>
            <a:r>
              <a:rPr lang="fr-FR" sz="3200" dirty="0" err="1"/>
              <a:t>read</a:t>
            </a:r>
            <a:r>
              <a:rPr lang="fr-FR" sz="3200" dirty="0"/>
              <a:t> the csv and to store </a:t>
            </a:r>
            <a:r>
              <a:rPr lang="fr-FR" sz="3200" dirty="0" err="1"/>
              <a:t>it</a:t>
            </a:r>
            <a:r>
              <a:rPr lang="fr-FR" sz="3200" dirty="0"/>
              <a:t> in a </a:t>
            </a:r>
            <a:r>
              <a:rPr lang="fr-FR" sz="3200" dirty="0" err="1"/>
              <a:t>object</a:t>
            </a:r>
            <a:r>
              <a:rPr lang="fr-FR" sz="3200" dirty="0"/>
              <a:t> </a:t>
            </a:r>
            <a:r>
              <a:rPr lang="fr-FR" sz="3200" dirty="0" err="1"/>
              <a:t>that</a:t>
            </a:r>
            <a:r>
              <a:rPr lang="fr-FR" sz="3200" dirty="0"/>
              <a:t> </a:t>
            </a:r>
            <a:r>
              <a:rPr lang="fr-FR" sz="3200" dirty="0" err="1"/>
              <a:t>we</a:t>
            </a:r>
            <a:r>
              <a:rPr lang="fr-FR" sz="3200" dirty="0"/>
              <a:t> </a:t>
            </a:r>
            <a:r>
              <a:rPr lang="fr-FR" sz="3200" dirty="0" err="1"/>
              <a:t>will</a:t>
            </a:r>
            <a:r>
              <a:rPr lang="fr-FR" sz="3200" dirty="0"/>
              <a:t> call « </a:t>
            </a:r>
            <a:r>
              <a:rPr lang="fr-FR" sz="3200" dirty="0" err="1"/>
              <a:t>df</a:t>
            </a:r>
            <a:r>
              <a:rPr lang="fr-FR" sz="3200" dirty="0"/>
              <a:t> »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df</a:t>
            </a:r>
            <a:r>
              <a:rPr lang="fr-FR" sz="3200" dirty="0">
                <a:solidFill>
                  <a:srgbClr val="0070C0"/>
                </a:solidFill>
              </a:rPr>
              <a:t> &lt;- read.csv2(‘data.csv’)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Execute</a:t>
            </a:r>
            <a:r>
              <a:rPr lang="fr-FR" sz="3200" dirty="0"/>
              <a:t> </a:t>
            </a:r>
            <a:r>
              <a:rPr lang="fr-FR" sz="3200" dirty="0" err="1"/>
              <a:t>this</a:t>
            </a:r>
            <a:r>
              <a:rPr lang="fr-FR" sz="3200" dirty="0"/>
              <a:t> line of code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fr-FR" sz="3200" dirty="0">
                <a:solidFill>
                  <a:srgbClr val="00B050"/>
                </a:solidFill>
              </a:rPr>
              <a:t>Ctrl + Enter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Exploration of </a:t>
            </a:r>
            <a:r>
              <a:rPr lang="fr-FR" sz="3200" dirty="0" err="1"/>
              <a:t>df</a:t>
            </a:r>
            <a:endParaRPr lang="fr-FR" sz="3200" dirty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fr-FR" sz="3200" dirty="0"/>
              <a:t>Visualisation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summary</a:t>
            </a:r>
            <a:r>
              <a:rPr lang="fr-FR" sz="3200" dirty="0">
                <a:solidFill>
                  <a:srgbClr val="0070C0"/>
                </a:solidFill>
              </a:rPr>
              <a:t>(</a:t>
            </a:r>
            <a:r>
              <a:rPr lang="fr-FR" sz="3200" dirty="0" err="1">
                <a:solidFill>
                  <a:srgbClr val="0070C0"/>
                </a:solidFill>
              </a:rPr>
              <a:t>df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3789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900" y="1219200"/>
            <a:ext cx="9486900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Most </a:t>
            </a:r>
            <a:r>
              <a:rPr lang="fr-FR" sz="3200" dirty="0" err="1"/>
              <a:t>things</a:t>
            </a:r>
            <a:r>
              <a:rPr lang="fr-FR" sz="3200" dirty="0"/>
              <a:t> in R have </a:t>
            </a:r>
            <a:r>
              <a:rPr lang="fr-FR" sz="3200" dirty="0" err="1"/>
              <a:t>names</a:t>
            </a:r>
            <a:r>
              <a:rPr lang="fr-FR" sz="3200" dirty="0"/>
              <a:t> (</a:t>
            </a:r>
            <a:r>
              <a:rPr lang="fr-FR" sz="3200" dirty="0" err="1"/>
              <a:t>beware</a:t>
            </a:r>
            <a:r>
              <a:rPr lang="fr-FR" sz="3200" dirty="0"/>
              <a:t>!).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err="1"/>
              <a:t>Dataframes</a:t>
            </a:r>
            <a:r>
              <a:rPr lang="fr-FR" sz="3200" dirty="0"/>
              <a:t> </a:t>
            </a:r>
            <a:r>
              <a:rPr lang="fr-FR" sz="3200" dirty="0" err="1"/>
              <a:t>contains</a:t>
            </a:r>
            <a:r>
              <a:rPr lang="fr-FR" sz="3200" dirty="0"/>
              <a:t> </a:t>
            </a:r>
            <a:r>
              <a:rPr lang="fr-FR" sz="3200" dirty="0" err="1"/>
              <a:t>named</a:t>
            </a:r>
            <a:r>
              <a:rPr lang="fr-FR" sz="3200" dirty="0"/>
              <a:t> variables (</a:t>
            </a:r>
            <a:r>
              <a:rPr lang="fr-FR" sz="3200" dirty="0" err="1"/>
              <a:t>columns</a:t>
            </a:r>
            <a:r>
              <a:rPr lang="fr-FR" sz="32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Access </a:t>
            </a:r>
            <a:r>
              <a:rPr lang="fr-FR" sz="3200" dirty="0" err="1">
                <a:solidFill>
                  <a:schemeClr val="tx1"/>
                </a:solidFill>
              </a:rPr>
              <a:t>these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with</a:t>
            </a:r>
            <a:r>
              <a:rPr lang="fr-FR" sz="3200" dirty="0">
                <a:solidFill>
                  <a:schemeClr val="tx1"/>
                </a:solidFill>
              </a:rPr>
              <a:t> « $ »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df$ASQ_Acceptance</a:t>
            </a:r>
            <a:endParaRPr lang="fr-FR" sz="3200" dirty="0">
              <a:solidFill>
                <a:srgbClr val="0070C0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Apply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functions</a:t>
            </a:r>
            <a:r>
              <a:rPr lang="fr-FR" sz="3200" dirty="0">
                <a:solidFill>
                  <a:schemeClr val="tx1"/>
                </a:solidFill>
              </a:rPr>
              <a:t> on </a:t>
            </a:r>
            <a:r>
              <a:rPr lang="fr-FR" sz="3200" dirty="0" err="1">
                <a:solidFill>
                  <a:schemeClr val="tx1"/>
                </a:solidFill>
              </a:rPr>
              <a:t>this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object</a:t>
            </a:r>
            <a:endParaRPr lang="fr-FR" sz="3200" dirty="0">
              <a:solidFill>
                <a:schemeClr val="tx1"/>
              </a:solidFill>
            </a:endParaRP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mean</a:t>
            </a:r>
            <a:r>
              <a:rPr lang="fr-FR" sz="3200" dirty="0">
                <a:solidFill>
                  <a:srgbClr val="0070C0"/>
                </a:solidFill>
              </a:rPr>
              <a:t>(</a:t>
            </a:r>
            <a:r>
              <a:rPr lang="fr-FR" sz="3200" dirty="0" err="1">
                <a:solidFill>
                  <a:srgbClr val="0070C0"/>
                </a:solidFill>
              </a:rPr>
              <a:t>df$ASQ_Acceptance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sd</a:t>
            </a:r>
            <a:r>
              <a:rPr lang="fr-FR" sz="3200" dirty="0">
                <a:solidFill>
                  <a:srgbClr val="0070C0"/>
                </a:solidFill>
              </a:rPr>
              <a:t>(</a:t>
            </a:r>
            <a:r>
              <a:rPr lang="fr-FR" sz="3200" dirty="0" err="1">
                <a:solidFill>
                  <a:srgbClr val="0070C0"/>
                </a:solidFill>
              </a:rPr>
              <a:t>df$ASQ_Acceptance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summary</a:t>
            </a:r>
            <a:r>
              <a:rPr lang="fr-FR" sz="3200" dirty="0">
                <a:solidFill>
                  <a:srgbClr val="0070C0"/>
                </a:solidFill>
              </a:rPr>
              <a:t>(</a:t>
            </a:r>
            <a:r>
              <a:rPr lang="fr-FR" sz="3200" dirty="0" err="1">
                <a:solidFill>
                  <a:srgbClr val="0070C0"/>
                </a:solidFill>
              </a:rPr>
              <a:t>df$ASQ_Acceptance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0320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CORRELATIONS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900" y="1219200"/>
            <a:ext cx="9486900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err="1"/>
              <a:t>We</a:t>
            </a:r>
            <a:r>
              <a:rPr lang="fr-FR" sz="3200" dirty="0"/>
              <a:t> </a:t>
            </a:r>
            <a:r>
              <a:rPr lang="fr-FR" sz="3200" dirty="0" err="1"/>
              <a:t>want</a:t>
            </a:r>
            <a:r>
              <a:rPr lang="fr-FR" sz="3200" dirty="0"/>
              <a:t> to do a </a:t>
            </a:r>
            <a:r>
              <a:rPr lang="fr-FR" sz="3200" dirty="0" err="1"/>
              <a:t>correlation</a:t>
            </a:r>
            <a:r>
              <a:rPr lang="fr-FR" sz="3200" dirty="0"/>
              <a:t> test </a:t>
            </a:r>
            <a:r>
              <a:rPr lang="fr-FR" sz="3200" dirty="0" err="1"/>
              <a:t>between</a:t>
            </a:r>
            <a:r>
              <a:rPr lang="fr-FR" sz="3200" dirty="0"/>
              <a:t> </a:t>
            </a:r>
            <a:r>
              <a:rPr lang="fr-FR" sz="3200" dirty="0" err="1"/>
              <a:t>ASQ_</a:t>
            </a:r>
            <a:r>
              <a:rPr lang="fr-FR" sz="3200" dirty="0" err="1">
                <a:solidFill>
                  <a:schemeClr val="tx1"/>
                </a:solidFill>
              </a:rPr>
              <a:t>Acceptance</a:t>
            </a:r>
            <a:r>
              <a:rPr lang="fr-FR" sz="3200" dirty="0"/>
              <a:t> and Age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cor.test</a:t>
            </a:r>
            <a:r>
              <a:rPr lang="fr-FR" sz="3200" dirty="0">
                <a:solidFill>
                  <a:srgbClr val="0070C0"/>
                </a:solidFill>
              </a:rPr>
              <a:t>(</a:t>
            </a:r>
            <a:r>
              <a:rPr lang="fr-FR" sz="3200" dirty="0" err="1">
                <a:solidFill>
                  <a:srgbClr val="0070C0"/>
                </a:solidFill>
              </a:rPr>
              <a:t>df$ASQ_Acceptance,df$Age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  <a:endParaRPr lang="fr-F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9859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AS NUMERIC / AS FACTORS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900" y="1219200"/>
            <a:ext cx="10465468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Explore the </a:t>
            </a:r>
            <a:r>
              <a:rPr lang="fr-FR" sz="3200" dirty="0" err="1"/>
              <a:t>presence</a:t>
            </a:r>
            <a:r>
              <a:rPr lang="fr-FR" sz="3200" dirty="0"/>
              <a:t> of a </a:t>
            </a:r>
            <a:r>
              <a:rPr lang="fr-FR" sz="3200" dirty="0" err="1"/>
              <a:t>mood</a:t>
            </a:r>
            <a:r>
              <a:rPr lang="fr-FR" sz="3200" dirty="0"/>
              <a:t> </a:t>
            </a:r>
            <a:r>
              <a:rPr lang="fr-FR" sz="3200" dirty="0" err="1"/>
              <a:t>disorder</a:t>
            </a:r>
            <a:r>
              <a:rPr lang="fr-FR" sz="3200" dirty="0"/>
              <a:t> </a:t>
            </a:r>
            <a:r>
              <a:rPr lang="fr-FR" sz="3200" dirty="0" err="1"/>
              <a:t>coded</a:t>
            </a:r>
            <a:r>
              <a:rPr lang="fr-FR" sz="3200" dirty="0"/>
              <a:t> </a:t>
            </a:r>
            <a:r>
              <a:rPr lang="fr-FR" sz="3200" dirty="0" err="1"/>
              <a:t>binary</a:t>
            </a:r>
            <a:endParaRPr lang="fr-FR" sz="3200" dirty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summary</a:t>
            </a:r>
            <a:r>
              <a:rPr lang="fr-FR" sz="3200" dirty="0">
                <a:solidFill>
                  <a:srgbClr val="0070C0"/>
                </a:solidFill>
              </a:rPr>
              <a:t>(</a:t>
            </a:r>
            <a:r>
              <a:rPr lang="fr-FR" sz="3200" dirty="0" err="1">
                <a:solidFill>
                  <a:srgbClr val="0070C0"/>
                </a:solidFill>
              </a:rPr>
              <a:t>df$Mood_Disorder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R </a:t>
            </a:r>
            <a:r>
              <a:rPr lang="fr-FR" sz="3200" dirty="0" err="1">
                <a:solidFill>
                  <a:schemeClr val="tx1"/>
                </a:solidFill>
              </a:rPr>
              <a:t>thinks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that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study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level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is</a:t>
            </a:r>
            <a:r>
              <a:rPr lang="fr-FR" sz="3200" dirty="0">
                <a:solidFill>
                  <a:schemeClr val="tx1"/>
                </a:solidFill>
              </a:rPr>
              <a:t> a </a:t>
            </a:r>
            <a:r>
              <a:rPr lang="fr-FR" sz="3200" dirty="0" err="1">
                <a:solidFill>
                  <a:schemeClr val="tx1"/>
                </a:solidFill>
              </a:rPr>
              <a:t>numeric</a:t>
            </a:r>
            <a:r>
              <a:rPr lang="fr-FR" sz="3200" dirty="0">
                <a:solidFill>
                  <a:schemeClr val="tx1"/>
                </a:solidFill>
              </a:rPr>
              <a:t> variable 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We</a:t>
            </a:r>
            <a:r>
              <a:rPr lang="fr-FR" sz="3200" dirty="0">
                <a:solidFill>
                  <a:schemeClr val="tx1"/>
                </a:solidFill>
              </a:rPr>
              <a:t> must tell </a:t>
            </a:r>
            <a:r>
              <a:rPr lang="fr-FR" sz="3200" dirty="0" err="1">
                <a:solidFill>
                  <a:schemeClr val="tx1"/>
                </a:solidFill>
              </a:rPr>
              <a:t>him</a:t>
            </a:r>
            <a:r>
              <a:rPr lang="fr-FR" sz="3200" dirty="0">
                <a:solidFill>
                  <a:schemeClr val="tx1"/>
                </a:solidFill>
              </a:rPr>
              <a:t> to </a:t>
            </a:r>
            <a:r>
              <a:rPr lang="fr-FR" sz="3200" dirty="0" err="1">
                <a:solidFill>
                  <a:schemeClr val="tx1"/>
                </a:solidFill>
              </a:rPr>
              <a:t>treat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it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b="1" u="sng" dirty="0">
                <a:solidFill>
                  <a:schemeClr val="tx1"/>
                </a:solidFill>
              </a:rPr>
              <a:t>as a factor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df$Mood_Disorder</a:t>
            </a:r>
            <a:r>
              <a:rPr lang="fr-FR" sz="3200" dirty="0">
                <a:solidFill>
                  <a:srgbClr val="0070C0"/>
                </a:solidFill>
              </a:rPr>
              <a:t> &lt;- </a:t>
            </a:r>
            <a:r>
              <a:rPr lang="fr-FR" sz="3200" dirty="0" err="1">
                <a:solidFill>
                  <a:srgbClr val="0070C0"/>
                </a:solidFill>
              </a:rPr>
              <a:t>as.factor</a:t>
            </a:r>
            <a:r>
              <a:rPr lang="fr-FR" sz="3200" dirty="0">
                <a:solidFill>
                  <a:srgbClr val="0070C0"/>
                </a:solidFill>
              </a:rPr>
              <a:t>(</a:t>
            </a:r>
            <a:r>
              <a:rPr lang="fr-FR" sz="3200" dirty="0" err="1">
                <a:solidFill>
                  <a:srgbClr val="0070C0"/>
                </a:solidFill>
              </a:rPr>
              <a:t>df$Mood_Disorder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summary</a:t>
            </a:r>
            <a:r>
              <a:rPr lang="fr-FR" sz="3200" dirty="0">
                <a:solidFill>
                  <a:srgbClr val="0070C0"/>
                </a:solidFill>
              </a:rPr>
              <a:t>(</a:t>
            </a:r>
            <a:r>
              <a:rPr lang="fr-FR" sz="3200" dirty="0" err="1">
                <a:solidFill>
                  <a:srgbClr val="0070C0"/>
                </a:solidFill>
              </a:rPr>
              <a:t>df$Mood_Disorder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839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err="1"/>
              <a:t>t.tests</a:t>
            </a:r>
            <a:endParaRPr lang="fr-FR" sz="4000" dirty="0"/>
          </a:p>
        </p:txBody>
      </p:sp>
      <p:sp>
        <p:nvSpPr>
          <p:cNvPr id="3" name="Rectangle 2"/>
          <p:cNvSpPr/>
          <p:nvPr/>
        </p:nvSpPr>
        <p:spPr>
          <a:xfrm>
            <a:off x="1485900" y="1219200"/>
            <a:ext cx="9486900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T-tests on </a:t>
            </a:r>
            <a:r>
              <a:rPr lang="fr-FR" sz="3200" dirty="0" err="1">
                <a:solidFill>
                  <a:schemeClr val="tx1"/>
                </a:solidFill>
              </a:rPr>
              <a:t>ASQ_Acceptance</a:t>
            </a:r>
            <a:r>
              <a:rPr lang="fr-FR" sz="3200" dirty="0">
                <a:solidFill>
                  <a:schemeClr val="tx1"/>
                </a:solidFill>
              </a:rPr>
              <a:t> by </a:t>
            </a:r>
            <a:r>
              <a:rPr lang="fr-FR" sz="3200" dirty="0" err="1">
                <a:solidFill>
                  <a:schemeClr val="tx1"/>
                </a:solidFill>
              </a:rPr>
              <a:t>Mood_Disorder</a:t>
            </a:r>
            <a:endParaRPr lang="fr-FR" sz="3200" dirty="0">
              <a:solidFill>
                <a:schemeClr val="tx1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« by » </a:t>
            </a:r>
            <a:r>
              <a:rPr lang="fr-FR" sz="3200" dirty="0" err="1">
                <a:solidFill>
                  <a:schemeClr val="tx1"/>
                </a:solidFill>
              </a:rPr>
              <a:t>is</a:t>
            </a:r>
            <a:r>
              <a:rPr lang="fr-FR" sz="3200" dirty="0">
                <a:solidFill>
                  <a:schemeClr val="tx1"/>
                </a:solidFill>
              </a:rPr>
              <a:t> an </a:t>
            </a:r>
            <a:r>
              <a:rPr lang="fr-FR" sz="3200" dirty="0" err="1">
                <a:solidFill>
                  <a:schemeClr val="tx1"/>
                </a:solidFill>
              </a:rPr>
              <a:t>operator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written</a:t>
            </a:r>
            <a:r>
              <a:rPr lang="fr-FR" sz="3200" dirty="0">
                <a:solidFill>
                  <a:schemeClr val="tx1"/>
                </a:solidFill>
              </a:rPr>
              <a:t> tilt (« ~ »)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 err="1">
                <a:solidFill>
                  <a:srgbClr val="0070C0"/>
                </a:solidFill>
              </a:rPr>
              <a:t>t.test</a:t>
            </a:r>
            <a:r>
              <a:rPr lang="fr-FR" sz="2800" dirty="0">
                <a:solidFill>
                  <a:srgbClr val="0070C0"/>
                </a:solidFill>
              </a:rPr>
              <a:t>(</a:t>
            </a:r>
            <a:r>
              <a:rPr lang="fr-FR" sz="2800" dirty="0" err="1">
                <a:solidFill>
                  <a:srgbClr val="0070C0"/>
                </a:solidFill>
              </a:rPr>
              <a:t>df$ASQ_Acceptance</a:t>
            </a:r>
            <a:r>
              <a:rPr lang="fr-FR" sz="2800" dirty="0">
                <a:solidFill>
                  <a:srgbClr val="0070C0"/>
                </a:solidFill>
              </a:rPr>
              <a:t> ~ </a:t>
            </a:r>
            <a:r>
              <a:rPr lang="fr-FR" sz="2800" dirty="0" err="1">
                <a:solidFill>
                  <a:srgbClr val="0070C0"/>
                </a:solidFill>
              </a:rPr>
              <a:t>df$Mood_Disorder</a:t>
            </a:r>
            <a:r>
              <a:rPr lang="fr-FR" sz="2800" dirty="0">
                <a:solidFill>
                  <a:srgbClr val="0070C0"/>
                </a:solidFill>
              </a:rPr>
              <a:t>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We</a:t>
            </a:r>
            <a:r>
              <a:rPr lang="fr-FR" sz="3200" dirty="0">
                <a:solidFill>
                  <a:schemeClr val="tx1"/>
                </a:solidFill>
              </a:rPr>
              <a:t> do not </a:t>
            </a:r>
            <a:r>
              <a:rPr lang="fr-FR" sz="3200" dirty="0" err="1">
                <a:solidFill>
                  <a:schemeClr val="tx1"/>
                </a:solidFill>
              </a:rPr>
              <a:t>want</a:t>
            </a:r>
            <a:r>
              <a:rPr lang="fr-FR" sz="3200" dirty="0">
                <a:solidFill>
                  <a:schemeClr val="tx1"/>
                </a:solidFill>
              </a:rPr>
              <a:t> a </a:t>
            </a:r>
            <a:r>
              <a:rPr lang="fr-FR" sz="3200" dirty="0" err="1">
                <a:solidFill>
                  <a:schemeClr val="tx1"/>
                </a:solidFill>
              </a:rPr>
              <a:t>Welch</a:t>
            </a:r>
            <a:r>
              <a:rPr lang="fr-FR" sz="3200" dirty="0">
                <a:solidFill>
                  <a:schemeClr val="tx1"/>
                </a:solidFill>
              </a:rPr>
              <a:t> test !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Get</a:t>
            </a:r>
            <a:r>
              <a:rPr lang="fr-FR" sz="3200" dirty="0">
                <a:solidFill>
                  <a:schemeClr val="tx1"/>
                </a:solidFill>
              </a:rPr>
              <a:t> help on </a:t>
            </a:r>
            <a:r>
              <a:rPr lang="fr-FR" sz="3200" dirty="0" err="1">
                <a:solidFill>
                  <a:schemeClr val="tx1"/>
                </a:solidFill>
              </a:rPr>
              <a:t>this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function</a:t>
            </a:r>
            <a:endParaRPr lang="fr-FR" sz="3200" dirty="0">
              <a:solidFill>
                <a:schemeClr val="tx1"/>
              </a:solidFill>
            </a:endParaRP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>
                <a:solidFill>
                  <a:srgbClr val="0070C0"/>
                </a:solidFill>
              </a:rPr>
              <a:t>?</a:t>
            </a:r>
            <a:r>
              <a:rPr lang="fr-FR" sz="2800" dirty="0" err="1">
                <a:solidFill>
                  <a:srgbClr val="0070C0"/>
                </a:solidFill>
              </a:rPr>
              <a:t>t.test</a:t>
            </a:r>
            <a:endParaRPr lang="fr-FR" sz="2800" dirty="0">
              <a:solidFill>
                <a:srgbClr val="0070C0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Every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function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is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documented</a:t>
            </a:r>
            <a:r>
              <a:rPr lang="fr-FR" sz="3200" dirty="0">
                <a:solidFill>
                  <a:schemeClr val="tx1"/>
                </a:solidFill>
              </a:rPr>
              <a:t> !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Argument </a:t>
            </a:r>
            <a:r>
              <a:rPr lang="fr-FR" sz="3200" dirty="0" err="1">
                <a:solidFill>
                  <a:schemeClr val="tx1"/>
                </a:solidFill>
              </a:rPr>
              <a:t>var.equal</a:t>
            </a:r>
            <a:r>
              <a:rPr lang="fr-FR" sz="3200" dirty="0">
                <a:solidFill>
                  <a:schemeClr val="tx1"/>
                </a:solidFill>
              </a:rPr>
              <a:t> set to FALSE by default </a:t>
            </a:r>
            <a:r>
              <a:rPr lang="fr-FR" sz="320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 err="1">
                <a:solidFill>
                  <a:srgbClr val="0070C0"/>
                </a:solidFill>
              </a:rPr>
              <a:t>t.test</a:t>
            </a:r>
            <a:r>
              <a:rPr lang="fr-FR" sz="2800" dirty="0">
                <a:solidFill>
                  <a:srgbClr val="0070C0"/>
                </a:solidFill>
              </a:rPr>
              <a:t>(</a:t>
            </a:r>
            <a:r>
              <a:rPr lang="fr-FR" sz="2800" dirty="0" err="1">
                <a:solidFill>
                  <a:srgbClr val="0070C0"/>
                </a:solidFill>
              </a:rPr>
              <a:t>df$ASQ_Acceptance</a:t>
            </a:r>
            <a:r>
              <a:rPr lang="fr-FR" sz="2800" dirty="0">
                <a:solidFill>
                  <a:srgbClr val="0070C0"/>
                </a:solidFill>
              </a:rPr>
              <a:t> ~ </a:t>
            </a:r>
            <a:r>
              <a:rPr lang="fr-FR" sz="2800" dirty="0" err="1">
                <a:solidFill>
                  <a:srgbClr val="0070C0"/>
                </a:solidFill>
              </a:rPr>
              <a:t>df$Mood_Disorder</a:t>
            </a:r>
            <a:r>
              <a:rPr lang="fr-FR" sz="2800" dirty="0">
                <a:solidFill>
                  <a:srgbClr val="0070C0"/>
                </a:solidFill>
              </a:rPr>
              <a:t>,</a:t>
            </a:r>
          </a:p>
          <a:p>
            <a:pPr marL="914400" lvl="4"/>
            <a:r>
              <a:rPr lang="fr-FR" sz="2800" dirty="0" err="1">
                <a:solidFill>
                  <a:srgbClr val="0070C0"/>
                </a:solidFill>
              </a:rPr>
              <a:t>var.equal</a:t>
            </a:r>
            <a:r>
              <a:rPr lang="fr-FR" sz="2800" dirty="0">
                <a:solidFill>
                  <a:srgbClr val="0070C0"/>
                </a:solidFill>
              </a:rPr>
              <a:t> = TRUE)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6047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436</Words>
  <Application>Microsoft Office PowerPoint</Application>
  <PresentationFormat>Widescreen</PresentationFormat>
  <Paragraphs>117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Statistics with R FOR PSYCHOLOGY AND NEUROSCIENCE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with R</dc:title>
  <dc:creator>Dominique Makowski</dc:creator>
  <cp:lastModifiedBy>Dom</cp:lastModifiedBy>
  <cp:revision>44</cp:revision>
  <dcterms:created xsi:type="dcterms:W3CDTF">2016-01-13T08:23:24Z</dcterms:created>
  <dcterms:modified xsi:type="dcterms:W3CDTF">2019-08-05T03:56:01Z</dcterms:modified>
</cp:coreProperties>
</file>