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62" r:id="rId3"/>
    <p:sldId id="264" r:id="rId4"/>
    <p:sldId id="263" r:id="rId5"/>
    <p:sldId id="257" r:id="rId6"/>
    <p:sldId id="259" r:id="rId7"/>
    <p:sldId id="267" r:id="rId8"/>
    <p:sldId id="265" r:id="rId9"/>
    <p:sldId id="268" r:id="rId10"/>
    <p:sldId id="269" r:id="rId11"/>
    <p:sldId id="270" r:id="rId12"/>
    <p:sldId id="274" r:id="rId13"/>
    <p:sldId id="272" r:id="rId14"/>
    <p:sldId id="275" r:id="rId15"/>
    <p:sldId id="280" r:id="rId16"/>
    <p:sldId id="277" r:id="rId17"/>
    <p:sldId id="278" r:id="rId18"/>
    <p:sldId id="282" r:id="rId19"/>
    <p:sldId id="286" r:id="rId20"/>
    <p:sldId id="285" r:id="rId21"/>
    <p:sldId id="324" r:id="rId22"/>
    <p:sldId id="287" r:id="rId23"/>
    <p:sldId id="288" r:id="rId24"/>
    <p:sldId id="289" r:id="rId25"/>
    <p:sldId id="290" r:id="rId26"/>
    <p:sldId id="325" r:id="rId27"/>
    <p:sldId id="291" r:id="rId28"/>
    <p:sldId id="293" r:id="rId29"/>
    <p:sldId id="292" r:id="rId30"/>
    <p:sldId id="294" r:id="rId31"/>
    <p:sldId id="295" r:id="rId32"/>
    <p:sldId id="279" r:id="rId33"/>
    <p:sldId id="271" r:id="rId34"/>
    <p:sldId id="296" r:id="rId35"/>
    <p:sldId id="297" r:id="rId36"/>
    <p:sldId id="298" r:id="rId37"/>
    <p:sldId id="301" r:id="rId38"/>
    <p:sldId id="299" r:id="rId39"/>
    <p:sldId id="303" r:id="rId40"/>
    <p:sldId id="306" r:id="rId41"/>
    <p:sldId id="305" r:id="rId42"/>
    <p:sldId id="307" r:id="rId43"/>
    <p:sldId id="304" r:id="rId44"/>
    <p:sldId id="311" r:id="rId45"/>
    <p:sldId id="308" r:id="rId46"/>
    <p:sldId id="309" r:id="rId47"/>
    <p:sldId id="313" r:id="rId48"/>
    <p:sldId id="300" r:id="rId49"/>
    <p:sldId id="314" r:id="rId50"/>
    <p:sldId id="284" r:id="rId51"/>
    <p:sldId id="319" r:id="rId52"/>
    <p:sldId id="318" r:id="rId53"/>
    <p:sldId id="317" r:id="rId54"/>
    <p:sldId id="320" r:id="rId55"/>
    <p:sldId id="310" r:id="rId56"/>
    <p:sldId id="321" r:id="rId57"/>
    <p:sldId id="322" r:id="rId58"/>
    <p:sldId id="315" r:id="rId59"/>
    <p:sldId id="323" r:id="rId60"/>
    <p:sldId id="327" r:id="rId61"/>
    <p:sldId id="329" r:id="rId62"/>
    <p:sldId id="326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89" autoAdjust="0"/>
  </p:normalViewPr>
  <p:slideViewPr>
    <p:cSldViewPr snapToGrid="0">
      <p:cViewPr varScale="1">
        <p:scale>
          <a:sx n="96" d="100"/>
          <a:sy n="96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ECD4-0474-4E45-8AB6-E638CB57F567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4256A-F9CA-4E25-AE2B-D4B2F3A4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8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8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2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6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6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Encoded word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Defined alphabet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sure it's lowercase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6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0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6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4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B349-3B82-38C8-147E-323C06C1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A284D-DEFC-2A7A-E6BA-D252BFAF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0B55-7C61-77C7-FA7B-967B8C06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C281-278F-6F80-318B-3DE89691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DB8-B901-82C3-3401-1596058E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82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1EE4-0CCB-0761-F5CA-326860AE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6E087-F34A-0761-E389-D83F7F7E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A10F-5558-AE46-10F5-71463BA5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0DBE-9915-C9A5-D0AE-6CFFA9E0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80C8-B4ED-80C6-D739-CEC81B9A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7E5F4-A02B-6FBA-8FC7-21B45DC14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4BC-7767-9164-32BD-039D4C6A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CFD8-9E0B-A0BC-B628-1AE2AB19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9A71-2D7F-79FC-DA9E-E3AFE335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91D-D394-9A37-FB46-4F1672B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1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80F9-A79D-16BA-25DF-A52B4727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E5A2-B027-2601-6944-C7F87A0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4893-22CC-E6FD-A871-E007AA1F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42C4-DC89-7480-7AE8-240DF0E0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FA07-C8F2-6D0D-AD84-2EC9C11D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0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A2A2-D1AA-432E-FA30-A9C8C3A9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4B82-ADE6-AB53-C8F8-E927F388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317A-9F08-D0BD-5EFD-D4FDCF7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8126-EA81-D53E-FA32-19AA405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7257-6F2D-15BC-702E-45B5AD7A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2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2285-CDF5-3EDE-7743-C0D2DF8A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A0DD-365D-D0E8-6976-FDF8F20D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A24A-DA7D-0BA9-FFC0-5DA2432E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993-98DE-9CA0-06F2-D3F96505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C8A3-3C07-FA6B-09A0-E2A2960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A9F7-DCAA-F098-AD37-6D54FF22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6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26A-F108-61E8-2329-C5056B32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FDCB-F897-FCCD-6AF4-3F81AB1E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0A0E7-4BAF-6CCE-0B6C-B1DDA3769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550E1-509E-5CE5-516D-DC28ED49A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F4AFB-D85C-15C5-9B8A-6A31B2C1B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F9E7F-D831-A6F0-76CB-95BA9A73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9D2BC-8A7F-595A-387D-BFBBF7C1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A316C-DD07-5E00-87F5-17386A64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7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73A0-E41F-9F10-D872-06ABC261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37A0C-3D06-D4CA-DB04-6CECF30D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6894-DC9E-86AC-E1EC-46B0105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60CC-B3AF-1640-9470-69B5042A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2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D695B-FD5A-5E82-B965-745C3884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F84FB-AFD5-BF83-A24A-E025C5A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A11A-1A47-4C7F-4318-41A36F38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7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B7C-A2E5-DBF9-2EBD-A658699A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92BB-9CD8-4E2B-817E-CCE87DBF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B68E-48A5-57D8-AF19-11AB919E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4C93-46BD-E9CD-78F8-46A21E8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02A4F-091E-A6FF-B6F6-952AFC7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47C-FF45-2521-7F48-42EA2810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68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B031-1501-EB2C-B75A-E7E76236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D5E9-A391-B420-55DC-2A15463DF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80B83-9935-3219-C96C-754C408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42C4-C496-1873-D8CC-F0A0FC5F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7373-1795-4116-5AEF-4F31844A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2F999-5ABC-4A27-7D69-C017BE5B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4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2A6B-AA24-314F-C121-1F629A70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97B0-9EBC-2D6F-53A5-1312D4D3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2853-1027-7011-AD7C-340BBF1E7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B66A-7407-4136-A082-0671BF129C72}" type="datetimeFigureOut">
              <a:rPr lang="en-SG" smtClean="0"/>
              <a:t>7/7/2022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413C-0452-9606-1748-CC4830207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6BE9-080D-EF19-0F14-1D35972E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8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om.makowski@gmail.com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iniqueMakowski/teaching/blob/master/Python/2022_Zuri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06D70-9721-E2DB-0D1F-BFB76F37B886}"/>
              </a:ext>
            </a:extLst>
          </p:cNvPr>
          <p:cNvSpPr/>
          <p:nvPr/>
        </p:nvSpPr>
        <p:spPr>
          <a:xfrm>
            <a:off x="7652750" y="1329640"/>
            <a:ext cx="4939984" cy="29434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Python for Psychologists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Dominique Makowski – July 2022</a:t>
            </a:r>
          </a:p>
        </p:txBody>
      </p:sp>
      <p:sp>
        <p:nvSpPr>
          <p:cNvPr id="1033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ython Comment Block – How to Comment Out Code in Python">
            <a:extLst>
              <a:ext uri="{FF2B5EF4-FFF2-40B4-BE49-F238E27FC236}">
                <a16:creationId xmlns:a16="http://schemas.microsoft.com/office/drawing/2014/main" id="{DAD2D826-8C18-8403-5AD3-C5DAF8DE9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r="1873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ACC9B5-D6C5-EF6E-9740-049BAA26B443}"/>
              </a:ext>
            </a:extLst>
          </p:cNvPr>
          <p:cNvSpPr/>
          <p:nvPr/>
        </p:nvSpPr>
        <p:spPr>
          <a:xfrm>
            <a:off x="751841" y="563994"/>
            <a:ext cx="5344159" cy="6050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9600" b="0" i="0" dirty="0">
                <a:solidFill>
                  <a:schemeClr val="tx1"/>
                </a:solidFill>
                <a:latin typeface="arial" panose="020B0604020202020204" pitchFamily="34" charset="0"/>
              </a:rPr>
              <a:t>Ψ</a:t>
            </a:r>
            <a:endParaRPr lang="en-GB" sz="49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18F12-95A6-20BE-E921-D900E64C229A}"/>
              </a:ext>
            </a:extLst>
          </p:cNvPr>
          <p:cNvSpPr txBox="1"/>
          <p:nvPr/>
        </p:nvSpPr>
        <p:spPr>
          <a:xfrm>
            <a:off x="6847841" y="5528360"/>
            <a:ext cx="5344159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ea typeface="+mj-ea"/>
                <a:cs typeface="+mj-cs"/>
              </a:rPr>
              <a:t>Prerequisites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Create a </a:t>
            </a:r>
            <a:r>
              <a:rPr lang="en-US" sz="1800" b="1" dirty="0">
                <a:solidFill>
                  <a:schemeClr val="tx1"/>
                </a:solidFill>
                <a:ea typeface="+mj-ea"/>
                <a:cs typeface="+mj-cs"/>
              </a:rPr>
              <a:t>GitHub</a:t>
            </a: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 account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(Install </a:t>
            </a:r>
            <a:r>
              <a:rPr lang="en-US" sz="1800" b="1" dirty="0">
                <a:solidFill>
                  <a:schemeClr val="tx1"/>
                </a:solidFill>
                <a:ea typeface="+mj-ea"/>
                <a:cs typeface="+mj-cs"/>
              </a:rPr>
              <a:t>git</a:t>
            </a: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 -&gt; </a:t>
            </a:r>
            <a:r>
              <a:rPr lang="en-US" sz="1800" i="1" dirty="0">
                <a:solidFill>
                  <a:schemeClr val="tx1"/>
                </a:solidFill>
                <a:ea typeface="+mj-ea"/>
                <a:cs typeface="+mj-cs"/>
              </a:rPr>
              <a:t>https://git-scm.com/download)</a:t>
            </a:r>
            <a:endParaRPr lang="en-US" sz="1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44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30525" y="100300"/>
            <a:ext cx="8499220" cy="2839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Directly add “Interactive Python”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python.dataScience.sendSelectionToInteractiveWindow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":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Case sensitive (camelCase)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Don’t forget commas!</a:t>
            </a: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EF545-9F5B-CC5B-605B-5709B7B3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44" y="2268670"/>
            <a:ext cx="8884112" cy="2839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CC5C9-70E2-A596-9447-BED09918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71" y="4440117"/>
            <a:ext cx="4807752" cy="23175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259DA6-81FE-5116-D8CC-47FE2F607714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397273" y="722919"/>
            <a:ext cx="4730318" cy="5412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 back to your script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Type “1+1”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Select the 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Press SHIFT + ENTER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If prompted install </a:t>
            </a:r>
            <a:r>
              <a:rPr lang="en-US" dirty="0" err="1">
                <a:solidFill>
                  <a:schemeClr val="tx1"/>
                </a:solidFill>
              </a:rPr>
              <a:t>ipykernel</a:t>
            </a:r>
            <a:r>
              <a:rPr lang="en-US" dirty="0">
                <a:solidFill>
                  <a:schemeClr val="tx1"/>
                </a:solidFill>
              </a:rPr>
              <a:t> / pip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(if nothing happens and it says that pip is not available, let me know!)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Difference script / “console”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Comments !!!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# + 1 space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# + 2 spaces if in-line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Great way to structure and document your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Syntax &amp; style matters!</a:t>
            </a:r>
          </a:p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DBF0F-E7DB-0E2C-F523-27D1A9E2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39" y="168590"/>
            <a:ext cx="5387807" cy="185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009BE-E98D-DB9D-F623-598D056B3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91" y="2839597"/>
            <a:ext cx="6871855" cy="3438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46EE7-0CA3-8163-9B5D-0704635DB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409" y="4389954"/>
            <a:ext cx="3063505" cy="221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395E6-9404-D7C4-45B3-6091123F3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877" y="3953426"/>
            <a:ext cx="3116850" cy="28425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0A97AB-3A2F-BECB-2DFA-3C7D67BB2C2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904427"/>
            <a:ext cx="12192000" cy="2901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ü"/>
            </a:pPr>
            <a:r>
              <a:rPr lang="en-US" sz="4400" b="1" dirty="0"/>
              <a:t>Goal: </a:t>
            </a:r>
            <a:r>
              <a:rPr lang="en-US" sz="4400" dirty="0"/>
              <a:t>what does “</a:t>
            </a:r>
            <a:r>
              <a:rPr lang="en-US" sz="4400" b="1" dirty="0">
                <a:solidFill>
                  <a:srgbClr val="0070C0"/>
                </a:solidFill>
              </a:rPr>
              <a:t>**</a:t>
            </a:r>
            <a:r>
              <a:rPr lang="en-US" sz="4400" dirty="0"/>
              <a:t>” do?</a:t>
            </a:r>
          </a:p>
          <a:p>
            <a:pPr algn="ctr"/>
            <a:r>
              <a:rPr lang="en-US" sz="4400" dirty="0">
                <a:solidFill>
                  <a:srgbClr val="0070C0"/>
                </a:solidFill>
              </a:rPr>
              <a:t>1**2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3**2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2**3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D1DC7-32C8-8BB6-3E25-A10538758CDB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9D3D7-6BC3-5899-13B8-F434606468AB}"/>
              </a:ext>
            </a:extLst>
          </p:cNvPr>
          <p:cNvSpPr/>
          <p:nvPr/>
        </p:nvSpPr>
        <p:spPr>
          <a:xfrm>
            <a:off x="342271" y="772282"/>
            <a:ext cx="6319786" cy="5924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+, -, *, **, 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Modulo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Equivalence</a:t>
            </a:r>
          </a:p>
          <a:p>
            <a:endParaRPr lang="en-US" b="1" dirty="0"/>
          </a:p>
          <a:p>
            <a:r>
              <a:rPr lang="en-US" b="1" dirty="0"/>
              <a:t>Data Types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Operations behave differently on different types (e.g., for numbers, addition; for strings, concatenation)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Booleans (binary)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Numbers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Integers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Floats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f-string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Check for types: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isinstance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(3, float)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05CF8-D984-D6FB-F3C6-E34EC6802396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F0EFD-54BA-E727-AE84-FB377207A2B2}"/>
              </a:ext>
            </a:extLst>
          </p:cNvPr>
          <p:cNvSpPr/>
          <p:nvPr/>
        </p:nvSpPr>
        <p:spPr>
          <a:xfrm>
            <a:off x="6283579" y="519107"/>
            <a:ext cx="6319786" cy="3083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Control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If, else (&amp;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Create “blocks”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end by “:”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be </a:t>
            </a:r>
            <a:r>
              <a:rPr lang="en-US" b="1" dirty="0">
                <a:solidFill>
                  <a:schemeClr val="tx1"/>
                </a:solidFill>
              </a:rPr>
              <a:t>indented </a:t>
            </a:r>
            <a:r>
              <a:rPr lang="en-US" dirty="0">
                <a:solidFill>
                  <a:schemeClr val="tx1"/>
                </a:solidFill>
              </a:rPr>
              <a:t>by 4 spaces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7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244408"/>
            <a:ext cx="12192000" cy="5613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b="1" dirty="0"/>
              <a:t>Goal: </a:t>
            </a:r>
            <a:r>
              <a:rPr lang="en-US" sz="3200" dirty="0"/>
              <a:t>write a script that checks if a variable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3200" dirty="0"/>
          </a:p>
          <a:p>
            <a:r>
              <a:rPr lang="en-US" sz="3200" b="1" dirty="0"/>
              <a:t># Start:</a:t>
            </a:r>
          </a:p>
          <a:p>
            <a:r>
              <a:rPr lang="en-US" sz="3200" b="1" dirty="0"/>
              <a:t>		</a:t>
            </a:r>
            <a:r>
              <a:rPr lang="en-US" sz="3200" b="1" dirty="0">
                <a:solidFill>
                  <a:srgbClr val="0070C0"/>
                </a:solidFill>
              </a:rPr>
              <a:t>x = 3</a:t>
            </a:r>
          </a:p>
          <a:p>
            <a:endParaRPr lang="en-US" sz="3200" b="1" dirty="0"/>
          </a:p>
          <a:p>
            <a:r>
              <a:rPr lang="en-US" sz="3200" b="1" dirty="0"/>
              <a:t># Result:</a:t>
            </a:r>
          </a:p>
          <a:p>
            <a:r>
              <a:rPr lang="en-US" sz="3200" b="1" dirty="0"/>
              <a:t>		“The number 3 is odd”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A87C-F6E5-83F7-6908-BC404AF8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50" y="3703664"/>
            <a:ext cx="5572316" cy="22378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FFA702-02E2-7D96-87A7-54617A909BC9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886899"/>
            <a:ext cx="8499220" cy="5754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 It’s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Super useful for storing projects, data, scripts, &amp; sharing what you want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Became the default repository for neuroscience &amp; psychology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Create your own page: create a new repository called 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Must contain a README.md file is the base component of every repo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This files (and everywhere on GitHub, </a:t>
            </a:r>
            <a:r>
              <a:rPr lang="en-US" dirty="0" err="1">
                <a:solidFill>
                  <a:srgbClr val="7030A0"/>
                </a:solidFill>
              </a:rPr>
              <a:t>stackoverflow</a:t>
            </a:r>
            <a:r>
              <a:rPr lang="en-US" dirty="0">
                <a:solidFill>
                  <a:srgbClr val="7030A0"/>
                </a:solidFill>
              </a:rPr>
              <a:t>, …) uses </a:t>
            </a:r>
            <a:r>
              <a:rPr lang="en-US" dirty="0">
                <a:solidFill>
                  <a:schemeClr val="accent2"/>
                </a:solidFill>
              </a:rPr>
              <a:t>“Markdown”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(MD)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</a:t>
            </a:r>
            <a:r>
              <a:rPr lang="en-US" sz="1400" i="1" dirty="0">
                <a:solidFill>
                  <a:srgbClr val="0070C0"/>
                </a:solidFill>
              </a:rPr>
              <a:t>italic</a:t>
            </a:r>
            <a:r>
              <a:rPr lang="en-US" sz="1400" dirty="0">
                <a:solidFill>
                  <a:srgbClr val="0070C0"/>
                </a:solidFill>
              </a:rPr>
              <a:t>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**</a:t>
            </a:r>
            <a:r>
              <a:rPr lang="en-US" sz="1400" b="1" dirty="0">
                <a:solidFill>
                  <a:srgbClr val="0070C0"/>
                </a:solidFill>
              </a:rPr>
              <a:t>bold</a:t>
            </a:r>
            <a:r>
              <a:rPr lang="en-US" sz="1400" dirty="0">
                <a:solidFill>
                  <a:srgbClr val="0070C0"/>
                </a:solidFill>
              </a:rPr>
              <a:t>**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inline code</a:t>
            </a:r>
            <a:r>
              <a:rPr lang="en-US" sz="1400" dirty="0">
                <a:solidFill>
                  <a:srgbClr val="0070C0"/>
                </a:solidFill>
              </a:rPr>
              <a:t>`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```python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 code chunk</a:t>
            </a:r>
          </a:p>
          <a:p>
            <a:r>
              <a:rPr lang="en-US" sz="1400" dirty="0">
                <a:solidFill>
                  <a:srgbClr val="0070C0"/>
                </a:solidFill>
              </a:rPr>
              <a:t>```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GitHub logo and symbol, meaning, history, PNG">
            <a:extLst>
              <a:ext uri="{FF2B5EF4-FFF2-40B4-BE49-F238E27FC236}">
                <a16:creationId xmlns:a16="http://schemas.microsoft.com/office/drawing/2014/main" id="{A933B327-4CC2-9DA0-2103-8FBC885C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785" y="519107"/>
            <a:ext cx="3960085" cy="22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your personal GitHub page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Use some Markdown syntax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Post your profile as an answer to the GitHub 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2 💪 (8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“3”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can be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Advanced Python means building reliable and solid code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Basis of code modularity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Allows the code to be easily re-usable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good way to think about the code is to think in terms of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function is created with: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y = x + 1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Minimal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Return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Indentation!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function that: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Takes an input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Checks whether an input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Returns True/False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Robust (deals with unexpected inputs)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Is documented (some comments explain what the code does)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Post your function as an answer to the GitHub discussion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3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Lists and Dictionaries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Containers of multiple things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Lists are </a:t>
            </a:r>
            <a:r>
              <a:rPr lang="en-US" u="sng" dirty="0">
                <a:solidFill>
                  <a:schemeClr val="tx1"/>
                </a:solidFill>
              </a:rPr>
              <a:t>ordered </a:t>
            </a:r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Dictionaries contain items that have </a:t>
            </a:r>
            <a:r>
              <a:rPr lang="en-US" u="sng" dirty="0">
                <a:solidFill>
                  <a:schemeClr val="tx1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(“keys”)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[1, 2, 3]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{"A": 1, "B": 2, "C": 3}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Indexing </a:t>
            </a:r>
            <a:r>
              <a:rPr lang="en-US" dirty="0">
                <a:solidFill>
                  <a:srgbClr val="0070C0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: an essential skill</a:t>
            </a:r>
            <a:endParaRPr lang="en-US" b="1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[0:2]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Indexing </a:t>
            </a:r>
            <a:r>
              <a:rPr lang="en-US" b="1" u="sng" dirty="0">
                <a:solidFill>
                  <a:srgbClr val="FF0000"/>
                </a:solidFill>
              </a:rPr>
              <a:t>in Python </a:t>
            </a:r>
            <a:r>
              <a:rPr lang="en-US" b="1" dirty="0">
                <a:solidFill>
                  <a:srgbClr val="FF0000"/>
                </a:solidFill>
              </a:rPr>
              <a:t>starts from 0!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0D4685-1BEE-B46E-113D-F716414ACB26}"/>
              </a:ext>
            </a:extLst>
          </p:cNvPr>
          <p:cNvSpPr/>
          <p:nvPr/>
        </p:nvSpPr>
        <p:spPr>
          <a:xfrm>
            <a:off x="284479" y="0"/>
            <a:ext cx="7575843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About this workshop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Flexible content: should be useful to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Flexible schedule: Real-time feedback (pace, pauses, issues…)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Interactive: Programming is learnt by goal-directed trials &amp; errors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hlinkClick r:id="rId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dom.makowski@gmail.com</a:t>
            </a:r>
            <a:r>
              <a:rPr lang="en-US" sz="2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twitter @Dom_Makowski</a:t>
            </a:r>
            <a:r>
              <a:rPr lang="en-US" sz="1400" dirty="0"/>
              <a:t> 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https://github.com/DominiqueMakowski/teaching/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Why Python?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Why not SPSS? </a:t>
            </a:r>
            <a:r>
              <a:rPr lang="en-US" sz="2000" dirty="0" err="1"/>
              <a:t>Matlab</a:t>
            </a:r>
            <a:r>
              <a:rPr lang="en-US" sz="2000" dirty="0"/>
              <a:t>? 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Free</a:t>
            </a:r>
            <a:r>
              <a:rPr lang="en-US" sz="2000" dirty="0"/>
              <a:t> (independence), </a:t>
            </a:r>
            <a:r>
              <a:rPr lang="en-US" sz="2000" b="1" dirty="0"/>
              <a:t>Powerful</a:t>
            </a:r>
            <a:r>
              <a:rPr lang="en-US" sz="2000" dirty="0"/>
              <a:t> (mature), </a:t>
            </a:r>
            <a:r>
              <a:rPr lang="en-US" sz="2000" b="1" dirty="0"/>
              <a:t>Beginner-friendly</a:t>
            </a:r>
            <a:r>
              <a:rPr lang="en-US" sz="2000" dirty="0"/>
              <a:t> (</a:t>
            </a:r>
            <a:r>
              <a:rPr lang="en-US" sz="2000" dirty="0" err="1"/>
              <a:t>kinda</a:t>
            </a:r>
            <a:r>
              <a:rPr lang="en-US" sz="2000" dirty="0"/>
              <a:t>), </a:t>
            </a:r>
            <a:r>
              <a:rPr lang="en-US" sz="2000" b="1" dirty="0"/>
              <a:t>Versatile</a:t>
            </a:r>
            <a:r>
              <a:rPr lang="en-US" sz="2000" dirty="0"/>
              <a:t> (machine learning, stats, signal processing, experiments…), </a:t>
            </a:r>
            <a:r>
              <a:rPr lang="en-US" sz="2000" b="1" dirty="0"/>
              <a:t>Demanded</a:t>
            </a:r>
            <a:r>
              <a:rPr lang="en-US" sz="2000" dirty="0"/>
              <a:t> (</a:t>
            </a:r>
            <a:r>
              <a:rPr lang="en-GB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💰</a:t>
            </a:r>
            <a:r>
              <a:rPr lang="en-US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My own journey with Python</a:t>
            </a:r>
          </a:p>
        </p:txBody>
      </p:sp>
      <p:pic>
        <p:nvPicPr>
          <p:cNvPr id="1026" name="Picture 2" descr="Linguistics calling — Jeroen van Craenenbroeck">
            <a:extLst>
              <a:ext uri="{FF2B5EF4-FFF2-40B4-BE49-F238E27FC236}">
                <a16:creationId xmlns:a16="http://schemas.microsoft.com/office/drawing/2014/main" id="{03D6EA76-8771-AC5D-4A21-B78DD9DE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62" y="0"/>
            <a:ext cx="45624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73A9B1-5B4F-41A2-6C6E-F6A73A3817C7}"/>
              </a:ext>
            </a:extLst>
          </p:cNvPr>
          <p:cNvSpPr/>
          <p:nvPr/>
        </p:nvSpPr>
        <p:spPr>
          <a:xfrm>
            <a:off x="7444863" y="5019675"/>
            <a:ext cx="4562474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rgbClr val="FF8580"/>
                  </a:solidFill>
                </a:ln>
                <a:solidFill>
                  <a:schemeClr val="tx1"/>
                </a:solidFill>
              </a:rPr>
              <a:t>TO TELL ME WHAT YOU NEED</a:t>
            </a:r>
            <a:endParaRPr lang="en-GB" sz="2800" b="1" dirty="0">
              <a:ln>
                <a:solidFill>
                  <a:srgbClr val="FF858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Without trying, what’s the output of:</a:t>
            </a:r>
            <a:endParaRPr lang="en-US" sz="4400" dirty="0"/>
          </a:p>
          <a:p>
            <a:endParaRPr lang="es-E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= {"1": 0, "2": 42, "x": 7, "11": 6}</a:t>
            </a:r>
          </a:p>
          <a:p>
            <a:pPr lvl="1"/>
            <a:endParaRPr lang="es-E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s-E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(1 + 1)</a:t>
            </a:r>
          </a:p>
          <a:p>
            <a:pPr lvl="1"/>
            <a:endParaRPr lang="es-E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y = </a:t>
            </a:r>
            <a:r>
              <a:rPr lang="es-E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[x]</a:t>
            </a:r>
          </a:p>
          <a:p>
            <a:pPr lvl="1"/>
            <a:endParaRPr lang="es-E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E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(y)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4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03815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While Loops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Loop </a:t>
            </a:r>
            <a:r>
              <a:rPr lang="fr-FR" dirty="0" err="1">
                <a:solidFill>
                  <a:schemeClr val="tx1"/>
                </a:solidFill>
              </a:rPr>
              <a:t>while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something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True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i = 0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x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if i &gt; 5: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    x = False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i = i + 1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should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output?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Possible simplification: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i = 0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 &lt;= 5: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i += 1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0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03815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For Loops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Allows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fr-FR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iterate</a:t>
            </a:r>
            <a:r>
              <a:rPr lang="fr-FR" u="sng" dirty="0">
                <a:solidFill>
                  <a:schemeClr val="tx1"/>
                </a:solidFill>
                <a:latin typeface="Consolas" panose="020B0609020204030204" pitchFamily="49" charset="0"/>
              </a:rPr>
              <a:t> over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stuff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One (or multiple) variables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change at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every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Is there a way to simplify the string concatenation?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convenient way of creating a “list”-like object to iterate on is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range()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i in range(10):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 function that takes a number as an input, and prints the </a:t>
            </a:r>
            <a:r>
              <a:rPr lang="en-US" sz="2800" b="1" i="1" dirty="0"/>
              <a:t>Fibonacci </a:t>
            </a:r>
            <a:r>
              <a:rPr lang="en-US" sz="2800" b="1" dirty="0"/>
              <a:t>sequence (0, 1, 1, 2, 3, 5, …) up until that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5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Advanced iteration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index and content at the </a:t>
            </a:r>
            <a:r>
              <a:rPr lang="fr-FR" dirty="0" err="1">
                <a:solidFill>
                  <a:schemeClr val="tx1"/>
                </a:solidFill>
              </a:rPr>
              <a:t>same</a:t>
            </a:r>
            <a:r>
              <a:rPr lang="fr-FR" dirty="0">
                <a:solidFill>
                  <a:schemeClr val="tx1"/>
                </a:solidFill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fr-F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i,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f"index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{i}: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{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}")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Iterate</a:t>
            </a:r>
            <a:r>
              <a:rPr lang="fr-FR" dirty="0">
                <a:solidFill>
                  <a:schemeClr val="tx1"/>
                </a:solidFill>
              </a:rPr>
              <a:t> or </a:t>
            </a:r>
            <a:r>
              <a:rPr lang="fr-FR" dirty="0" err="1">
                <a:solidFill>
                  <a:schemeClr val="tx1"/>
                </a:solidFill>
              </a:rPr>
              <a:t>Enumerate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dictionaries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err="1">
                <a:solidFill>
                  <a:srgbClr val="0070C0"/>
                </a:solidFill>
              </a:rPr>
              <a:t>dict.keys</a:t>
            </a:r>
            <a:r>
              <a:rPr lang="fr-FR" b="1" dirty="0">
                <a:solidFill>
                  <a:srgbClr val="0070C0"/>
                </a:solidFill>
              </a:rPr>
              <a:t>() or </a:t>
            </a:r>
            <a:r>
              <a:rPr lang="fr-FR" b="1" dirty="0" err="1">
                <a:solidFill>
                  <a:srgbClr val="0070C0"/>
                </a:solidFill>
              </a:rPr>
              <a:t>mydict.items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{"A": 1, "B": 2, "C": 3}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k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mydict.keys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(k)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k, item in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mydict.items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print(item)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631029" y="598139"/>
            <a:ext cx="7897510" cy="607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Can </a:t>
            </a:r>
            <a:r>
              <a:rPr lang="fr-FR" b="1" dirty="0" err="1">
                <a:solidFill>
                  <a:schemeClr val="tx1"/>
                </a:solidFill>
              </a:rPr>
              <a:t>also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iterate</a:t>
            </a:r>
            <a:r>
              <a:rPr lang="fr-FR" b="1" dirty="0">
                <a:solidFill>
                  <a:schemeClr val="tx1"/>
                </a:solidFill>
              </a:rPr>
              <a:t> on strings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l in sentence: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print(l)</a:t>
            </a:r>
          </a:p>
          <a:p>
            <a:endParaRPr lang="en-US" b="1" dirty="0"/>
          </a:p>
          <a:p>
            <a:r>
              <a:rPr lang="en-US" b="1" dirty="0"/>
              <a:t>Add / remove from containers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Lists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mylist.insert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Dicts: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mydict.pop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["key"] = 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objects have “methods” (functions attached to them) – notion of “class”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functions &amp; methods act “</a:t>
            </a:r>
            <a:r>
              <a:rPr lang="en-US" u="sng" dirty="0">
                <a:solidFill>
                  <a:schemeClr val="tx1"/>
                </a:solidFill>
              </a:rPr>
              <a:t>in-place</a:t>
            </a:r>
            <a:r>
              <a:rPr lang="en-US" dirty="0">
                <a:solidFill>
                  <a:schemeClr val="tx1"/>
                </a:solidFill>
              </a:rPr>
              <a:t>” (no return)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[1, 2]</a:t>
            </a:r>
          </a:p>
          <a:p>
            <a:r>
              <a:rPr lang="en-US" strike="sngStrike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strike="sngStrike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strike="sngStrike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en-US" strike="sngStrike" dirty="0">
                <a:solidFill>
                  <a:srgbClr val="0070C0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C03FC-02E7-0A74-CD2F-687DE21032B7}"/>
              </a:ext>
            </a:extLst>
          </p:cNvPr>
          <p:cNvSpPr/>
          <p:nvPr/>
        </p:nvSpPr>
        <p:spPr>
          <a:xfrm>
            <a:off x="765842" y="1530124"/>
            <a:ext cx="11024641" cy="2537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Strings have methods too (e.g., </a:t>
            </a:r>
            <a:r>
              <a:rPr lang="en-US" dirty="0">
                <a:solidFill>
                  <a:srgbClr val="0070C0"/>
                </a:solidFill>
              </a:rPr>
              <a:t>.replace()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.lower()</a:t>
            </a:r>
            <a:r>
              <a:rPr lang="en-US" dirty="0">
                <a:solidFill>
                  <a:schemeClr val="tx1"/>
                </a:solidFill>
              </a:rPr>
              <a:t>, …)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sentence.replace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("Hello", "Goodbye")  # Not in-place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useful methods include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.index() </a:t>
            </a:r>
            <a:r>
              <a:rPr lang="en-US" dirty="0">
                <a:solidFill>
                  <a:schemeClr val="tx1"/>
                </a:solidFill>
              </a:rPr>
              <a:t>for lists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mylist.index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00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519106"/>
            <a:ext cx="9769642" cy="6338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an encoder that changes each letter of a sentence into the next letter from alphabetical order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encode(“Hello World”)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/>
          </a:p>
          <a:p>
            <a:r>
              <a:rPr lang="en-US" sz="2800" b="1" dirty="0"/>
              <a:t>Hint</a:t>
            </a:r>
            <a:r>
              <a:rPr lang="en-US" sz="2800" dirty="0"/>
              <a:t>: your function might include: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alphabet = </a:t>
            </a:r>
            <a:r>
              <a:rPr lang="pt-BR" sz="2800" b="1" dirty="0">
                <a:solidFill>
                  <a:srgbClr val="0070C0"/>
                </a:solidFill>
              </a:rPr>
              <a:t> ["a", "b", "c", "d", "e", "f", "g", "h", "i", "j", "k", "l", "m", "n", "o", "p", "q", "r", "s", "t", "u", "v", "w", "x", "y", "z"]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6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60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with multiple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Mandatory</a:t>
            </a:r>
            <a:r>
              <a:rPr lang="fr-FR" dirty="0">
                <a:solidFill>
                  <a:schemeClr val="tx1"/>
                </a:solidFill>
              </a:rPr>
              <a:t> arguments vs </a:t>
            </a:r>
            <a:r>
              <a:rPr lang="fr-FR" dirty="0" err="1">
                <a:solidFill>
                  <a:schemeClr val="tx1"/>
                </a:solidFill>
              </a:rPr>
              <a:t>Optional</a:t>
            </a:r>
            <a:r>
              <a:rPr lang="fr-FR" dirty="0">
                <a:solidFill>
                  <a:schemeClr val="tx1"/>
                </a:solidFill>
              </a:rPr>
              <a:t>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Keywords arguments (« </a:t>
            </a:r>
            <a:r>
              <a:rPr lang="fr-FR" dirty="0" err="1">
                <a:solidFill>
                  <a:schemeClr val="tx1"/>
                </a:solidFill>
              </a:rPr>
              <a:t>kwargs</a:t>
            </a:r>
            <a:r>
              <a:rPr lang="fr-FR" dirty="0">
                <a:solidFill>
                  <a:schemeClr val="tx1"/>
                </a:solidFill>
              </a:rPr>
              <a:t> »)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ef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(arg1, arg2, arg3=True, arg4=5):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…</a:t>
            </a:r>
          </a:p>
          <a:p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(3, 4, arg4=2)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Add a decoder feature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decoder(“Hello World”, encode=True)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&gt;&gt;&gt; y = decoder(“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print(y)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“hello world”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7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51291-75AB-8475-2E13-53889A827F2C}"/>
              </a:ext>
            </a:extLst>
          </p:cNvPr>
          <p:cNvSpPr/>
          <p:nvPr/>
        </p:nvSpPr>
        <p:spPr>
          <a:xfrm>
            <a:off x="6740255" y="1692301"/>
            <a:ext cx="4984813" cy="31570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you do?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your experience &amp; need with Python?</a:t>
            </a:r>
          </a:p>
        </p:txBody>
      </p:sp>
      <p:pic>
        <p:nvPicPr>
          <p:cNvPr id="2050" name="Picture 2" descr="curious derp Blank Template - Imgflip">
            <a:extLst>
              <a:ext uri="{FF2B5EF4-FFF2-40B4-BE49-F238E27FC236}">
                <a16:creationId xmlns:a16="http://schemas.microsoft.com/office/drawing/2014/main" id="{9713838B-0046-A509-1A56-11E9FC052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4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can use other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Utility functions that are meant to be “</a:t>
            </a:r>
            <a:r>
              <a:rPr lang="en-US" b="1" dirty="0">
                <a:solidFill>
                  <a:schemeClr val="tx1"/>
                </a:solidFill>
              </a:rPr>
              <a:t>internal” </a:t>
            </a:r>
            <a:r>
              <a:rPr lang="en-US" dirty="0">
                <a:solidFill>
                  <a:schemeClr val="tx1"/>
                </a:solidFill>
              </a:rPr>
              <a:t>(non- “</a:t>
            </a:r>
            <a:r>
              <a:rPr lang="en-US" b="1" dirty="0">
                <a:solidFill>
                  <a:schemeClr val="tx1"/>
                </a:solidFill>
              </a:rPr>
              <a:t>exposed”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Convention to start with “_”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internalfunction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(…)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2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Split the two parts into two “internal” functions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decoder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(sentence, encode=True)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if encode is True: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_encode(sentence)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_decode(sentence)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_encode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_decode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(Can catch bugs using </a:t>
            </a:r>
            <a:r>
              <a:rPr lang="en-US" sz="2000" dirty="0">
                <a:solidFill>
                  <a:srgbClr val="0070C0"/>
                </a:solidFill>
              </a:rPr>
              <a:t>if, </a:t>
            </a: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, else)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8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8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5287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Import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Loads packages (or scripts) into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this </a:t>
            </a:r>
          </a:p>
          <a:p>
            <a:endParaRPr lang="en-US" b="1" dirty="0"/>
          </a:p>
          <a:p>
            <a:r>
              <a:rPr lang="en-US" b="1" dirty="0"/>
              <a:t>Packages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functionalities comes from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Packages need to be “imported” every 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 “import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“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os.listdir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Useful for listing files / participants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6585737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Installing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You don’t install Python packages from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Need to do it from the “terminal” using another package called “pip”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Installation instructions can be found usually on </a:t>
            </a:r>
            <a:r>
              <a:rPr lang="en-US" dirty="0" err="1">
                <a:solidFill>
                  <a:schemeClr val="tx1"/>
                </a:solidFill>
              </a:rPr>
              <a:t>PyPI</a:t>
            </a:r>
            <a:r>
              <a:rPr lang="en-US" dirty="0">
                <a:solidFill>
                  <a:schemeClr val="tx1"/>
                </a:solidFill>
              </a:rPr>
              <a:t> or 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Install “black”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Google “black python package”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“pip” instructions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40521-779D-CEC6-0EA1-F03DCECA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90" y="343580"/>
            <a:ext cx="4443971" cy="61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5047083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Autoformatting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Settings (UI)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Python formatting provided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“black”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Format on save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A3D6E-EE20-1276-1A8F-A559C220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5" y="114300"/>
            <a:ext cx="5999614" cy="674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457AB-D34A-510A-627E-14713D502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90" y="5158593"/>
            <a:ext cx="380271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2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install packages:</a:t>
            </a:r>
            <a:r>
              <a:rPr lang="en-US" sz="2800" b="1" dirty="0"/>
              <a:t> </a:t>
            </a:r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 err="1"/>
              <a:t>numpy</a:t>
            </a:r>
            <a:endParaRPr lang="en-US" sz="2800" b="1" dirty="0"/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 err="1"/>
              <a:t>scipy</a:t>
            </a:r>
            <a:endParaRPr lang="en-US" sz="2800" b="1" dirty="0"/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matplotlib</a:t>
            </a:r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pandas</a:t>
            </a:r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 err="1"/>
              <a:t>statsmodels</a:t>
            </a:r>
            <a:endParaRPr lang="en-US" sz="2800" b="1" dirty="0"/>
          </a:p>
          <a:p>
            <a:pPr marL="1600200" lvl="1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scikit-learn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dirty="0"/>
              <a:t>Successfully </a:t>
            </a:r>
            <a:r>
              <a:rPr lang="en-US" sz="2800" b="1" dirty="0"/>
              <a:t>import</a:t>
            </a:r>
            <a:r>
              <a:rPr lang="en-US" sz="2800" dirty="0"/>
              <a:t> them at the top of a file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9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64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Advanced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61837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takes a list of numbers and adds 1 to each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addone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5, 6])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[3, 5, 6, 7]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10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8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List comprehension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= [1, 2, 3]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[l + 1 for l in list1]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Numpy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math &amp; matrix-operations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numpy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as np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Difference List vs. Array/Vector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Vector = vectorized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list2 = [2, 3, 4]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+ list2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Convert list into vector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(list1)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x2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(list2)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x2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+ 2.5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x1**2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43224-8F6C-E269-6916-34CF87BC16D8}"/>
              </a:ext>
            </a:extLst>
          </p:cNvPr>
          <p:cNvSpPr/>
          <p:nvPr/>
        </p:nvSpPr>
        <p:spPr>
          <a:xfrm>
            <a:off x="6157546" y="-527538"/>
            <a:ext cx="5202115" cy="330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Generation of numbers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np.arrange</a:t>
            </a:r>
            <a:r>
              <a:rPr lang="en-US" b="1" dirty="0">
                <a:solidFill>
                  <a:srgbClr val="0070C0"/>
                </a:solidFill>
              </a:rPr>
              <a:t>(10)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np.linspace</a:t>
            </a:r>
            <a:r>
              <a:rPr lang="en-US" b="1" dirty="0">
                <a:solidFill>
                  <a:srgbClr val="0070C0"/>
                </a:solidFill>
              </a:rPr>
              <a:t>(0, 9, 10)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np.random.normal</a:t>
            </a:r>
            <a:r>
              <a:rPr lang="en-US" b="1" dirty="0">
                <a:solidFill>
                  <a:srgbClr val="0070C0"/>
                </a:solidFill>
              </a:rPr>
              <a:t>(0, 1, 10)</a:t>
            </a:r>
          </a:p>
        </p:txBody>
      </p:sp>
    </p:spTree>
    <p:extLst>
      <p:ext uri="{BB962C8B-B14F-4D97-AF65-F5344CB8AC3E}">
        <p14:creationId xmlns:p14="http://schemas.microsoft.com/office/powerpoint/2010/main" val="1818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adds 1, 2, …, </a:t>
            </a:r>
            <a:r>
              <a:rPr lang="en-US" sz="2800" dirty="0" err="1"/>
              <a:t>i</a:t>
            </a:r>
            <a:r>
              <a:rPr lang="en-US" sz="2800" dirty="0"/>
              <a:t> to a list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([0, 0, 0, 0])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[1, 2, 3, 4]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([5, 6, 7, 8])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[6, 8, 10, 12]</a:t>
            </a:r>
          </a:p>
          <a:p>
            <a:endParaRPr 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800" b="1" dirty="0"/>
              <a:t>Hint: </a:t>
            </a:r>
            <a:r>
              <a:rPr lang="en-US" sz="2800" dirty="0"/>
              <a:t>use </a:t>
            </a:r>
            <a:r>
              <a:rPr lang="en-US" sz="2800" b="1" dirty="0" err="1">
                <a:solidFill>
                  <a:srgbClr val="0070C0"/>
                </a:solidFill>
              </a:rPr>
              <a:t>len</a:t>
            </a:r>
            <a:r>
              <a:rPr lang="en-US" sz="2800" b="1" dirty="0">
                <a:solidFill>
                  <a:srgbClr val="0070C0"/>
                </a:solidFill>
              </a:rPr>
              <a:t>(x)</a:t>
            </a:r>
            <a:r>
              <a:rPr lang="en-US" sz="2800" b="1" dirty="0"/>
              <a:t> </a:t>
            </a:r>
            <a:r>
              <a:rPr lang="en-US" sz="2800" dirty="0"/>
              <a:t>to get the length of a list/vector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11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1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82CE4-EF52-2B2D-78F7-C484BC9721A6}"/>
              </a:ext>
            </a:extLst>
          </p:cNvPr>
          <p:cNvSpPr/>
          <p:nvPr/>
        </p:nvSpPr>
        <p:spPr>
          <a:xfrm>
            <a:off x="284479" y="0"/>
            <a:ext cx="6549457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Advanced Python</a:t>
            </a:r>
          </a:p>
          <a:p>
            <a:r>
              <a:rPr lang="en-US" sz="2400" i="1" dirty="0"/>
              <a:t>Personal coding vs. re-usable coding</a:t>
            </a:r>
          </a:p>
          <a:p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Modularity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Availability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Open-sourcing, contributing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Re-usability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Packaging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Efficiency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Vectorization, profiling, …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Advanced != Expert knowledge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Generalizability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BBFD35-7A8F-0A26-6ACA-F40C22881865}"/>
              </a:ext>
            </a:extLst>
          </p:cNvPr>
          <p:cNvGrpSpPr/>
          <p:nvPr/>
        </p:nvGrpSpPr>
        <p:grpSpPr>
          <a:xfrm>
            <a:off x="6096000" y="859397"/>
            <a:ext cx="5565421" cy="3133332"/>
            <a:chOff x="5664338" y="756270"/>
            <a:chExt cx="5565421" cy="3133332"/>
          </a:xfrm>
        </p:grpSpPr>
        <p:pic>
          <p:nvPicPr>
            <p:cNvPr id="1026" name="Picture 2" descr="NBC Developing 'IT Crowd' Remake With Original Graham Linehan - Variety">
              <a:extLst>
                <a:ext uri="{FF2B5EF4-FFF2-40B4-BE49-F238E27FC236}">
                  <a16:creationId xmlns:a16="http://schemas.microsoft.com/office/drawing/2014/main" id="{2D3C3CAD-E00E-CA75-60CB-6F239EEB7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338" y="756270"/>
              <a:ext cx="5565421" cy="31333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FD3F2-4181-2BBF-0BDA-1C506213DC5A}"/>
                </a:ext>
              </a:extLst>
            </p:cNvPr>
            <p:cNvSpPr/>
            <p:nvPr/>
          </p:nvSpPr>
          <p:spPr>
            <a:xfrm>
              <a:off x="6300244" y="1293540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Beginner Pythonista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36EB6-C8E6-5309-280A-DC7F66A9A071}"/>
                </a:ext>
              </a:extLst>
            </p:cNvPr>
            <p:cNvSpPr/>
            <p:nvPr/>
          </p:nvSpPr>
          <p:spPr>
            <a:xfrm>
              <a:off x="9752734" y="1409541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Expert Pythonista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9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6"/>
            <a:ext cx="7051729" cy="3481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Conditional indexing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([1, 2, 3, 4, 5])</a:t>
            </a:r>
            <a:endParaRPr lang="en-US" b="1" dirty="0"/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x[::2]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x &lt;= 3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 = -1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95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7"/>
            <a:ext cx="7051729" cy="57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 and math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np.median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np.diff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np.std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()…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Function or method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Missing values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([3, 5,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, 3, 2])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1: Filter out </a:t>
            </a:r>
            <a:r>
              <a:rPr lang="en-US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NaNs</a:t>
            </a:r>
            <a:endParaRPr lang="en-US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x[~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(x)].mean()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2: Nan-friendly functions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dirty="0"/>
              <a:t>Create a function that takes a vector, and replaces values that are &gt; or &lt; 3*SD by </a:t>
            </a:r>
            <a:r>
              <a:rPr lang="en-US" sz="2800" dirty="0" err="1"/>
              <a:t>NaN</a:t>
            </a:r>
            <a:endParaRPr lang="en-US" sz="28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dirty="0"/>
              <a:t>Another function that returns a string with the mean, SD, and the number of outliers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drop_outlier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3, 1, 2, 54, 2, -42])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[2, 4, 3, 1, 2, </a:t>
            </a:r>
            <a:r>
              <a:rPr 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, 2, </a:t>
            </a:r>
            <a:r>
              <a:rPr 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describe([2, 4, 3, 1,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“2.33 +- 0.94, 2 outliers”</a:t>
            </a:r>
          </a:p>
          <a:p>
            <a:endParaRPr lang="en-US" sz="2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800" b="1" dirty="0"/>
              <a:t>Hint: </a:t>
            </a:r>
            <a:r>
              <a:rPr lang="en-US" sz="2800" b="1" dirty="0" err="1">
                <a:solidFill>
                  <a:srgbClr val="0070C0"/>
                </a:solidFill>
              </a:rPr>
              <a:t>np.round</a:t>
            </a:r>
            <a:r>
              <a:rPr lang="en-US" sz="2800" b="1" dirty="0">
                <a:solidFill>
                  <a:srgbClr val="0070C0"/>
                </a:solidFill>
              </a:rPr>
              <a:t>(x, 2)</a:t>
            </a:r>
            <a:endParaRPr 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12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3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Dataframes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Dataframes</a:t>
            </a:r>
            <a:r>
              <a:rPr lang="en-US" dirty="0">
                <a:solidFill>
                  <a:schemeClr val="tx1"/>
                </a:solidFill>
              </a:rPr>
              <a:t> are “tables” (± 2D “matrix”)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 types (difference with Arrays)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They have (named) </a:t>
            </a:r>
            <a:r>
              <a:rPr lang="en-US" u="sng" dirty="0">
                <a:solidFill>
                  <a:schemeClr val="tx1"/>
                </a:solidFill>
              </a:rPr>
              <a:t>columns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u="sng" dirty="0">
                <a:solidFill>
                  <a:schemeClr val="tx1"/>
                </a:solidFill>
              </a:rPr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Implemented in the </a:t>
            </a:r>
            <a:r>
              <a:rPr lang="en-US" b="1" dirty="0">
                <a:solidFill>
                  <a:schemeClr val="tx1"/>
                </a:solidFill>
              </a:rPr>
              <a:t>pandas </a:t>
            </a:r>
            <a:r>
              <a:rPr lang="en-US" dirty="0">
                <a:solidFill>
                  <a:schemeClr val="tx1"/>
                </a:solidFill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import pandas as pd</a:t>
            </a:r>
          </a:p>
          <a:p>
            <a:endParaRPr lang="pt-BR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 = {"x1": [1, 2, 3], "x2": [6, 5, 4], "x3": ["A", "A", "B"]}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 = pd.DataFrame(data)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en-US" b="1" dirty="0"/>
              <a:t>Select cols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data["x1"]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Note: returns a </a:t>
            </a:r>
            <a:r>
              <a:rPr lang="pt-BR" u="sng" dirty="0">
                <a:solidFill>
                  <a:schemeClr val="tx1"/>
                </a:solidFill>
              </a:rPr>
              <a:t>Series</a:t>
            </a:r>
            <a:r>
              <a:rPr lang="pt-BR" dirty="0">
                <a:solidFill>
                  <a:schemeClr val="tx1"/>
                </a:solidFill>
              </a:rPr>
              <a:t>, can be converted to </a:t>
            </a:r>
            <a:r>
              <a:rPr lang="pt-BR" u="sng" dirty="0">
                <a:solidFill>
                  <a:schemeClr val="tx1"/>
                </a:solidFill>
              </a:rPr>
              <a:t>vector</a:t>
            </a:r>
            <a:r>
              <a:rPr lang="pt-BR" dirty="0">
                <a:solidFill>
                  <a:schemeClr val="tx1"/>
                </a:solidFill>
              </a:rPr>
              <a:t> with </a:t>
            </a:r>
            <a:r>
              <a:rPr lang="pt-BR" b="1" dirty="0">
                <a:solidFill>
                  <a:srgbClr val="0070C0"/>
                </a:solidFill>
              </a:rPr>
              <a:t>data["x1"].values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data[["x1", "x2"]]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8E537-7BE7-19DB-605C-83B83B7E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918" y="685095"/>
            <a:ext cx="3514453" cy="247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0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Select rows (filtering)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Row names = </a:t>
            </a:r>
            <a:r>
              <a:rPr lang="en-US" u="sng" dirty="0">
                <a:solidFill>
                  <a:schemeClr val="tx1"/>
                </a:solidFill>
              </a:rPr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modified (or reset)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data.index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[2, 3, 4]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data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to “loc” (location) to filter</a:t>
            </a:r>
          </a:p>
          <a:p>
            <a:r>
              <a:rPr lang="it-IT" b="1" dirty="0">
                <a:solidFill>
                  <a:srgbClr val="0070C0"/>
                </a:solidFill>
                <a:latin typeface="Consolas" panose="020B0609020204030204" pitchFamily="49" charset="0"/>
              </a:rPr>
              <a:t>data.loc[data["x1"] &gt;= 2]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data.loc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[0:2]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to “</a:t>
            </a:r>
            <a:r>
              <a:rPr lang="en-US" dirty="0" err="1">
                <a:solidFill>
                  <a:schemeClr val="tx1"/>
                </a:solidFill>
              </a:rPr>
              <a:t>iloc</a:t>
            </a:r>
            <a:r>
              <a:rPr lang="en-US" dirty="0">
                <a:solidFill>
                  <a:schemeClr val="tx1"/>
                </a:solidFill>
              </a:rPr>
              <a:t>” (index-based location) to select by index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data.iloc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[0:2]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722CA-32B0-F80D-9F2E-21D38048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38" y="1005751"/>
            <a:ext cx="2544555" cy="21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51256"/>
            <a:ext cx="10032321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https://github.com/DominiqueMakowski/teaching/blob/master/Python/2022_Zurich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“iris.csv”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“raw”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Right-click and download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pd.read_csv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("iris.csv")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df.head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df.describe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[“Species”].describe()</a:t>
            </a:r>
          </a:p>
          <a:p>
            <a:endParaRPr lang="en-US" b="1" dirty="0"/>
          </a:p>
          <a:p>
            <a:r>
              <a:rPr lang="en-US" b="1" dirty="0"/>
              <a:t>Plotting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df.plot.hist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(subplots=True)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df.plot.scatter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Petal.Length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", y="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Sepal.Width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Plotting uses </a:t>
            </a:r>
            <a:r>
              <a:rPr lang="en-US" b="1" dirty="0">
                <a:solidFill>
                  <a:schemeClr val="tx1"/>
                </a:solidFill>
              </a:rPr>
              <a:t>matplotlib</a:t>
            </a:r>
            <a:r>
              <a:rPr lang="en-US" dirty="0">
                <a:solidFill>
                  <a:schemeClr val="tx1"/>
                </a:solidFill>
              </a:rPr>
              <a:t> as a backend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statistics-friendly alternative is </a:t>
            </a:r>
            <a:r>
              <a:rPr lang="en-US" b="1" dirty="0">
                <a:solidFill>
                  <a:schemeClr val="tx1"/>
                </a:solidFill>
              </a:rPr>
              <a:t>seaborn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08CEB-C276-C843-4C6D-92B08D96D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768" y="2195054"/>
            <a:ext cx="4679085" cy="213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A08ED-4489-774A-0A65-68AC74A2B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516" y="4480095"/>
            <a:ext cx="3262701" cy="21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246185" y="1582614"/>
            <a:ext cx="10339753" cy="5275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scikit-learn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): machine-learning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statsmodels</a:t>
            </a:r>
            <a:r>
              <a:rPr lang="en-US" dirty="0"/>
              <a:t>: R-like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statsmodels.api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as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sm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statsmodels.formula.api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as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smf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pd.read_csv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("iris.csv")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df.columns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s.replace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(".", "_") for s in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df.columns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results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smf.ols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Sepal_Length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~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Petal_Length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* Species", data=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).fit()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print(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results.summary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E798-1515-5C70-8356-6D36A676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59" y="1230922"/>
            <a:ext cx="6035271" cy="33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C5463-E394-42E9-C5E0-E7A788737112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1C075-FFB2-92A8-9111-2E31335F73AB}"/>
              </a:ext>
            </a:extLst>
          </p:cNvPr>
          <p:cNvSpPr/>
          <p:nvPr/>
        </p:nvSpPr>
        <p:spPr>
          <a:xfrm>
            <a:off x="246185" y="1582615"/>
            <a:ext cx="10339753" cy="17320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What to do from 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Exploratory approach to Python: search, copy/paste &amp; 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Goal-driven learning + community-based learning</a:t>
            </a:r>
          </a:p>
        </p:txBody>
      </p:sp>
      <p:pic>
        <p:nvPicPr>
          <p:cNvPr id="1026" name="Picture 2" descr="SHARING IS CARING AND CARING IS LOVE - Keep Calm and Posters Generator,  Maker For Free - KeepCalmAndPosters.com">
            <a:extLst>
              <a:ext uri="{FF2B5EF4-FFF2-40B4-BE49-F238E27FC236}">
                <a16:creationId xmlns:a16="http://schemas.microsoft.com/office/drawing/2014/main" id="{1B70260A-18E4-1C4D-0D33-BAA799A78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3"/>
          <a:stretch/>
        </p:blipFill>
        <p:spPr bwMode="auto">
          <a:xfrm>
            <a:off x="6802315" y="1560634"/>
            <a:ext cx="5143500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90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GitHub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48079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779C2-D076-F6FD-BCA2-F2ED4378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67" y="259553"/>
            <a:ext cx="3314987" cy="27586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8FA3DB-D230-6BDD-9B1D-7C1BFEDFC352}"/>
              </a:ext>
            </a:extLst>
          </p:cNvPr>
          <p:cNvSpPr/>
          <p:nvPr/>
        </p:nvSpPr>
        <p:spPr>
          <a:xfrm>
            <a:off x="412047" y="708658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GitHub on </a:t>
            </a:r>
            <a:r>
              <a:rPr lang="en-US" b="1" dirty="0" err="1"/>
              <a:t>VScode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Install git (</a:t>
            </a:r>
            <a:r>
              <a:rPr lang="en-US" dirty="0">
                <a:solidFill>
                  <a:srgbClr val="0070C0"/>
                </a:solidFill>
              </a:rPr>
              <a:t>https://git-scm.com/download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GitHub Pull Requests and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 to “Clone Repository” (clone from 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Sign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GitHub locally: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“clone” a repo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 download it from GitHub to your machine locally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0F46E-95DD-4546-28D1-B007806D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967" y="3106294"/>
            <a:ext cx="3535986" cy="9754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0903B8-9549-E718-B78D-A0EA7F6AC3BF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74AD35-E937-59C0-9B2C-8E39798A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64" y="3847513"/>
            <a:ext cx="2578112" cy="2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0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7FD14-1612-4FCB-5E1E-2814B13F7225}"/>
              </a:ext>
            </a:extLst>
          </p:cNvPr>
          <p:cNvSpPr/>
          <p:nvPr/>
        </p:nvSpPr>
        <p:spPr>
          <a:xfrm>
            <a:off x="650240" y="233756"/>
            <a:ext cx="10485119" cy="6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Program </a:t>
            </a:r>
            <a:r>
              <a:rPr lang="en-US" sz="2800" i="1" dirty="0"/>
              <a:t>(theoretical)</a:t>
            </a:r>
          </a:p>
          <a:p>
            <a:r>
              <a:rPr lang="en-US" dirty="0"/>
              <a:t>9am – 2pm (break time? 15 min 10h30 + 45min at 12h?)</a:t>
            </a:r>
          </a:p>
          <a:p>
            <a:endParaRPr lang="en-US" dirty="0"/>
          </a:p>
          <a:p>
            <a:r>
              <a:rPr lang="en-US" b="1" dirty="0"/>
              <a:t>Day 1: 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Setting-up Python, VS-code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&amp; pandas</a:t>
            </a:r>
          </a:p>
          <a:p>
            <a:endParaRPr lang="en-US" dirty="0"/>
          </a:p>
          <a:p>
            <a:r>
              <a:rPr lang="en-US" b="1" dirty="0"/>
              <a:t>Day2: Advanced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NeuroKit</a:t>
            </a:r>
            <a:r>
              <a:rPr lang="en-US" dirty="0"/>
              <a:t> &amp; Signal Processing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Docstrings</a:t>
            </a:r>
          </a:p>
          <a:p>
            <a:endParaRPr lang="en-US" dirty="0"/>
          </a:p>
          <a:p>
            <a:r>
              <a:rPr lang="en-US" b="1" dirty="0"/>
              <a:t>Day 3: Reproducibility and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Posting package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On-demand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77273-9529-2595-E255-191F28DD8CB4}"/>
              </a:ext>
            </a:extLst>
          </p:cNvPr>
          <p:cNvSpPr/>
          <p:nvPr/>
        </p:nvSpPr>
        <p:spPr>
          <a:xfrm>
            <a:off x="6380175" y="1084829"/>
            <a:ext cx="4954566" cy="48140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: Create your own accessible and documented Python package to reproduce the creation of descriptive statistics of heart rate (Mean, SD, etc.) given a file containing an ECG signal</a:t>
            </a:r>
          </a:p>
          <a:p>
            <a:endParaRPr lang="en-US" dirty="0"/>
          </a:p>
          <a:p>
            <a:r>
              <a:rPr lang="en-US" b="1" dirty="0"/>
              <a:t>Goal: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Installation instructions work (I can install)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Documentation website contains examples that I can run locally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functions are documented</a:t>
            </a:r>
          </a:p>
          <a:p>
            <a:r>
              <a:rPr lang="en-US" b="1" dirty="0"/>
              <a:t>Bonus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leave one typo that you reference in an issue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a Pull Request on a classmate’s package to address that issue</a:t>
            </a:r>
          </a:p>
        </p:txBody>
      </p:sp>
    </p:spTree>
    <p:extLst>
      <p:ext uri="{BB962C8B-B14F-4D97-AF65-F5344CB8AC3E}">
        <p14:creationId xmlns:p14="http://schemas.microsoft.com/office/powerpoint/2010/main" val="25591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992259"/>
            <a:ext cx="12192000" cy="288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and edit your own test repo</a:t>
            </a:r>
          </a:p>
          <a:p>
            <a:pPr marL="1143000" indent="-1143000">
              <a:buFont typeface="+mj-lt"/>
              <a:buAutoNum type="arabicPeriod"/>
            </a:pPr>
            <a:endParaRPr lang="en-US" sz="2400" dirty="0"/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Create a new repo called “</a:t>
            </a:r>
            <a:r>
              <a:rPr lang="en-US" sz="2400" dirty="0" err="1"/>
              <a:t>testrepo</a:t>
            </a:r>
            <a:r>
              <a:rPr lang="en-US" sz="2400" dirty="0"/>
              <a:t>” with a README file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Edit the file in the browser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Commit the change</a:t>
            </a:r>
            <a:endParaRPr lang="en-US" sz="4000" dirty="0"/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(2 min)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EEE6-B2E7-B4C3-76B1-4C9DBC9A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9" y="3876136"/>
            <a:ext cx="3406435" cy="227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52F9E-79BE-8589-3190-AF28DAD4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86" y="3270738"/>
            <a:ext cx="2688186" cy="3310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BEEB21-2AEC-29BD-18F3-662232F9F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716" y="2495744"/>
            <a:ext cx="4300310" cy="138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55BDA-F543-6A94-5384-51460B223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716" y="4063666"/>
            <a:ext cx="4392896" cy="2631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118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992259"/>
            <a:ext cx="12192000" cy="3526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Create, clone and edit your own test repo</a:t>
            </a:r>
          </a:p>
          <a:p>
            <a:pPr marL="1143000" indent="-1143000">
              <a:buFont typeface="+mj-lt"/>
              <a:buAutoNum type="arabicPeriod"/>
            </a:pPr>
            <a:endParaRPr lang="en-US" sz="2400" dirty="0"/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Create a new repo called “</a:t>
            </a:r>
            <a:r>
              <a:rPr lang="en-US" sz="2400" dirty="0" err="1"/>
              <a:t>testrepo</a:t>
            </a:r>
            <a:r>
              <a:rPr lang="en-US" sz="2400" dirty="0"/>
              <a:t>” with a README file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Clone it from VS code, and save it somewhere (e.g., desktop)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Open the folder in </a:t>
            </a:r>
            <a:r>
              <a:rPr lang="en-US" sz="2400" dirty="0" err="1"/>
              <a:t>Vscode</a:t>
            </a:r>
            <a:endParaRPr lang="en-US" sz="2400" dirty="0"/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Edit the README locally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Commit</a:t>
            </a:r>
          </a:p>
          <a:p>
            <a:pPr marL="1143000" indent="-1143000">
              <a:buFont typeface="+mj-lt"/>
              <a:buAutoNum type="arabicPeriod"/>
            </a:pPr>
            <a:endParaRPr lang="en-US" sz="4000" dirty="0"/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(2 min)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EEE6-B2E7-B4C3-76B1-4C9DBC9A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9" y="3876136"/>
            <a:ext cx="3406435" cy="227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52F9E-79BE-8589-3190-AF28DAD4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86" y="3270738"/>
            <a:ext cx="2688186" cy="3310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1229B-F1B6-9B65-D8C2-551A5B851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33" y="2883877"/>
            <a:ext cx="3912552" cy="37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58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FA3DB-D230-6BDD-9B1D-7C1BFEDFC352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GitHub 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repo is not yours, you first “fork” 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(copy and create your own personal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then “clone” it locally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903B8-9549-E718-B78D-A0EA7F6AC3BF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7407F-12F1-2296-0524-6BC5E6B0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45" y="1270434"/>
            <a:ext cx="462574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3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Pull Request (PR):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Delete the line that is assigned to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20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another Pull Request (PR):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Add something to the README of the </a:t>
            </a:r>
            <a:r>
              <a:rPr lang="en-US" sz="3200" dirty="0" err="1"/>
              <a:t>testrepo</a:t>
            </a:r>
            <a:r>
              <a:rPr lang="en-US" sz="3200" dirty="0"/>
              <a:t> of another person</a:t>
            </a:r>
          </a:p>
          <a:p>
            <a:r>
              <a:rPr lang="en-US" sz="3200" dirty="0">
                <a:solidFill>
                  <a:srgbClr val="0070C0"/>
                </a:solidFill>
              </a:rPr>
              <a:t>Jasmin -&gt; Rebecca C. -&gt; Rebecca J. -&gt; Pascal -&gt; Sven -&gt; Zita -&gt; Carlo -&gt; Flora -&gt; </a:t>
            </a:r>
            <a:r>
              <a:rPr lang="en-US" sz="3200" dirty="0" err="1">
                <a:solidFill>
                  <a:srgbClr val="0070C0"/>
                </a:solidFill>
              </a:rPr>
              <a:t>Martyna</a:t>
            </a:r>
            <a:r>
              <a:rPr lang="en-US" sz="3200" dirty="0">
                <a:solidFill>
                  <a:srgbClr val="0070C0"/>
                </a:solidFill>
              </a:rPr>
              <a:t> -&gt; Nathalie -&gt; Ana Elisa -&gt; Lena -&gt; Georgia -&gt;</a:t>
            </a:r>
          </a:p>
          <a:p>
            <a:endParaRPr lang="en-US" sz="32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Breakout rooms for mutual help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456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 err="1"/>
              <a:t>Jupyter</a:t>
            </a:r>
            <a:r>
              <a:rPr lang="fr-FR" sz="9600" b="1" dirty="0"/>
              <a:t> notebooks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86616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051CB-134F-1B2A-F7FE-11DE411525A8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Create notebook: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file -&gt; </a:t>
            </a:r>
            <a:r>
              <a:rPr lang="en-US" dirty="0" err="1">
                <a:solidFill>
                  <a:schemeClr val="tx1"/>
                </a:solidFill>
              </a:rPr>
              <a:t>Notebok</a:t>
            </a:r>
            <a:r>
              <a:rPr lang="en-US" dirty="0">
                <a:solidFill>
                  <a:schemeClr val="tx1"/>
                </a:solidFill>
              </a:rPr>
              <a:t> (*.</a:t>
            </a:r>
            <a:r>
              <a:rPr lang="en-US" dirty="0" err="1">
                <a:solidFill>
                  <a:schemeClr val="tx1"/>
                </a:solidFill>
              </a:rPr>
              <a:t>ipynb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Notebooks mix cells with text (in markdown) with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0D21-77E7-29A4-CB18-AD0146A829F3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066D0-F665-D550-65D1-6C31DFA0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00" y="411218"/>
            <a:ext cx="3375953" cy="3017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FAB71-7615-862A-B26E-3032BF9F5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94"/>
          <a:stretch/>
        </p:blipFill>
        <p:spPr>
          <a:xfrm>
            <a:off x="7489978" y="3785447"/>
            <a:ext cx="3863675" cy="21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3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618099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Reproduce this notebook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Save it in your </a:t>
            </a:r>
            <a:r>
              <a:rPr lang="en-US" sz="3200" i="1" dirty="0" err="1"/>
              <a:t>testrepo</a:t>
            </a:r>
            <a:endParaRPr lang="en-US" sz="3200" i="1" dirty="0"/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Push it to GitHub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See how it renders on GH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7F343-3D0C-3603-3116-B6DCE7D4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40" y="0"/>
            <a:ext cx="5577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5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B111F-A32E-3B76-A4E5-FB1CC2B4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69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5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051CB-134F-1B2A-F7FE-11DE411525A8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Notebooks can be great to communicate data analysis results, or for tutorials /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people use them exclusively, but harder to make easily re-usable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0D21-77E7-29A4-CB18-AD0146A829F3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6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Basic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0216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Signal </a:t>
            </a:r>
            <a:r>
              <a:rPr lang="fr-FR" sz="9600" b="1" dirty="0" err="1"/>
              <a:t>Processing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2063535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051CB-134F-1B2A-F7FE-11DE411525A8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install “</a:t>
            </a:r>
            <a:r>
              <a:rPr lang="en-US" b="1" dirty="0">
                <a:solidFill>
                  <a:schemeClr val="tx1"/>
                </a:solidFill>
              </a:rPr>
              <a:t>neurokit2</a:t>
            </a:r>
            <a:r>
              <a:rPr lang="en-US" dirty="0">
                <a:solidFill>
                  <a:schemeClr val="tx1"/>
                </a:solidFill>
              </a:rPr>
              <a:t>” (pip install neurokit2)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Download example data</a:t>
            </a:r>
          </a:p>
          <a:p>
            <a:r>
              <a:rPr lang="en-US" b="1" dirty="0">
                <a:solidFill>
                  <a:srgbClr val="0070C0"/>
                </a:solidFill>
              </a:rPr>
              <a:t>data = </a:t>
            </a:r>
            <a:r>
              <a:rPr lang="en-US" b="1" dirty="0" err="1">
                <a:solidFill>
                  <a:srgbClr val="0070C0"/>
                </a:solidFill>
              </a:rPr>
              <a:t>nk.data</a:t>
            </a:r>
            <a:r>
              <a:rPr lang="en-US" b="1" dirty="0">
                <a:solidFill>
                  <a:srgbClr val="0070C0"/>
                </a:solidFill>
              </a:rPr>
              <a:t>("bio_eventrelated_100hz")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0D21-77E7-29A4-CB18-AD0146A829F3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Signal Processing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ED97E8-1424-89EB-8A02-0E2DFBB9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63" y="184414"/>
            <a:ext cx="5376755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95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984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Packaging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0437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6E9D9-15EB-FE29-3153-52BE2475BDFE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Python</a:t>
            </a:r>
          </a:p>
          <a:p>
            <a:endParaRPr lang="en-US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python.org/downloads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Python 3 (= 3.x)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44779-D092-6485-3E37-728B6F01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61" y="1141439"/>
            <a:ext cx="6449462" cy="443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0F9B3-1C77-B9A3-8B2E-150423A181D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8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6F5A4-BFF3-B37B-F46C-D29EFF95DFDB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VS CODE</a:t>
            </a:r>
          </a:p>
          <a:p>
            <a:r>
              <a:rPr lang="en-US" i="1" dirty="0"/>
              <a:t>Still painful and clunky, but becoming the default </a:t>
            </a:r>
            <a:r>
              <a:rPr lang="en-US" dirty="0"/>
              <a:t>🤷</a:t>
            </a:r>
          </a:p>
          <a:p>
            <a:endParaRPr lang="en-US" i="1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VS Code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code.visualstudio.com/download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Open, select theme and mark the rest 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“Extensions”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Python &amp; </a:t>
            </a:r>
            <a:r>
              <a:rPr lang="en-US" dirty="0" err="1"/>
              <a:t>Jupyter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9590C-2E44-95F9-1737-EEDAD1D1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31" y="222418"/>
            <a:ext cx="4782499" cy="320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1B063-6E86-7D7A-93FB-EE9328C3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33" y="4228240"/>
            <a:ext cx="7425897" cy="2318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4C9DB0-6B37-84F7-C6AC-7EB28C6E1CC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6B8E9-D123-47A0-F68C-007A8D6B57E9}"/>
              </a:ext>
            </a:extLst>
          </p:cNvPr>
          <p:cNvSpPr/>
          <p:nvPr/>
        </p:nvSpPr>
        <p:spPr>
          <a:xfrm>
            <a:off x="340986" y="437606"/>
            <a:ext cx="59340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Create your first script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New file -&gt; Python File -&gt; Save it somewhere (myscript.py)</a:t>
            </a:r>
          </a:p>
          <a:p>
            <a:endParaRPr lang="en-US" dirty="0"/>
          </a:p>
          <a:p>
            <a:r>
              <a:rPr lang="en-US" dirty="0"/>
              <a:t>Edit first settings in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Disable “Trust mode” on </a:t>
            </a:r>
            <a:r>
              <a:rPr lang="en-US" dirty="0" err="1"/>
              <a:t>Vscode</a:t>
            </a:r>
            <a:r>
              <a:rPr lang="en-US" dirty="0"/>
              <a:t> if need 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Manage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Configure your settings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Untick Trust: Enabled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Restart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See the change in settings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View  -&gt; Command Palette -&gt; “Settings”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Open Settings (JSON)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Settings in </a:t>
            </a:r>
            <a:r>
              <a:rPr lang="en-US" dirty="0" err="1"/>
              <a:t>VSCode</a:t>
            </a:r>
            <a:r>
              <a:rPr lang="en-US" dirty="0"/>
              <a:t> are just a file! Can be shared, copy-pasted,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318D4-67AF-265D-51BA-A50C40FE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474" y="394013"/>
            <a:ext cx="4759998" cy="2406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54432-D2E9-5B35-0CF0-1BBA09282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507" y="1492757"/>
            <a:ext cx="5347507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03B64-A8ED-CE30-BE83-3C2E90384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340" y="2346990"/>
            <a:ext cx="5652674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4F84BE-BE6C-B4F4-133E-AB92A7604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57" y="3876255"/>
            <a:ext cx="4069433" cy="213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4DBC44-43D1-F606-21D5-EA7A4AA9EF6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2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3565</Words>
  <Application>Microsoft Office PowerPoint</Application>
  <PresentationFormat>Widescreen</PresentationFormat>
  <Paragraphs>682</Paragraphs>
  <Slides>63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346</cp:revision>
  <dcterms:created xsi:type="dcterms:W3CDTF">2022-06-20T14:12:13Z</dcterms:created>
  <dcterms:modified xsi:type="dcterms:W3CDTF">2022-07-07T06:27:53Z</dcterms:modified>
</cp:coreProperties>
</file>