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9" autoAdjust="0"/>
    <p:restoredTop sz="94660"/>
  </p:normalViewPr>
  <p:slideViewPr>
    <p:cSldViewPr snapToGrid="0">
      <p:cViewPr varScale="1">
        <p:scale>
          <a:sx n="61" d="100"/>
          <a:sy n="61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CEF10-F7B3-4039-B487-CD1E9C0EBD31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83AFE-7CDC-4468-94D0-A19503596D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2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C06299-31D1-495F-B4E2-E642B00BB2A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969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C06299-31D1-495F-B4E2-E642B00BB2A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73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9A81-7A2C-4054-8003-E3097BC7B45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E0CE-493F-4245-BA58-513FDD086E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4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9A81-7A2C-4054-8003-E3097BC7B45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E0CE-493F-4245-BA58-513FDD086E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0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9A81-7A2C-4054-8003-E3097BC7B45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E0CE-493F-4245-BA58-513FDD086E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96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00"/>
            <a:ext cx="12192000" cy="8128000"/>
          </a:xfrm>
          <a:prstGeom prst="rect">
            <a:avLst/>
          </a:prstGeom>
        </p:spPr>
      </p:pic>
      <p:pic>
        <p:nvPicPr>
          <p:cNvPr id="8" name="Imagen 6">
            <a:extLst>
              <a:ext uri="{FF2B5EF4-FFF2-40B4-BE49-F238E27FC236}">
                <a16:creationId xmlns:a16="http://schemas.microsoft.com/office/drawing/2014/main" id="{C43032C1-90D5-7A40-B6D3-528EDE83B79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005328"/>
            <a:ext cx="12192000" cy="585267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42875" y="2623816"/>
            <a:ext cx="3152775" cy="3081248"/>
          </a:xfrm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Title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10626" y="3839438"/>
            <a:ext cx="3067050" cy="1084631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Name + Last Name</a:t>
            </a:r>
          </a:p>
          <a:p>
            <a:r>
              <a:rPr lang="de-DE" dirty="0" smtClean="0"/>
              <a:t>Date</a:t>
            </a:r>
            <a:endParaRPr lang="en-US" dirty="0"/>
          </a:p>
        </p:txBody>
      </p:sp>
      <p:pic>
        <p:nvPicPr>
          <p:cNvPr id="9" name="Imagen 4">
            <a:extLst>
              <a:ext uri="{FF2B5EF4-FFF2-40B4-BE49-F238E27FC236}">
                <a16:creationId xmlns:a16="http://schemas.microsoft.com/office/drawing/2014/main" id="{611A7EB2-E43F-F345-822B-CAB99958422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98316" y="5705064"/>
            <a:ext cx="3195368" cy="65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77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ayout1 -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8F292-D9AD-4DC7-B867-92CB5AE2EF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38150" y="6356349"/>
            <a:ext cx="767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Dresdner Flächennutzungssymposium 2021, 28.-29.06.2021 | Ulrike Jehle | Plan4Better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175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mit Bub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38150" y="1825625"/>
            <a:ext cx="1091565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Dresdner Flächennutzungssymposium 2021, 28.-29.06.2021 | Ulrike Jehle | Plan4Better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8F292-D9AD-4DC7-B867-92CB5AE2EF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5" name="Ellipse 4"/>
          <p:cNvSpPr/>
          <p:nvPr userDrawn="1"/>
        </p:nvSpPr>
        <p:spPr>
          <a:xfrm>
            <a:off x="10975953" y="3828653"/>
            <a:ext cx="2211364" cy="22117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6" name="Ellipse 5"/>
          <p:cNvSpPr/>
          <p:nvPr userDrawn="1"/>
        </p:nvSpPr>
        <p:spPr>
          <a:xfrm>
            <a:off x="10524564" y="5250456"/>
            <a:ext cx="2211364" cy="221178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7" name="Ellipse 6"/>
          <p:cNvSpPr/>
          <p:nvPr userDrawn="1"/>
        </p:nvSpPr>
        <p:spPr>
          <a:xfrm>
            <a:off x="8930671" y="5386982"/>
            <a:ext cx="2211364" cy="22117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8" name="Ellipse 7"/>
          <p:cNvSpPr/>
          <p:nvPr userDrawn="1"/>
        </p:nvSpPr>
        <p:spPr>
          <a:xfrm>
            <a:off x="10342462" y="4384768"/>
            <a:ext cx="843166" cy="84332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034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8150" y="2962673"/>
            <a:ext cx="10915650" cy="1014413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Dresdner Flächennutzungssymposium 2021, 28.-29.06.2021 | Ulrike Jehle | Plan4Better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8F292-D9AD-4DC7-B867-92CB5AE2EF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7" t="43999" r="10470" b="40003"/>
          <a:stretch/>
        </p:blipFill>
        <p:spPr>
          <a:xfrm>
            <a:off x="10039350" y="314325"/>
            <a:ext cx="21145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4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8F292-D9AD-4DC7-B867-92CB5AE2EF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38150" y="6356349"/>
            <a:ext cx="767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Dresdner Flächennutzungssymposium 2021, 28.-29.06.2021 | Ulrike Jehle | Plan4Better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2000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8F292-D9AD-4DC7-B867-92CB5AE2EF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38150" y="6356349"/>
            <a:ext cx="767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Dresdner Flächennutzungssymposium 2021, 28.-29.06.2021 | Ulrike Jehle | Plan4Better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66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9161462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8F292-D9AD-4DC7-B867-92CB5AE2EF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438150" y="6356349"/>
            <a:ext cx="767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Dresdner Flächennutzungssymposium 2021, 28.-29.06.2021 | Ulrike Jehle | Plan4Better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2265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Dresdner Flächennutzungssymposium 2021, 28.-29.06.2021 | Ulrike Jehle | Plan4Better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8F292-D9AD-4DC7-B867-92CB5AE2EF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004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9A81-7A2C-4054-8003-E3097BC7B45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E0CE-493F-4245-BA58-513FDD086E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61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Dresdner Flächennutzungssymposium 2021, 28.-29.06.2021 | Ulrike Jehle | Plan4Better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8F292-D9AD-4DC7-B867-92CB5AE2EF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644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Dresdner Flächennutzungssymposium 2021, 28.-29.06.2021 | Ulrike Jehle | Plan4Better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8F292-D9AD-4DC7-B867-92CB5AE2EF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003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Dresdner Flächennutzungssymposium 2021, 28.-29.06.2021 | Ulrike Jehle | Plan4Better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8F292-D9AD-4DC7-B867-92CB5AE2EF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4487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Dresdner Flächennutzungssymposium 2021, 28.-29.06.2021 | Ulrike Jehle | Plan4Better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8F292-D9AD-4DC7-B867-92CB5AE2EF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4492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Dresdner Flächennutzungssymposium 2021, 28.-29.06.2021 | Ulrike Jehle | Plan4Better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8F292-D9AD-4DC7-B867-92CB5AE2EF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080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1762188"/>
            <a:ext cx="11345332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58CB1E-F828-4F11-99E0-327109AF9DA4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Dresdner Flächennutzungssymposium 2021, 28.-29.06.2021 | Ulrike Jehle | Plan4Better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7047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9A81-7A2C-4054-8003-E3097BC7B45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E0CE-493F-4245-BA58-513FDD086E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6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9A81-7A2C-4054-8003-E3097BC7B45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E0CE-493F-4245-BA58-513FDD086E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2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9A81-7A2C-4054-8003-E3097BC7B45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E0CE-493F-4245-BA58-513FDD086E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0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9A81-7A2C-4054-8003-E3097BC7B45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E0CE-493F-4245-BA58-513FDD086E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5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9A81-7A2C-4054-8003-E3097BC7B45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E0CE-493F-4245-BA58-513FDD086E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7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9A81-7A2C-4054-8003-E3097BC7B45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E0CE-493F-4245-BA58-513FDD086E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0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9A81-7A2C-4054-8003-E3097BC7B45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E0CE-493F-4245-BA58-513FDD086E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9A81-7A2C-4054-8003-E3097BC7B45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8E0CE-493F-4245-BA58-513FDD086E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6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8150" y="495300"/>
            <a:ext cx="9477375" cy="10144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8150" y="1825625"/>
            <a:ext cx="109156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38150" y="6356349"/>
            <a:ext cx="767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Dresdner Flächennutzungssymposium 2021, 28.-29.06.2021 | Ulrike Jehle | Plan4Better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8F292-D9AD-4DC7-B867-92CB5AE2EF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1" t="41528" r="10695" b="39583"/>
          <a:stretch/>
        </p:blipFill>
        <p:spPr>
          <a:xfrm>
            <a:off x="10048875" y="247579"/>
            <a:ext cx="1952625" cy="49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6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25461" y="1720398"/>
            <a:ext cx="3538482" cy="8303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Gehkomfort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25456" y="2614917"/>
            <a:ext cx="3538485" cy="1117113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Schutz vor dem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Straßenverkehr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051303" y="1731943"/>
            <a:ext cx="2826378" cy="8303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Gehwegverfügbarkeit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Steigung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Oberfläche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Wegekategorie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051298" y="2626462"/>
            <a:ext cx="2826382" cy="1105568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Anzahl der Fahrspuren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Geschwindigkeitslimit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Anzahl der Straßenquerungen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Parkplätze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Verkehrsunfälle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Lärm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25456" y="3800028"/>
            <a:ext cx="3538485" cy="529630"/>
          </a:xfrm>
          <a:prstGeom prst="rect">
            <a:avLst/>
          </a:prstGeom>
          <a:solidFill>
            <a:srgbClr val="E6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Beleuchtung /</a:t>
            </a:r>
            <a:b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</a:b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 Sicherheit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051299" y="3811571"/>
            <a:ext cx="2826381" cy="518088"/>
          </a:xfrm>
          <a:prstGeom prst="rect">
            <a:avLst/>
          </a:prstGeom>
          <a:solidFill>
            <a:srgbClr val="E6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Straßenlaternen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Unterführungen 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25454" y="5013272"/>
            <a:ext cx="3538488" cy="5634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Vegetation &amp;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Gewässer 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051299" y="5025514"/>
            <a:ext cx="2826382" cy="5512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Vegetation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Gewässer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25454" y="5635669"/>
            <a:ext cx="3538487" cy="772626"/>
          </a:xfrm>
          <a:prstGeom prst="rect">
            <a:avLst/>
          </a:prstGeom>
          <a:solidFill>
            <a:srgbClr val="6A1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Urbane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Ausstattung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6965041" y="1731943"/>
            <a:ext cx="597127" cy="8303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0,0730,036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0,036</a:t>
            </a:r>
            <a:endParaRPr kumimoji="0" lang="de-DE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0,036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6965036" y="1496448"/>
            <a:ext cx="1402345" cy="16953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Gewichtung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051301" y="1496448"/>
            <a:ext cx="2826379" cy="16953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Beinhaltete Objekte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25456" y="1484903"/>
            <a:ext cx="3538485" cy="1810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Walkability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 Indikatoren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6965037" y="2635827"/>
            <a:ext cx="597132" cy="1096203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prstClr val="white"/>
                </a:solidFill>
                <a:latin typeface="Mulish Light"/>
              </a:rPr>
              <a:t>0,055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prstClr val="white"/>
                </a:solidFill>
                <a:latin typeface="Mulish Light"/>
              </a:rPr>
              <a:t>0,064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prstClr val="white"/>
                </a:solidFill>
                <a:latin typeface="Mulish Light"/>
              </a:rPr>
              <a:t>0,073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6965037" y="3814877"/>
            <a:ext cx="597131" cy="514781"/>
          </a:xfrm>
          <a:prstGeom prst="rect">
            <a:avLst/>
          </a:prstGeom>
          <a:solidFill>
            <a:srgbClr val="E6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0,065</a:t>
            </a:r>
            <a:endParaRPr kumimoji="0" lang="de-DE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0,026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7644268" y="1731943"/>
            <a:ext cx="723114" cy="8303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∑ </a:t>
            </a: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0,182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7644268" y="2635826"/>
            <a:ext cx="723114" cy="1096204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∑ 0,273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7644268" y="3814875"/>
            <a:ext cx="723114" cy="514783"/>
          </a:xfrm>
          <a:prstGeom prst="rect">
            <a:avLst/>
          </a:prstGeom>
          <a:solidFill>
            <a:srgbClr val="E6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∑ </a:t>
            </a: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0,091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051298" y="5635669"/>
            <a:ext cx="2826383" cy="772626"/>
          </a:xfrm>
          <a:prstGeom prst="rect">
            <a:avLst/>
          </a:prstGeom>
          <a:solidFill>
            <a:srgbClr val="6A1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Verfügbarkeit von Bänken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Verfügbarkeit von Mülleimern</a:t>
            </a:r>
            <a:endParaRPr kumimoji="0" lang="de-DE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Öffentliche Toiletten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Brunnen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6965037" y="5025514"/>
            <a:ext cx="597131" cy="551246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0,182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7644268" y="5025512"/>
            <a:ext cx="723114" cy="5512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∑ </a:t>
            </a: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0,182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6965037" y="5635669"/>
            <a:ext cx="597131" cy="772626"/>
          </a:xfrm>
          <a:prstGeom prst="rect">
            <a:avLst/>
          </a:prstGeom>
          <a:solidFill>
            <a:srgbClr val="6A1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0,021</a:t>
            </a:r>
            <a:endParaRPr kumimoji="0" lang="de-DE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0,030 0,030 0,009</a:t>
            </a:r>
            <a:endParaRPr kumimoji="0" lang="de-DE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7644268" y="5635669"/>
            <a:ext cx="723114" cy="772626"/>
          </a:xfrm>
          <a:prstGeom prst="rect">
            <a:avLst/>
          </a:prstGeom>
          <a:solidFill>
            <a:srgbClr val="6A1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∑ </a:t>
            </a: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0,091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31" y="2885454"/>
            <a:ext cx="550986" cy="550986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18" y="5107073"/>
            <a:ext cx="482213" cy="482213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47" y="1887927"/>
            <a:ext cx="509954" cy="509954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52" y="5708309"/>
            <a:ext cx="627345" cy="627345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71" y="3899786"/>
            <a:ext cx="322106" cy="322106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25456" y="4407455"/>
            <a:ext cx="3538485" cy="5296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Belebtheit /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Gehumgebung 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051299" y="4418998"/>
            <a:ext cx="2826381" cy="51808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Flächennutzung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Points-</a:t>
            </a:r>
            <a:r>
              <a:rPr kumimoji="0" lang="de-DE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of</a:t>
            </a: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-Interest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Bevölkerung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pic>
        <p:nvPicPr>
          <p:cNvPr id="38" name="Grafik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68" y="4490384"/>
            <a:ext cx="428912" cy="428912"/>
          </a:xfrm>
          <a:prstGeom prst="rect">
            <a:avLst/>
          </a:prstGeom>
        </p:spPr>
      </p:pic>
      <p:sp>
        <p:nvSpPr>
          <p:cNvPr id="39" name="Rechteck 38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6965036" y="4426459"/>
            <a:ext cx="597131" cy="514781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0,061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0,061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0,061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7644268" y="4401041"/>
            <a:ext cx="723114" cy="551248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∑ </a:t>
            </a: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0,182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94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25461" y="1720398"/>
            <a:ext cx="3538482" cy="8303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Walking comfort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25456" y="2614917"/>
            <a:ext cx="3538485" cy="1117113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Traffic</a:t>
            </a:r>
            <a:r>
              <a:rPr kumimoji="0" lang="de-DE" sz="18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de-DE" sz="1800" b="0" i="0" u="none" strike="noStrike" kern="120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protection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051303" y="1731943"/>
            <a:ext cx="2826378" cy="8303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Sidewalk</a:t>
            </a:r>
            <a:r>
              <a:rPr kumimoji="0" lang="de-DE" sz="11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 </a:t>
            </a:r>
            <a:r>
              <a:rPr kumimoji="0" lang="de-DE" sz="1100" b="0" i="0" u="none" strike="noStrike" kern="120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availability</a:t>
            </a:r>
            <a:endParaRPr kumimoji="0" lang="de-DE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Slope</a:t>
            </a:r>
            <a:endParaRPr kumimoji="0" lang="de-DE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Surface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Way </a:t>
            </a:r>
            <a:r>
              <a:rPr kumimoji="0" lang="de-DE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category</a:t>
            </a:r>
            <a:endParaRPr kumimoji="0" lang="de-DE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051298" y="2626462"/>
            <a:ext cx="2826382" cy="1105568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Number</a:t>
            </a: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 </a:t>
            </a:r>
            <a:r>
              <a:rPr kumimoji="0" lang="de-DE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of</a:t>
            </a: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 </a:t>
            </a:r>
            <a:r>
              <a:rPr kumimoji="0" lang="de-DE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car</a:t>
            </a: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 </a:t>
            </a:r>
            <a:r>
              <a:rPr kumimoji="0" lang="de-DE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lanes</a:t>
            </a:r>
            <a:endParaRPr kumimoji="0" lang="de-DE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100" dirty="0" err="1" smtClean="0">
                <a:solidFill>
                  <a:prstClr val="white"/>
                </a:solidFill>
                <a:latin typeface="Mulish Light"/>
              </a:rPr>
              <a:t>Maxspeed</a:t>
            </a:r>
            <a:endParaRPr kumimoji="0" lang="de-DE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Number</a:t>
            </a: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 </a:t>
            </a:r>
            <a:r>
              <a:rPr kumimoji="0" lang="de-DE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of</a:t>
            </a: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 </a:t>
            </a:r>
            <a:r>
              <a:rPr kumimoji="0" lang="de-DE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street</a:t>
            </a: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 </a:t>
            </a:r>
            <a:r>
              <a:rPr kumimoji="0" lang="de-DE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crossings</a:t>
            </a:r>
            <a:endParaRPr kumimoji="0" lang="de-DE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Parking</a:t>
            </a:r>
            <a:endParaRPr kumimoji="0" lang="de-DE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Traffic </a:t>
            </a:r>
            <a:r>
              <a:rPr kumimoji="0" lang="de-DE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accidents</a:t>
            </a:r>
            <a:endParaRPr kumimoji="0" lang="de-DE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Noise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25456" y="3800028"/>
            <a:ext cx="3538485" cy="529630"/>
          </a:xfrm>
          <a:prstGeom prst="rect">
            <a:avLst/>
          </a:prstGeom>
          <a:solidFill>
            <a:srgbClr val="E6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Illuminance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 / </a:t>
            </a:r>
            <a:b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</a:b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Security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051299" y="3811571"/>
            <a:ext cx="2826381" cy="518088"/>
          </a:xfrm>
          <a:prstGeom prst="rect">
            <a:avLst/>
          </a:prstGeom>
          <a:solidFill>
            <a:srgbClr val="E6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Street </a:t>
            </a:r>
            <a:r>
              <a:rPr kumimoji="0" lang="de-DE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lamps</a:t>
            </a:r>
            <a:endParaRPr kumimoji="0" lang="de-DE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Underpasses</a:t>
            </a: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 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25454" y="5013272"/>
            <a:ext cx="3538488" cy="5634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Vegetation &amp;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Water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 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051299" y="5025514"/>
            <a:ext cx="2826382" cy="5512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Vegetation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Water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25454" y="5635669"/>
            <a:ext cx="3538487" cy="772626"/>
          </a:xfrm>
          <a:prstGeom prst="rect">
            <a:avLst/>
          </a:prstGeom>
          <a:solidFill>
            <a:srgbClr val="6A1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Urban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>
                <a:solidFill>
                  <a:prstClr val="white"/>
                </a:solidFill>
                <a:latin typeface="Mulish Light"/>
                <a:sym typeface="Wingdings" panose="05000000000000000000" pitchFamily="2" charset="2"/>
              </a:rPr>
              <a:t>Equipment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6965036" y="1496448"/>
            <a:ext cx="1402345" cy="16953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prstClr val="white">
                    <a:lumMod val="50000"/>
                  </a:prstClr>
                </a:solidFill>
                <a:latin typeface="Mulish Light"/>
              </a:rPr>
              <a:t>W</a:t>
            </a: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eighting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051301" y="1496448"/>
            <a:ext cx="2826379" cy="16953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Items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25456" y="1484903"/>
            <a:ext cx="3538485" cy="1810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Walkability </a:t>
            </a: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Categories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051298" y="5635669"/>
            <a:ext cx="2826383" cy="772626"/>
          </a:xfrm>
          <a:prstGeom prst="rect">
            <a:avLst/>
          </a:prstGeom>
          <a:solidFill>
            <a:srgbClr val="6A1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Availability</a:t>
            </a:r>
            <a:r>
              <a:rPr kumimoji="0" lang="en-US" sz="1100" b="0" i="0" u="none" strike="noStrike" kern="1200" cap="none" spc="0" normalizeH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 of benches</a:t>
            </a:r>
            <a:endParaRPr kumimoji="0" lang="en-US" sz="1100" b="0" i="0" u="none" strike="noStrike" kern="1200" cap="none" spc="0" normalizeH="0" baseline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Availability of waste baskets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Public toilets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Water fountains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31" y="2885454"/>
            <a:ext cx="550986" cy="550986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18" y="5107073"/>
            <a:ext cx="482213" cy="482213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47" y="1887927"/>
            <a:ext cx="509954" cy="509954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52" y="5708309"/>
            <a:ext cx="627345" cy="627345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71" y="3899786"/>
            <a:ext cx="322106" cy="322106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25456" y="4407455"/>
            <a:ext cx="3538485" cy="5296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Liveliness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 /</a:t>
            </a:r>
            <a:r>
              <a:rPr kumimoji="0" lang="de-DE" sz="18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 </a:t>
            </a:r>
            <a:br>
              <a:rPr kumimoji="0" lang="de-DE" sz="18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</a:br>
            <a:r>
              <a:rPr kumimoji="0" lang="de-DE" sz="18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  <a:sym typeface="Wingdings" panose="05000000000000000000" pitchFamily="2" charset="2"/>
              </a:rPr>
              <a:t>Environment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4051299" y="4418998"/>
            <a:ext cx="2826381" cy="51808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Land </a:t>
            </a:r>
            <a:r>
              <a:rPr kumimoji="0" lang="de-DE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use</a:t>
            </a:r>
            <a:endParaRPr kumimoji="0" lang="de-DE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Points-</a:t>
            </a:r>
            <a:r>
              <a:rPr kumimoji="0" lang="de-DE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of</a:t>
            </a: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-Interest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Population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pic>
        <p:nvPicPr>
          <p:cNvPr id="38" name="Grafik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68" y="4490384"/>
            <a:ext cx="428912" cy="428912"/>
          </a:xfrm>
          <a:prstGeom prst="rect">
            <a:avLst/>
          </a:prstGeom>
        </p:spPr>
      </p:pic>
      <p:sp>
        <p:nvSpPr>
          <p:cNvPr id="41" name="Rechteck 40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6965041" y="1731943"/>
            <a:ext cx="597127" cy="8303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0,0730,036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0,036</a:t>
            </a:r>
            <a:endParaRPr kumimoji="0" lang="de-DE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0,036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6965037" y="2635827"/>
            <a:ext cx="597132" cy="1096203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prstClr val="white"/>
                </a:solidFill>
                <a:latin typeface="Mulish Light"/>
              </a:rPr>
              <a:t>0,055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prstClr val="white"/>
                </a:solidFill>
                <a:latin typeface="Mulish Light"/>
              </a:rPr>
              <a:t>0,064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prstClr val="white"/>
                </a:solidFill>
                <a:latin typeface="Mulish Light"/>
              </a:rPr>
              <a:t>0,073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6965037" y="3814877"/>
            <a:ext cx="597131" cy="514781"/>
          </a:xfrm>
          <a:prstGeom prst="rect">
            <a:avLst/>
          </a:prstGeom>
          <a:solidFill>
            <a:srgbClr val="E6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0,065</a:t>
            </a:r>
            <a:endParaRPr kumimoji="0" lang="de-DE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0,026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7644268" y="1731943"/>
            <a:ext cx="723114" cy="8303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∑ </a:t>
            </a: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0,182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7644268" y="2635826"/>
            <a:ext cx="723114" cy="1096204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∑ 0,273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7644268" y="3814875"/>
            <a:ext cx="723114" cy="514783"/>
          </a:xfrm>
          <a:prstGeom prst="rect">
            <a:avLst/>
          </a:prstGeom>
          <a:solidFill>
            <a:srgbClr val="E6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∑ </a:t>
            </a: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0,091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6965037" y="5025514"/>
            <a:ext cx="597131" cy="551246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0,182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7644268" y="5025512"/>
            <a:ext cx="723114" cy="5512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∑ </a:t>
            </a: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0,182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6965037" y="5635669"/>
            <a:ext cx="597131" cy="772626"/>
          </a:xfrm>
          <a:prstGeom prst="rect">
            <a:avLst/>
          </a:prstGeom>
          <a:solidFill>
            <a:srgbClr val="6A1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0,021</a:t>
            </a:r>
            <a:endParaRPr kumimoji="0" lang="de-DE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0,030 0,030 0,009</a:t>
            </a:r>
            <a:endParaRPr kumimoji="0" lang="de-DE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7644268" y="5635669"/>
            <a:ext cx="723114" cy="772626"/>
          </a:xfrm>
          <a:prstGeom prst="rect">
            <a:avLst/>
          </a:prstGeom>
          <a:solidFill>
            <a:srgbClr val="6A1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∑ </a:t>
            </a: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0,091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6965036" y="4426459"/>
            <a:ext cx="597131" cy="514781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0,061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0,061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0,061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0036FF7-A0A3-43F2-B836-5A8A67D584BA}"/>
              </a:ext>
            </a:extLst>
          </p:cNvPr>
          <p:cNvSpPr/>
          <p:nvPr/>
        </p:nvSpPr>
        <p:spPr>
          <a:xfrm>
            <a:off x="7644268" y="4401041"/>
            <a:ext cx="723114" cy="551248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∑ </a:t>
            </a: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 Light"/>
                <a:ea typeface="+mn-ea"/>
                <a:cs typeface="+mn-cs"/>
              </a:rPr>
              <a:t>0,182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666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">
  <a:themeElements>
    <a:clrScheme name="Plan4Better">
      <a:dk1>
        <a:sysClr val="windowText" lastClr="000000"/>
      </a:dk1>
      <a:lt1>
        <a:sysClr val="window" lastClr="FFFFFF"/>
      </a:lt1>
      <a:dk2>
        <a:srgbClr val="283648"/>
      </a:dk2>
      <a:lt2>
        <a:srgbClr val="E7E6E6"/>
      </a:lt2>
      <a:accent1>
        <a:srgbClr val="2BB381"/>
      </a:accent1>
      <a:accent2>
        <a:srgbClr val="125E75"/>
      </a:accent2>
      <a:accent3>
        <a:srgbClr val="A5A5A5"/>
      </a:accent3>
      <a:accent4>
        <a:srgbClr val="2FA39A"/>
      </a:accent4>
      <a:accent5>
        <a:srgbClr val="0B5E53"/>
      </a:accent5>
      <a:accent6>
        <a:srgbClr val="4472C4"/>
      </a:accent6>
      <a:hlink>
        <a:srgbClr val="0563C1"/>
      </a:hlink>
      <a:folHlink>
        <a:srgbClr val="954F72"/>
      </a:folHlink>
    </a:clrScheme>
    <a:fontScheme name="Benutzerdefiniert 3">
      <a:majorFont>
        <a:latin typeface="Mulish"/>
        <a:ea typeface=""/>
        <a:cs typeface=""/>
      </a:majorFont>
      <a:minorFont>
        <a:latin typeface="Mulish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Breitbild</PresentationFormat>
  <Paragraphs>114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Mulish</vt:lpstr>
      <vt:lpstr>Mulish Light</vt:lpstr>
      <vt:lpstr>Wingdings</vt:lpstr>
      <vt:lpstr>Office</vt:lpstr>
      <vt:lpstr>1_Office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Jehle, Ulrike</dc:creator>
  <cp:lastModifiedBy>Jehle, Ulrike</cp:lastModifiedBy>
  <cp:revision>3</cp:revision>
  <dcterms:created xsi:type="dcterms:W3CDTF">2021-06-26T19:12:28Z</dcterms:created>
  <dcterms:modified xsi:type="dcterms:W3CDTF">2021-07-23T09:23:49Z</dcterms:modified>
</cp:coreProperties>
</file>