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Custos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&lt;ano&gt;</c:v>
                </c:pt>
                <c:pt idx="1">
                  <c:v>&lt;ano&gt;2</c:v>
                </c:pt>
                <c:pt idx="2">
                  <c:v>&lt;ano&gt;3</c:v>
                </c:pt>
                <c:pt idx="3">
                  <c:v>&lt;ano&gt;4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33</c:v>
                </c:pt>
                <c:pt idx="1">
                  <c:v>50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E4-4D85-BB38-6FEA52FEB6D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Retorno do Investimento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&lt;ano&gt;</c:v>
                </c:pt>
                <c:pt idx="1">
                  <c:v>&lt;ano&gt;2</c:v>
                </c:pt>
                <c:pt idx="2">
                  <c:v>&lt;ano&gt;3</c:v>
                </c:pt>
                <c:pt idx="3">
                  <c:v>&lt;ano&gt;4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E4-4D85-BB38-6FEA52FEB6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965936"/>
        <c:axId val="115966328"/>
      </c:lineChart>
      <c:catAx>
        <c:axId val="11596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5966328"/>
        <c:crosses val="autoZero"/>
        <c:auto val="1"/>
        <c:lblAlgn val="ctr"/>
        <c:lblOffset val="100"/>
        <c:noMultiLvlLbl val="0"/>
      </c:catAx>
      <c:valAx>
        <c:axId val="115966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596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760BD-66EA-4FAC-9436-EADD6F9F7EC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9E813BC-D045-4440-A2BC-6932AF07771B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Adotar plano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3.º trimestre de &lt;ano&gt;</a:t>
          </a:r>
        </a:p>
      </dgm:t>
    </dgm:pt>
    <dgm:pt modelId="{7AA26667-0F3B-4AB9-806B-7B30F63D144A}" type="parTrans" cxnId="{ED1CC1BD-684C-4FD0-9A78-4ACABC3A23BC}">
      <dgm:prSet/>
      <dgm:spPr/>
      <dgm:t>
        <a:bodyPr/>
        <a:lstStyle/>
        <a:p>
          <a:endParaRPr lang="en-US"/>
        </a:p>
      </dgm:t>
    </dgm:pt>
    <dgm:pt modelId="{D6395F53-20A3-48A4-AF17-3CAA189A5C45}" type="sibTrans" cxnId="{ED1CC1BD-684C-4FD0-9A78-4ACABC3A23BC}">
      <dgm:prSet/>
      <dgm:spPr/>
      <dgm:t>
        <a:bodyPr/>
        <a:lstStyle/>
        <a:p>
          <a:endParaRPr lang="en-US"/>
        </a:p>
      </dgm:t>
    </dgm:pt>
    <dgm:pt modelId="{EF962D9A-CB0F-46C5-A3F5-963B0C75EA6E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Implementar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4.º trimestre de &lt;ano&gt;</a:t>
          </a:r>
        </a:p>
      </dgm:t>
    </dgm:pt>
    <dgm:pt modelId="{AA394803-8542-4A7D-816A-B3657506BE86}" type="parTrans" cxnId="{CFBFD2B7-0351-4389-B87E-36C81622C4BD}">
      <dgm:prSet/>
      <dgm:spPr/>
      <dgm:t>
        <a:bodyPr/>
        <a:lstStyle/>
        <a:p>
          <a:endParaRPr lang="en-US"/>
        </a:p>
      </dgm:t>
    </dgm:pt>
    <dgm:pt modelId="{979615F0-8531-4C2C-A14A-2FCFD874AC5D}" type="sibTrans" cxnId="{CFBFD2B7-0351-4389-B87E-36C81622C4BD}">
      <dgm:prSet/>
      <dgm:spPr/>
      <dgm:t>
        <a:bodyPr/>
        <a:lstStyle/>
        <a:p>
          <a:endParaRPr lang="en-US"/>
        </a:p>
      </dgm:t>
    </dgm:pt>
    <dgm:pt modelId="{15065311-984A-49D1-B36F-1FD776385EC1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Avaliar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3.º trimestre de &lt;ano&gt;</a:t>
          </a:r>
        </a:p>
      </dgm:t>
    </dgm:pt>
    <dgm:pt modelId="{E7CFBD76-5D8E-4046-9BA0-07D9AB25F3F8}" type="parTrans" cxnId="{1EA2C17C-CAC1-4613-B428-D1C3FF9073E1}">
      <dgm:prSet/>
      <dgm:spPr/>
      <dgm:t>
        <a:bodyPr/>
        <a:lstStyle/>
        <a:p>
          <a:endParaRPr lang="en-US"/>
        </a:p>
      </dgm:t>
    </dgm:pt>
    <dgm:pt modelId="{DF0C6A32-C1C0-41AB-99C4-3B5608507544}" type="sibTrans" cxnId="{1EA2C17C-CAC1-4613-B428-D1C3FF9073E1}">
      <dgm:prSet/>
      <dgm:spPr/>
      <dgm:t>
        <a:bodyPr/>
        <a:lstStyle/>
        <a:p>
          <a:endParaRPr lang="en-US"/>
        </a:p>
      </dgm:t>
    </dgm:pt>
    <dgm:pt modelId="{1FC85E85-C12D-45CC-A3CF-123437A6B9B8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Trebuchet MS"/>
              <a:ea typeface="+mn-ea"/>
              <a:cs typeface="+mn-cs"/>
            </a:rPr>
            <a:t>Ajustar</a:t>
          </a:r>
          <a:br>
            <a:rPr lang="en-US" sz="1800" b="0" i="0">
              <a:latin typeface="Trebuchet MS"/>
              <a:ea typeface="+mn-ea"/>
              <a:cs typeface="+mn-cs"/>
            </a:rPr>
          </a:br>
          <a:r>
            <a:rPr lang="en-US" sz="1800" b="0" i="0">
              <a:latin typeface="Trebuchet MS"/>
              <a:ea typeface="+mn-ea"/>
              <a:cs typeface="+mn-cs"/>
            </a:rPr>
            <a:t>4.º trimestre de &lt;ano&gt;</a:t>
          </a:r>
        </a:p>
      </dgm:t>
    </dgm:pt>
    <dgm:pt modelId="{5290C499-5FCB-4470-8C47-7C1946564F34}" type="parTrans" cxnId="{1ED77202-00EA-4844-B76D-9BF080E885BB}">
      <dgm:prSet/>
      <dgm:spPr/>
      <dgm:t>
        <a:bodyPr/>
        <a:lstStyle/>
        <a:p>
          <a:endParaRPr lang="en-US"/>
        </a:p>
      </dgm:t>
    </dgm:pt>
    <dgm:pt modelId="{1846AB31-B450-4464-8A8E-079069427AED}" type="sibTrans" cxnId="{1ED77202-00EA-4844-B76D-9BF080E885BB}">
      <dgm:prSet/>
      <dgm:spPr/>
      <dgm:t>
        <a:bodyPr/>
        <a:lstStyle/>
        <a:p>
          <a:endParaRPr lang="en-US"/>
        </a:p>
      </dgm:t>
    </dgm:pt>
    <dgm:pt modelId="{43457066-4E79-474F-8146-F172EB9CE38B}" type="pres">
      <dgm:prSet presAssocID="{C31760BD-66EA-4FAC-9436-EADD6F9F7ECE}" presName="Name0" presStyleCnt="0">
        <dgm:presLayoutVars>
          <dgm:dir/>
          <dgm:resizeHandles val="exact"/>
        </dgm:presLayoutVars>
      </dgm:prSet>
      <dgm:spPr/>
    </dgm:pt>
    <dgm:pt modelId="{A777E3A2-1DE9-46FE-9D37-605AAA9D96CA}" type="pres">
      <dgm:prSet presAssocID="{C31760BD-66EA-4FAC-9436-EADD6F9F7ECE}" presName="arrow" presStyleLbl="bgShp" presStyleIdx="0" presStyleCnt="1"/>
      <dgm:spPr/>
    </dgm:pt>
    <dgm:pt modelId="{00A4D3C7-960E-4470-80DB-47D3C115D634}" type="pres">
      <dgm:prSet presAssocID="{C31760BD-66EA-4FAC-9436-EADD6F9F7ECE}" presName="points" presStyleCnt="0"/>
      <dgm:spPr/>
    </dgm:pt>
    <dgm:pt modelId="{36111ED4-8A1F-4936-882D-FFB3820E3290}" type="pres">
      <dgm:prSet presAssocID="{29E813BC-D045-4440-A2BC-6932AF07771B}" presName="compositeA" presStyleCnt="0"/>
      <dgm:spPr/>
    </dgm:pt>
    <dgm:pt modelId="{751C5160-29A2-49BA-8EAC-F86B2667EDD9}" type="pres">
      <dgm:prSet presAssocID="{29E813BC-D045-4440-A2BC-6932AF07771B}" presName="textA" presStyleLbl="revTx" presStyleIdx="0" presStyleCnt="4">
        <dgm:presLayoutVars>
          <dgm:bulletEnabled val="1"/>
        </dgm:presLayoutVars>
      </dgm:prSet>
      <dgm:spPr/>
    </dgm:pt>
    <dgm:pt modelId="{C646A5C5-3158-4B5F-A4DF-EA6B065F9E13}" type="pres">
      <dgm:prSet presAssocID="{29E813BC-D045-4440-A2BC-6932AF07771B}" presName="circleA" presStyleLbl="node1" presStyleIdx="0" presStyleCnt="4"/>
      <dgm:spPr/>
    </dgm:pt>
    <dgm:pt modelId="{56EB6DE3-E731-44EB-9288-7D6554D4562B}" type="pres">
      <dgm:prSet presAssocID="{29E813BC-D045-4440-A2BC-6932AF07771B}" presName="spaceA" presStyleCnt="0"/>
      <dgm:spPr/>
    </dgm:pt>
    <dgm:pt modelId="{DD9A10AE-F188-4AC6-B0AF-C84151115FB6}" type="pres">
      <dgm:prSet presAssocID="{D6395F53-20A3-48A4-AF17-3CAA189A5C45}" presName="space" presStyleCnt="0"/>
      <dgm:spPr/>
    </dgm:pt>
    <dgm:pt modelId="{071C8120-0A1F-49EF-8E15-CDE9EACEDA7E}" type="pres">
      <dgm:prSet presAssocID="{EF962D9A-CB0F-46C5-A3F5-963B0C75EA6E}" presName="compositeB" presStyleCnt="0"/>
      <dgm:spPr/>
    </dgm:pt>
    <dgm:pt modelId="{A713D482-6A39-45C1-808A-A49BFA9A45BA}" type="pres">
      <dgm:prSet presAssocID="{EF962D9A-CB0F-46C5-A3F5-963B0C75EA6E}" presName="textB" presStyleLbl="revTx" presStyleIdx="1" presStyleCnt="4">
        <dgm:presLayoutVars>
          <dgm:bulletEnabled val="1"/>
        </dgm:presLayoutVars>
      </dgm:prSet>
      <dgm:spPr/>
    </dgm:pt>
    <dgm:pt modelId="{41F5F69B-49D3-49D9-807C-EE5BFCFF15C1}" type="pres">
      <dgm:prSet presAssocID="{EF962D9A-CB0F-46C5-A3F5-963B0C75EA6E}" presName="circleB" presStyleLbl="node1" presStyleIdx="1" presStyleCnt="4"/>
      <dgm:spPr/>
    </dgm:pt>
    <dgm:pt modelId="{DDBB2D62-AC0E-4B8B-A2CC-85F084B0932D}" type="pres">
      <dgm:prSet presAssocID="{EF962D9A-CB0F-46C5-A3F5-963B0C75EA6E}" presName="spaceB" presStyleCnt="0"/>
      <dgm:spPr/>
    </dgm:pt>
    <dgm:pt modelId="{AE01A466-EFC9-4F58-A061-303876573BDE}" type="pres">
      <dgm:prSet presAssocID="{979615F0-8531-4C2C-A14A-2FCFD874AC5D}" presName="space" presStyleCnt="0"/>
      <dgm:spPr/>
    </dgm:pt>
    <dgm:pt modelId="{03CEE722-DE03-4200-BC44-02EF75B957B0}" type="pres">
      <dgm:prSet presAssocID="{15065311-984A-49D1-B36F-1FD776385EC1}" presName="compositeA" presStyleCnt="0"/>
      <dgm:spPr/>
    </dgm:pt>
    <dgm:pt modelId="{12E2E344-3D26-4BD7-BDFD-225A10BE01C9}" type="pres">
      <dgm:prSet presAssocID="{15065311-984A-49D1-B36F-1FD776385EC1}" presName="textA" presStyleLbl="revTx" presStyleIdx="2" presStyleCnt="4">
        <dgm:presLayoutVars>
          <dgm:bulletEnabled val="1"/>
        </dgm:presLayoutVars>
      </dgm:prSet>
      <dgm:spPr/>
    </dgm:pt>
    <dgm:pt modelId="{A1397E89-C475-409E-AFA0-6A6CEA6758CD}" type="pres">
      <dgm:prSet presAssocID="{15065311-984A-49D1-B36F-1FD776385EC1}" presName="circleA" presStyleLbl="node1" presStyleIdx="2" presStyleCnt="4"/>
      <dgm:spPr/>
    </dgm:pt>
    <dgm:pt modelId="{388F3142-174C-4B21-A4A4-55DFA49002B1}" type="pres">
      <dgm:prSet presAssocID="{15065311-984A-49D1-B36F-1FD776385EC1}" presName="spaceA" presStyleCnt="0"/>
      <dgm:spPr/>
    </dgm:pt>
    <dgm:pt modelId="{8D7E62A3-4B7B-4B45-B3AB-25DC4D226A67}" type="pres">
      <dgm:prSet presAssocID="{DF0C6A32-C1C0-41AB-99C4-3B5608507544}" presName="space" presStyleCnt="0"/>
      <dgm:spPr/>
    </dgm:pt>
    <dgm:pt modelId="{5F702B5E-3539-42FC-9350-4A26D181AB1E}" type="pres">
      <dgm:prSet presAssocID="{1FC85E85-C12D-45CC-A3CF-123437A6B9B8}" presName="compositeB" presStyleCnt="0"/>
      <dgm:spPr/>
    </dgm:pt>
    <dgm:pt modelId="{67480363-CE99-453B-9E78-AC501666D1EC}" type="pres">
      <dgm:prSet presAssocID="{1FC85E85-C12D-45CC-A3CF-123437A6B9B8}" presName="textB" presStyleLbl="revTx" presStyleIdx="3" presStyleCnt="4">
        <dgm:presLayoutVars>
          <dgm:bulletEnabled val="1"/>
        </dgm:presLayoutVars>
      </dgm:prSet>
      <dgm:spPr/>
    </dgm:pt>
    <dgm:pt modelId="{BC75B0BA-DD29-467A-83E7-E9C8216E5865}" type="pres">
      <dgm:prSet presAssocID="{1FC85E85-C12D-45CC-A3CF-123437A6B9B8}" presName="circleB" presStyleLbl="node1" presStyleIdx="3" presStyleCnt="4"/>
      <dgm:spPr/>
    </dgm:pt>
    <dgm:pt modelId="{00A93BCA-FE0A-4341-A134-7D771D5EB82F}" type="pres">
      <dgm:prSet presAssocID="{1FC85E85-C12D-45CC-A3CF-123437A6B9B8}" presName="spaceB" presStyleCnt="0"/>
      <dgm:spPr/>
    </dgm:pt>
  </dgm:ptLst>
  <dgm:cxnLst>
    <dgm:cxn modelId="{D6BFA39F-116A-4FB2-A198-7000572AEEDA}" type="presOf" srcId="{29E813BC-D045-4440-A2BC-6932AF07771B}" destId="{751C5160-29A2-49BA-8EAC-F86B2667EDD9}" srcOrd="0" destOrd="0" presId="urn:microsoft.com/office/officeart/2005/8/layout/hProcess11"/>
    <dgm:cxn modelId="{1ED77202-00EA-4844-B76D-9BF080E885BB}" srcId="{C31760BD-66EA-4FAC-9436-EADD6F9F7ECE}" destId="{1FC85E85-C12D-45CC-A3CF-123437A6B9B8}" srcOrd="3" destOrd="0" parTransId="{5290C499-5FCB-4470-8C47-7C1946564F34}" sibTransId="{1846AB31-B450-4464-8A8E-079069427AED}"/>
    <dgm:cxn modelId="{1EA2C17C-CAC1-4613-B428-D1C3FF9073E1}" srcId="{C31760BD-66EA-4FAC-9436-EADD6F9F7ECE}" destId="{15065311-984A-49D1-B36F-1FD776385EC1}" srcOrd="2" destOrd="0" parTransId="{E7CFBD76-5D8E-4046-9BA0-07D9AB25F3F8}" sibTransId="{DF0C6A32-C1C0-41AB-99C4-3B5608507544}"/>
    <dgm:cxn modelId="{FE5DF8C4-E49F-460A-B48B-E1DCC1F52050}" type="presOf" srcId="{15065311-984A-49D1-B36F-1FD776385EC1}" destId="{12E2E344-3D26-4BD7-BDFD-225A10BE01C9}" srcOrd="0" destOrd="0" presId="urn:microsoft.com/office/officeart/2005/8/layout/hProcess11"/>
    <dgm:cxn modelId="{B78DD35F-02FF-4F6F-964B-C5D258768ADD}" type="presOf" srcId="{C31760BD-66EA-4FAC-9436-EADD6F9F7ECE}" destId="{43457066-4E79-474F-8146-F172EB9CE38B}" srcOrd="0" destOrd="0" presId="urn:microsoft.com/office/officeart/2005/8/layout/hProcess11"/>
    <dgm:cxn modelId="{CFBFD2B7-0351-4389-B87E-36C81622C4BD}" srcId="{C31760BD-66EA-4FAC-9436-EADD6F9F7ECE}" destId="{EF962D9A-CB0F-46C5-A3F5-963B0C75EA6E}" srcOrd="1" destOrd="0" parTransId="{AA394803-8542-4A7D-816A-B3657506BE86}" sibTransId="{979615F0-8531-4C2C-A14A-2FCFD874AC5D}"/>
    <dgm:cxn modelId="{A93E5031-4230-45B7-BF2B-E658D84AD0EB}" type="presOf" srcId="{1FC85E85-C12D-45CC-A3CF-123437A6B9B8}" destId="{67480363-CE99-453B-9E78-AC501666D1EC}" srcOrd="0" destOrd="0" presId="urn:microsoft.com/office/officeart/2005/8/layout/hProcess11"/>
    <dgm:cxn modelId="{C7B263FB-67D5-418A-8BB7-1BE02BE026E6}" type="presOf" srcId="{EF962D9A-CB0F-46C5-A3F5-963B0C75EA6E}" destId="{A713D482-6A39-45C1-808A-A49BFA9A45BA}" srcOrd="0" destOrd="0" presId="urn:microsoft.com/office/officeart/2005/8/layout/hProcess11"/>
    <dgm:cxn modelId="{ED1CC1BD-684C-4FD0-9A78-4ACABC3A23BC}" srcId="{C31760BD-66EA-4FAC-9436-EADD6F9F7ECE}" destId="{29E813BC-D045-4440-A2BC-6932AF07771B}" srcOrd="0" destOrd="0" parTransId="{7AA26667-0F3B-4AB9-806B-7B30F63D144A}" sibTransId="{D6395F53-20A3-48A4-AF17-3CAA189A5C45}"/>
    <dgm:cxn modelId="{0C80ED55-433E-4965-B726-0A199DA974BE}" type="presParOf" srcId="{43457066-4E79-474F-8146-F172EB9CE38B}" destId="{A777E3A2-1DE9-46FE-9D37-605AAA9D96CA}" srcOrd="0" destOrd="0" presId="urn:microsoft.com/office/officeart/2005/8/layout/hProcess11"/>
    <dgm:cxn modelId="{863F4672-9FF3-45E3-8E00-CC2640B6EEBE}" type="presParOf" srcId="{43457066-4E79-474F-8146-F172EB9CE38B}" destId="{00A4D3C7-960E-4470-80DB-47D3C115D634}" srcOrd="1" destOrd="0" presId="urn:microsoft.com/office/officeart/2005/8/layout/hProcess11"/>
    <dgm:cxn modelId="{D3BD7A69-09A3-49C3-BD29-DCBE8AB84096}" type="presParOf" srcId="{00A4D3C7-960E-4470-80DB-47D3C115D634}" destId="{36111ED4-8A1F-4936-882D-FFB3820E3290}" srcOrd="0" destOrd="0" presId="urn:microsoft.com/office/officeart/2005/8/layout/hProcess11"/>
    <dgm:cxn modelId="{A8398E25-7E21-437A-8DAD-25D071ACB636}" type="presParOf" srcId="{36111ED4-8A1F-4936-882D-FFB3820E3290}" destId="{751C5160-29A2-49BA-8EAC-F86B2667EDD9}" srcOrd="0" destOrd="0" presId="urn:microsoft.com/office/officeart/2005/8/layout/hProcess11"/>
    <dgm:cxn modelId="{CACB3D92-0AE7-4B74-8562-5B9BE1E9CB1F}" type="presParOf" srcId="{36111ED4-8A1F-4936-882D-FFB3820E3290}" destId="{C646A5C5-3158-4B5F-A4DF-EA6B065F9E13}" srcOrd="1" destOrd="0" presId="urn:microsoft.com/office/officeart/2005/8/layout/hProcess11"/>
    <dgm:cxn modelId="{F83EF295-38A0-4E02-98E6-65012A2C1C52}" type="presParOf" srcId="{36111ED4-8A1F-4936-882D-FFB3820E3290}" destId="{56EB6DE3-E731-44EB-9288-7D6554D4562B}" srcOrd="2" destOrd="0" presId="urn:microsoft.com/office/officeart/2005/8/layout/hProcess11"/>
    <dgm:cxn modelId="{174080CB-5213-49D5-90E9-8CD9CBFD0A76}" type="presParOf" srcId="{00A4D3C7-960E-4470-80DB-47D3C115D634}" destId="{DD9A10AE-F188-4AC6-B0AF-C84151115FB6}" srcOrd="1" destOrd="0" presId="urn:microsoft.com/office/officeart/2005/8/layout/hProcess11"/>
    <dgm:cxn modelId="{E1E4D84E-C457-440E-8959-CC57104CE0AC}" type="presParOf" srcId="{00A4D3C7-960E-4470-80DB-47D3C115D634}" destId="{071C8120-0A1F-49EF-8E15-CDE9EACEDA7E}" srcOrd="2" destOrd="0" presId="urn:microsoft.com/office/officeart/2005/8/layout/hProcess11"/>
    <dgm:cxn modelId="{546B20AC-3AB3-4CAA-A539-54BD716EEF35}" type="presParOf" srcId="{071C8120-0A1F-49EF-8E15-CDE9EACEDA7E}" destId="{A713D482-6A39-45C1-808A-A49BFA9A45BA}" srcOrd="0" destOrd="0" presId="urn:microsoft.com/office/officeart/2005/8/layout/hProcess11"/>
    <dgm:cxn modelId="{63056D01-C2AF-453A-BA13-2D163EAF57D4}" type="presParOf" srcId="{071C8120-0A1F-49EF-8E15-CDE9EACEDA7E}" destId="{41F5F69B-49D3-49D9-807C-EE5BFCFF15C1}" srcOrd="1" destOrd="0" presId="urn:microsoft.com/office/officeart/2005/8/layout/hProcess11"/>
    <dgm:cxn modelId="{CA0696EC-5181-4132-AA69-F069236AC2AF}" type="presParOf" srcId="{071C8120-0A1F-49EF-8E15-CDE9EACEDA7E}" destId="{DDBB2D62-AC0E-4B8B-A2CC-85F084B0932D}" srcOrd="2" destOrd="0" presId="urn:microsoft.com/office/officeart/2005/8/layout/hProcess11"/>
    <dgm:cxn modelId="{622DE25B-E905-45F3-AB3A-09DD8DE07B2A}" type="presParOf" srcId="{00A4D3C7-960E-4470-80DB-47D3C115D634}" destId="{AE01A466-EFC9-4F58-A061-303876573BDE}" srcOrd="3" destOrd="0" presId="urn:microsoft.com/office/officeart/2005/8/layout/hProcess11"/>
    <dgm:cxn modelId="{D70D5E13-A7E8-416E-81E9-10B8F5F641EB}" type="presParOf" srcId="{00A4D3C7-960E-4470-80DB-47D3C115D634}" destId="{03CEE722-DE03-4200-BC44-02EF75B957B0}" srcOrd="4" destOrd="0" presId="urn:microsoft.com/office/officeart/2005/8/layout/hProcess11"/>
    <dgm:cxn modelId="{E16C6947-F1BE-4EED-ACDC-EF585536FB1A}" type="presParOf" srcId="{03CEE722-DE03-4200-BC44-02EF75B957B0}" destId="{12E2E344-3D26-4BD7-BDFD-225A10BE01C9}" srcOrd="0" destOrd="0" presId="urn:microsoft.com/office/officeart/2005/8/layout/hProcess11"/>
    <dgm:cxn modelId="{A8E957C1-4CA3-4A7E-B73D-EDC9F895DA67}" type="presParOf" srcId="{03CEE722-DE03-4200-BC44-02EF75B957B0}" destId="{A1397E89-C475-409E-AFA0-6A6CEA6758CD}" srcOrd="1" destOrd="0" presId="urn:microsoft.com/office/officeart/2005/8/layout/hProcess11"/>
    <dgm:cxn modelId="{85AFE2CA-5D23-46D5-882B-16DAC9501478}" type="presParOf" srcId="{03CEE722-DE03-4200-BC44-02EF75B957B0}" destId="{388F3142-174C-4B21-A4A4-55DFA49002B1}" srcOrd="2" destOrd="0" presId="urn:microsoft.com/office/officeart/2005/8/layout/hProcess11"/>
    <dgm:cxn modelId="{C9A6D74C-6A23-4997-84A7-E7DB0C1F783B}" type="presParOf" srcId="{00A4D3C7-960E-4470-80DB-47D3C115D634}" destId="{8D7E62A3-4B7B-4B45-B3AB-25DC4D226A67}" srcOrd="5" destOrd="0" presId="urn:microsoft.com/office/officeart/2005/8/layout/hProcess11"/>
    <dgm:cxn modelId="{C6545EC0-23C4-438D-A67D-AC6E7E403E40}" type="presParOf" srcId="{00A4D3C7-960E-4470-80DB-47D3C115D634}" destId="{5F702B5E-3539-42FC-9350-4A26D181AB1E}" srcOrd="6" destOrd="0" presId="urn:microsoft.com/office/officeart/2005/8/layout/hProcess11"/>
    <dgm:cxn modelId="{074D5C9C-3A6F-4EBC-B3AB-EBA4DA53DA53}" type="presParOf" srcId="{5F702B5E-3539-42FC-9350-4A26D181AB1E}" destId="{67480363-CE99-453B-9E78-AC501666D1EC}" srcOrd="0" destOrd="0" presId="urn:microsoft.com/office/officeart/2005/8/layout/hProcess11"/>
    <dgm:cxn modelId="{4DB970CC-6C63-4C76-A072-4F0E9B3E6E03}" type="presParOf" srcId="{5F702B5E-3539-42FC-9350-4A26D181AB1E}" destId="{BC75B0BA-DD29-467A-83E7-E9C8216E5865}" srcOrd="1" destOrd="0" presId="urn:microsoft.com/office/officeart/2005/8/layout/hProcess11"/>
    <dgm:cxn modelId="{BACCD7B1-250C-4E18-B023-C874D40ABFE0}" type="presParOf" srcId="{5F702B5E-3539-42FC-9350-4A26D181AB1E}" destId="{00A93BCA-FE0A-4341-A134-7D771D5EB82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7E3A2-1DE9-46FE-9D37-605AAA9D96CA}">
      <dsp:nvSpPr>
        <dsp:cNvPr id="0" name=""/>
        <dsp:cNvSpPr/>
      </dsp:nvSpPr>
      <dsp:spPr>
        <a:xfrm>
          <a:off x="0" y="1164431"/>
          <a:ext cx="8597900" cy="15525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C5160-29A2-49BA-8EAC-F86B2667EDD9}">
      <dsp:nvSpPr>
        <dsp:cNvPr id="0" name=""/>
        <dsp:cNvSpPr/>
      </dsp:nvSpPr>
      <dsp:spPr>
        <a:xfrm>
          <a:off x="3872" y="0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Adotar plano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3.º trimestre de &lt;ano&gt;</a:t>
          </a:r>
        </a:p>
      </dsp:txBody>
      <dsp:txXfrm>
        <a:off x="3872" y="0"/>
        <a:ext cx="1862738" cy="1552574"/>
      </dsp:txXfrm>
    </dsp:sp>
    <dsp:sp modelId="{C646A5C5-3158-4B5F-A4DF-EA6B065F9E13}">
      <dsp:nvSpPr>
        <dsp:cNvPr id="0" name=""/>
        <dsp:cNvSpPr/>
      </dsp:nvSpPr>
      <dsp:spPr>
        <a:xfrm>
          <a:off x="74117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3D482-6A39-45C1-808A-A49BFA9A45BA}">
      <dsp:nvSpPr>
        <dsp:cNvPr id="0" name=""/>
        <dsp:cNvSpPr/>
      </dsp:nvSpPr>
      <dsp:spPr>
        <a:xfrm>
          <a:off x="1959748" y="2328862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Implementar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4.º trimestre de &lt;ano&gt;</a:t>
          </a:r>
        </a:p>
      </dsp:txBody>
      <dsp:txXfrm>
        <a:off x="1959748" y="2328862"/>
        <a:ext cx="1862738" cy="1552574"/>
      </dsp:txXfrm>
    </dsp:sp>
    <dsp:sp modelId="{41F5F69B-49D3-49D9-807C-EE5BFCFF15C1}">
      <dsp:nvSpPr>
        <dsp:cNvPr id="0" name=""/>
        <dsp:cNvSpPr/>
      </dsp:nvSpPr>
      <dsp:spPr>
        <a:xfrm>
          <a:off x="2697045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2E344-3D26-4BD7-BDFD-225A10BE01C9}">
      <dsp:nvSpPr>
        <dsp:cNvPr id="0" name=""/>
        <dsp:cNvSpPr/>
      </dsp:nvSpPr>
      <dsp:spPr>
        <a:xfrm>
          <a:off x="3915623" y="0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Avaliar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3.º trimestre de &lt;ano&gt;</a:t>
          </a:r>
        </a:p>
      </dsp:txBody>
      <dsp:txXfrm>
        <a:off x="3915623" y="0"/>
        <a:ext cx="1862738" cy="1552574"/>
      </dsp:txXfrm>
    </dsp:sp>
    <dsp:sp modelId="{A1397E89-C475-409E-AFA0-6A6CEA6758CD}">
      <dsp:nvSpPr>
        <dsp:cNvPr id="0" name=""/>
        <dsp:cNvSpPr/>
      </dsp:nvSpPr>
      <dsp:spPr>
        <a:xfrm>
          <a:off x="4652920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0363-CE99-453B-9E78-AC501666D1EC}">
      <dsp:nvSpPr>
        <dsp:cNvPr id="0" name=""/>
        <dsp:cNvSpPr/>
      </dsp:nvSpPr>
      <dsp:spPr>
        <a:xfrm>
          <a:off x="5871498" y="2328862"/>
          <a:ext cx="1862738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Trebuchet MS"/>
              <a:ea typeface="+mn-ea"/>
              <a:cs typeface="+mn-cs"/>
            </a:rPr>
            <a:t>Ajustar</a:t>
          </a:r>
          <a:br>
            <a:rPr lang="en-US" sz="2100" b="0" i="0" kern="1200">
              <a:latin typeface="Trebuchet MS"/>
              <a:ea typeface="+mn-ea"/>
              <a:cs typeface="+mn-cs"/>
            </a:rPr>
          </a:br>
          <a:r>
            <a:rPr lang="en-US" sz="2100" b="0" i="0" kern="1200">
              <a:latin typeface="Trebuchet MS"/>
              <a:ea typeface="+mn-ea"/>
              <a:cs typeface="+mn-cs"/>
            </a:rPr>
            <a:t>4.º trimestre de &lt;ano&gt;</a:t>
          </a:r>
        </a:p>
      </dsp:txBody>
      <dsp:txXfrm>
        <a:off x="5871498" y="2328862"/>
        <a:ext cx="1862738" cy="1552574"/>
      </dsp:txXfrm>
    </dsp:sp>
    <dsp:sp modelId="{BC75B0BA-DD29-467A-83E7-E9C8216E5865}">
      <dsp:nvSpPr>
        <dsp:cNvPr id="0" name=""/>
        <dsp:cNvSpPr/>
      </dsp:nvSpPr>
      <dsp:spPr>
        <a:xfrm>
          <a:off x="6608796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1679F-69F7-4871-86E3-BF4CDDCE9D21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5F1BD-8B4B-416D-A1DB-A8BAE5361FC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4392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B0B26-EEE3-48F9-8621-19B86BF723D4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DB415-59FA-4983-B27D-3711E0683F1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980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xão Recta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cta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rma livre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0" name="Forma livre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1" name="Forma livre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2" name="Forma livre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3" name="Forma livre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4" name="Forma livre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5" name="Forma livre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6" name="Forma livre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do subtítulo do Modelo Global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23" name="Marcador de Posição do Texto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pt-PT" sz="8000" b="0" i="0" baseline="0" dirty="0">
                <a:solidFill>
                  <a:srgbClr val="90C226">
                    <a:lumMod val="60000"/>
                    <a:lumOff val="40000"/>
                  </a:srgb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“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pt-PT" sz="8000" b="0" i="0" dirty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ão com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de Cartão com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23" name="Marcador de Posição do Texto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pt-PT" sz="8000" b="0" i="0" baseline="0" dirty="0">
                <a:solidFill>
                  <a:srgbClr val="90C226">
                    <a:lumMod val="60000"/>
                    <a:lumOff val="40000"/>
                  </a:srgb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“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pt-PT" sz="8000" b="0" i="0" dirty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23" name="Marcador de Posição do Texto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xão Recta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cta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rma livre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0" name="Forma livre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1" name="Forma livre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2" name="Forma livre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3" name="Forma livre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4" name="Forma livre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5" name="Forma livre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6" name="Forma livre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 sz="1800" dirty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pt-PT" smtClean="0"/>
              <a:t>18-11-2016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ângulo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defTabSz="457200">
              <a:spcBef>
                <a:spcPts val="0"/>
              </a:spcBef>
              <a:buNone/>
            </a:pPr>
            <a:r>
              <a:rPr lang="pt-PT" sz="5400" b="0" i="0" dirty="0" err="1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Adventure</a:t>
            </a:r>
            <a:r>
              <a:rPr lang="pt-PT" sz="54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 Works </a:t>
            </a:r>
            <a:br>
              <a:rPr lang="pt-PT" sz="54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</a:br>
            <a:r>
              <a:rPr lang="pt-PT" sz="54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Proposta de vendas para &lt;ano&gt;</a:t>
            </a:r>
          </a:p>
        </p:txBody>
      </p:sp>
      <p:sp>
        <p:nvSpPr>
          <p:cNvPr id="89097" name="Rectângulo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pt-PT" b="1" i="0" dirty="0">
                <a:solidFill>
                  <a:schemeClr val="tx1">
                    <a:lumMod val="50000"/>
                  </a:schemeClr>
                </a:solidFill>
              </a:rPr>
              <a:t>Susana Oliveira </a:t>
            </a:r>
          </a:p>
          <a:p>
            <a:pPr marL="0" indent="0" algn="r">
              <a:buNone/>
            </a:pPr>
            <a:r>
              <a:rPr lang="pt-PT" b="0" i="1" dirty="0">
                <a:solidFill>
                  <a:schemeClr val="tx1">
                    <a:lumMod val="50000"/>
                  </a:schemeClr>
                </a:solidFill>
              </a:rPr>
              <a:t>Vice-Presidente Sénior, Vendas Globais</a:t>
            </a:r>
          </a:p>
          <a:p>
            <a:pPr marL="0" indent="0" algn="r">
              <a:buNone/>
            </a:pPr>
            <a:r>
              <a:rPr lang="pt-PT" b="0" i="0" dirty="0">
                <a:solidFill>
                  <a:schemeClr val="tx1">
                    <a:lumMod val="50000"/>
                  </a:schemeClr>
                </a:solidFill>
              </a:rPr>
              <a:t>24 de março de &lt;ano&gt;</a:t>
            </a:r>
          </a:p>
          <a:p>
            <a:pPr marL="0" indent="0" algn="r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Estratégia</a:t>
            </a:r>
          </a:p>
        </p:txBody>
      </p:sp>
      <p:sp>
        <p:nvSpPr>
          <p:cNvPr id="101379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Estratégia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Tática n.º 1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Tática n.º 2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Tática n.º 3</a:t>
            </a:r>
          </a:p>
        </p:txBody>
      </p:sp>
    </p:spTree>
    <p:extLst>
      <p:ext uri="{BB962C8B-B14F-4D97-AF65-F5344CB8AC3E}">
        <p14:creationId xmlns:p14="http://schemas.microsoft.com/office/powerpoint/2010/main" val="248171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Calendário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79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786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Vendas e necessidades de marketing</a:t>
            </a:r>
          </a:p>
        </p:txBody>
      </p:sp>
      <p:sp>
        <p:nvSpPr>
          <p:cNvPr id="103427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Fechar vendas mais rápido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Apresentar conceitos complexos de forma mais rápida e clara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Equilibrar informações da base de dados (números de vendas, localizações do cliente, etc.)</a:t>
            </a:r>
          </a:p>
        </p:txBody>
      </p:sp>
    </p:spTree>
    <p:extLst>
      <p:ext uri="{BB962C8B-B14F-4D97-AF65-F5344CB8AC3E}">
        <p14:creationId xmlns:p14="http://schemas.microsoft.com/office/powerpoint/2010/main" val="200410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Fechar Vendas Mais Rápido</a:t>
            </a:r>
          </a:p>
        </p:txBody>
      </p:sp>
      <p:sp>
        <p:nvSpPr>
          <p:cNvPr id="104451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1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2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3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4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5</a:t>
            </a:r>
          </a:p>
        </p:txBody>
      </p:sp>
    </p:spTree>
    <p:extLst>
      <p:ext uri="{BB962C8B-B14F-4D97-AF65-F5344CB8AC3E}">
        <p14:creationId xmlns:p14="http://schemas.microsoft.com/office/powerpoint/2010/main" val="209462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Apresentar Conceitos Complexos </a:t>
            </a:r>
            <a:b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</a:br>
            <a: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de forma Mais Rápida e Clara</a:t>
            </a:r>
          </a:p>
        </p:txBody>
      </p:sp>
      <p:sp>
        <p:nvSpPr>
          <p:cNvPr id="105475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1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2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3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4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5</a:t>
            </a:r>
          </a:p>
        </p:txBody>
      </p:sp>
    </p:spTree>
    <p:extLst>
      <p:ext uri="{BB962C8B-B14F-4D97-AF65-F5344CB8AC3E}">
        <p14:creationId xmlns:p14="http://schemas.microsoft.com/office/powerpoint/2010/main" val="112889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Equilibrar Informações da Base de Dados</a:t>
            </a:r>
          </a:p>
        </p:txBody>
      </p:sp>
      <p:sp>
        <p:nvSpPr>
          <p:cNvPr id="106499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1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2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3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4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Necessidade e solução n.º 5</a:t>
            </a:r>
          </a:p>
        </p:txBody>
      </p:sp>
    </p:spTree>
    <p:extLst>
      <p:ext uri="{BB962C8B-B14F-4D97-AF65-F5344CB8AC3E}">
        <p14:creationId xmlns:p14="http://schemas.microsoft.com/office/powerpoint/2010/main" val="60790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40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Perguntas e Respostas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377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Resumo Executivo</a:t>
            </a:r>
          </a:p>
        </p:txBody>
      </p:sp>
      <p:sp>
        <p:nvSpPr>
          <p:cNvPr id="86019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O Conceito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Inventário do comércio a retalho em direto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A Oportunidade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Custos gerais reduzidos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Maior satisfação do cliente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O Potencial</a:t>
            </a:r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O que vamos abordar hoje</a:t>
            </a:r>
          </a:p>
        </p:txBody>
      </p:sp>
      <p:sp>
        <p:nvSpPr>
          <p:cNvPr id="91139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Uma análise dos nossos produtos e perfis atuais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pesquisa de vendas de &lt;ano&gt;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Novos produtos propostos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Custos de projeções de retorno e investimento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Estratégia e calendário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Vendas e necessidades de marketing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Perguntas e respostas</a:t>
            </a:r>
          </a:p>
        </p:txBody>
      </p:sp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Os nossos Produtos Atuais</a:t>
            </a:r>
          </a:p>
        </p:txBody>
      </p:sp>
      <p:sp>
        <p:nvSpPr>
          <p:cNvPr id="92164" name="Rectângulo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Campismo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Sacos de viagem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Mochilas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Tendas de campismo familiares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Almofadas de espuma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Estruturas internas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Utensílios de cozinha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Embalagens de alimentos desidratados</a:t>
            </a:r>
          </a:p>
        </p:txBody>
      </p:sp>
      <p:sp>
        <p:nvSpPr>
          <p:cNvPr id="92165" name="Rectângulo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Escalada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Arneses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Calçado de escalada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Capacetes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Luvas de rapel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Sacos de corda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Mosquetão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Polainas</a:t>
            </a:r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Lucros do Ano Anterior</a:t>
            </a:r>
            <a:b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</a:br>
            <a: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(em milhões)</a:t>
            </a:r>
          </a:p>
        </p:txBody>
      </p:sp>
      <p:graphicFrame>
        <p:nvGraphicFramePr>
          <p:cNvPr id="9" name="Marcador de Posição de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701456"/>
              </p:ext>
            </p:extLst>
          </p:nvPr>
        </p:nvGraphicFramePr>
        <p:xfrm>
          <a:off x="677863" y="2160588"/>
          <a:ext cx="8597900" cy="3936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1" i="0" dirty="0">
                          <a:solidFill>
                            <a:srgbClr val="333333"/>
                          </a:solidFill>
                          <a:latin typeface="Century Gothic"/>
                          <a:ea typeface="Times New Roman"/>
                          <a:cs typeface="Arial"/>
                        </a:rPr>
                        <a:t> 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1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&lt;ano&gt;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1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&lt;ano&gt;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1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&lt;ano&gt;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Receitas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10.1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27.7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50.0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Custo da mercadoria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1.8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3.1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4.6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Lucro bruto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8.3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24.6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45.4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Total de despesas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3.03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8.1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15.3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388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Lucro antes de impostos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5.27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16.5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30.1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1672">
                <a:tc>
                  <a:txBody>
                    <a:bodyPr/>
                    <a:lstStyle/>
                    <a:p>
                      <a:pPr marL="0" marR="0" indent="0" algn="l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Lucro antes de impostos como</a:t>
                      </a:r>
                      <a:r>
                        <a:rPr lang="pt-PT" sz="1800" b="0" i="0" baseline="0" dirty="0">
                          <a:solidFill>
                            <a:srgbClr val="333333"/>
                          </a:solidFill>
                          <a:latin typeface="Century Gothic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Percentagem de Receitas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64.6%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59.6%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4572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dirty="0">
                          <a:solidFill>
                            <a:srgbClr val="333333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60.2%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36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Pesquisa de vendas de &lt;ano&gt;</a:t>
            </a:r>
          </a:p>
        </p:txBody>
      </p:sp>
      <p:sp>
        <p:nvSpPr>
          <p:cNvPr id="96259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Clientes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Prevê-se que &lt;ano&gt; atraia 920.700 novos clientes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27% de novos clientes ficaram clientes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Transações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Transação média de vendas = 52,17 €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6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75% dos clientes compraram, pelo menos, um artigo que não está em saldo além de um artigo em saldo</a:t>
            </a:r>
          </a:p>
        </p:txBody>
      </p:sp>
    </p:spTree>
    <p:extLst>
      <p:ext uri="{BB962C8B-B14F-4D97-AF65-F5344CB8AC3E}">
        <p14:creationId xmlns:p14="http://schemas.microsoft.com/office/powerpoint/2010/main" val="335173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Novos Produtos Propostos</a:t>
            </a:r>
          </a:p>
        </p:txBody>
      </p:sp>
      <p:sp>
        <p:nvSpPr>
          <p:cNvPr id="97283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Equipamento de sobrevivência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Roupa de desporto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Roupa para exterior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Bicicletas todo-o-terreno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Equipamento e apetrechos de pesca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Canoas e barcos de remo individuais</a:t>
            </a:r>
          </a:p>
        </p:txBody>
      </p:sp>
    </p:spTree>
    <p:extLst>
      <p:ext uri="{BB962C8B-B14F-4D97-AF65-F5344CB8AC3E}">
        <p14:creationId xmlns:p14="http://schemas.microsoft.com/office/powerpoint/2010/main" val="324544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Custos de Projeções de Retorno do Investimento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Custos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Retorno do Investimento</a:t>
            </a: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4979179"/>
              </p:ext>
            </p:extLst>
          </p:nvPr>
        </p:nvGraphicFramePr>
        <p:xfrm>
          <a:off x="5091113" y="2160588"/>
          <a:ext cx="4184650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543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3600" b="0" i="0" dirty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Termos e Condições</a:t>
            </a:r>
          </a:p>
        </p:txBody>
      </p:sp>
      <p:sp>
        <p:nvSpPr>
          <p:cNvPr id="100355" name="Rec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 n.º 1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 n.º 2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 n.º 3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 n.º 4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pt-PT" sz="1800" b="0" i="0" dirty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Termos e condições n.º 5</a:t>
            </a:r>
          </a:p>
        </p:txBody>
      </p:sp>
    </p:spTree>
    <p:extLst>
      <p:ext uri="{BB962C8B-B14F-4D97-AF65-F5344CB8AC3E}">
        <p14:creationId xmlns:p14="http://schemas.microsoft.com/office/powerpoint/2010/main" val="15635828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646464"/>
      </a:dk1>
      <a:lt1>
        <a:sysClr val="window" lastClr="F5F5EE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a" id="{D521E142-B392-4BD5-8A01-6D96A0FC649D}" vid="{AEAF366D-F0B2-43D5-816C-D8A7E8E7624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646464"/>
      </a:dk1>
      <a:lt1>
        <a:sysClr val="window" lastClr="F5F5E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646464"/>
      </a:dk1>
      <a:lt1>
        <a:sysClr val="window" lastClr="F5F5E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sobre estratégia de vendas, tema de Facetas (ecrã panorâmico)</Template>
  <TotalTime>1</TotalTime>
  <Words>437</Words>
  <Application>Microsoft Office PowerPoint</Application>
  <PresentationFormat>Ecrã Panorâmico</PresentationFormat>
  <Paragraphs>122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Trebuchet MS</vt:lpstr>
      <vt:lpstr>Wingdings 3</vt:lpstr>
      <vt:lpstr>Faceta</vt:lpstr>
      <vt:lpstr>Adventure Works  Proposta de vendas para &lt;ano&gt;</vt:lpstr>
      <vt:lpstr>Resumo Executivo</vt:lpstr>
      <vt:lpstr>O que vamos abordar hoje</vt:lpstr>
      <vt:lpstr>Os nossos Produtos Atuais</vt:lpstr>
      <vt:lpstr>Lucros do Ano Anterior (em milhões)</vt:lpstr>
      <vt:lpstr>Pesquisa de vendas de &lt;ano&gt;</vt:lpstr>
      <vt:lpstr>Novos Produtos Propostos</vt:lpstr>
      <vt:lpstr>Custos de Projeções de Retorno do Investimento</vt:lpstr>
      <vt:lpstr>Termos e Condições</vt:lpstr>
      <vt:lpstr>Estratégia</vt:lpstr>
      <vt:lpstr>Calendário</vt:lpstr>
      <vt:lpstr>Vendas e necessidades de marketing</vt:lpstr>
      <vt:lpstr>Fechar Vendas Mais Rápido</vt:lpstr>
      <vt:lpstr>Apresentar Conceitos Complexos  de forma Mais Rápida e Clara</vt:lpstr>
      <vt:lpstr>Equilibrar Informações da Base de Dados</vt:lpstr>
      <vt:lpstr>Perguntas e Respostas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 Proposta de vendas para &lt;ano&gt;</dc:title>
  <dc:creator>Bruno Plácido Gomes Pereira</dc:creator>
  <cp:keywords/>
  <cp:lastModifiedBy>Bruno Plácido Gomes Pereira</cp:lastModifiedBy>
  <cp:revision>1</cp:revision>
  <dcterms:created xsi:type="dcterms:W3CDTF">2016-11-18T17:05:45Z</dcterms:created>
  <dcterms:modified xsi:type="dcterms:W3CDTF">2016-11-18T17:07:15Z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