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52" r:id="rId1"/>
  </p:sldMasterIdLst>
  <p:notesMasterIdLst>
    <p:notesMasterId r:id="rId20"/>
  </p:notesMasterIdLst>
  <p:sldIdLst>
    <p:sldId id="256" r:id="rId2"/>
    <p:sldId id="260" r:id="rId3"/>
    <p:sldId id="259" r:id="rId4"/>
    <p:sldId id="267" r:id="rId5"/>
    <p:sldId id="268" r:id="rId6"/>
    <p:sldId id="269" r:id="rId7"/>
    <p:sldId id="261" r:id="rId8"/>
    <p:sldId id="262" r:id="rId9"/>
    <p:sldId id="263" r:id="rId10"/>
    <p:sldId id="270" r:id="rId11"/>
    <p:sldId id="272" r:id="rId12"/>
    <p:sldId id="274" r:id="rId13"/>
    <p:sldId id="275" r:id="rId14"/>
    <p:sldId id="276" r:id="rId15"/>
    <p:sldId id="273" r:id="rId16"/>
    <p:sldId id="271" r:id="rId17"/>
    <p:sldId id="278" r:id="rId18"/>
    <p:sldId id="277" r:id="rId19"/>
  </p:sldIdLst>
  <p:sldSz cx="9144000" cy="6858000" type="screen4x3"/>
  <p:notesSz cx="6858000" cy="9144000"/>
  <p:embeddedFontLst>
    <p:embeddedFont>
      <p:font typeface="Rockwell" pitchFamily="18" charset="0"/>
      <p:regular r:id="rId21"/>
      <p:bold r:id="rId22"/>
      <p:italic r:id="rId23"/>
      <p:boldItalic r:id="rId24"/>
    </p:embeddedFont>
    <p:embeddedFont>
      <p:font typeface="MSBM10" pitchFamily="34" charset="0"/>
      <p:regular r:id="rId25"/>
    </p:embeddedFont>
    <p:embeddedFont>
      <p:font typeface="CMMI8" pitchFamily="34" charset="0"/>
      <p:regular r:id="rId26"/>
    </p:embeddedFont>
    <p:embeddedFont>
      <p:font typeface="CMSY8" pitchFamily="34" charset="0"/>
      <p:regular r:id="rId27"/>
    </p:embeddedFont>
    <p:embeddedFont>
      <p:font typeface="CMBX12" pitchFamily="34" charset="0"/>
      <p:regular r:id="rId28"/>
    </p:embeddedFont>
    <p:embeddedFont>
      <p:font typeface="LCMSS8" pitchFamily="34" charset="0"/>
      <p:regular r:id="rId29"/>
    </p:embeddedFont>
    <p:embeddedFont>
      <p:font typeface="CMEX10" pitchFamily="34" charset="0"/>
      <p:regular r:id="rId30"/>
    </p:embeddedFont>
    <p:embeddedFont>
      <p:font typeface="MSAM10" pitchFamily="34" charset="0"/>
      <p:regular r:id="rId31"/>
    </p:embeddedFont>
    <p:embeddedFont>
      <p:font typeface="Wingdings 2" pitchFamily="18" charset="2"/>
      <p:regular r:id="rId32"/>
    </p:embeddedFont>
    <p:embeddedFont>
      <p:font typeface="cmmi10" pitchFamily="34" charset="0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43" autoAdjust="0"/>
    <p:restoredTop sz="86480" autoAdjust="0"/>
  </p:normalViewPr>
  <p:slideViewPr>
    <p:cSldViewPr>
      <p:cViewPr varScale="1">
        <p:scale>
          <a:sx n="71" d="100"/>
          <a:sy n="71" d="100"/>
        </p:scale>
        <p:origin x="-91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1192-ABD4-4ADD-9A1F-B0912C205529}" type="datetimeFigureOut">
              <a:rPr lang="de-DE" smtClean="0"/>
              <a:pPr/>
              <a:t>12.03.2008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947C-4747-4379-8D0A-23B3870E32A3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			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6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7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10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16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17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D48ADCA-A0DB-42D2-8D1B-6BC05F6C8CBD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6F00B-FD4F-4361-9017-B058ECA64598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519213-FD98-45BD-8674-5114AC7B7B61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4FD487-E381-4867-B6DD-9CFAA6D81030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0709EED-EDD0-4EDB-86F6-8C0BFA47A07B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BFFBA-B4A6-46B2-9F53-534157595DBA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4977EA-1F48-490E-930C-C6EF28508C49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37EF-3DBB-4B90-BB3B-9C9C22AFFBAF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4B0F21-9B19-497F-99FB-B755624B7144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6456FD3-28D4-4D7E-9F71-FF2690E8B667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0B2A1D2-2F43-430B-B7F3-D01E64708737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C49FE0-F351-401B-81B3-FDBF36EC6E38}" type="datetime1">
              <a:rPr lang="de-DE" smtClean="0"/>
              <a:pPr/>
              <a:t>12.03.2008</a:t>
            </a:fld>
            <a:endParaRPr lang="de-A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45.xml"/><Relationship Id="rId16" Type="http://schemas.openxmlformats.org/officeDocument/2006/relationships/image" Target="../media/image41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3.png"/><Relationship Id="rId5" Type="http://schemas.openxmlformats.org/officeDocument/2006/relationships/tags" Target="../tags/tag48.xml"/><Relationship Id="rId15" Type="http://schemas.openxmlformats.org/officeDocument/2006/relationships/image" Target="../media/image40.png"/><Relationship Id="rId10" Type="http://schemas.openxmlformats.org/officeDocument/2006/relationships/notesSlide" Target="../notesSlides/notesSlide4.xml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17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6.png"/><Relationship Id="rId17" Type="http://schemas.openxmlformats.org/officeDocument/2006/relationships/image" Target="../media/image49.png"/><Relationship Id="rId2" Type="http://schemas.openxmlformats.org/officeDocument/2006/relationships/tags" Target="../tags/tag53.xml"/><Relationship Id="rId16" Type="http://schemas.openxmlformats.org/officeDocument/2006/relationships/image" Target="../media/image48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5.png"/><Relationship Id="rId5" Type="http://schemas.openxmlformats.org/officeDocument/2006/relationships/tags" Target="../tags/tag56.xml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2.xml"/><Relationship Id="rId7" Type="http://schemas.openxmlformats.org/officeDocument/2006/relationships/image" Target="../media/image5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66.xml"/><Relationship Id="rId7" Type="http://schemas.openxmlformats.org/officeDocument/2006/relationships/image" Target="../media/image5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5" Type="http://schemas.openxmlformats.org/officeDocument/2006/relationships/tags" Target="../tags/tag68.xml"/><Relationship Id="rId10" Type="http://schemas.openxmlformats.org/officeDocument/2006/relationships/image" Target="../media/image57.png"/><Relationship Id="rId4" Type="http://schemas.openxmlformats.org/officeDocument/2006/relationships/tags" Target="../tags/tag67.xml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1.xml"/><Relationship Id="rId7" Type="http://schemas.openxmlformats.org/officeDocument/2006/relationships/image" Target="../media/image6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75.xml"/><Relationship Id="rId7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77.xml"/><Relationship Id="rId10" Type="http://schemas.openxmlformats.org/officeDocument/2006/relationships/image" Target="../media/image66.png"/><Relationship Id="rId4" Type="http://schemas.openxmlformats.org/officeDocument/2006/relationships/tags" Target="../tags/tag76.xml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80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72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5" Type="http://schemas.openxmlformats.org/officeDocument/2006/relationships/tags" Target="../tags/tag82.xml"/><Relationship Id="rId10" Type="http://schemas.openxmlformats.org/officeDocument/2006/relationships/image" Target="../media/image70.png"/><Relationship Id="rId4" Type="http://schemas.openxmlformats.org/officeDocument/2006/relationships/tags" Target="../tags/tag81.xml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77.png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75.png"/><Relationship Id="rId5" Type="http://schemas.openxmlformats.org/officeDocument/2006/relationships/tags" Target="../tags/tag87.xml"/><Relationship Id="rId10" Type="http://schemas.openxmlformats.org/officeDocument/2006/relationships/image" Target="../media/image74.png"/><Relationship Id="rId4" Type="http://schemas.openxmlformats.org/officeDocument/2006/relationships/tags" Target="../tags/tag86.xml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7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5.png"/><Relationship Id="rId5" Type="http://schemas.openxmlformats.org/officeDocument/2006/relationships/tags" Target="../tags/tag19.xml"/><Relationship Id="rId10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image" Target="../media/image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1.png"/><Relationship Id="rId2" Type="http://schemas.openxmlformats.org/officeDocument/2006/relationships/tags" Target="../tags/tag22.xml"/><Relationship Id="rId16" Type="http://schemas.openxmlformats.org/officeDocument/2006/relationships/image" Target="../media/image25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0.png"/><Relationship Id="rId5" Type="http://schemas.openxmlformats.org/officeDocument/2006/relationships/tags" Target="../tags/tag25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24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8.png"/><Relationship Id="rId5" Type="http://schemas.openxmlformats.org/officeDocument/2006/relationships/tags" Target="../tags/tag32.xml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tags" Target="../tags/tag31.xml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3.png"/><Relationship Id="rId18" Type="http://schemas.openxmlformats.org/officeDocument/2006/relationships/image" Target="../media/image30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2.png"/><Relationship Id="rId17" Type="http://schemas.openxmlformats.org/officeDocument/2006/relationships/image" Target="../media/image23.png"/><Relationship Id="rId2" Type="http://schemas.openxmlformats.org/officeDocument/2006/relationships/tags" Target="../tags/tag36.xml"/><Relationship Id="rId16" Type="http://schemas.openxmlformats.org/officeDocument/2006/relationships/image" Target="../media/image36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1.png"/><Relationship Id="rId5" Type="http://schemas.openxmlformats.org/officeDocument/2006/relationships/tags" Target="../tags/tag39.xml"/><Relationship Id="rId15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5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2819400"/>
          </a:xfrm>
        </p:spPr>
        <p:txBody>
          <a:bodyPr>
            <a:normAutofit/>
          </a:bodyPr>
          <a:lstStyle/>
          <a:p>
            <a:r>
              <a:rPr lang="de-AT" dirty="0" smtClean="0">
                <a:effectLst/>
              </a:rPr>
              <a:t>Exemplaric Expressivity</a:t>
            </a:r>
            <a:br>
              <a:rPr lang="de-AT" dirty="0" smtClean="0">
                <a:effectLst/>
              </a:rPr>
            </a:br>
            <a:r>
              <a:rPr lang="de-AT" dirty="0" smtClean="0">
                <a:effectLst/>
              </a:rPr>
              <a:t>of Modal  Logics</a:t>
            </a:r>
            <a:br>
              <a:rPr lang="de-AT" dirty="0" smtClean="0">
                <a:effectLst/>
              </a:rPr>
            </a:br>
            <a:endParaRPr lang="de-AT" dirty="0"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4038600"/>
            <a:ext cx="746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 Sokolova    </a:t>
            </a:r>
            <a:r>
              <a:rPr lang="de-A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University of  Salzburg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joint work with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 Jacobs        </a:t>
            </a:r>
            <a:r>
              <a:rPr lang="en-US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Radboud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University Nijmegen</a:t>
            </a:r>
            <a:endParaRPr lang="de-AT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>
          <a:xfrm>
            <a:off x="2057400" y="6324600"/>
            <a:ext cx="3907464" cy="274320"/>
          </a:xfrm>
        </p:spPr>
        <p:txBody>
          <a:bodyPr/>
          <a:lstStyle/>
          <a:p>
            <a:r>
              <a:rPr lang="de-AT" smtClean="0"/>
              <a:t>Coalgebra Day, 11-3-2008, RUN</a:t>
            </a:r>
            <a:endParaRPr lang="de-AT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</a:t>
            </a:fld>
            <a:endParaRPr lang="de-AT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MSBM10"/>
              </a:rPr>
              <a:t>A</a:t>
            </a:r>
            <a:r>
              <a:rPr lang="en-US" smtClean="0">
                <a:latin typeface="TIMES-ROMAN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BX12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MSAM10"/>
              </a:rPr>
              <a:t>A</a:t>
            </a:r>
            <a:r>
              <a:rPr lang="en-US" smtClean="0">
                <a:latin typeface="HELVETICA-BOLD"/>
              </a:rPr>
              <a:t>A</a:t>
            </a:r>
            <a:endParaRPr lang="de-A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via </a:t>
            </a:r>
            <a:r>
              <a:rPr lang="en-US" dirty="0" err="1" smtClean="0"/>
              <a:t>coalgebras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10</a:t>
            </a:fld>
            <a:endParaRPr lang="de-AT"/>
          </a:p>
        </p:txBody>
      </p:sp>
      <p:grpSp>
        <p:nvGrpSpPr>
          <p:cNvPr id="38" name="Group 37"/>
          <p:cNvGrpSpPr/>
          <p:nvPr/>
        </p:nvGrpSpPr>
        <p:grpSpPr>
          <a:xfrm>
            <a:off x="5943600" y="1524000"/>
            <a:ext cx="2819400" cy="990600"/>
            <a:chOff x="5943600" y="1524000"/>
            <a:chExt cx="2819400" cy="990600"/>
          </a:xfrm>
        </p:grpSpPr>
        <p:sp>
          <p:nvSpPr>
            <p:cNvPr id="10" name="Rounded Rectangle 9"/>
            <p:cNvSpPr/>
            <p:nvPr/>
          </p:nvSpPr>
          <p:spPr>
            <a:xfrm>
              <a:off x="5943600" y="1524000"/>
              <a:ext cx="28194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61424" y="1600200"/>
              <a:ext cx="2272868" cy="84293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953000" cy="1524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 Transition systems</a:t>
            </a: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 				</a:t>
            </a:r>
            <a:endParaRPr lang="de-AT" i="1" dirty="0" smtClean="0"/>
          </a:p>
          <a:p>
            <a:pPr>
              <a:buNone/>
            </a:pPr>
            <a:r>
              <a:rPr lang="en-US" dirty="0" smtClean="0"/>
              <a:t>				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124200"/>
            <a:ext cx="49530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Markov chains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endParaRPr kumimoji="0" lang="de-AT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419600" y="2209800"/>
            <a:ext cx="2819400" cy="838200"/>
            <a:chOff x="4419600" y="2209800"/>
            <a:chExt cx="28194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4419600" y="22098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23932" y="2286000"/>
              <a:ext cx="2410735" cy="73213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5" name="Group 54"/>
          <p:cNvGrpSpPr/>
          <p:nvPr/>
        </p:nvGrpSpPr>
        <p:grpSpPr>
          <a:xfrm>
            <a:off x="762000" y="2133600"/>
            <a:ext cx="3429000" cy="914400"/>
            <a:chOff x="762000" y="2133600"/>
            <a:chExt cx="34290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762000" y="21336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2768" y="2514600"/>
              <a:ext cx="2935063" cy="32419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6" name="Group 55"/>
          <p:cNvGrpSpPr/>
          <p:nvPr/>
        </p:nvGrpSpPr>
        <p:grpSpPr>
          <a:xfrm>
            <a:off x="762000" y="3733800"/>
            <a:ext cx="3429000" cy="914400"/>
            <a:chOff x="762000" y="3733800"/>
            <a:chExt cx="3429000" cy="914400"/>
          </a:xfrm>
        </p:grpSpPr>
        <p:sp>
          <p:nvSpPr>
            <p:cNvPr id="26" name="Rounded Rectangle 25"/>
            <p:cNvSpPr/>
            <p:nvPr/>
          </p:nvSpPr>
          <p:spPr>
            <a:xfrm>
              <a:off x="762000" y="37338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597" y="4114800"/>
              <a:ext cx="2976899" cy="324752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4419600" y="3810000"/>
            <a:ext cx="2819400" cy="838200"/>
            <a:chOff x="4419600" y="3810000"/>
            <a:chExt cx="2819400" cy="838200"/>
          </a:xfrm>
        </p:grpSpPr>
        <p:sp>
          <p:nvSpPr>
            <p:cNvPr id="31" name="Rounded Rectangle 30"/>
            <p:cNvSpPr/>
            <p:nvPr/>
          </p:nvSpPr>
          <p:spPr>
            <a:xfrm>
              <a:off x="4419600" y="38100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32343" y="3886200"/>
              <a:ext cx="2396183" cy="65895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3" name="Group 42"/>
          <p:cNvGrpSpPr/>
          <p:nvPr/>
        </p:nvGrpSpPr>
        <p:grpSpPr>
          <a:xfrm>
            <a:off x="1143000" y="5029200"/>
            <a:ext cx="7543800" cy="1143000"/>
            <a:chOff x="1143000" y="5029200"/>
            <a:chExt cx="7543800" cy="114300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1143000" y="5029200"/>
              <a:ext cx="7543800" cy="1143000"/>
            </a:xfrm>
            <a:prstGeom prst="wedgeRoundRectCallout">
              <a:avLst>
                <a:gd name="adj1" fmla="val -45031"/>
                <a:gd name="adj2" fmla="val -98871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35492" y="5486400"/>
              <a:ext cx="7206415" cy="30298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4876800"/>
            <a:ext cx="64008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Markov processes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endParaRPr kumimoji="0" lang="de-AT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19600" y="5562600"/>
            <a:ext cx="2819400" cy="838200"/>
            <a:chOff x="4419600" y="5562600"/>
            <a:chExt cx="2819400" cy="838200"/>
          </a:xfrm>
        </p:grpSpPr>
        <p:sp>
          <p:nvSpPr>
            <p:cNvPr id="49" name="Rounded Rectangle 48"/>
            <p:cNvSpPr/>
            <p:nvPr/>
          </p:nvSpPr>
          <p:spPr>
            <a:xfrm>
              <a:off x="4419600" y="55626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99663" y="5715000"/>
              <a:ext cx="2240512" cy="63194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9" name="Group 58"/>
          <p:cNvGrpSpPr/>
          <p:nvPr/>
        </p:nvGrpSpPr>
        <p:grpSpPr>
          <a:xfrm>
            <a:off x="762000" y="5486400"/>
            <a:ext cx="3429000" cy="914400"/>
            <a:chOff x="-1714500" y="6172200"/>
            <a:chExt cx="3429000" cy="914400"/>
          </a:xfrm>
        </p:grpSpPr>
        <p:sp>
          <p:nvSpPr>
            <p:cNvPr id="44" name="Rounded Rectangle 43"/>
            <p:cNvSpPr/>
            <p:nvPr/>
          </p:nvSpPr>
          <p:spPr>
            <a:xfrm>
              <a:off x="-1714500" y="61722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-1442987" y="6533247"/>
              <a:ext cx="2885973" cy="307432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52" name="Rounded Rectangular Callout 51"/>
          <p:cNvSpPr/>
          <p:nvPr/>
        </p:nvSpPr>
        <p:spPr>
          <a:xfrm>
            <a:off x="7315200" y="4495800"/>
            <a:ext cx="1524000" cy="838200"/>
          </a:xfrm>
          <a:prstGeom prst="wedgeRoundRectCallout">
            <a:avLst>
              <a:gd name="adj1" fmla="val -443317"/>
              <a:gd name="adj2" fmla="val 115105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Giry monad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mtClean="0"/>
              <a:t>The Giry monad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Coalgebra Day, 11-3-2008, RUN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11</a:t>
            </a:fld>
            <a:endParaRPr lang="de-AT"/>
          </a:p>
        </p:txBody>
      </p:sp>
      <p:grpSp>
        <p:nvGrpSpPr>
          <p:cNvPr id="47" name="Group 46"/>
          <p:cNvGrpSpPr/>
          <p:nvPr/>
        </p:nvGrpSpPr>
        <p:grpSpPr>
          <a:xfrm>
            <a:off x="609600" y="1752600"/>
            <a:ext cx="4876800" cy="914400"/>
            <a:chOff x="609600" y="1752600"/>
            <a:chExt cx="48768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752600"/>
              <a:ext cx="4876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23504" y="2057400"/>
              <a:ext cx="3241716" cy="3241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3" name="Group 52"/>
          <p:cNvGrpSpPr/>
          <p:nvPr/>
        </p:nvGrpSpPr>
        <p:grpSpPr>
          <a:xfrm>
            <a:off x="533400" y="2895600"/>
            <a:ext cx="8229600" cy="609600"/>
            <a:chOff x="533400" y="2895600"/>
            <a:chExt cx="8229600" cy="609600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533400" y="2895600"/>
              <a:ext cx="8229600" cy="609600"/>
            </a:xfrm>
            <a:prstGeom prst="wedgeRoundRectCallout">
              <a:avLst>
                <a:gd name="adj1" fmla="val -15659"/>
                <a:gd name="adj2" fmla="val -129602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/>
            </a:p>
          </p:txBody>
        </p:sp>
        <p:pic>
          <p:nvPicPr>
            <p:cNvPr id="52" name="Picture 5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18094" y="3053956"/>
              <a:ext cx="7260211" cy="30387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9" name="Rounded Rectangular Callout 18"/>
          <p:cNvSpPr/>
          <p:nvPr/>
        </p:nvSpPr>
        <p:spPr>
          <a:xfrm>
            <a:off x="914400" y="5638800"/>
            <a:ext cx="1981200" cy="914400"/>
          </a:xfrm>
          <a:prstGeom prst="wedgeRoundRectCallout">
            <a:avLst>
              <a:gd name="adj1" fmla="val 11236"/>
              <a:gd name="adj2" fmla="val -29647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subprobability measures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705600" y="1676400"/>
            <a:ext cx="1524000" cy="1143000"/>
          </a:xfrm>
          <a:prstGeom prst="wedgeRoundRectCallout">
            <a:avLst>
              <a:gd name="adj1" fmla="val -81724"/>
              <a:gd name="adj2" fmla="val 6595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countable union of pairwise disjoint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67200" y="4419600"/>
            <a:ext cx="4495800" cy="1981200"/>
            <a:chOff x="4267200" y="4419600"/>
            <a:chExt cx="4495800" cy="1981200"/>
          </a:xfrm>
        </p:grpSpPr>
        <p:grpSp>
          <p:nvGrpSpPr>
            <p:cNvPr id="20" name="Group 19"/>
            <p:cNvGrpSpPr/>
            <p:nvPr/>
          </p:nvGrpSpPr>
          <p:grpSpPr>
            <a:xfrm>
              <a:off x="4267200" y="4419600"/>
              <a:ext cx="4495800" cy="1981200"/>
              <a:chOff x="4343400" y="5029200"/>
              <a:chExt cx="4114800" cy="1600200"/>
            </a:xfrm>
          </p:grpSpPr>
          <p:pic>
            <p:nvPicPr>
              <p:cNvPr id="22" name="Picture 21" descr="TP_tmp.emf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953000" y="5715000"/>
                <a:ext cx="2965761" cy="227203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23" name="Picture 22" descr="TP_tmp.emf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7788541" y="5257800"/>
                <a:ext cx="216191" cy="246010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21" name="Rounded Rectangular Callout 20"/>
              <p:cNvSpPr/>
              <p:nvPr/>
            </p:nvSpPr>
            <p:spPr>
              <a:xfrm>
                <a:off x="4343400" y="5029200"/>
                <a:ext cx="4114800" cy="1600200"/>
              </a:xfrm>
              <a:prstGeom prst="wedgeRoundRectCallout">
                <a:avLst>
                  <a:gd name="adj1" fmla="val -52615"/>
                  <a:gd name="adj2" fmla="val -152758"/>
                  <a:gd name="adj3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2000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generated by</a:t>
                </a:r>
              </a:p>
              <a:p>
                <a:pPr algn="ctr"/>
                <a:endParaRPr lang="de-AT" sz="20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de-AT" dirty="0" smtClean="0"/>
              </a:p>
              <a:p>
                <a:pPr algn="ctr"/>
                <a:endParaRPr lang="de-AT" dirty="0" smtClean="0"/>
              </a:p>
              <a:p>
                <a:pPr algn="ctr"/>
                <a:r>
                  <a:rPr lang="de-AT" dirty="0" smtClean="0"/>
                  <a:t> </a:t>
                </a:r>
                <a:endParaRPr lang="de-AT" dirty="0"/>
              </a:p>
            </p:txBody>
          </p:sp>
        </p:grpSp>
        <p:pic>
          <p:nvPicPr>
            <p:cNvPr id="29" name="Picture 28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29200" y="5257800"/>
              <a:ext cx="2865316" cy="26997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5" name="Picture 5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16549" y="5715000"/>
              <a:ext cx="3813287" cy="27913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4" name="Group 63"/>
          <p:cNvGrpSpPr/>
          <p:nvPr/>
        </p:nvGrpSpPr>
        <p:grpSpPr>
          <a:xfrm>
            <a:off x="1066800" y="3962400"/>
            <a:ext cx="3733800" cy="1553528"/>
            <a:chOff x="1066800" y="3962400"/>
            <a:chExt cx="3733800" cy="1553528"/>
          </a:xfrm>
        </p:grpSpPr>
        <p:sp>
          <p:nvSpPr>
            <p:cNvPr id="34" name="Rounded Rectangle 33"/>
            <p:cNvSpPr/>
            <p:nvPr/>
          </p:nvSpPr>
          <p:spPr>
            <a:xfrm>
              <a:off x="1066800" y="3962400"/>
              <a:ext cx="3733800" cy="152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   </a:t>
              </a:r>
              <a:endParaRPr lang="de-AT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295400" y="4038600"/>
              <a:ext cx="3363622" cy="1477328"/>
              <a:chOff x="1295400" y="4038600"/>
              <a:chExt cx="3363622" cy="147732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295400" y="4038600"/>
                <a:ext cx="33636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>
                    <a:solidFill>
                      <a:schemeClr val="bg1"/>
                    </a:solidFill>
                  </a:rPr>
                  <a:t>the smallest making</a:t>
                </a: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r>
                  <a:rPr lang="de-AT" dirty="0" smtClean="0">
                    <a:solidFill>
                      <a:schemeClr val="bg1"/>
                    </a:solidFill>
                  </a:rPr>
                  <a:t>measurable</a:t>
                </a:r>
                <a:endParaRPr lang="de-AT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Picture 53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65394" y="4572000"/>
                <a:ext cx="1945739" cy="253791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50" name="Picture 49" descr="TP_tmp.emf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053905" y="4936868"/>
                <a:ext cx="1269494" cy="254509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Coalgebra Day, 11-3-2008, RUN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transition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Modal operator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2209800" y="2286000"/>
            <a:ext cx="48768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8400" y="2590800"/>
            <a:ext cx="4419600" cy="359901"/>
          </a:xfrm>
          <a:prstGeom prst="rect">
            <a:avLst/>
          </a:prstGeom>
          <a:noFill/>
          <a:ln/>
          <a:effectLst/>
        </p:spPr>
      </p:pic>
      <p:grpSp>
        <p:nvGrpSpPr>
          <p:cNvPr id="24" name="Group 23"/>
          <p:cNvGrpSpPr/>
          <p:nvPr/>
        </p:nvGrpSpPr>
        <p:grpSpPr>
          <a:xfrm>
            <a:off x="457200" y="3352800"/>
            <a:ext cx="5791200" cy="990600"/>
            <a:chOff x="1600200" y="3733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1600200" y="3733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057395" y="4114800"/>
              <a:ext cx="4698506" cy="34214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38800" y="3962400"/>
            <a:ext cx="3200400" cy="838200"/>
            <a:chOff x="5562600" y="41148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562600" y="41148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91197" y="4191000"/>
              <a:ext cx="2808947" cy="73226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boolean logic with fin.meet preserving modal operators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162800" y="5029200"/>
            <a:ext cx="1828800" cy="838200"/>
          </a:xfrm>
          <a:prstGeom prst="wedgeRoundRectCallout">
            <a:avLst>
              <a:gd name="adj1" fmla="val 18276"/>
              <a:gd name="adj2" fmla="val -980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i="1" dirty="0" smtClean="0"/>
              <a:t>L = GV</a:t>
            </a:r>
          </a:p>
          <a:p>
            <a:pPr algn="ctr"/>
            <a:r>
              <a:rPr lang="de-AT" i="1" dirty="0" smtClean="0"/>
              <a:t>V - </a:t>
            </a:r>
            <a:r>
              <a:rPr lang="de-AT" dirty="0" smtClean="0"/>
              <a:t>forgetful</a:t>
            </a:r>
            <a:r>
              <a:rPr lang="de-AT" i="1" dirty="0" smtClean="0"/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800" y="5410200"/>
              <a:ext cx="7047772" cy="38069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1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Coalgebra Day, 11-3-2008, RUN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Markov chains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Probabilistic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13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1295400" y="2286000"/>
            <a:ext cx="5791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15083" y="2667000"/>
            <a:ext cx="5400165" cy="337911"/>
          </a:xfrm>
          <a:prstGeom prst="rect">
            <a:avLst/>
          </a:prstGeom>
          <a:noFill/>
          <a:ln/>
          <a:effectLst/>
        </p:spPr>
      </p:pic>
      <p:grpSp>
        <p:nvGrpSpPr>
          <p:cNvPr id="25" name="Group 24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54153" y="3733800"/>
              <a:ext cx="4818989" cy="3421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86677" y="4038600"/>
              <a:ext cx="2970386" cy="71031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86600" y="5029200"/>
            <a:ext cx="1828800" cy="838200"/>
            <a:chOff x="8001000" y="5334000"/>
            <a:chExt cx="1828800" cy="838200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8001000" y="5334000"/>
              <a:ext cx="1828800" cy="838200"/>
            </a:xfrm>
            <a:prstGeom prst="wedgeRoundRectCallout">
              <a:avLst>
                <a:gd name="adj1" fmla="val 18276"/>
                <a:gd name="adj2" fmla="val -98048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i="1" dirty="0" smtClean="0"/>
                <a:t>K =       HV</a:t>
              </a:r>
            </a:p>
            <a:p>
              <a:pPr algn="ctr"/>
              <a:r>
                <a:rPr lang="de-AT" i="1" dirty="0" smtClean="0"/>
                <a:t>V - </a:t>
              </a:r>
              <a:r>
                <a:rPr lang="de-AT" dirty="0" smtClean="0"/>
                <a:t>forgetful</a:t>
              </a:r>
              <a:r>
                <a:rPr lang="de-AT" i="1" dirty="0" smtClean="0"/>
                <a:t> </a:t>
              </a: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771097" y="5486400"/>
              <a:ext cx="372903" cy="25471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5312" y="5410200"/>
              <a:ext cx="7088747" cy="38070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Coalgebra Day, 11-3-2008, RUN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Markov processes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General probabilistic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1295400" y="2286000"/>
            <a:ext cx="5791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54058" y="2667000"/>
            <a:ext cx="4722213" cy="320802"/>
          </a:xfrm>
          <a:prstGeom prst="rect">
            <a:avLst/>
          </a:prstGeom>
          <a:noFill/>
          <a:ln/>
          <a:effectLst/>
        </p:spPr>
      </p:pic>
      <p:grpSp>
        <p:nvGrpSpPr>
          <p:cNvPr id="31" name="Group 30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44893" y="3733800"/>
              <a:ext cx="4637506" cy="34209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91839" y="4038600"/>
              <a:ext cx="2960060" cy="71031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086600" y="5029200"/>
            <a:ext cx="1828800" cy="838200"/>
          </a:xfrm>
          <a:prstGeom prst="wedgeRoundRectCallout">
            <a:avLst>
              <a:gd name="adj1" fmla="val 18276"/>
              <a:gd name="adj2" fmla="val -980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the same </a:t>
            </a:r>
            <a:r>
              <a:rPr lang="de-AT" i="1" dirty="0" smtClean="0"/>
              <a:t>K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15508" y="5410200"/>
              <a:ext cx="6988354" cy="38074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52600" y="2667000"/>
            <a:ext cx="6705600" cy="3505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indescrete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adjunctions are related: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15</a:t>
            </a:fld>
            <a:endParaRPr lang="de-AT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06135" y="2895600"/>
            <a:ext cx="6083587" cy="2876877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22"/>
          <p:cNvGrpSpPr/>
          <p:nvPr/>
        </p:nvGrpSpPr>
        <p:grpSpPr>
          <a:xfrm>
            <a:off x="0" y="3505200"/>
            <a:ext cx="2057400" cy="1524000"/>
            <a:chOff x="0" y="3505200"/>
            <a:chExt cx="2057400" cy="152400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0" y="3505200"/>
              <a:ext cx="2057400" cy="1524000"/>
            </a:xfrm>
            <a:prstGeom prst="wedgeRoundRectCallout">
              <a:avLst>
                <a:gd name="adj1" fmla="val 61959"/>
                <a:gd name="adj2" fmla="val 479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discrete </a:t>
              </a:r>
            </a:p>
            <a:p>
              <a:pPr algn="ctr"/>
              <a:r>
                <a:rPr lang="de-AT" dirty="0" smtClean="0"/>
                <a:t>measure </a:t>
              </a:r>
            </a:p>
            <a:p>
              <a:pPr algn="ctr"/>
              <a:r>
                <a:rPr lang="de-AT" dirty="0" smtClean="0"/>
                <a:t>space</a:t>
              </a:r>
            </a:p>
            <a:p>
              <a:pPr algn="ctr"/>
              <a:endParaRPr lang="de-AT" sz="1600" dirty="0" smtClean="0"/>
            </a:p>
            <a:p>
              <a:pPr algn="ctr"/>
              <a:endParaRPr lang="de-AT" sz="1600" dirty="0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8565" y="4572000"/>
              <a:ext cx="1956470" cy="22714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3" name="Rounded Rectangular Callout 12"/>
          <p:cNvSpPr/>
          <p:nvPr/>
        </p:nvSpPr>
        <p:spPr>
          <a:xfrm>
            <a:off x="6248400" y="1676400"/>
            <a:ext cx="1676400" cy="838200"/>
          </a:xfrm>
          <a:prstGeom prst="wedgeRoundRectCallout">
            <a:avLst>
              <a:gd name="adj1" fmla="val -195010"/>
              <a:gd name="adj2" fmla="val 254704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forgetful</a:t>
            </a:r>
          </a:p>
          <a:p>
            <a:pPr algn="ctr"/>
            <a:r>
              <a:rPr lang="de-AT" dirty="0" smtClean="0"/>
              <a:t>functor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6096000" y="4648200"/>
            <a:ext cx="2667000" cy="1676400"/>
            <a:chOff x="6096000" y="4648200"/>
            <a:chExt cx="2667000" cy="16764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0" y="4648200"/>
              <a:ext cx="2667000" cy="1676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18" name="Picture 1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16123" y="5410200"/>
              <a:ext cx="956199" cy="1713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7" name="Picture 1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89029" y="4953000"/>
              <a:ext cx="1804740" cy="1920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82779" y="5791200"/>
              <a:ext cx="1578172" cy="24135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Markov chains as Markov processes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16</a:t>
            </a:fld>
            <a:endParaRPr lang="de-AT"/>
          </a:p>
        </p:txBody>
      </p:sp>
      <p:grpSp>
        <p:nvGrpSpPr>
          <p:cNvPr id="11" name="Group 10"/>
          <p:cNvGrpSpPr/>
          <p:nvPr/>
        </p:nvGrpSpPr>
        <p:grpSpPr>
          <a:xfrm>
            <a:off x="1905000" y="2362200"/>
            <a:ext cx="5562600" cy="3124200"/>
            <a:chOff x="1905000" y="2362200"/>
            <a:chExt cx="5562600" cy="3124200"/>
          </a:xfrm>
        </p:grpSpPr>
        <p:sp>
          <p:nvSpPr>
            <p:cNvPr id="6" name="Rounded Rectangle 5"/>
            <p:cNvSpPr/>
            <p:nvPr/>
          </p:nvSpPr>
          <p:spPr>
            <a:xfrm>
              <a:off x="1905000" y="2362200"/>
              <a:ext cx="5562600" cy="3124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0" name="Picture 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86000" y="2743200"/>
              <a:ext cx="5029200" cy="237121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1066800" y="5257800"/>
            <a:ext cx="6553200" cy="1143000"/>
            <a:chOff x="1066800" y="5257800"/>
            <a:chExt cx="6553200" cy="1143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5257800"/>
              <a:ext cx="6553200" cy="11430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5100" y="5486400"/>
              <a:ext cx="5982288" cy="77953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5562600" y="2209800"/>
            <a:ext cx="3124200" cy="1676400"/>
            <a:chOff x="5562600" y="2209800"/>
            <a:chExt cx="3124200" cy="1676400"/>
          </a:xfrm>
        </p:grpSpPr>
        <p:sp>
          <p:nvSpPr>
            <p:cNvPr id="14" name="Rounded Rectangle 13"/>
            <p:cNvSpPr/>
            <p:nvPr/>
          </p:nvSpPr>
          <p:spPr>
            <a:xfrm>
              <a:off x="5562600" y="2209800"/>
              <a:ext cx="3124200" cy="1676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904042" y="2590800"/>
              <a:ext cx="517370" cy="95758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54315" y="2971800"/>
              <a:ext cx="509519" cy="22882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137551" y="2514600"/>
              <a:ext cx="1401214" cy="1034626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17</a:t>
            </a:fld>
            <a:endParaRPr lang="de-AT"/>
          </a:p>
        </p:txBody>
      </p:sp>
      <p:grpSp>
        <p:nvGrpSpPr>
          <p:cNvPr id="43" name="Group 42"/>
          <p:cNvGrpSpPr/>
          <p:nvPr/>
        </p:nvGrpSpPr>
        <p:grpSpPr>
          <a:xfrm>
            <a:off x="609600" y="1828800"/>
            <a:ext cx="5791200" cy="990600"/>
            <a:chOff x="609600" y="1828800"/>
            <a:chExt cx="5791200" cy="990600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828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16" name="Picture 1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43000" y="2133600"/>
              <a:ext cx="4437560" cy="4408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2" name="Group 41"/>
          <p:cNvGrpSpPr/>
          <p:nvPr/>
        </p:nvGrpSpPr>
        <p:grpSpPr>
          <a:xfrm>
            <a:off x="609600" y="3124200"/>
            <a:ext cx="8001000" cy="990600"/>
            <a:chOff x="609600" y="3124200"/>
            <a:chExt cx="80010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609600" y="3124200"/>
              <a:ext cx="80010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8593" y="3429000"/>
              <a:ext cx="7488062" cy="3806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0" name="Group 39"/>
          <p:cNvGrpSpPr/>
          <p:nvPr/>
        </p:nvGrpSpPr>
        <p:grpSpPr>
          <a:xfrm>
            <a:off x="609600" y="4419600"/>
            <a:ext cx="6553200" cy="1066800"/>
            <a:chOff x="609600" y="4419600"/>
            <a:chExt cx="65532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609600" y="4419600"/>
              <a:ext cx="6553200" cy="106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6" name="Picture 25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600" y="4783586"/>
              <a:ext cx="5943600" cy="31925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2086389" y="5632824"/>
            <a:ext cx="6371811" cy="990600"/>
            <a:chOff x="2086389" y="5632824"/>
            <a:chExt cx="6371811" cy="990600"/>
          </a:xfrm>
        </p:grpSpPr>
        <p:sp>
          <p:nvSpPr>
            <p:cNvPr id="27" name="Rounded Rectangle 26"/>
            <p:cNvSpPr/>
            <p:nvPr/>
          </p:nvSpPr>
          <p:spPr>
            <a:xfrm>
              <a:off x="2086389" y="5632824"/>
              <a:ext cx="6371811" cy="990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057955" y="5867400"/>
              <a:ext cx="4489320" cy="57316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8" name="Group 37"/>
          <p:cNvGrpSpPr/>
          <p:nvPr/>
        </p:nvGrpSpPr>
        <p:grpSpPr>
          <a:xfrm>
            <a:off x="304800" y="4876800"/>
            <a:ext cx="8534400" cy="1752600"/>
            <a:chOff x="304800" y="4876800"/>
            <a:chExt cx="8534400" cy="1752600"/>
          </a:xfrm>
        </p:grpSpPr>
        <p:sp>
          <p:nvSpPr>
            <p:cNvPr id="32" name="5-Point Star 31"/>
            <p:cNvSpPr/>
            <p:nvPr/>
          </p:nvSpPr>
          <p:spPr>
            <a:xfrm>
              <a:off x="304800" y="6096000"/>
              <a:ext cx="457200" cy="4572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1219200" y="6172200"/>
              <a:ext cx="457200" cy="4572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838200" y="5791200"/>
              <a:ext cx="457200" cy="4572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8382000" y="4876800"/>
              <a:ext cx="457200" cy="4572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05600" y="1600200"/>
            <a:ext cx="2286000" cy="1371600"/>
            <a:chOff x="6705600" y="1600200"/>
            <a:chExt cx="2286000" cy="1371600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6705600" y="1600200"/>
              <a:ext cx="2286000" cy="1371600"/>
            </a:xfrm>
            <a:prstGeom prst="wedgeRoundRectCallout">
              <a:avLst>
                <a:gd name="adj1" fmla="val -66443"/>
                <a:gd name="adj2" fmla="val 11092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81801" y="1752600"/>
              <a:ext cx="1143000" cy="2560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81800" y="2362200"/>
              <a:ext cx="2148208" cy="223104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18</a:t>
            </a:fld>
            <a:endParaRPr lang="de-AT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/>
          <a:lstStyle/>
          <a:p>
            <a:r>
              <a:rPr lang="de-AT" dirty="0" smtClean="0"/>
              <a:t> Expressivity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smtClean="0"/>
              <a:t> For  three examples:</a:t>
            </a:r>
          </a:p>
          <a:p>
            <a:pPr>
              <a:buNone/>
            </a:pPr>
            <a:endParaRPr lang="de-AT" dirty="0" smtClean="0"/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chains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processes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334000" y="2514600"/>
            <a:ext cx="2057400" cy="838200"/>
          </a:xfrm>
          <a:prstGeom prst="wedgeEllipseCallout">
            <a:avLst>
              <a:gd name="adj1" fmla="val -97130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modal logic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267200" y="3429000"/>
            <a:ext cx="4114800" cy="1447800"/>
            <a:chOff x="4267200" y="3429000"/>
            <a:chExt cx="4114800" cy="1447800"/>
          </a:xfrm>
        </p:grpSpPr>
        <p:sp>
          <p:nvSpPr>
            <p:cNvPr id="9" name="Right Brace 8"/>
            <p:cNvSpPr/>
            <p:nvPr/>
          </p:nvSpPr>
          <p:spPr>
            <a:xfrm>
              <a:off x="4267200" y="4191000"/>
              <a:ext cx="304800" cy="685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5791200" y="3429000"/>
              <a:ext cx="2590800" cy="1447800"/>
            </a:xfrm>
            <a:prstGeom prst="wedgeEllipseCallout">
              <a:avLst>
                <a:gd name="adj1" fmla="val -90114"/>
                <a:gd name="adj2" fmla="val 239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Finite conjunctions probabilistic modal logic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0" y="5334000"/>
            <a:ext cx="5791200" cy="990600"/>
            <a:chOff x="2286000" y="5334000"/>
            <a:chExt cx="57912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2286000" y="53340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5638800"/>
              <a:ext cx="4926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in the setting of dual adjunctions !</a:t>
              </a:r>
              <a:endParaRPr lang="de-AT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Outline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Expressivity: </a:t>
            </a:r>
          </a:p>
          <a:p>
            <a:pPr>
              <a:buFont typeface="Arial" pitchFamily="34" charset="0"/>
              <a:buChar char="•"/>
            </a:pPr>
            <a:endParaRPr lang="de-AT" dirty="0" smtClean="0"/>
          </a:p>
          <a:p>
            <a:pPr>
              <a:buNone/>
            </a:pPr>
            <a:r>
              <a:rPr lang="de-AT" dirty="0" smtClean="0"/>
              <a:t>		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logical   equivalence   </a:t>
            </a:r>
            <a:r>
              <a:rPr lang="de-AT" sz="2400" dirty="0" smtClean="0"/>
              <a:t>=   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behavioral  equivalence</a:t>
            </a:r>
          </a:p>
          <a:p>
            <a:pPr>
              <a:buNone/>
            </a:pPr>
            <a:r>
              <a:rPr lang="de-AT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de-AT" dirty="0" smtClean="0"/>
              <a:t> For  three examples: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chains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processes 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486400" y="3352800"/>
            <a:ext cx="2057400" cy="838200"/>
          </a:xfrm>
          <a:prstGeom prst="wedgeEllipseCallout">
            <a:avLst>
              <a:gd name="adj1" fmla="val -101574"/>
              <a:gd name="adj2" fmla="val 7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modal logic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67200" y="4419600"/>
            <a:ext cx="4114800" cy="1447800"/>
            <a:chOff x="4191000" y="4876800"/>
            <a:chExt cx="4114800" cy="1447800"/>
          </a:xfrm>
        </p:grpSpPr>
        <p:sp>
          <p:nvSpPr>
            <p:cNvPr id="10" name="Right Brace 9"/>
            <p:cNvSpPr/>
            <p:nvPr/>
          </p:nvSpPr>
          <p:spPr>
            <a:xfrm>
              <a:off x="4191000" y="5105400"/>
              <a:ext cx="304800" cy="685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5715000" y="4876800"/>
              <a:ext cx="2590800" cy="1447800"/>
            </a:xfrm>
            <a:prstGeom prst="wedgeEllipseCallout">
              <a:avLst>
                <a:gd name="adj1" fmla="val -88937"/>
                <a:gd name="adj2" fmla="val -97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Finite conjunctions probabilistic modal logic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de-AT" dirty="0" smtClean="0"/>
              <a:t>Via dual adjunctions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25" name="Rounded Rectangle 24"/>
          <p:cNvSpPr/>
          <p:nvPr/>
        </p:nvSpPr>
        <p:spPr>
          <a:xfrm>
            <a:off x="2057400" y="2438400"/>
            <a:ext cx="5105400" cy="190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37006" y="2514600"/>
            <a:ext cx="4747569" cy="1760731"/>
          </a:xfrm>
          <a:prstGeom prst="rect">
            <a:avLst/>
          </a:prstGeom>
          <a:noFill/>
          <a:ln/>
          <a:effectLst/>
        </p:spPr>
      </p:pic>
      <p:sp>
        <p:nvSpPr>
          <p:cNvPr id="33" name="Rounded Rectangular Callout 32"/>
          <p:cNvSpPr/>
          <p:nvPr/>
        </p:nvSpPr>
        <p:spPr>
          <a:xfrm>
            <a:off x="5257800" y="16764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Predicates on spaces</a:t>
            </a:r>
            <a:endParaRPr lang="de-AT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4495800" y="4648200"/>
            <a:ext cx="1295400" cy="990600"/>
          </a:xfrm>
          <a:prstGeom prst="wedgeRoundRectCallout">
            <a:avLst>
              <a:gd name="adj1" fmla="val -35550"/>
              <a:gd name="adj2" fmla="val -9410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Theories on models</a:t>
            </a:r>
            <a:endParaRPr lang="de-AT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810000"/>
            <a:ext cx="2133600" cy="1828800"/>
            <a:chOff x="1219200" y="3810000"/>
            <a:chExt cx="2133600" cy="182880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219200" y="4800600"/>
              <a:ext cx="1828800" cy="838200"/>
            </a:xfrm>
            <a:prstGeom prst="wedgeRoundRectCallout">
              <a:avLst>
                <a:gd name="adj1" fmla="val 35500"/>
                <a:gd name="adj2" fmla="val -127170"/>
                <a:gd name="adj3" fmla="val 1666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Behaviour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coalgebras</a:t>
              </a:r>
              <a:r>
                <a:rPr lang="en-US" dirty="0" smtClean="0"/>
                <a:t>)</a:t>
              </a:r>
              <a:endParaRPr lang="de-AT" dirty="0"/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2667000" y="3352800"/>
              <a:ext cx="228600" cy="1143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1200" y="3810000"/>
            <a:ext cx="2514600" cy="1981200"/>
            <a:chOff x="5791200" y="3810000"/>
            <a:chExt cx="2514600" cy="19812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6248400" y="3352800"/>
              <a:ext cx="228600" cy="1143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6477000" y="5181600"/>
              <a:ext cx="1828800" cy="609600"/>
            </a:xfrm>
            <a:prstGeom prst="wedgeRoundRectCallout">
              <a:avLst>
                <a:gd name="adj1" fmla="val -51999"/>
                <a:gd name="adj2" fmla="val -222852"/>
                <a:gd name="adj3" fmla="val 1666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Logics</a:t>
              </a:r>
            </a:p>
            <a:p>
              <a:pPr algn="ctr"/>
              <a:r>
                <a:rPr lang="en-US" dirty="0" smtClean="0"/>
                <a:t>(algebras)</a:t>
              </a:r>
              <a:endParaRPr lang="de-AT" dirty="0"/>
            </a:p>
          </p:txBody>
        </p:sp>
      </p:grpSp>
      <p:sp>
        <p:nvSpPr>
          <p:cNvPr id="39" name="Rounded Rectangular Callout 38"/>
          <p:cNvSpPr/>
          <p:nvPr/>
        </p:nvSpPr>
        <p:spPr>
          <a:xfrm>
            <a:off x="2286000" y="1828800"/>
            <a:ext cx="1143000" cy="609600"/>
          </a:xfrm>
          <a:prstGeom prst="wedgeRoundRectCallout">
            <a:avLst>
              <a:gd name="adj1" fmla="val 43168"/>
              <a:gd name="adj2" fmla="val 1429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Dual </a:t>
            </a:r>
            <a:endParaRPr lang="de-AT" dirty="0"/>
          </a:p>
        </p:txBody>
      </p:sp>
      <p:grpSp>
        <p:nvGrpSpPr>
          <p:cNvPr id="50" name="Group 49"/>
          <p:cNvGrpSpPr/>
          <p:nvPr/>
        </p:nvGrpSpPr>
        <p:grpSpPr>
          <a:xfrm>
            <a:off x="1600200" y="5943600"/>
            <a:ext cx="6172200" cy="457200"/>
            <a:chOff x="1600200" y="5943600"/>
            <a:chExt cx="6172200" cy="457200"/>
          </a:xfrm>
        </p:grpSpPr>
        <p:sp>
          <p:nvSpPr>
            <p:cNvPr id="29" name="Rounded Rectangle 28"/>
            <p:cNvSpPr/>
            <p:nvPr/>
          </p:nvSpPr>
          <p:spPr>
            <a:xfrm>
              <a:off x="1600200" y="5943600"/>
              <a:ext cx="6172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66581" y="6019800"/>
              <a:ext cx="5890297" cy="24841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7162800" y="2438400"/>
            <a:ext cx="1752600" cy="2514600"/>
            <a:chOff x="7162800" y="2438400"/>
            <a:chExt cx="1752600" cy="2514600"/>
          </a:xfrm>
        </p:grpSpPr>
        <p:sp>
          <p:nvSpPr>
            <p:cNvPr id="32" name="Rounded Rectangle 31"/>
            <p:cNvSpPr/>
            <p:nvPr/>
          </p:nvSpPr>
          <p:spPr>
            <a:xfrm>
              <a:off x="7162800" y="2438400"/>
              <a:ext cx="1752600" cy="2514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391400" y="2743200"/>
              <a:ext cx="1353028" cy="180748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Logical set-up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4</a:t>
            </a:fld>
            <a:endParaRPr lang="de-AT"/>
          </a:p>
        </p:txBody>
      </p:sp>
      <p:grpSp>
        <p:nvGrpSpPr>
          <p:cNvPr id="32" name="Group 31"/>
          <p:cNvGrpSpPr/>
          <p:nvPr/>
        </p:nvGrpSpPr>
        <p:grpSpPr>
          <a:xfrm>
            <a:off x="5638800" y="1676400"/>
            <a:ext cx="2819400" cy="990600"/>
            <a:chOff x="3962400" y="1676400"/>
            <a:chExt cx="28194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3962400" y="1676400"/>
              <a:ext cx="2819400" cy="99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267200" y="1752600"/>
              <a:ext cx="2233527" cy="8283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609600" y="2819400"/>
            <a:ext cx="7694350" cy="3586103"/>
            <a:chOff x="609600" y="2819400"/>
            <a:chExt cx="7694350" cy="3586103"/>
          </a:xfrm>
        </p:grpSpPr>
        <p:sp>
          <p:nvSpPr>
            <p:cNvPr id="14" name="Rectangle 13"/>
            <p:cNvSpPr/>
            <p:nvPr/>
          </p:nvSpPr>
          <p:spPr>
            <a:xfrm>
              <a:off x="609600" y="2819400"/>
              <a:ext cx="76943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r>
                <a:rPr lang="de-AT" sz="3200" dirty="0" smtClean="0">
                  <a:solidFill>
                    <a:prstClr val="white"/>
                  </a:solidFill>
                </a:rPr>
                <a:t> </a:t>
              </a:r>
              <a:r>
                <a:rPr lang="de-AT" sz="2400" dirty="0" smtClean="0">
                  <a:solidFill>
                    <a:prstClr val="white"/>
                  </a:solidFill>
                </a:rPr>
                <a:t>If L has an initial algebra of  formulas</a:t>
              </a:r>
              <a:endParaRPr lang="de-AT" sz="2400" dirty="0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19200" y="3581400"/>
              <a:ext cx="3429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16494" y="3657600"/>
              <a:ext cx="2786811" cy="40677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9600" y="4343400"/>
              <a:ext cx="7557351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r>
                <a:rPr lang="de-AT" sz="3200" dirty="0" smtClean="0">
                  <a:solidFill>
                    <a:prstClr val="white"/>
                  </a:solidFill>
                </a:rPr>
                <a:t> </a:t>
              </a:r>
              <a:r>
                <a:rPr lang="de-AT" sz="2400" dirty="0" smtClean="0">
                  <a:solidFill>
                    <a:prstClr val="white"/>
                  </a:solidFill>
                </a:rPr>
                <a:t>A natural transformation </a:t>
              </a:r>
            </a:p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endParaRPr lang="de-AT" sz="3200" dirty="0" smtClean="0">
                <a:solidFill>
                  <a:prstClr val="white"/>
                </a:solidFill>
              </a:endParaRPr>
            </a:p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endParaRPr lang="de-AT" sz="3200" dirty="0" smtClean="0">
                <a:solidFill>
                  <a:prstClr val="white"/>
                </a:solidFill>
              </a:endParaRPr>
            </a:p>
            <a:p>
              <a:pPr marL="292100" lvl="0" indent="-292100">
                <a:buClr>
                  <a:srgbClr val="F0AD00"/>
                </a:buClr>
                <a:buSzPct val="70000"/>
              </a:pPr>
              <a:r>
                <a:rPr lang="de-AT" sz="3200" dirty="0" smtClean="0">
                  <a:solidFill>
                    <a:prstClr val="white"/>
                  </a:solidFill>
                </a:rPr>
                <a:t>    </a:t>
              </a:r>
              <a:r>
                <a:rPr lang="de-AT" sz="2400" dirty="0" smtClean="0">
                  <a:solidFill>
                    <a:prstClr val="white"/>
                  </a:solidFill>
                </a:rPr>
                <a:t>gives interpretations</a:t>
              </a:r>
              <a:endParaRPr lang="de-AT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19200" y="5029200"/>
              <a:ext cx="24384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39882" y="5257800"/>
              <a:ext cx="1667851" cy="20586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724400" y="3429000"/>
            <a:ext cx="4114800" cy="3124200"/>
            <a:chOff x="4724400" y="3429000"/>
            <a:chExt cx="4114800" cy="3124200"/>
          </a:xfrm>
        </p:grpSpPr>
        <p:sp>
          <p:nvSpPr>
            <p:cNvPr id="30" name="Rounded Rectangle 29"/>
            <p:cNvSpPr/>
            <p:nvPr/>
          </p:nvSpPr>
          <p:spPr>
            <a:xfrm>
              <a:off x="4724400" y="3429000"/>
              <a:ext cx="4114800" cy="31242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33508" y="4648200"/>
              <a:ext cx="2084104" cy="179323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708498" y="3657600"/>
              <a:ext cx="409476" cy="69885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116898" y="3733800"/>
              <a:ext cx="2276988" cy="23516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Logical equivalence</a:t>
            </a:r>
            <a:br>
              <a:rPr lang="de-AT" dirty="0" smtClean="0"/>
            </a:br>
            <a:r>
              <a:rPr lang="de-AT" dirty="0" smtClean="0"/>
              <a:t>behavioural equivalence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457200" y="164623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r>
              <a:rPr lang="de-AT" sz="2400" dirty="0" smtClean="0">
                <a:solidFill>
                  <a:prstClr val="white"/>
                </a:solidFill>
              </a:rPr>
              <a:t>The interpretation map yields a theory map</a:t>
            </a:r>
            <a:endParaRPr lang="de-AT" sz="24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9201" y="2438400"/>
            <a:ext cx="2743199" cy="865537"/>
            <a:chOff x="1219201" y="2438400"/>
            <a:chExt cx="2743199" cy="865537"/>
          </a:xfrm>
        </p:grpSpPr>
        <p:sp>
          <p:nvSpPr>
            <p:cNvPr id="13" name="Rounded Rectangle 12"/>
            <p:cNvSpPr/>
            <p:nvPr/>
          </p:nvSpPr>
          <p:spPr>
            <a:xfrm>
              <a:off x="1219201" y="2438400"/>
              <a:ext cx="2743199" cy="8655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87137" y="2590800"/>
              <a:ext cx="1804148" cy="65464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457200" y="3581400"/>
            <a:ext cx="80830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r>
              <a:rPr lang="de-AT" sz="2400" dirty="0" smtClean="0">
                <a:solidFill>
                  <a:prstClr val="white"/>
                </a:solidFill>
              </a:rPr>
              <a:t>which defines  logical equivalence</a:t>
            </a:r>
          </a:p>
          <a:p>
            <a:pPr marL="292100" lvl="0" indent="-292100">
              <a:buClr>
                <a:srgbClr val="F0AD00"/>
              </a:buClr>
              <a:buSzPct val="70000"/>
            </a:pPr>
            <a:endParaRPr lang="de-AT" sz="3200" dirty="0" smtClean="0">
              <a:solidFill>
                <a:prstClr val="white"/>
              </a:solidFill>
            </a:endParaRPr>
          </a:p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endParaRPr lang="de-AT" sz="3200" dirty="0" smtClean="0">
              <a:solidFill>
                <a:prstClr val="white"/>
              </a:solidFill>
            </a:endParaRPr>
          </a:p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 </a:t>
            </a:r>
            <a:r>
              <a:rPr lang="de-AT" sz="2400" dirty="0" smtClean="0">
                <a:solidFill>
                  <a:prstClr val="white"/>
                </a:solidFill>
              </a:rPr>
              <a:t>behavioural  equivalence is  given by</a:t>
            </a:r>
          </a:p>
          <a:p>
            <a:pPr marL="292100" indent="-292100">
              <a:buClr>
                <a:srgbClr val="F0AD00"/>
              </a:buClr>
              <a:buSzPct val="70000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endParaRPr lang="de-AT" sz="2400" dirty="0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19200" y="4343400"/>
            <a:ext cx="3581400" cy="609600"/>
            <a:chOff x="1219200" y="4343400"/>
            <a:chExt cx="3581400" cy="609600"/>
          </a:xfrm>
        </p:grpSpPr>
        <p:sp>
          <p:nvSpPr>
            <p:cNvPr id="11" name="Rounded Rectangle 10"/>
            <p:cNvSpPr/>
            <p:nvPr/>
          </p:nvSpPr>
          <p:spPr>
            <a:xfrm>
              <a:off x="1219200" y="4343400"/>
              <a:ext cx="35814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5019" y="4495798"/>
              <a:ext cx="3249760" cy="26212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1219200" y="5638800"/>
            <a:ext cx="3581400" cy="609600"/>
            <a:chOff x="1219200" y="5638800"/>
            <a:chExt cx="3581400" cy="609600"/>
          </a:xfrm>
        </p:grpSpPr>
        <p:sp>
          <p:nvSpPr>
            <p:cNvPr id="18" name="Rounded Rectangle 17"/>
            <p:cNvSpPr/>
            <p:nvPr/>
          </p:nvSpPr>
          <p:spPr>
            <a:xfrm>
              <a:off x="1219200" y="5638800"/>
              <a:ext cx="35814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7274" y="5791198"/>
              <a:ext cx="3425249" cy="26396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2" name="Rounded Rectangular Callout 21"/>
          <p:cNvSpPr/>
          <p:nvPr/>
        </p:nvSpPr>
        <p:spPr>
          <a:xfrm>
            <a:off x="5943600" y="5562600"/>
            <a:ext cx="2667000" cy="990600"/>
          </a:xfrm>
          <a:prstGeom prst="wedgeRoundRectCallout">
            <a:avLst>
              <a:gd name="adj1" fmla="val -88179"/>
              <a:gd name="adj2" fmla="val -5715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Rockwell"/>
              </a:rPr>
              <a:t>for some </a:t>
            </a:r>
            <a:r>
              <a:rPr lang="de-AT" dirty="0" smtClean="0"/>
              <a:t>coalgebra homomorphisms</a:t>
            </a:r>
          </a:p>
          <a:p>
            <a:pPr algn="ctr"/>
            <a:r>
              <a:rPr lang="de-AT" i="1" dirty="0" smtClean="0"/>
              <a:t>h</a:t>
            </a:r>
            <a:r>
              <a:rPr lang="de-AT" baseline="-25000" dirty="0" smtClean="0"/>
              <a:t>1</a:t>
            </a:r>
            <a:r>
              <a:rPr lang="de-AT" dirty="0" smtClean="0"/>
              <a:t> and </a:t>
            </a:r>
            <a:r>
              <a:rPr lang="de-AT" i="1" dirty="0" smtClean="0"/>
              <a:t>h</a:t>
            </a:r>
            <a:r>
              <a:rPr lang="de-AT" baseline="-25000" dirty="0" smtClean="0"/>
              <a:t>2</a:t>
            </a:r>
            <a:endParaRPr lang="de-AT" dirty="0" smtClean="0"/>
          </a:p>
        </p:txBody>
      </p:sp>
      <p:sp>
        <p:nvSpPr>
          <p:cNvPr id="29" name="Rounded Rectangle 28"/>
          <p:cNvSpPr/>
          <p:nvPr/>
        </p:nvSpPr>
        <p:spPr>
          <a:xfrm rot="2148011">
            <a:off x="5056800" y="3163707"/>
            <a:ext cx="35814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Aim:  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85800" y="3886200"/>
            <a:ext cx="8077200" cy="167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Expressivity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057400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Bijective</a:t>
            </a:r>
            <a:r>
              <a:rPr lang="en-US" sz="2800" dirty="0" smtClean="0"/>
              <a:t> correspondence between</a:t>
            </a: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 				</a:t>
            </a:r>
            <a:endParaRPr lang="de-AT" i="1" dirty="0" smtClean="0"/>
          </a:p>
          <a:p>
            <a:pPr>
              <a:buNone/>
            </a:pPr>
            <a:r>
              <a:rPr lang="en-US" dirty="0" smtClean="0"/>
              <a:t>					 </a:t>
            </a:r>
            <a:r>
              <a:rPr lang="en-US" sz="2800" dirty="0" smtClean="0"/>
              <a:t>and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6</a:t>
            </a:fld>
            <a:endParaRPr lang="de-AT"/>
          </a:p>
        </p:txBody>
      </p:sp>
      <p:grpSp>
        <p:nvGrpSpPr>
          <p:cNvPr id="27" name="Group 26"/>
          <p:cNvGrpSpPr/>
          <p:nvPr/>
        </p:nvGrpSpPr>
        <p:grpSpPr>
          <a:xfrm>
            <a:off x="990600" y="304800"/>
            <a:ext cx="2743200" cy="990600"/>
            <a:chOff x="1524000" y="304800"/>
            <a:chExt cx="27432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524000" y="304800"/>
              <a:ext cx="2743200" cy="99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381000"/>
              <a:ext cx="2309727" cy="85660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6" name="Rounded Rectangle 25"/>
          <p:cNvSpPr/>
          <p:nvPr/>
        </p:nvSpPr>
        <p:spPr>
          <a:xfrm>
            <a:off x="990600" y="2362200"/>
            <a:ext cx="3048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" name="Picture 3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514600"/>
            <a:ext cx="2625502" cy="869958"/>
          </a:xfrm>
          <a:prstGeom prst="rect">
            <a:avLst/>
          </a:prstGeom>
          <a:noFill/>
          <a:ln/>
          <a:effectLst/>
        </p:spPr>
      </p:pic>
      <p:sp>
        <p:nvSpPr>
          <p:cNvPr id="25" name="Rounded Rectangle 24"/>
          <p:cNvSpPr/>
          <p:nvPr/>
        </p:nvSpPr>
        <p:spPr>
          <a:xfrm>
            <a:off x="5105400" y="2362200"/>
            <a:ext cx="3048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1" name="Picture 4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57800" y="2514600"/>
            <a:ext cx="2697707" cy="891207"/>
          </a:xfrm>
          <a:prstGeom prst="rect">
            <a:avLst/>
          </a:prstGeom>
          <a:noFill/>
          <a:ln/>
          <a:effectLst/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685800" y="3810000"/>
            <a:ext cx="80010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800" dirty="0" smtClean="0"/>
              <a:t>   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  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 transpose of the interpretation is  </a:t>
            </a:r>
            <a:r>
              <a:rPr kumimoji="0" lang="en-US" sz="2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componentwise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mono, then expressivity</a:t>
            </a:r>
            <a:r>
              <a:rPr lang="en-US" sz="2800" baseline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kumimoji="0" lang="de-AT" sz="28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n 18"/>
          <p:cNvSpPr/>
          <p:nvPr/>
        </p:nvSpPr>
        <p:spPr>
          <a:xfrm>
            <a:off x="1524000" y="4267200"/>
            <a:ext cx="457200" cy="457200"/>
          </a:xfrm>
          <a:prstGeom prst="sun">
            <a:avLst>
              <a:gd name="adj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9" name="Group 28"/>
          <p:cNvGrpSpPr/>
          <p:nvPr/>
        </p:nvGrpSpPr>
        <p:grpSpPr>
          <a:xfrm>
            <a:off x="4343400" y="5029200"/>
            <a:ext cx="4114800" cy="1600200"/>
            <a:chOff x="4343400" y="5029200"/>
            <a:chExt cx="4114800" cy="1600200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4343400" y="5029200"/>
              <a:ext cx="4114800" cy="1600200"/>
            </a:xfrm>
            <a:prstGeom prst="wedgeRoundRectCallout">
              <a:avLst>
                <a:gd name="adj1" fmla="val -105589"/>
                <a:gd name="adj2" fmla="val -7543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Factorisation system on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with diagonal fill-in</a:t>
              </a:r>
              <a:endParaRPr lang="de-AT" sz="1600" dirty="0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53000" y="5715000"/>
              <a:ext cx="2965761" cy="227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788541" y="5257800"/>
              <a:ext cx="216191" cy="24601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9" name="Group 38"/>
          <p:cNvGrpSpPr/>
          <p:nvPr/>
        </p:nvGrpSpPr>
        <p:grpSpPr>
          <a:xfrm>
            <a:off x="2362200" y="5867400"/>
            <a:ext cx="2133600" cy="533400"/>
            <a:chOff x="2362200" y="5867400"/>
            <a:chExt cx="2133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362200" y="5867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   </a:t>
              </a:r>
              <a:endParaRPr lang="de-AT" dirty="0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67000" y="6019800"/>
              <a:ext cx="1455971" cy="21581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  <p:bldP spid="26" grpId="0" animBg="1"/>
      <p:bldP spid="25" grpId="0" animBg="1"/>
      <p:bldP spid="3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vs. Boolean algebras  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91639" y="2743200"/>
            <a:ext cx="4227295" cy="1643948"/>
          </a:xfrm>
          <a:prstGeom prst="rect">
            <a:avLst/>
          </a:prstGeom>
          <a:noFill/>
          <a:ln/>
          <a:effectLst/>
        </p:spPr>
      </p:pic>
      <p:sp>
        <p:nvSpPr>
          <p:cNvPr id="13" name="Rounded Rectangular Callout 12"/>
          <p:cNvSpPr/>
          <p:nvPr/>
        </p:nvSpPr>
        <p:spPr>
          <a:xfrm>
            <a:off x="5562600" y="17526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contravariant powerset</a:t>
            </a:r>
            <a:endParaRPr lang="de-AT" dirty="0"/>
          </a:p>
        </p:txBody>
      </p:sp>
      <p:sp>
        <p:nvSpPr>
          <p:cNvPr id="21" name="Oval Callout 20"/>
          <p:cNvSpPr/>
          <p:nvPr/>
        </p:nvSpPr>
        <p:spPr>
          <a:xfrm>
            <a:off x="7086600" y="3886200"/>
            <a:ext cx="1600200" cy="838200"/>
          </a:xfrm>
          <a:prstGeom prst="wedgeEllipseCallout">
            <a:avLst>
              <a:gd name="adj1" fmla="val -73683"/>
              <a:gd name="adj2" fmla="val -56461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algebras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4800600"/>
            <a:ext cx="1524000" cy="609600"/>
          </a:xfrm>
          <a:prstGeom prst="wedgeRoundRectCallout">
            <a:avLst>
              <a:gd name="adj1" fmla="val -35550"/>
              <a:gd name="adj2" fmla="val -9410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ultrafilters</a:t>
            </a:r>
            <a:endParaRPr lang="de-AT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76800" y="5334000"/>
            <a:ext cx="2514600" cy="1066800"/>
            <a:chOff x="4876800" y="5334000"/>
            <a:chExt cx="2514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4876800" y="5334000"/>
              <a:ext cx="2514600" cy="1066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59278" y="5486400"/>
              <a:ext cx="2388098" cy="7674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24838" y="2133600"/>
              <a:ext cx="2770676" cy="52165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9" name="Group 38"/>
          <p:cNvGrpSpPr/>
          <p:nvPr/>
        </p:nvGrpSpPr>
        <p:grpSpPr>
          <a:xfrm>
            <a:off x="609600" y="3962400"/>
            <a:ext cx="3657600" cy="2438400"/>
            <a:chOff x="609600" y="3962400"/>
            <a:chExt cx="3657600" cy="2438400"/>
          </a:xfrm>
        </p:grpSpPr>
        <p:sp>
          <p:nvSpPr>
            <p:cNvPr id="34" name="Rounded Rectangle 33"/>
            <p:cNvSpPr/>
            <p:nvPr/>
          </p:nvSpPr>
          <p:spPr>
            <a:xfrm>
              <a:off x="609600" y="39624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58505" y="4572000"/>
              <a:ext cx="2377029" cy="65272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44521" y="55626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00510" y="4114800"/>
              <a:ext cx="2266179" cy="20270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365" y="54102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vs.  meet </a:t>
            </a:r>
            <a:r>
              <a:rPr lang="en-US" dirty="0" err="1" smtClean="0"/>
              <a:t>semilattices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1674" y="2738814"/>
            <a:ext cx="4375580" cy="1527981"/>
          </a:xfrm>
          <a:prstGeom prst="rect">
            <a:avLst/>
          </a:prstGeom>
          <a:noFill/>
          <a:ln/>
          <a:effectLst/>
        </p:spPr>
      </p:pic>
      <p:sp>
        <p:nvSpPr>
          <p:cNvPr id="17" name="Oval Callout 16"/>
          <p:cNvSpPr/>
          <p:nvPr/>
        </p:nvSpPr>
        <p:spPr>
          <a:xfrm>
            <a:off x="6705600" y="3886200"/>
            <a:ext cx="2057400" cy="838200"/>
          </a:xfrm>
          <a:prstGeom prst="wedgeEllipseCallout">
            <a:avLst>
              <a:gd name="adj1" fmla="val -64271"/>
              <a:gd name="adj2" fmla="val -62878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meet semilattices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562600" y="17526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contravariant powerset</a:t>
            </a:r>
            <a:endParaRPr lang="de-AT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724400" y="4724400"/>
            <a:ext cx="1524000" cy="609600"/>
          </a:xfrm>
          <a:prstGeom prst="wedgeRoundRectCallout">
            <a:avLst>
              <a:gd name="adj1" fmla="val -34844"/>
              <a:gd name="adj2" fmla="val -120573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filters</a:t>
            </a:r>
            <a:endParaRPr lang="de-AT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0" y="5334000"/>
            <a:ext cx="2514600" cy="914400"/>
            <a:chOff x="4572000" y="5334000"/>
            <a:chExt cx="2514600" cy="914400"/>
          </a:xfrm>
        </p:grpSpPr>
        <p:sp>
          <p:nvSpPr>
            <p:cNvPr id="21" name="Rounded Rectangle 20"/>
            <p:cNvSpPr/>
            <p:nvPr/>
          </p:nvSpPr>
          <p:spPr>
            <a:xfrm>
              <a:off x="4572000" y="5334000"/>
              <a:ext cx="2514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95477" y="5562600"/>
              <a:ext cx="1994073" cy="49019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2" name="Group 31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9472" y="2133600"/>
              <a:ext cx="2741408" cy="5221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609600" y="3962400"/>
            <a:ext cx="3657600" cy="2438400"/>
            <a:chOff x="609600" y="3962400"/>
            <a:chExt cx="3657600" cy="2438400"/>
          </a:xfrm>
        </p:grpSpPr>
        <p:sp>
          <p:nvSpPr>
            <p:cNvPr id="26" name="Rounded Rectangle 25"/>
            <p:cNvSpPr/>
            <p:nvPr/>
          </p:nvSpPr>
          <p:spPr>
            <a:xfrm>
              <a:off x="609600" y="39624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78556" y="4572000"/>
              <a:ext cx="2336925" cy="65336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8" name="Picture 3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44521" y="55626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07063" y="4114800"/>
              <a:ext cx="2453071" cy="2031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365" y="54102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 spaces </a:t>
            </a:r>
            <a:br>
              <a:rPr lang="en-US" dirty="0" smtClean="0"/>
            </a:br>
            <a:r>
              <a:rPr lang="en-US" dirty="0" smtClean="0"/>
              <a:t>vs. meet </a:t>
            </a:r>
            <a:r>
              <a:rPr lang="en-US" dirty="0" err="1" smtClean="0"/>
              <a:t>semilattices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Coalgebra Day, 11-3-2008, RUN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6" name="Rounded Rectangle 5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2936" y="2743200"/>
            <a:ext cx="4451528" cy="1491073"/>
          </a:xfrm>
          <a:prstGeom prst="rect">
            <a:avLst/>
          </a:prstGeom>
          <a:noFill/>
          <a:ln/>
          <a:effectLst/>
        </p:spPr>
      </p:pic>
      <p:sp>
        <p:nvSpPr>
          <p:cNvPr id="9" name="Oval Callout 8"/>
          <p:cNvSpPr/>
          <p:nvPr/>
        </p:nvSpPr>
        <p:spPr>
          <a:xfrm>
            <a:off x="4724400" y="4495800"/>
            <a:ext cx="2057400" cy="838200"/>
          </a:xfrm>
          <a:prstGeom prst="wedgeEllipseCallout">
            <a:avLst>
              <a:gd name="adj1" fmla="val -132768"/>
              <a:gd name="adj2" fmla="val -129616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measure spaces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0" y="5257800"/>
            <a:ext cx="3124200" cy="685800"/>
            <a:chOff x="4572000" y="5257800"/>
            <a:chExt cx="3124200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4572000" y="5257800"/>
              <a:ext cx="3124200" cy="685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31307" y="5334000"/>
              <a:ext cx="2883322" cy="43855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" name="Rounded Rectangular Callout 16"/>
          <p:cNvSpPr/>
          <p:nvPr/>
        </p:nvSpPr>
        <p:spPr>
          <a:xfrm>
            <a:off x="7086600" y="2362200"/>
            <a:ext cx="1676400" cy="2057400"/>
          </a:xfrm>
          <a:prstGeom prst="wedgeRoundRectCallout">
            <a:avLst>
              <a:gd name="adj1" fmla="val -61374"/>
              <a:gd name="adj2" fmla="val 92886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>
                <a:latin typeface="cmmi10"/>
              </a:rPr>
              <a:t>¾</a:t>
            </a:r>
            <a:r>
              <a:rPr lang="de-AT" sz="1600" dirty="0" smtClean="0"/>
              <a:t>-algebra: </a:t>
            </a:r>
          </a:p>
          <a:p>
            <a:pPr algn="ctr"/>
            <a:r>
              <a:rPr lang="en-US" sz="1600" dirty="0" smtClean="0"/>
              <a:t>“measurable”</a:t>
            </a:r>
            <a:endParaRPr lang="de-AT" sz="1600" dirty="0" smtClean="0"/>
          </a:p>
          <a:p>
            <a:pPr algn="ctr"/>
            <a:r>
              <a:rPr lang="de-AT" sz="1600" dirty="0" smtClean="0"/>
              <a:t>subsets closed under empty, complement, countable union</a:t>
            </a:r>
            <a:endParaRPr lang="de-AT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24200" y="5867400"/>
            <a:ext cx="4114800" cy="533400"/>
            <a:chOff x="3124200" y="5867400"/>
            <a:chExt cx="4114800" cy="533400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124200" y="5867400"/>
              <a:ext cx="4114800" cy="533400"/>
            </a:xfrm>
            <a:prstGeom prst="wedgeRoundRectCallout">
              <a:avLst>
                <a:gd name="adj1" fmla="val 22092"/>
                <a:gd name="adj2" fmla="val -61077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290685" y="6019800"/>
              <a:ext cx="3846387" cy="26713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4" name="Rounded Rectangular Callout 23"/>
          <p:cNvSpPr/>
          <p:nvPr/>
        </p:nvSpPr>
        <p:spPr>
          <a:xfrm>
            <a:off x="4495800" y="1600200"/>
            <a:ext cx="2667000" cy="762000"/>
          </a:xfrm>
          <a:prstGeom prst="wedgeRoundRectCallout">
            <a:avLst>
              <a:gd name="adj1" fmla="val -29500"/>
              <a:gd name="adj2" fmla="val 95621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maps a measure space to its </a:t>
            </a:r>
            <a:r>
              <a:rPr lang="de-AT" sz="1600" dirty="0" smtClean="0">
                <a:latin typeface="cmmi10"/>
              </a:rPr>
              <a:t>¾</a:t>
            </a:r>
            <a:r>
              <a:rPr lang="de-AT" sz="1600" dirty="0" smtClean="0"/>
              <a:t>-algebra</a:t>
            </a:r>
            <a:endParaRPr lang="de-AT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52600" y="4648200"/>
            <a:ext cx="2667000" cy="1066800"/>
            <a:chOff x="1828800" y="4648200"/>
            <a:chExt cx="2667000" cy="1066800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1828800" y="4648200"/>
              <a:ext cx="2667000" cy="1066800"/>
            </a:xfrm>
            <a:prstGeom prst="wedgeRoundRectCallout">
              <a:avLst>
                <a:gd name="adj1" fmla="val 60854"/>
                <a:gd name="adj2" fmla="val -106587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 smtClean="0"/>
            </a:p>
            <a:p>
              <a:pPr algn="ctr"/>
              <a:endParaRPr lang="de-AT" sz="1600" dirty="0" smtClean="0"/>
            </a:p>
            <a:p>
              <a:pPr algn="ctr"/>
              <a:r>
                <a:rPr lang="de-AT" sz="1600" dirty="0" smtClean="0"/>
                <a:t>filters  on  A with</a:t>
              </a:r>
            </a:p>
            <a:p>
              <a:pPr algn="ctr"/>
              <a:r>
                <a:rPr lang="de-AT" sz="1600" dirty="0" smtClean="0"/>
                <a:t> </a:t>
              </a:r>
              <a:r>
                <a:rPr lang="de-AT" sz="1600" dirty="0" smtClean="0">
                  <a:latin typeface="cmmi10"/>
                </a:rPr>
                <a:t>¾</a:t>
              </a:r>
              <a:r>
                <a:rPr lang="de-AT" sz="1600" dirty="0" smtClean="0"/>
                <a:t>-algebra generated by</a:t>
              </a:r>
            </a:p>
            <a:p>
              <a:pPr algn="ctr"/>
              <a:endParaRPr lang="de-AT" sz="1600" dirty="0" smtClean="0"/>
            </a:p>
            <a:p>
              <a:pPr algn="ctr"/>
              <a:endParaRPr lang="de-AT" sz="1600" dirty="0" smtClean="0"/>
            </a:p>
            <a:p>
              <a:pPr algn="ctr"/>
              <a:endParaRPr lang="en-US" sz="1600" dirty="0" smtClean="0"/>
            </a:p>
            <a:p>
              <a:pPr algn="ctr"/>
              <a:endParaRPr lang="de-AT" sz="1600" dirty="0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99261" y="5257800"/>
              <a:ext cx="1489241" cy="24360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1" name="Group 50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8123" y="2133600"/>
              <a:ext cx="2744106" cy="52268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35"/>
          <p:cNvGrpSpPr/>
          <p:nvPr/>
        </p:nvGrpSpPr>
        <p:grpSpPr>
          <a:xfrm>
            <a:off x="304800" y="4038600"/>
            <a:ext cx="3657600" cy="2438400"/>
            <a:chOff x="304800" y="4038600"/>
            <a:chExt cx="3657600" cy="2438400"/>
          </a:xfrm>
        </p:grpSpPr>
        <p:sp>
          <p:nvSpPr>
            <p:cNvPr id="29" name="Rounded Rectangle 28"/>
            <p:cNvSpPr/>
            <p:nvPr/>
          </p:nvSpPr>
          <p:spPr>
            <a:xfrm>
              <a:off x="304800" y="40386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30120" y="4648200"/>
              <a:ext cx="2424195" cy="6540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8" name="Picture 4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39721" y="56388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2262" y="4191000"/>
              <a:ext cx="2453071" cy="2031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564" y="54864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A@8KFCIPRQ1B8ACLKT" val="2973"/>
  <p:tag name="DEFAULTDISPLAY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&#10;&#10;\end{document}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igma: LP \Rightarrow PT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05"/>
  <p:tag name="PICTUREFILESIZE" val="24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x \sim y \quad \Leftrightarrow \quad h_1(x) = h_2(y)$$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0"/>
  <p:tag name="PICTUREFILESIZE" val="71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x \equiv y \quad \Leftrightarrow \quad \thry(x) = \thry(y)$$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247"/>
  <p:tag name="PICTUREFILESIZE" val="28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\begin{document}&#10;$$\begin{prooftree}&#10;{\Scottint{-}\colon \Frm\rightarrow \pred X} \Justifies {\thry\colon&#10;X\rightarrow F(\Frm)}&#10;\end{prooftree}$$&#10;\end{document}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8"/>
  <p:tag name="PICTUREFILESIZE" val="1049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@R3pc@C3pc{ \op{\cat{C}}\rrtwocell^{\vspace*{1mm}L\pred}_{\vspace*{1mm}\pred T}{\,\,\sigma} &amp;&#10;&amp; \cat{A} }$$}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121"/>
  <p:tag name="PICTUREFILESIZE" val="27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@R3pc@C3pc{\cat{A}\rrtwocell^{\vspace*{-10mm}{F}L}_{\vspace*{-20mm}T{F}}{\,\,\tau} &amp; &amp; \op{\cat{C}} }$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21"/>
  <p:tag name="PICTUREFILESIZE" val="61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T$ preserves ${\cal M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5"/>
  <p:tag name="PICTUREFILESIZE" val="39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{\cal M},{\cal E}), \,\, {\cal M}\subseteq \textrm{Monos}, \,\,{\cal E}\subseteq \textrm{Epis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5"/>
  <p:tag name="PICTUREFILESIZE" val="70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thbb{C}$&#10;&#10;\end{document}"/>
  <p:tag name="FILENAME" val="TP_tmp"/>
  <p:tag name="FORMAT" val="png16m"/>
  <p:tag name="RES" val="150"/>
  <p:tag name="BLEND" val="0"/>
  <p:tag name="TRANSPARENT" val="1"/>
  <p:tag name="TBUG" val="0"/>
  <p:tag name="ALLOWFS" val="0"/>
  <p:tag name="ORIGWIDTH" val="14"/>
  <p:tag name="PICTUREFILESIZE" val="3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 {\op{\Sets}}&#10;   \ar@/^1.5ex/[rrr]^{\Pow}  &amp; &amp; &amp;&#10;    {\BA} &#10;        \ar@/^1.5ex/[lll]^{{\ultra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5"/>
  <p:tag name="PICTUREFILESIZE" val="99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\xymatrix{{f: X} \rto &amp; {\ultraFil(A)\quad\mbox{in }\Sets}}} \Justifies&#10;{\xymatrix{g: A\rto &amp; {\Pow(X)\quad\mbox{in }\textbf{BA}}}}&#10;\end{prooftree}$$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222"/>
  <p:tag name="PICTUREFILESIZE" val="59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standard correspondence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69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Pow\ultraFil (A)$\\&#10;\vspace*{5mm}&#10;\noindent $\eta(a) = \{ \alpha \in \ultra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0"/>
  <p:tag name="PICTUREFILESIZE" val="138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psets $\alpha \subseteq A$, $\top \in \alpha$\\&#10;$a, b \in \alpha \Rightarrow a \land b \in \alpha$\\&#10;$\forall a \in A. a \in \alpha \text{~xor~} \neg a\in \alpha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173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9"/>
  <p:tag name="PICTUREFILESIZE" val="979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f: X} \rto &amp; {\Fil(A)\quad\mbox{in }\Sets}}} \Justifies&#10;{\xymatrix{g: A\rto &amp; {\Pow(X)\quad\mbox{in }\MSL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18"/>
  <p:tag name="PICTUREFILESIZE" val="133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``the same&quot; correspondence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2"/>
  <p:tag name="PICTUREFILESIZE" val="72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Pow\Fil (A)$\\&#10;\vspace*{5mm}&#10;\noindent $\eta(a) = \{ \alpha \in \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7"/>
  <p:tag name="PICTUREFILESIZE" val="129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psets $\alpha \subseteq A$, $\top \in \alpha$\\&#10;$a, b \in \alpha \Rightarrow a \land b \in \alpha$\\&#10;&#10;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7"/>
  <p:tag name="PICTUREFILESIZE" val="107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 {\op{\Meas}}&#10;   \ar@/^1.5ex/[rrr]^{\sig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7"/>
  <p:tag name="PICTUREFILESIZE" val="975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f: X} \rto &amp; {\Fil(A)\quad\mbox{in }\Meas}}} \Justifies&#10;{\xymatrix{g: A\rto &amp; {\sig(X)\quad\mbox{in }\MSL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6"/>
  <p:tag name="PICTUREFILESIZE" val="1355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``the same&quot; correspondence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2"/>
  <p:tag name="PICTUREFILESIZE" val="72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{&#10;{PA} \ar[r]^{\eta P} \ar@{=}[dr] &amp; {PFPA} \ar[d]^{P\varepsilon}\\&#10;&amp; {PA} } $$&#10;$$\xymatrix{&#10;{FA} \ar[r]^{\varepsilon F} \ar@{=}[dr] &amp; {FPFA} \ar[d]^{F\eta}\\&#10;&amp; {FA} } $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0"/>
  <p:tag name="PICTUREFILESIZE" val="171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sig\Fil (A)$\\&#10;\vspace*{5mm}&#10;\noindent $\eta(a) = \{ \alpha \in \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7"/>
  <p:tag name="PICTUREFILESIZE" val="1312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{\eta(a) \mid a \in A 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0"/>
  <p:tag name="PICTUREFILESIZE" val="364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f: X \to Y$ with $f^{-1}(\sig(Y)) \subseteq \sig(X)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3"/>
  <p:tag name="PICTUREFILESIZE" val="74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objects: pairs $(X, \sig(X))$\\&#10;arrows:  measurable functions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17"/>
  <p:tag name="PICTUREFILESIZE" val="1189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Giry$-coalgebras in $\Mea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0"/>
  <p:tag name="PICTUREFILESIZE" val="56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Giry}}\hspace*{-2mm}&#10;\xymatrix{ {\op{\Meas}}&#10;   \ar@/^1.5ex/[rrr]^{\sig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4"/>
  <p:tag name="PICTUREFILESIZE" val="1184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st_f(X) = \{ \varphi: X \to [0,1] \mid \support(\varphi) \text{~{f}inite,~} &#10;\sum_{x \in X}\varphi(x)  \le 1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51"/>
  <p:tag name="PICTUREFILESIZE" val="1242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Dst_f}}\hspace*{-2mm}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0"/>
  <p:tag name="PICTUREFILESIZE" val="1227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st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5"/>
  <p:tag name="PICTUREFILESIZE" val="602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Pow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3"/>
  <p:tag name="PICTUREFILESIZE" val="594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{F} \dashv \pred$, \quad&#10;$\eta_A: A \to PFA$ in $\cat{A}$, \quad&#10;$\varepsilon_X: X \to FPX$ in $\cat{C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04"/>
  <p:tag name="PICTUREFILESIZE" val="847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\ar@(ul,dl)_{\Pow_f}}\hspace*{-2mm}&#10;\xymatrix{ {\op{\Sets}}&#10;   \ar@/^1.5ex/[rrr]^{\Pow}  &amp; &amp; &amp;&#10;    {\BA} &#10;        \ar@/^1.5ex/[lll]^{{\ultra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123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it{ev}_{M}: \Giry X \to [0,1]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38"/>
  <p:tag name="PICTUREFILESIZE" val="424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varphi \mapsto \varphi(M)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00"/>
  <p:tag name="PICTUREFILESIZE" val="36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{ \,\square_{r}(M) \mid r \in \mathbb{Q} \cap [0,1]\}$\\&#10;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1"/>
  <p:tag name="PICTUREFILESIZE" val="57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 \square_{r}(M) = \{ \varphi  \in \Giry X \mid \varphi(M) \ge r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0"/>
  <p:tag name="PICTUREFILESIZE" val="925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{\cal M},{\cal E}), \,\, {\cal M}\subseteq \textrm{Monos}, \,\,{\cal E}\subseteq \textrm{Epis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5"/>
  <p:tag name="PICTUREFILESIZE" val="70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thbb{C}$&#10;&#10;\end{document}"/>
  <p:tag name="FILENAME" val="TP_tmp"/>
  <p:tag name="FORMAT" val="png16m"/>
  <p:tag name="RES" val="150"/>
  <p:tag name="BLEND" val="0"/>
  <p:tag name="TRANSPARENT" val="1"/>
  <p:tag name="TBUG" val="0"/>
  <p:tag name="ALLOWFS" val="0"/>
  <p:tag name="ORIGWIDTH" val="14"/>
  <p:tag name="PICTUREFILESIZE" val="3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Giry X = \{ \varphi: \sig X \to [0,1] \mid \varphi(\emptyset) = 0, \varphi(\cup_{i} M_i)&#10;= \sum_i \varphi(M_i)\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53"/>
  <p:tag name="PICTUREFILESIZE" val="125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X, \sig X) \mapsto (\Giry X, \sig\Giry X)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0"/>
  <p:tag name="PICTUREFILESIZE" val="58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\small{$$\xymatrix@R3pc{&#10;L(\Frm)\ddto_{\cong}\rrdashed|&gt;\tip^-{L\Scottint{-}} &amp; &amp;&#10;   L\pred X\dto^{\sigma_X} \\&#10;&amp; &amp; \pred TX\dto^{\pred c} \\&#10;\Frm\rrdashed|&gt;\tip_-{\Scottint{-}} &amp; &amp; \pred X&#10;}$$&#10;&#10;&#10;&#10;&#10;&#10;&#10;&#10;&#10;&#10;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2"/>
  <p:tag name="PICTUREFILESIZE" val="181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(S)  =  \setin{u}{\Powf(X)}{u\subseteq S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1"/>
  <p:tag name="PICTUREFILESIZE" val="63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Powf\ultraFil \Rightarrow \ultraFil L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1"/>
  <p:tag name="PICTUREFILESIZE" val="973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\ar@(ul,dl)_{\Pow_f}}\hspace*{-2mm} \xymatrix{ {\op{\Sets}}&#10;   \ar@/^1.5ex/[rrr]^{\Pow}  &amp; &amp; &amp;&#10;    {\BA}&#10;        \ar@/^1.5ex/[lll]^{{\ultraFil}}}&#10;\hspace*{-2mm}\xymatrix{\ar@(ur,dr)^{L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1"/>
  <p:tag name="PICTUREFILESIZE" val="1403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corresponds to $\boxtimes\colon L\Pow&#10;\Rightarrow \Pow \Pow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4"/>
  <p:tag name="PICTUREFILESIZE" val="655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_r(S)&#10; = &#10;\setin{\varphi}{\Dstf(X)}{\sum_{x \in S}\varphi(x) \ge r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3"/>
  <p:tag name="PICTUREFILESIZE" val="97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Dstf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3"/>
  <p:tag name="PICTUREFILESIZE" val="97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sqcup_r$&#10;&#10;\end{document}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"/>
  <p:tag name="PICTUREFILESIZE" val="83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Dstf}}\hspace*{-2mm} \xymatrix{ {\op{\Sets}}&#10;   \ar@/^1.5ex/[rrr]^{\Pow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6"/>
  <p:tag name="PICTUREFILESIZE" val="1408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corresponds to $\boxtimes\colon K\Pow&#10;\Rightarrow \Pow \Dst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0"/>
  <p:tag name="PICTUREFILESIZE" val="709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_r(M)&#10; = &#10;\setin{\varphi}{\Giry(X)}{\varphi(M) \ge r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5"/>
  <p:tag name="PICTUREFILESIZE" val="78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xymatrix{&#10;{TX} \\&#10;{X} \ar[u]_{c}&#10;}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4"/>
  <p:tag name="PICTUREFILESIZE" val="384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Giry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48"/>
  <p:tag name="PICTUREFILESIZE" val="960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Giry}}\hspace*{-2mm} \xymatrix{ {\op{\Meas}}&#10;   \ar@/^1.5ex/[rrr]^{\sig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5"/>
  <p:tag name="PICTUREFILESIZE" val="1386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corresponds to $\boxtimes\colon K\sig&#10;\Rightarrow \sig \Giry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1"/>
  <p:tag name="PICTUREFILESIZE" val="711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xymatrix@R2pc@C5pc{&#10;\op{\Meas}\arrow @/^2ex/ [dd]^{U}\drrto^{\sig} \\&#10;&amp; &amp; \textbf{MSL}\arrow @/^2ex/ [dll]^{\Fil}\arrow @/^2ex/ [ull]^(0.6){\Fil} \\&#10;\op{\Sets}\urrto^{\Pow}\uuto^{D}&#10;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9"/>
  <p:tag name="PICTUREFILESIZE" val="2355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U\Fil \dashv \sig D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89"/>
  <p:tag name="PICTUREFILESIZE" val="29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Hence $\Fil \dashv \Pow$  via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50"/>
  <p:tag name="PICTUREFILESIZE" val="40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by composition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31"/>
  <p:tag name="PICTUREFILESIZE" val="446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D(X) = (X, \Pow(X))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55"/>
  <p:tag name="PICTUREFILESIZE" val="47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xymatrix@R3pc{&#10;\Dstf X\\&#10;X \ar[u]_{c}&#10;}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1"/>
  <p:tag name="PICTUREFILESIZE" val="506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psto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0"/>
  <p:tag name="PICTUREFILESIZE" val="5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for arbitrary coalgebr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4"/>
  <p:tag name="PICTUREFILESIZE" val="604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xymatrix@R3pc{\Giry (X, \Pow X)\\&#10;(X, \Pow X) \ar[u]_{\overline{\rho}\after Dc}&#10;}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1"/>
  <p:tag name="PICTUREFILESIZE" val="1125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&#10;via an embedding natural transformation $\rho: \Dstf U \Rightarrow U\Giry$&#10;&#10;%\vspace*{2mm}&#10;\hspace*{2cm}$\rho(\varphi) = \left[M \mapsto \sum_{x \in M} \varphi(x) \right]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07"/>
  <p:tag name="PICTUREFILESIZE" val="195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@R4.3pc{\ar@(ul,dl)_{\Giry}&#10;\\ \\ \ar@(ul,dl)_{\Dstf}}\hspace*{-3mm}&#10;\xymatrix@R3pc@C5pc{ \hspace*{1mm}{\op{\Meas}}\hspace*{-1mm}&#10;\ar@/^2ex/[dd]^{U} \drrto^{\sig}&#10; &amp; &amp; \\&#10;&amp; &amp; {\textbf{MSL}}\ar@/^2ex/[dll]^{\Fil} \ar@/^2ex/[ull]^(0.6){\Fil} \\&#10;{\op{\Sets}} \urrto^{\Pow} \uuto^{D}   &amp; &amp; }&#10;$$&#10;\end{document}&#10;&#10;&#10;&#10;&#10;&#10;&#10;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82"/>
  <p:tag name="PICTUREFILESIZE" val="3102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varphi \in \Dstf(X)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98"/>
  <p:tag name="PICTUREFILESIZE" val="425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S \in \Pow(X) = \sig(DX)$&#10;&#10;\end{document}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3"/>
  <p:tag name="PICTUREFILESIZE" val="655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Expressivity for Markov chains follows from\\ expressivity for Markov processes !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76"/>
  <p:tag name="PICTUREFILESIZE" val="2074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&#10;\rho\Fil \colon \Dstf U\Fil \Rightarrow&#10;U\Giry\Fil&#10;$ is componentwise mono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91"/>
  <p:tag name="PICTUREFILESIZE" val="1145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$ &#10;\boxtimes^{\Dstf}&#10; = &#10;\Pow(\rho) \after \boxtimes^{\Giry}&#10; \qquad\mbox{and}\qquad&#10;\overline{\boxtimes}^{\Dstf}&#10; = &#10;U(\overline{\boxtimes}^{\Giry}) \after \rho\Fil&#10;$}&#10;\end{document}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73"/>
  <p:tag name="PICTUREFILESIZE" val="970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varphi \in  \square^{\Dstf}_r(S)  \Leftrightarrow \rho(\varphi) \in \square^{\Giry}_r(S)$ &#10;}&#10;\end{document}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1"/>
  <p:tag name="PICTUREFILESIZE" val="77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L: \Frm \stackrel{\cong}{\longrightarrow} \Frm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1"/>
  <p:tag name="PICTUREFILESIZE" val="473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490</Words>
  <Application>Microsoft Office PowerPoint</Application>
  <PresentationFormat>On-screen Show (4:3)</PresentationFormat>
  <Paragraphs>191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Rockwell</vt:lpstr>
      <vt:lpstr>MSBM10</vt:lpstr>
      <vt:lpstr>TIMES-ROMAN</vt:lpstr>
      <vt:lpstr>CMMI8</vt:lpstr>
      <vt:lpstr>CMSY8</vt:lpstr>
      <vt:lpstr>HELVETICA</vt:lpstr>
      <vt:lpstr>CMBX12</vt:lpstr>
      <vt:lpstr>LCMSS8</vt:lpstr>
      <vt:lpstr>CMEX10</vt:lpstr>
      <vt:lpstr>MSAM10</vt:lpstr>
      <vt:lpstr>HELVETICA-BOLD</vt:lpstr>
      <vt:lpstr>Wingdings 2</vt:lpstr>
      <vt:lpstr>cmmi10</vt:lpstr>
      <vt:lpstr>Calibri</vt:lpstr>
      <vt:lpstr>Foundry</vt:lpstr>
      <vt:lpstr>Exemplaric Expressivity of Modal  Logics </vt:lpstr>
      <vt:lpstr>Outline</vt:lpstr>
      <vt:lpstr>Via dual adjunctions</vt:lpstr>
      <vt:lpstr>Logical set-up</vt:lpstr>
      <vt:lpstr>Logical equivalence behavioural equivalence</vt:lpstr>
      <vt:lpstr>  Expressivity</vt:lpstr>
      <vt:lpstr>Sets vs. Boolean algebras   </vt:lpstr>
      <vt:lpstr>Sets vs.  meet semilattices</vt:lpstr>
      <vt:lpstr>Measure spaces  vs. meet semilattices</vt:lpstr>
      <vt:lpstr>Behaviour via coalgebras</vt:lpstr>
      <vt:lpstr>The Giry monad</vt:lpstr>
      <vt:lpstr>Logic for  transition systems</vt:lpstr>
      <vt:lpstr>Logic for  Markov chains</vt:lpstr>
      <vt:lpstr>Logic for  Markov processes</vt:lpstr>
      <vt:lpstr>Discrete to indescrete</vt:lpstr>
      <vt:lpstr>Discrete to indiscrete</vt:lpstr>
      <vt:lpstr>Discrete to indiscrete</vt:lpstr>
      <vt:lpstr>Conclusions</vt:lpstr>
    </vt:vector>
  </TitlesOfParts>
  <Company>TU Wien - Campusversion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Exemplaric expressivity</dc:title>
  <dc:creator>ana</dc:creator>
  <cp:lastModifiedBy>ana</cp:lastModifiedBy>
  <cp:revision>244</cp:revision>
  <dcterms:created xsi:type="dcterms:W3CDTF">2008-02-21T12:30:52Z</dcterms:created>
  <dcterms:modified xsi:type="dcterms:W3CDTF">2008-03-12T15:42:55Z</dcterms:modified>
</cp:coreProperties>
</file>