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78.xml" ContentType="application/vnd.openxmlformats-officedocument.presentationml.tags+xml"/>
  <Override PartName="/ppt/tags/tag96.xml" ContentType="application/vnd.openxmlformats-officedocument.presentationml.tags+xml"/>
  <Override PartName="/ppt/tags/tag100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tags/tag85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92.xml" ContentType="application/vnd.openxmlformats-officedocument.presentationml.tags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tags/tag81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tags/tag70.xml" ContentType="application/vnd.openxmlformats-officedocument.presentationml.tags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101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68.xml" ContentType="application/vnd.openxmlformats-officedocument.presentationml.tags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ppt/tags/tag66.xml" ContentType="application/vnd.openxmlformats-officedocument.presentationml.tags+xml"/>
  <Override PartName="/ppt/tags/tag75.xml" ContentType="application/vnd.openxmlformats-officedocument.presentationml.tags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tags/tag64.xml" ContentType="application/vnd.openxmlformats-officedocument.presentationml.tags+xml"/>
  <Override PartName="/ppt/tags/tag73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62.xml" ContentType="application/vnd.openxmlformats-officedocument.presentationml.tags+xml"/>
  <Override PartName="/ppt/tags/tag71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ags/tag98.xml" ContentType="application/vnd.openxmlformats-officedocument.presentationml.tags+xml"/>
  <Override PartName="/ppt/tags/tag102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87.xml" ContentType="application/vnd.openxmlformats-officedocument.presentationml.tags+xml"/>
  <Default Extension="rels" ContentType="application/vnd.openxmlformats-package.relationships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tags/tag94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90.xml" ContentType="application/vnd.openxmlformats-officedocument.presentationml.tags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103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tags/tag99.xml" ContentType="application/vnd.openxmlformats-officedocument.presentationml.tags+xml"/>
  <Default Extension="jpeg" ContentType="image/jpeg"/>
  <Override PartName="/ppt/tags/tag3.xml" ContentType="application/vnd.openxmlformats-officedocument.presentationml.tags+xml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152" r:id="rId1"/>
  </p:sldMasterIdLst>
  <p:notesMasterIdLst>
    <p:notesMasterId r:id="rId24"/>
  </p:notesMasterIdLst>
  <p:sldIdLst>
    <p:sldId id="256" r:id="rId2"/>
    <p:sldId id="279" r:id="rId3"/>
    <p:sldId id="260" r:id="rId4"/>
    <p:sldId id="259" r:id="rId5"/>
    <p:sldId id="267" r:id="rId6"/>
    <p:sldId id="268" r:id="rId7"/>
    <p:sldId id="269" r:id="rId8"/>
    <p:sldId id="261" r:id="rId9"/>
    <p:sldId id="262" r:id="rId10"/>
    <p:sldId id="263" r:id="rId11"/>
    <p:sldId id="270" r:id="rId12"/>
    <p:sldId id="280" r:id="rId13"/>
    <p:sldId id="272" r:id="rId14"/>
    <p:sldId id="274" r:id="rId15"/>
    <p:sldId id="275" r:id="rId16"/>
    <p:sldId id="281" r:id="rId17"/>
    <p:sldId id="276" r:id="rId18"/>
    <p:sldId id="273" r:id="rId19"/>
    <p:sldId id="271" r:id="rId20"/>
    <p:sldId id="282" r:id="rId21"/>
    <p:sldId id="278" r:id="rId22"/>
    <p:sldId id="277" r:id="rId23"/>
  </p:sldIdLst>
  <p:sldSz cx="9144000" cy="6858000" type="screen4x3"/>
  <p:notesSz cx="6858000" cy="9144000"/>
  <p:embeddedFontLst>
    <p:embeddedFont>
      <p:font typeface="Rockwell" pitchFamily="18" charset="0"/>
      <p:regular r:id="rId25"/>
      <p:bold r:id="rId26"/>
      <p:italic r:id="rId27"/>
      <p:boldItalic r:id="rId28"/>
    </p:embeddedFont>
    <p:embeddedFont>
      <p:font typeface="MSBM10" pitchFamily="34" charset="0"/>
      <p:regular r:id="rId29"/>
    </p:embeddedFont>
    <p:embeddedFont>
      <p:font typeface="CMMI8" pitchFamily="34" charset="0"/>
      <p:regular r:id="rId30"/>
    </p:embeddedFont>
    <p:embeddedFont>
      <p:font typeface="CMSY8" pitchFamily="34" charset="0"/>
      <p:regular r:id="rId31"/>
    </p:embeddedFont>
    <p:embeddedFont>
      <p:font typeface="CMBX12" pitchFamily="34" charset="0"/>
      <p:regular r:id="rId32"/>
    </p:embeddedFont>
    <p:embeddedFont>
      <p:font typeface="LCMSS8" pitchFamily="34" charset="0"/>
      <p:regular r:id="rId33"/>
    </p:embeddedFont>
    <p:embeddedFont>
      <p:font typeface="CMEX10" pitchFamily="34" charset="0"/>
      <p:regular r:id="rId34"/>
    </p:embeddedFont>
    <p:embeddedFont>
      <p:font typeface="MSAM10" pitchFamily="34" charset="0"/>
      <p:regular r:id="rId35"/>
    </p:embeddedFont>
    <p:embeddedFont>
      <p:font typeface="Wingdings 2" pitchFamily="18" charset="2"/>
      <p:regular r:id="rId36"/>
    </p:embeddedFont>
    <p:embeddedFont>
      <p:font typeface="cmmi10" pitchFamily="34" charset="0"/>
      <p:regular r:id="rId37"/>
    </p:embeddedFont>
    <p:embeddedFont>
      <p:font typeface="Calibri" pitchFamily="34" charset="0"/>
      <p:regular r:id="rId38"/>
      <p:bold r:id="rId39"/>
      <p:italic r:id="rId40"/>
      <p:boldItalic r:id="rId41"/>
    </p:embeddedFont>
  </p:embeddedFontLst>
  <p:custDataLst>
    <p:tags r:id="rId42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43" autoAdjust="0"/>
    <p:restoredTop sz="86480" autoAdjust="0"/>
  </p:normalViewPr>
  <p:slideViewPr>
    <p:cSldViewPr>
      <p:cViewPr varScale="1">
        <p:scale>
          <a:sx n="46" d="100"/>
          <a:sy n="46" d="100"/>
        </p:scale>
        <p:origin x="-91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E1192-ABD4-4ADD-9A1F-B0912C205529}" type="datetimeFigureOut">
              <a:rPr lang="de-DE" smtClean="0"/>
              <a:pPr/>
              <a:t>07.12.2009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F947C-4747-4379-8D0A-23B3870E32A3}" type="slidenum">
              <a:rPr lang="de-AT" smtClean="0"/>
              <a:pPr/>
              <a:t>‹#›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			</a:t>
            </a:r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F947C-4747-4379-8D0A-23B3870E32A3}" type="slidenum">
              <a:rPr lang="de-AT" smtClean="0"/>
              <a:pPr/>
              <a:t>1</a:t>
            </a:fld>
            <a:endParaRPr lang="de-A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F947C-4747-4379-8D0A-23B3870E32A3}" type="slidenum">
              <a:rPr lang="de-AT" smtClean="0"/>
              <a:pPr/>
              <a:t>7</a:t>
            </a:fld>
            <a:endParaRPr lang="de-A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F947C-4747-4379-8D0A-23B3870E32A3}" type="slidenum">
              <a:rPr lang="de-AT" smtClean="0"/>
              <a:pPr/>
              <a:t>8</a:t>
            </a:fld>
            <a:endParaRPr lang="de-A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F947C-4747-4379-8D0A-23B3870E32A3}" type="slidenum">
              <a:rPr lang="de-AT" smtClean="0"/>
              <a:pPr/>
              <a:t>11</a:t>
            </a:fld>
            <a:endParaRPr lang="de-A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F947C-4747-4379-8D0A-23B3870E32A3}" type="slidenum">
              <a:rPr lang="de-AT" smtClean="0"/>
              <a:pPr/>
              <a:t>19</a:t>
            </a:fld>
            <a:endParaRPr lang="de-A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F947C-4747-4379-8D0A-23B3870E32A3}" type="slidenum">
              <a:rPr lang="de-AT" smtClean="0"/>
              <a:pPr/>
              <a:t>20</a:t>
            </a:fld>
            <a:endParaRPr lang="de-A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F947C-4747-4379-8D0A-23B3870E32A3}" type="slidenum">
              <a:rPr lang="de-AT" smtClean="0"/>
              <a:pPr/>
              <a:t>21</a:t>
            </a:fld>
            <a:endParaRPr lang="de-A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2BC71527-498D-424D-A7DE-9D2A3C16FD2C}" type="datetime1">
              <a:rPr lang="de-DE" smtClean="0"/>
              <a:pPr/>
              <a:t>07.12.2009</a:t>
            </a:fld>
            <a:endParaRPr lang="de-AT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5AB7C0C-A152-4B9F-982C-EFE1E45F8032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r>
              <a:rPr lang="pt-BR" smtClean="0"/>
              <a:t>Dagstuhl Seminar on Coalgebraic Logics, 7.12.9</a:t>
            </a:r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580FCD-121A-4CDD-B5B1-97AF5A2CCCBF}" type="datetime1">
              <a:rPr lang="de-DE" smtClean="0"/>
              <a:pPr/>
              <a:t>07.12.2009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t-BR" smtClean="0"/>
              <a:t>Dagstuhl Seminar on Coalgebraic Logics, 7.12.9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AB7C0C-A152-4B9F-982C-EFE1E45F8032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0E6A83E-F7DF-4E3A-B816-5B8066171808}" type="datetime1">
              <a:rPr lang="de-DE" smtClean="0"/>
              <a:pPr/>
              <a:t>07.12.2009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t-BR" smtClean="0"/>
              <a:t>Dagstuhl Seminar on Coalgebraic Logics, 7.12.9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AB7C0C-A152-4B9F-982C-EFE1E45F8032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882103-75AE-4549-917E-1C3B4BFBBF3B}" type="datetime1">
              <a:rPr lang="de-DE" smtClean="0"/>
              <a:pPr/>
              <a:t>07.12.2009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t-BR" smtClean="0"/>
              <a:t>Dagstuhl Seminar on Coalgebraic Logics, 7.12.9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AB7C0C-A152-4B9F-982C-EFE1E45F8032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87C23D1D-AC0F-4C91-AA0F-9A71BEB863AC}" type="datetime1">
              <a:rPr lang="de-DE" smtClean="0"/>
              <a:pPr/>
              <a:t>07.12.2009</a:t>
            </a:fld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5AB7C0C-A152-4B9F-982C-EFE1E45F8032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r>
              <a:rPr lang="pt-BR" smtClean="0"/>
              <a:t>Dagstuhl Seminar on Coalgebraic Logics, 7.12.9</a:t>
            </a:r>
            <a:endParaRPr lang="de-A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1D1CC5-40CB-432E-BEEB-A68A4D4129B4}" type="datetime1">
              <a:rPr lang="de-DE" smtClean="0"/>
              <a:pPr/>
              <a:t>07.12.2009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t-BR" smtClean="0"/>
              <a:t>Dagstuhl Seminar on Coalgebraic Logics, 7.12.9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45AB7C0C-A152-4B9F-982C-EFE1E45F8032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84088F-F0C4-4EF7-905E-09740B3ACAE4}" type="datetime1">
              <a:rPr lang="de-DE" smtClean="0"/>
              <a:pPr/>
              <a:t>07.12.2009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t-BR" smtClean="0"/>
              <a:t>Dagstuhl Seminar on Coalgebraic Logics, 7.12.9</a:t>
            </a:r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45AB7C0C-A152-4B9F-982C-EFE1E45F8032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0F0D77-5D38-487C-918F-83EB16393CD9}" type="datetime1">
              <a:rPr lang="de-DE" smtClean="0"/>
              <a:pPr/>
              <a:t>07.12.2009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t-BR" smtClean="0"/>
              <a:t>Dagstuhl Seminar on Coalgebraic Logics, 7.12.9</a:t>
            </a:r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AB7C0C-A152-4B9F-982C-EFE1E45F8032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A0E0EC-FD0A-4DDD-8EEF-7A3EFA5AA183}" type="datetime1">
              <a:rPr lang="de-DE" smtClean="0"/>
              <a:pPr/>
              <a:t>07.12.2009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t-BR" smtClean="0"/>
              <a:t>Dagstuhl Seminar on Coalgebraic Logics, 7.12.9</a:t>
            </a:r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AB7C0C-A152-4B9F-982C-EFE1E45F8032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A84FA527-4F63-44ED-901C-FD00259C2F22}" type="datetime1">
              <a:rPr lang="de-DE" smtClean="0"/>
              <a:pPr/>
              <a:t>07.12.2009</a:t>
            </a:fld>
            <a:endParaRPr lang="de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5AB7C0C-A152-4B9F-982C-EFE1E45F8032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r>
              <a:rPr lang="pt-BR" smtClean="0"/>
              <a:t>Dagstuhl Seminar on Coalgebraic Logics, 7.12.9</a:t>
            </a:r>
            <a:endParaRPr lang="de-A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8156EE93-4247-4D05-9E80-89CBD0BD102A}" type="datetime1">
              <a:rPr lang="de-DE" smtClean="0"/>
              <a:pPr/>
              <a:t>07.12.2009</a:t>
            </a:fld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5AB7C0C-A152-4B9F-982C-EFE1E45F8032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r>
              <a:rPr lang="pt-BR" smtClean="0"/>
              <a:t>Dagstuhl Seminar on Coalgebraic Logics, 7.12.9</a:t>
            </a:r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r>
              <a:rPr lang="pt-BR" smtClean="0"/>
              <a:t>Dagstuhl Seminar on Coalgebraic Logics, 7.12.9</a:t>
            </a:r>
            <a:endParaRPr lang="de-AT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4B8B60CC-1D42-4926-A374-1365CF043A48}" type="datetime1">
              <a:rPr lang="de-DE" smtClean="0"/>
              <a:pPr/>
              <a:t>07.12.2009</a:t>
            </a:fld>
            <a:endParaRPr lang="de-AT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45AB7C0C-A152-4B9F-982C-EFE1E45F8032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</p:sldLayoutIdLst>
  <p:hf hdr="0" dt="0"/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13" Type="http://schemas.openxmlformats.org/officeDocument/2006/relationships/image" Target="../media/image37.png"/><Relationship Id="rId18" Type="http://schemas.openxmlformats.org/officeDocument/2006/relationships/image" Target="../media/image34.png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12" Type="http://schemas.openxmlformats.org/officeDocument/2006/relationships/image" Target="../media/image36.png"/><Relationship Id="rId17" Type="http://schemas.openxmlformats.org/officeDocument/2006/relationships/image" Target="../media/image27.png"/><Relationship Id="rId2" Type="http://schemas.openxmlformats.org/officeDocument/2006/relationships/tags" Target="../tags/tag40.xml"/><Relationship Id="rId16" Type="http://schemas.openxmlformats.org/officeDocument/2006/relationships/image" Target="../media/image40.png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image" Target="../media/image35.png"/><Relationship Id="rId5" Type="http://schemas.openxmlformats.org/officeDocument/2006/relationships/tags" Target="../tags/tag43.xml"/><Relationship Id="rId15" Type="http://schemas.openxmlformats.org/officeDocument/2006/relationships/image" Target="../media/image39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29.png"/><Relationship Id="rId4" Type="http://schemas.openxmlformats.org/officeDocument/2006/relationships/tags" Target="../tags/tag42.xml"/><Relationship Id="rId9" Type="http://schemas.openxmlformats.org/officeDocument/2006/relationships/tags" Target="../tags/tag47.xml"/><Relationship Id="rId1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notesSlide" Target="../notesSlides/notesSlide4.xml"/><Relationship Id="rId18" Type="http://schemas.openxmlformats.org/officeDocument/2006/relationships/image" Target="../media/image44.png"/><Relationship Id="rId3" Type="http://schemas.openxmlformats.org/officeDocument/2006/relationships/tags" Target="../tags/tag50.xml"/><Relationship Id="rId21" Type="http://schemas.openxmlformats.org/officeDocument/2006/relationships/image" Target="../media/image47.png"/><Relationship Id="rId7" Type="http://schemas.openxmlformats.org/officeDocument/2006/relationships/tags" Target="../tags/tag54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43.png"/><Relationship Id="rId2" Type="http://schemas.openxmlformats.org/officeDocument/2006/relationships/tags" Target="../tags/tag49.xml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24" Type="http://schemas.openxmlformats.org/officeDocument/2006/relationships/image" Target="../media/image50.png"/><Relationship Id="rId5" Type="http://schemas.openxmlformats.org/officeDocument/2006/relationships/tags" Target="../tags/tag52.xml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10" Type="http://schemas.openxmlformats.org/officeDocument/2006/relationships/tags" Target="../tags/tag57.xml"/><Relationship Id="rId19" Type="http://schemas.openxmlformats.org/officeDocument/2006/relationships/image" Target="../media/image45.png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image" Target="../media/image7.png"/><Relationship Id="rId22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7" Type="http://schemas.openxmlformats.org/officeDocument/2006/relationships/image" Target="../media/image53.png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69.xml"/><Relationship Id="rId13" Type="http://schemas.openxmlformats.org/officeDocument/2006/relationships/image" Target="../media/image21.png"/><Relationship Id="rId3" Type="http://schemas.openxmlformats.org/officeDocument/2006/relationships/tags" Target="../tags/tag64.xml"/><Relationship Id="rId7" Type="http://schemas.openxmlformats.org/officeDocument/2006/relationships/tags" Target="../tags/tag68.xml"/><Relationship Id="rId12" Type="http://schemas.openxmlformats.org/officeDocument/2006/relationships/image" Target="../media/image20.png"/><Relationship Id="rId17" Type="http://schemas.openxmlformats.org/officeDocument/2006/relationships/image" Target="../media/image59.png"/><Relationship Id="rId2" Type="http://schemas.openxmlformats.org/officeDocument/2006/relationships/tags" Target="../tags/tag63.xml"/><Relationship Id="rId16" Type="http://schemas.openxmlformats.org/officeDocument/2006/relationships/image" Target="../media/image58.png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11" Type="http://schemas.openxmlformats.org/officeDocument/2006/relationships/image" Target="../media/image55.png"/><Relationship Id="rId5" Type="http://schemas.openxmlformats.org/officeDocument/2006/relationships/tags" Target="../tags/tag66.xml"/><Relationship Id="rId15" Type="http://schemas.openxmlformats.org/officeDocument/2006/relationships/image" Target="../media/image57.png"/><Relationship Id="rId10" Type="http://schemas.openxmlformats.org/officeDocument/2006/relationships/image" Target="../media/image54.png"/><Relationship Id="rId4" Type="http://schemas.openxmlformats.org/officeDocument/2006/relationships/tags" Target="../tags/tag65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tags" Target="../tags/tag72.xml"/><Relationship Id="rId7" Type="http://schemas.openxmlformats.org/officeDocument/2006/relationships/image" Target="../media/image61.png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image" Target="../media/image60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3.xml"/><Relationship Id="rId9" Type="http://schemas.openxmlformats.org/officeDocument/2006/relationships/image" Target="../media/image6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tags" Target="../tags/tag76.xml"/><Relationship Id="rId7" Type="http://schemas.openxmlformats.org/officeDocument/2006/relationships/image" Target="../media/image64.png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8.png"/><Relationship Id="rId5" Type="http://schemas.openxmlformats.org/officeDocument/2006/relationships/tags" Target="../tags/tag78.xml"/><Relationship Id="rId10" Type="http://schemas.openxmlformats.org/officeDocument/2006/relationships/image" Target="../media/image67.png"/><Relationship Id="rId4" Type="http://schemas.openxmlformats.org/officeDocument/2006/relationships/tags" Target="../tags/tag77.xml"/><Relationship Id="rId9" Type="http://schemas.openxmlformats.org/officeDocument/2006/relationships/image" Target="../media/image6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tags" Target="../tags/tag81.xml"/><Relationship Id="rId7" Type="http://schemas.openxmlformats.org/officeDocument/2006/relationships/image" Target="../media/image69.png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2.png"/><Relationship Id="rId5" Type="http://schemas.openxmlformats.org/officeDocument/2006/relationships/tags" Target="../tags/tag83.xml"/><Relationship Id="rId10" Type="http://schemas.openxmlformats.org/officeDocument/2006/relationships/image" Target="../media/image67.png"/><Relationship Id="rId4" Type="http://schemas.openxmlformats.org/officeDocument/2006/relationships/tags" Target="../tags/tag82.xml"/><Relationship Id="rId9" Type="http://schemas.openxmlformats.org/officeDocument/2006/relationships/image" Target="../media/image7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tags" Target="../tags/tag86.xml"/><Relationship Id="rId7" Type="http://schemas.openxmlformats.org/officeDocument/2006/relationships/image" Target="../media/image74.png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image" Target="../media/image7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7.xml"/><Relationship Id="rId9" Type="http://schemas.openxmlformats.org/officeDocument/2006/relationships/image" Target="../media/image7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tags" Target="../tags/tag90.xml"/><Relationship Id="rId7" Type="http://schemas.openxmlformats.org/officeDocument/2006/relationships/image" Target="../media/image77.png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81.png"/><Relationship Id="rId5" Type="http://schemas.openxmlformats.org/officeDocument/2006/relationships/tags" Target="../tags/tag92.xml"/><Relationship Id="rId10" Type="http://schemas.openxmlformats.org/officeDocument/2006/relationships/image" Target="../media/image80.png"/><Relationship Id="rId4" Type="http://schemas.openxmlformats.org/officeDocument/2006/relationships/tags" Target="../tags/tag91.xml"/><Relationship Id="rId9" Type="http://schemas.openxmlformats.org/officeDocument/2006/relationships/image" Target="../media/image7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5.xml"/><Relationship Id="rId7" Type="http://schemas.openxmlformats.org/officeDocument/2006/relationships/image" Target="../media/image4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.xml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tags" Target="../tags/tag97.xml"/><Relationship Id="rId7" Type="http://schemas.openxmlformats.org/officeDocument/2006/relationships/image" Target="../media/image85.png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image" Target="../media/image84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13" Type="http://schemas.openxmlformats.org/officeDocument/2006/relationships/image" Target="../media/image91.png"/><Relationship Id="rId3" Type="http://schemas.openxmlformats.org/officeDocument/2006/relationships/tags" Target="../tags/tag100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90.png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11" Type="http://schemas.openxmlformats.org/officeDocument/2006/relationships/image" Target="../media/image89.png"/><Relationship Id="rId5" Type="http://schemas.openxmlformats.org/officeDocument/2006/relationships/tags" Target="../tags/tag102.xml"/><Relationship Id="rId10" Type="http://schemas.openxmlformats.org/officeDocument/2006/relationships/image" Target="../media/image88.png"/><Relationship Id="rId4" Type="http://schemas.openxmlformats.org/officeDocument/2006/relationships/tags" Target="../tags/tag101.xml"/><Relationship Id="rId9" Type="http://schemas.openxmlformats.org/officeDocument/2006/relationships/image" Target="../media/image87.png"/><Relationship Id="rId14" Type="http://schemas.openxmlformats.org/officeDocument/2006/relationships/image" Target="../media/image9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9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4.png"/><Relationship Id="rId3" Type="http://schemas.openxmlformats.org/officeDocument/2006/relationships/tags" Target="../tags/tag12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3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image" Target="../media/image12.png"/><Relationship Id="rId5" Type="http://schemas.openxmlformats.org/officeDocument/2006/relationships/tags" Target="../tags/tag14.xml"/><Relationship Id="rId10" Type="http://schemas.openxmlformats.org/officeDocument/2006/relationships/image" Target="../media/image11.png"/><Relationship Id="rId4" Type="http://schemas.openxmlformats.org/officeDocument/2006/relationships/tags" Target="../tags/tag13.xml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17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13" Type="http://schemas.openxmlformats.org/officeDocument/2006/relationships/image" Target="../media/image21.png"/><Relationship Id="rId3" Type="http://schemas.openxmlformats.org/officeDocument/2006/relationships/tags" Target="../tags/tag21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0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image" Target="../media/image19.png"/><Relationship Id="rId5" Type="http://schemas.openxmlformats.org/officeDocument/2006/relationships/tags" Target="../tags/tag23.xml"/><Relationship Id="rId10" Type="http://schemas.openxmlformats.org/officeDocument/2006/relationships/image" Target="../media/image18.png"/><Relationship Id="rId4" Type="http://schemas.openxmlformats.org/officeDocument/2006/relationships/tags" Target="../tags/tag22.xml"/><Relationship Id="rId9" Type="http://schemas.openxmlformats.org/officeDocument/2006/relationships/image" Target="../media/image7.png"/><Relationship Id="rId1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26.png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12" Type="http://schemas.openxmlformats.org/officeDocument/2006/relationships/image" Target="../media/image25.png"/><Relationship Id="rId2" Type="http://schemas.openxmlformats.org/officeDocument/2006/relationships/tags" Target="../tags/tag26.xml"/><Relationship Id="rId16" Type="http://schemas.openxmlformats.org/officeDocument/2006/relationships/image" Target="../media/image29.png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image" Target="../media/image24.png"/><Relationship Id="rId5" Type="http://schemas.openxmlformats.org/officeDocument/2006/relationships/tags" Target="../tags/tag29.xml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tags" Target="../tags/tag28.xml"/><Relationship Id="rId9" Type="http://schemas.openxmlformats.org/officeDocument/2006/relationships/notesSlide" Target="../notesSlides/notesSlide3.xml"/><Relationship Id="rId1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27.png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image" Target="../media/image33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image" Target="../media/image32.png"/><Relationship Id="rId5" Type="http://schemas.openxmlformats.org/officeDocument/2006/relationships/tags" Target="../tags/tag36.xml"/><Relationship Id="rId15" Type="http://schemas.openxmlformats.org/officeDocument/2006/relationships/image" Target="../media/image29.png"/><Relationship Id="rId10" Type="http://schemas.openxmlformats.org/officeDocument/2006/relationships/image" Target="../media/image31.png"/><Relationship Id="rId4" Type="http://schemas.openxmlformats.org/officeDocument/2006/relationships/tags" Target="../tags/tag35.xml"/><Relationship Id="rId9" Type="http://schemas.openxmlformats.org/officeDocument/2006/relationships/image" Target="../media/image30.png"/><Relationship Id="rId1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229600" cy="2819400"/>
          </a:xfrm>
        </p:spPr>
        <p:txBody>
          <a:bodyPr>
            <a:normAutofit/>
          </a:bodyPr>
          <a:lstStyle/>
          <a:p>
            <a:r>
              <a:rPr lang="de-AT" dirty="0" smtClean="0">
                <a:effectLst/>
              </a:rPr>
              <a:t>Exemplaric Expressivity</a:t>
            </a:r>
            <a:br>
              <a:rPr lang="de-AT" dirty="0" smtClean="0">
                <a:effectLst/>
              </a:rPr>
            </a:br>
            <a:r>
              <a:rPr lang="de-AT" dirty="0" smtClean="0">
                <a:effectLst/>
              </a:rPr>
              <a:t>of Modal  Logics</a:t>
            </a:r>
            <a:br>
              <a:rPr lang="de-AT" dirty="0" smtClean="0">
                <a:effectLst/>
              </a:rPr>
            </a:br>
            <a:endParaRPr lang="de-AT" dirty="0">
              <a:effectLst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2000" y="4038600"/>
            <a:ext cx="74676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Ana Sokolova    </a:t>
            </a:r>
            <a:r>
              <a:rPr lang="de-AT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University of  Salzburg</a:t>
            </a:r>
          </a:p>
          <a:p>
            <a:endParaRPr lang="en-US" sz="2000" dirty="0" smtClean="0">
              <a:solidFill>
                <a:schemeClr val="accent1"/>
              </a:solidFill>
            </a:endParaRPr>
          </a:p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joint work with</a:t>
            </a:r>
          </a:p>
          <a:p>
            <a:endParaRPr lang="en-US" sz="2000" dirty="0" smtClean="0">
              <a:solidFill>
                <a:schemeClr val="accent1"/>
              </a:solidFill>
            </a:endParaRPr>
          </a:p>
          <a:p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Bart Jacobs        </a:t>
            </a:r>
            <a:r>
              <a:rPr lang="en-US" sz="2000" dirty="0" err="1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Radboud</a:t>
            </a:r>
            <a:r>
              <a:rPr lang="en-US" sz="20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 University Nijmegen</a:t>
            </a:r>
            <a:endParaRPr lang="de-AT" sz="20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2"/>
          </p:nvPr>
        </p:nvSpPr>
        <p:spPr>
          <a:xfrm>
            <a:off x="2286000" y="6324600"/>
            <a:ext cx="3907464" cy="274320"/>
          </a:xfrm>
        </p:spPr>
        <p:txBody>
          <a:bodyPr/>
          <a:lstStyle/>
          <a:p>
            <a:r>
              <a:rPr lang="pt-BR" smtClean="0"/>
              <a:t>Dagstuhl Seminar on Coalgebraic Logics, 7.12.9</a:t>
            </a:r>
            <a:endParaRPr lang="de-AT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AB7C0C-A152-4B9F-982C-EFE1E45F8032}" type="slidenum">
              <a:rPr lang="de-AT" smtClean="0"/>
              <a:pPr/>
              <a:t>1</a:t>
            </a:fld>
            <a:endParaRPr lang="de-AT"/>
          </a:p>
        </p:txBody>
      </p:sp>
      <p:sp>
        <p:nvSpPr>
          <p:cNvPr id="7" name="TextBox 6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MSBM10"/>
              </a:rPr>
              <a:t>A</a:t>
            </a:r>
            <a:r>
              <a:rPr lang="en-US" smtClean="0">
                <a:latin typeface="TIMES-ROMAN"/>
              </a:rPr>
              <a:t>A</a:t>
            </a:r>
            <a:r>
              <a:rPr lang="en-US" smtClean="0">
                <a:latin typeface="CMMI8"/>
              </a:rPr>
              <a:t>A</a:t>
            </a:r>
            <a:r>
              <a:rPr lang="en-US" smtClean="0">
                <a:latin typeface="CMSY8"/>
              </a:rPr>
              <a:t>A</a:t>
            </a:r>
            <a:r>
              <a:rPr lang="en-US" smtClean="0">
                <a:latin typeface="HELVETICA"/>
              </a:rPr>
              <a:t>A</a:t>
            </a:r>
            <a:r>
              <a:rPr lang="en-US" smtClean="0">
                <a:latin typeface="CMBX12"/>
              </a:rPr>
              <a:t>A</a:t>
            </a:r>
            <a:r>
              <a:rPr lang="en-US" smtClean="0">
                <a:latin typeface="LCMSS8"/>
              </a:rPr>
              <a:t>A</a:t>
            </a:r>
            <a:r>
              <a:rPr lang="en-US" smtClean="0">
                <a:latin typeface="CMEX10"/>
              </a:rPr>
              <a:t>A</a:t>
            </a:r>
            <a:r>
              <a:rPr lang="en-US" smtClean="0">
                <a:latin typeface="MSAM10"/>
              </a:rPr>
              <a:t>A</a:t>
            </a:r>
            <a:r>
              <a:rPr lang="en-US" smtClean="0">
                <a:latin typeface="HELVETICA-BOLD"/>
              </a:rPr>
              <a:t>A</a:t>
            </a:r>
            <a:endParaRPr lang="de-AT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Measure spaces </a:t>
            </a:r>
            <a:br>
              <a:rPr lang="en-US" dirty="0" smtClean="0"/>
            </a:br>
            <a:r>
              <a:rPr lang="en-US" dirty="0" smtClean="0"/>
              <a:t>vs. meet </a:t>
            </a:r>
            <a:r>
              <a:rPr lang="en-US" dirty="0" err="1" smtClean="0"/>
              <a:t>semilattices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Dagstuhl Seminar on Coalgebraic Logics, 7.12.9</a:t>
            </a:r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7C0C-A152-4B9F-982C-EFE1E45F8032}" type="slidenum">
              <a:rPr lang="de-AT" smtClean="0"/>
              <a:pPr/>
              <a:t>10</a:t>
            </a:fld>
            <a:endParaRPr lang="de-AT"/>
          </a:p>
        </p:txBody>
      </p:sp>
      <p:sp>
        <p:nvSpPr>
          <p:cNvPr id="6" name="Rounded Rectangle 5"/>
          <p:cNvSpPr/>
          <p:nvPr/>
        </p:nvSpPr>
        <p:spPr>
          <a:xfrm>
            <a:off x="2438400" y="2514600"/>
            <a:ext cx="4800600" cy="2057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8" name="Picture 27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612936" y="2743200"/>
            <a:ext cx="4451528" cy="1491073"/>
          </a:xfrm>
          <a:prstGeom prst="rect">
            <a:avLst/>
          </a:prstGeom>
          <a:noFill/>
          <a:ln/>
          <a:effectLst/>
        </p:spPr>
      </p:pic>
      <p:sp>
        <p:nvSpPr>
          <p:cNvPr id="9" name="Oval Callout 8"/>
          <p:cNvSpPr/>
          <p:nvPr/>
        </p:nvSpPr>
        <p:spPr>
          <a:xfrm>
            <a:off x="4724400" y="4495800"/>
            <a:ext cx="2057400" cy="838200"/>
          </a:xfrm>
          <a:prstGeom prst="wedgeEllipseCallout">
            <a:avLst>
              <a:gd name="adj1" fmla="val -132768"/>
              <a:gd name="adj2" fmla="val -129616"/>
            </a:avLst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measure spaces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4572000" y="5257800"/>
            <a:ext cx="3124200" cy="685800"/>
            <a:chOff x="4572000" y="5257800"/>
            <a:chExt cx="3124200" cy="685800"/>
          </a:xfrm>
        </p:grpSpPr>
        <p:sp>
          <p:nvSpPr>
            <p:cNvPr id="11" name="Rounded Rectangle 10"/>
            <p:cNvSpPr/>
            <p:nvPr/>
          </p:nvSpPr>
          <p:spPr>
            <a:xfrm>
              <a:off x="4572000" y="5257800"/>
              <a:ext cx="3124200" cy="685800"/>
            </a:xfrm>
            <a:prstGeom prst="roundRect">
              <a:avLst>
                <a:gd name="adj" fmla="val 1428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softEdge rad="12700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30" name="Picture 29" descr="TP_tmp.emf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4731307" y="5334000"/>
              <a:ext cx="2883322" cy="438558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17" name="Rounded Rectangular Callout 16"/>
          <p:cNvSpPr/>
          <p:nvPr/>
        </p:nvSpPr>
        <p:spPr>
          <a:xfrm>
            <a:off x="7086600" y="2362200"/>
            <a:ext cx="1676400" cy="2057400"/>
          </a:xfrm>
          <a:prstGeom prst="wedgeRoundRectCallout">
            <a:avLst>
              <a:gd name="adj1" fmla="val -61374"/>
              <a:gd name="adj2" fmla="val 92886"/>
              <a:gd name="adj3" fmla="val 16667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600" dirty="0" smtClean="0">
                <a:latin typeface="cmmi10"/>
              </a:rPr>
              <a:t>¾</a:t>
            </a:r>
            <a:r>
              <a:rPr lang="de-AT" sz="1600" dirty="0" smtClean="0"/>
              <a:t>-algebra: </a:t>
            </a:r>
          </a:p>
          <a:p>
            <a:pPr algn="ctr"/>
            <a:r>
              <a:rPr lang="en-US" sz="1600" dirty="0" smtClean="0"/>
              <a:t>“measurable”</a:t>
            </a:r>
            <a:endParaRPr lang="de-AT" sz="1600" dirty="0" smtClean="0"/>
          </a:p>
          <a:p>
            <a:pPr algn="ctr"/>
            <a:r>
              <a:rPr lang="de-AT" sz="1600" dirty="0" smtClean="0"/>
              <a:t>subsets closed under empty, complement, countable union</a:t>
            </a:r>
            <a:endParaRPr lang="de-AT" sz="16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3124200" y="5867400"/>
            <a:ext cx="4114800" cy="533400"/>
            <a:chOff x="3124200" y="5867400"/>
            <a:chExt cx="4114800" cy="533400"/>
          </a:xfrm>
        </p:grpSpPr>
        <p:sp>
          <p:nvSpPr>
            <p:cNvPr id="18" name="Rounded Rectangular Callout 17"/>
            <p:cNvSpPr/>
            <p:nvPr/>
          </p:nvSpPr>
          <p:spPr>
            <a:xfrm>
              <a:off x="3124200" y="5867400"/>
              <a:ext cx="4114800" cy="533400"/>
            </a:xfrm>
            <a:prstGeom prst="wedgeRoundRectCallout">
              <a:avLst>
                <a:gd name="adj1" fmla="val 22092"/>
                <a:gd name="adj2" fmla="val -61077"/>
                <a:gd name="adj3" fmla="val 16667"/>
              </a:avLst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sz="1600" dirty="0"/>
            </a:p>
          </p:txBody>
        </p:sp>
        <p:pic>
          <p:nvPicPr>
            <p:cNvPr id="32" name="Picture 31" descr="TP_tmp.emf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3290685" y="6019800"/>
              <a:ext cx="3846387" cy="267133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24" name="Rounded Rectangular Callout 23"/>
          <p:cNvSpPr/>
          <p:nvPr/>
        </p:nvSpPr>
        <p:spPr>
          <a:xfrm>
            <a:off x="4495800" y="1600200"/>
            <a:ext cx="2667000" cy="762000"/>
          </a:xfrm>
          <a:prstGeom prst="wedgeRoundRectCallout">
            <a:avLst>
              <a:gd name="adj1" fmla="val -29500"/>
              <a:gd name="adj2" fmla="val 95621"/>
              <a:gd name="adj3" fmla="val 16667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600" dirty="0" smtClean="0"/>
              <a:t>maps a measure space to its </a:t>
            </a:r>
            <a:r>
              <a:rPr lang="de-AT" sz="1600" dirty="0" smtClean="0">
                <a:latin typeface="cmmi10"/>
              </a:rPr>
              <a:t>¾</a:t>
            </a:r>
            <a:r>
              <a:rPr lang="de-AT" sz="1600" dirty="0" smtClean="0"/>
              <a:t>-algebra</a:t>
            </a:r>
            <a:endParaRPr lang="de-AT" sz="16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1752600" y="4648200"/>
            <a:ext cx="2667000" cy="1066800"/>
            <a:chOff x="1828800" y="4648200"/>
            <a:chExt cx="2667000" cy="1066800"/>
          </a:xfrm>
        </p:grpSpPr>
        <p:sp>
          <p:nvSpPr>
            <p:cNvPr id="25" name="Rounded Rectangular Callout 24"/>
            <p:cNvSpPr/>
            <p:nvPr/>
          </p:nvSpPr>
          <p:spPr>
            <a:xfrm>
              <a:off x="1828800" y="4648200"/>
              <a:ext cx="2667000" cy="1066800"/>
            </a:xfrm>
            <a:prstGeom prst="wedgeRoundRectCallout">
              <a:avLst>
                <a:gd name="adj1" fmla="val 60854"/>
                <a:gd name="adj2" fmla="val -106587"/>
                <a:gd name="adj3" fmla="val 16667"/>
              </a:avLst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sz="1600" dirty="0" smtClean="0"/>
            </a:p>
            <a:p>
              <a:pPr algn="ctr"/>
              <a:endParaRPr lang="de-AT" sz="1600" dirty="0" smtClean="0"/>
            </a:p>
            <a:p>
              <a:pPr algn="ctr"/>
              <a:r>
                <a:rPr lang="de-AT" sz="1600" dirty="0" smtClean="0"/>
                <a:t>filters  on  A with</a:t>
              </a:r>
            </a:p>
            <a:p>
              <a:pPr algn="ctr"/>
              <a:r>
                <a:rPr lang="de-AT" sz="1600" dirty="0" smtClean="0"/>
                <a:t> </a:t>
              </a:r>
              <a:r>
                <a:rPr lang="de-AT" sz="1600" dirty="0" smtClean="0">
                  <a:latin typeface="cmmi10"/>
                </a:rPr>
                <a:t>¾</a:t>
              </a:r>
              <a:r>
                <a:rPr lang="de-AT" sz="1600" dirty="0" smtClean="0"/>
                <a:t>-algebra generated by</a:t>
              </a:r>
            </a:p>
            <a:p>
              <a:pPr algn="ctr"/>
              <a:endParaRPr lang="de-AT" sz="1600" dirty="0" smtClean="0"/>
            </a:p>
            <a:p>
              <a:pPr algn="ctr"/>
              <a:endParaRPr lang="de-AT" sz="1600" dirty="0" smtClean="0"/>
            </a:p>
            <a:p>
              <a:pPr algn="ctr"/>
              <a:endParaRPr lang="en-US" sz="1600" dirty="0" smtClean="0"/>
            </a:p>
            <a:p>
              <a:pPr algn="ctr"/>
              <a:endParaRPr lang="de-AT" sz="1600" dirty="0"/>
            </a:p>
          </p:txBody>
        </p:sp>
        <p:pic>
          <p:nvPicPr>
            <p:cNvPr id="42" name="Picture 41" descr="TP_tmp.emf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2299261" y="5257800"/>
              <a:ext cx="1489241" cy="243605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51" name="Group 50"/>
          <p:cNvGrpSpPr/>
          <p:nvPr/>
        </p:nvGrpSpPr>
        <p:grpSpPr>
          <a:xfrm>
            <a:off x="685800" y="1905000"/>
            <a:ext cx="3276600" cy="914400"/>
            <a:chOff x="685800" y="1905000"/>
            <a:chExt cx="3276600" cy="914400"/>
          </a:xfrm>
        </p:grpSpPr>
        <p:sp>
          <p:nvSpPr>
            <p:cNvPr id="20" name="Rounded Rectangle 19"/>
            <p:cNvSpPr/>
            <p:nvPr/>
          </p:nvSpPr>
          <p:spPr>
            <a:xfrm>
              <a:off x="685800" y="1905000"/>
              <a:ext cx="3276600" cy="914400"/>
            </a:xfrm>
            <a:prstGeom prst="roundRect">
              <a:avLst>
                <a:gd name="adj" fmla="val 1428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softEdge rad="12700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50" name="Picture 49" descr="TP_tmp.emf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938123" y="2133600"/>
              <a:ext cx="2744106" cy="522687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36" name="Group 35"/>
          <p:cNvGrpSpPr/>
          <p:nvPr/>
        </p:nvGrpSpPr>
        <p:grpSpPr>
          <a:xfrm>
            <a:off x="304800" y="4038600"/>
            <a:ext cx="3657600" cy="2438400"/>
            <a:chOff x="304800" y="4038600"/>
            <a:chExt cx="3657600" cy="2438400"/>
          </a:xfrm>
        </p:grpSpPr>
        <p:sp>
          <p:nvSpPr>
            <p:cNvPr id="29" name="Rounded Rectangle 28"/>
            <p:cNvSpPr/>
            <p:nvPr/>
          </p:nvSpPr>
          <p:spPr>
            <a:xfrm>
              <a:off x="304800" y="4038600"/>
              <a:ext cx="3657600" cy="2438400"/>
            </a:xfrm>
            <a:prstGeom prst="roundRect">
              <a:avLst>
                <a:gd name="adj" fmla="val 14286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softEdge rad="12700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  <p:pic>
          <p:nvPicPr>
            <p:cNvPr id="46" name="Picture 45" descr="TP_tmp.emf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130120" y="4648200"/>
              <a:ext cx="2424195" cy="654005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48" name="Picture 47" descr="TP_tmp.emf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839721" y="5638800"/>
              <a:ext cx="845451" cy="652719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45" name="Picture 44" descr="TP_tmp.emf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602262" y="4191000"/>
              <a:ext cx="2453071" cy="203105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31" name="Picture 30" descr="TP_tmp.emf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685564" y="5486400"/>
              <a:ext cx="305270" cy="187100"/>
            </a:xfrm>
            <a:prstGeom prst="rect">
              <a:avLst/>
            </a:prstGeom>
            <a:noFill/>
            <a:ln/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Behaviour</a:t>
            </a:r>
            <a:r>
              <a:rPr lang="en-US" dirty="0" smtClean="0"/>
              <a:t> via </a:t>
            </a:r>
            <a:r>
              <a:rPr lang="en-US" dirty="0" err="1" smtClean="0"/>
              <a:t>coalgebras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Dagstuhl Seminar on Coalgebraic Logics, 7.12.9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7C0C-A152-4B9F-982C-EFE1E45F8032}" type="slidenum">
              <a:rPr lang="de-AT" smtClean="0"/>
              <a:pPr/>
              <a:t>11</a:t>
            </a:fld>
            <a:endParaRPr lang="de-AT"/>
          </a:p>
        </p:txBody>
      </p:sp>
      <p:grpSp>
        <p:nvGrpSpPr>
          <p:cNvPr id="38" name="Group 37"/>
          <p:cNvGrpSpPr/>
          <p:nvPr/>
        </p:nvGrpSpPr>
        <p:grpSpPr>
          <a:xfrm>
            <a:off x="5943600" y="1524000"/>
            <a:ext cx="2819400" cy="990600"/>
            <a:chOff x="5943600" y="1524000"/>
            <a:chExt cx="2819400" cy="990600"/>
          </a:xfrm>
        </p:grpSpPr>
        <p:sp>
          <p:nvSpPr>
            <p:cNvPr id="10" name="Rounded Rectangle 9"/>
            <p:cNvSpPr/>
            <p:nvPr/>
          </p:nvSpPr>
          <p:spPr>
            <a:xfrm>
              <a:off x="5943600" y="1524000"/>
              <a:ext cx="2819400" cy="990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33" name="Picture 32" descr="TP_tmp.emf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6261424" y="1600200"/>
              <a:ext cx="2272868" cy="842938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4953000" cy="15240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 Transition systems</a:t>
            </a:r>
            <a:r>
              <a:rPr lang="en-US" i="1" dirty="0" smtClean="0"/>
              <a:t>	</a:t>
            </a:r>
          </a:p>
          <a:p>
            <a:pPr>
              <a:buNone/>
            </a:pPr>
            <a:r>
              <a:rPr lang="en-US" i="1" dirty="0" smtClean="0"/>
              <a:t> 				</a:t>
            </a:r>
            <a:endParaRPr lang="de-AT" i="1" dirty="0" smtClean="0"/>
          </a:p>
          <a:p>
            <a:pPr>
              <a:buNone/>
            </a:pPr>
            <a:r>
              <a:rPr lang="en-US" dirty="0" smtClean="0"/>
              <a:t>					</a:t>
            </a:r>
            <a:endParaRPr lang="en-US" sz="2800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81000" y="3124200"/>
            <a:ext cx="7162800" cy="152400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Markov chains/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Multitransition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systems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			</a:t>
            </a:r>
            <a:endParaRPr kumimoji="0" lang="de-AT" sz="32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	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4419600" y="2209800"/>
            <a:ext cx="2819400" cy="838200"/>
            <a:chOff x="4419600" y="2209800"/>
            <a:chExt cx="2819400" cy="838200"/>
          </a:xfrm>
        </p:grpSpPr>
        <p:sp>
          <p:nvSpPr>
            <p:cNvPr id="22" name="Rounded Rectangle 21"/>
            <p:cNvSpPr/>
            <p:nvPr/>
          </p:nvSpPr>
          <p:spPr>
            <a:xfrm>
              <a:off x="4419600" y="2209800"/>
              <a:ext cx="2819400" cy="8382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39" name="Picture 38" descr="TP_tmp.emf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4623932" y="2286000"/>
              <a:ext cx="2410735" cy="732130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55" name="Group 54"/>
          <p:cNvGrpSpPr/>
          <p:nvPr/>
        </p:nvGrpSpPr>
        <p:grpSpPr>
          <a:xfrm>
            <a:off x="762000" y="2133600"/>
            <a:ext cx="3429000" cy="914400"/>
            <a:chOff x="762000" y="2133600"/>
            <a:chExt cx="3429000" cy="914400"/>
          </a:xfrm>
        </p:grpSpPr>
        <p:sp>
          <p:nvSpPr>
            <p:cNvPr id="20" name="Rounded Rectangle 19"/>
            <p:cNvSpPr/>
            <p:nvPr/>
          </p:nvSpPr>
          <p:spPr>
            <a:xfrm>
              <a:off x="762000" y="2133600"/>
              <a:ext cx="3429000" cy="914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29" name="Picture 28" descr="TP_tmp.emf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932768" y="2514600"/>
              <a:ext cx="2935063" cy="324196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56" name="Group 55"/>
          <p:cNvGrpSpPr/>
          <p:nvPr/>
        </p:nvGrpSpPr>
        <p:grpSpPr>
          <a:xfrm>
            <a:off x="762000" y="3733800"/>
            <a:ext cx="3429000" cy="914400"/>
            <a:chOff x="762000" y="3733800"/>
            <a:chExt cx="3429000" cy="914400"/>
          </a:xfrm>
        </p:grpSpPr>
        <p:sp>
          <p:nvSpPr>
            <p:cNvPr id="26" name="Rounded Rectangle 25"/>
            <p:cNvSpPr/>
            <p:nvPr/>
          </p:nvSpPr>
          <p:spPr>
            <a:xfrm>
              <a:off x="762000" y="3733800"/>
              <a:ext cx="3429000" cy="914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47" name="Picture 46" descr="TP_tmp.emf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990597" y="4114800"/>
              <a:ext cx="2976899" cy="324752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48" name="Group 47"/>
          <p:cNvGrpSpPr/>
          <p:nvPr/>
        </p:nvGrpSpPr>
        <p:grpSpPr>
          <a:xfrm>
            <a:off x="4419600" y="3810000"/>
            <a:ext cx="2819400" cy="838200"/>
            <a:chOff x="4419600" y="3810000"/>
            <a:chExt cx="2819400" cy="838200"/>
          </a:xfrm>
        </p:grpSpPr>
        <p:sp>
          <p:nvSpPr>
            <p:cNvPr id="31" name="Rounded Rectangle 30"/>
            <p:cNvSpPr/>
            <p:nvPr/>
          </p:nvSpPr>
          <p:spPr>
            <a:xfrm>
              <a:off x="4419600" y="3810000"/>
              <a:ext cx="2819400" cy="8382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41" name="Picture 40" descr="TP_tmp.emf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4632343" y="3886200"/>
              <a:ext cx="2396183" cy="658951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43" name="Group 42"/>
          <p:cNvGrpSpPr/>
          <p:nvPr/>
        </p:nvGrpSpPr>
        <p:grpSpPr>
          <a:xfrm>
            <a:off x="1143000" y="5029200"/>
            <a:ext cx="7543800" cy="1143000"/>
            <a:chOff x="1143000" y="5029200"/>
            <a:chExt cx="7543800" cy="1143000"/>
          </a:xfrm>
        </p:grpSpPr>
        <p:sp>
          <p:nvSpPr>
            <p:cNvPr id="37" name="Rounded Rectangular Callout 36"/>
            <p:cNvSpPr/>
            <p:nvPr/>
          </p:nvSpPr>
          <p:spPr>
            <a:xfrm>
              <a:off x="1143000" y="5029200"/>
              <a:ext cx="7543800" cy="1143000"/>
            </a:xfrm>
            <a:prstGeom prst="wedgeRoundRectCallout">
              <a:avLst>
                <a:gd name="adj1" fmla="val -45031"/>
                <a:gd name="adj2" fmla="val -98871"/>
                <a:gd name="adj3" fmla="val 16667"/>
              </a:avLst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 smtClean="0"/>
            </a:p>
          </p:txBody>
        </p:sp>
        <p:pic>
          <p:nvPicPr>
            <p:cNvPr id="42" name="Picture 41" descr="TP_tmp.emf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235492" y="5486400"/>
              <a:ext cx="7206415" cy="302983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4876800"/>
            <a:ext cx="6400800" cy="15240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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Markov processes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			</a:t>
            </a:r>
            <a:endParaRPr kumimoji="0" lang="de-AT" sz="32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	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4419600" y="5562600"/>
            <a:ext cx="2819400" cy="838200"/>
            <a:chOff x="4419600" y="5562600"/>
            <a:chExt cx="2819400" cy="838200"/>
          </a:xfrm>
        </p:grpSpPr>
        <p:sp>
          <p:nvSpPr>
            <p:cNvPr id="49" name="Rounded Rectangle 48"/>
            <p:cNvSpPr/>
            <p:nvPr/>
          </p:nvSpPr>
          <p:spPr>
            <a:xfrm>
              <a:off x="4419600" y="5562600"/>
              <a:ext cx="2819400" cy="8382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45" name="Picture 44" descr="TP_tmp.emf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4699663" y="5715000"/>
              <a:ext cx="2240512" cy="631940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59" name="Group 58"/>
          <p:cNvGrpSpPr/>
          <p:nvPr/>
        </p:nvGrpSpPr>
        <p:grpSpPr>
          <a:xfrm>
            <a:off x="762000" y="5486400"/>
            <a:ext cx="3429000" cy="914400"/>
            <a:chOff x="-1714500" y="6172200"/>
            <a:chExt cx="3429000" cy="914400"/>
          </a:xfrm>
        </p:grpSpPr>
        <p:sp>
          <p:nvSpPr>
            <p:cNvPr id="44" name="Rounded Rectangle 43"/>
            <p:cNvSpPr/>
            <p:nvPr/>
          </p:nvSpPr>
          <p:spPr>
            <a:xfrm>
              <a:off x="-1714500" y="6172200"/>
              <a:ext cx="3429000" cy="914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58" name="Picture 57" descr="TP_tmp.emf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-1442987" y="6533247"/>
              <a:ext cx="2885973" cy="307432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52" name="Rounded Rectangular Callout 51"/>
          <p:cNvSpPr/>
          <p:nvPr/>
        </p:nvSpPr>
        <p:spPr>
          <a:xfrm>
            <a:off x="7315200" y="4495800"/>
            <a:ext cx="1524000" cy="838200"/>
          </a:xfrm>
          <a:prstGeom prst="wedgeRoundRectCallout">
            <a:avLst>
              <a:gd name="adj1" fmla="val -443317"/>
              <a:gd name="adj2" fmla="val 115105"/>
              <a:gd name="adj3" fmla="val 16667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Giry monad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762000" y="3886200"/>
            <a:ext cx="3429000" cy="914400"/>
            <a:chOff x="914400" y="3886200"/>
            <a:chExt cx="3429000" cy="914400"/>
          </a:xfrm>
        </p:grpSpPr>
        <p:sp>
          <p:nvSpPr>
            <p:cNvPr id="35" name="Rounded Rectangle 34"/>
            <p:cNvSpPr/>
            <p:nvPr/>
          </p:nvSpPr>
          <p:spPr>
            <a:xfrm>
              <a:off x="914400" y="3886200"/>
              <a:ext cx="3429000" cy="914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54" name="Picture 53" descr="TP_tmp.emf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080208" y="4267200"/>
              <a:ext cx="3102475" cy="324753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65" name="Group 64"/>
          <p:cNvGrpSpPr/>
          <p:nvPr/>
        </p:nvGrpSpPr>
        <p:grpSpPr>
          <a:xfrm>
            <a:off x="4419600" y="3962400"/>
            <a:ext cx="2819400" cy="838200"/>
            <a:chOff x="4572000" y="3962400"/>
            <a:chExt cx="2819400" cy="838200"/>
          </a:xfrm>
        </p:grpSpPr>
        <p:sp>
          <p:nvSpPr>
            <p:cNvPr id="62" name="Rounded Rectangle 61"/>
            <p:cNvSpPr/>
            <p:nvPr/>
          </p:nvSpPr>
          <p:spPr>
            <a:xfrm>
              <a:off x="4572000" y="3962400"/>
              <a:ext cx="2819400" cy="8382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64" name="Picture 63" descr="TP_tmp.emf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4724400" y="4114800"/>
              <a:ext cx="2476459" cy="658952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71" name="Group 70"/>
          <p:cNvGrpSpPr/>
          <p:nvPr/>
        </p:nvGrpSpPr>
        <p:grpSpPr>
          <a:xfrm>
            <a:off x="1295400" y="5181600"/>
            <a:ext cx="7543800" cy="1143000"/>
            <a:chOff x="1295400" y="5181600"/>
            <a:chExt cx="7543800" cy="1143000"/>
          </a:xfrm>
        </p:grpSpPr>
        <p:sp>
          <p:nvSpPr>
            <p:cNvPr id="67" name="Rounded Rectangular Callout 66"/>
            <p:cNvSpPr/>
            <p:nvPr/>
          </p:nvSpPr>
          <p:spPr>
            <a:xfrm>
              <a:off x="1295400" y="5181600"/>
              <a:ext cx="7543800" cy="1143000"/>
            </a:xfrm>
            <a:prstGeom prst="wedgeRoundRectCallout">
              <a:avLst>
                <a:gd name="adj1" fmla="val -45031"/>
                <a:gd name="adj2" fmla="val -98871"/>
                <a:gd name="adj3" fmla="val 16667"/>
              </a:avLst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 smtClean="0"/>
            </a:p>
          </p:txBody>
        </p:sp>
        <p:pic>
          <p:nvPicPr>
            <p:cNvPr id="70" name="Picture 69" descr="TP_tmp.emf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2601637" y="5638800"/>
              <a:ext cx="4778924" cy="302997"/>
            </a:xfrm>
            <a:prstGeom prst="rect">
              <a:avLst/>
            </a:prstGeom>
            <a:noFill/>
            <a:ln/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6" grpId="0" build="p"/>
      <p:bldP spid="5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smtClean="0"/>
              <a:t>What do they have in common?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Dagstuhl Seminar on Coalgebraic Logics, 7.12.9</a:t>
            </a:r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7C0C-A152-4B9F-982C-EFE1E45F8032}" type="slidenum">
              <a:rPr lang="de-AT" smtClean="0"/>
              <a:pPr/>
              <a:t>12</a:t>
            </a:fld>
            <a:endParaRPr lang="de-AT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533400" y="1752600"/>
            <a:ext cx="8229600" cy="76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AT" dirty="0" smtClean="0"/>
              <a:t>They are instances of the same functor </a:t>
            </a:r>
            <a:endParaRPr lang="de-AT" dirty="0"/>
          </a:p>
        </p:txBody>
      </p:sp>
      <p:grpSp>
        <p:nvGrpSpPr>
          <p:cNvPr id="33" name="Group 32"/>
          <p:cNvGrpSpPr/>
          <p:nvPr/>
        </p:nvGrpSpPr>
        <p:grpSpPr>
          <a:xfrm>
            <a:off x="533400" y="2362200"/>
            <a:ext cx="8305800" cy="685800"/>
            <a:chOff x="533400" y="2362200"/>
            <a:chExt cx="8305800" cy="685800"/>
          </a:xfrm>
        </p:grpSpPr>
        <p:sp>
          <p:nvSpPr>
            <p:cNvPr id="17" name="Rounded Rectangle 16"/>
            <p:cNvSpPr/>
            <p:nvPr/>
          </p:nvSpPr>
          <p:spPr>
            <a:xfrm>
              <a:off x="533400" y="2362200"/>
              <a:ext cx="8305800" cy="6858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25" name="Picture 24" descr="TP_tmp.emf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762000" y="2590800"/>
              <a:ext cx="7865985" cy="324043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34" name="Group 33"/>
          <p:cNvGrpSpPr/>
          <p:nvPr/>
        </p:nvGrpSpPr>
        <p:grpSpPr>
          <a:xfrm>
            <a:off x="533400" y="3352800"/>
            <a:ext cx="8305800" cy="838200"/>
            <a:chOff x="533400" y="3352800"/>
            <a:chExt cx="8305800" cy="838200"/>
          </a:xfrm>
        </p:grpSpPr>
        <p:sp>
          <p:nvSpPr>
            <p:cNvPr id="28" name="Rounded Rectangle 27"/>
            <p:cNvSpPr/>
            <p:nvPr/>
          </p:nvSpPr>
          <p:spPr>
            <a:xfrm>
              <a:off x="533400" y="3352800"/>
              <a:ext cx="8305800" cy="8382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32" name="Picture 31" descr="TP_tmp.emf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838200" y="3581400"/>
              <a:ext cx="7772399" cy="304800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50" name="Group 49"/>
          <p:cNvGrpSpPr/>
          <p:nvPr/>
        </p:nvGrpSpPr>
        <p:grpSpPr>
          <a:xfrm>
            <a:off x="1752600" y="4495800"/>
            <a:ext cx="6934200" cy="1752600"/>
            <a:chOff x="1752600" y="4495800"/>
            <a:chExt cx="6934200" cy="1752600"/>
          </a:xfrm>
        </p:grpSpPr>
        <p:sp>
          <p:nvSpPr>
            <p:cNvPr id="36" name="Rounded Rectangle 35"/>
            <p:cNvSpPr/>
            <p:nvPr/>
          </p:nvSpPr>
          <p:spPr>
            <a:xfrm>
              <a:off x="1752600" y="4495800"/>
              <a:ext cx="6934200" cy="17526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49" name="Picture 48" descr="TP_tmp.emf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967730" y="4572000"/>
              <a:ext cx="6534346" cy="1566083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40" name="Oval Callout 39"/>
          <p:cNvSpPr/>
          <p:nvPr/>
        </p:nvSpPr>
        <p:spPr>
          <a:xfrm>
            <a:off x="-228600" y="4876800"/>
            <a:ext cx="2057400" cy="990600"/>
          </a:xfrm>
          <a:prstGeom prst="wedgeEllipseCallout">
            <a:avLst>
              <a:gd name="adj1" fmla="val 57917"/>
              <a:gd name="adj2" fmla="val -597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Not cancellative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mtClean="0"/>
              <a:t>The Giry monad</a:t>
            </a:r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Dagstuhl Seminar on Coalgebraic Logics, 7.12.9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7C0C-A152-4B9F-982C-EFE1E45F8032}" type="slidenum">
              <a:rPr lang="de-AT" smtClean="0"/>
              <a:pPr/>
              <a:t>13</a:t>
            </a:fld>
            <a:endParaRPr lang="de-AT"/>
          </a:p>
        </p:txBody>
      </p:sp>
      <p:grpSp>
        <p:nvGrpSpPr>
          <p:cNvPr id="47" name="Group 46"/>
          <p:cNvGrpSpPr/>
          <p:nvPr/>
        </p:nvGrpSpPr>
        <p:grpSpPr>
          <a:xfrm>
            <a:off x="609600" y="1752600"/>
            <a:ext cx="4876800" cy="914400"/>
            <a:chOff x="609600" y="1752600"/>
            <a:chExt cx="4876800" cy="914400"/>
          </a:xfrm>
        </p:grpSpPr>
        <p:sp>
          <p:nvSpPr>
            <p:cNvPr id="7" name="Rounded Rectangle 6"/>
            <p:cNvSpPr/>
            <p:nvPr/>
          </p:nvSpPr>
          <p:spPr>
            <a:xfrm>
              <a:off x="609600" y="1752600"/>
              <a:ext cx="4876800" cy="914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46" name="Picture 45" descr="TP_tmp.emf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423504" y="2057400"/>
              <a:ext cx="3241716" cy="324171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53" name="Group 52"/>
          <p:cNvGrpSpPr/>
          <p:nvPr/>
        </p:nvGrpSpPr>
        <p:grpSpPr>
          <a:xfrm>
            <a:off x="533400" y="2895600"/>
            <a:ext cx="8229600" cy="609600"/>
            <a:chOff x="533400" y="2895600"/>
            <a:chExt cx="8229600" cy="609600"/>
          </a:xfrm>
        </p:grpSpPr>
        <p:sp>
          <p:nvSpPr>
            <p:cNvPr id="24" name="Rounded Rectangular Callout 23"/>
            <p:cNvSpPr/>
            <p:nvPr/>
          </p:nvSpPr>
          <p:spPr>
            <a:xfrm>
              <a:off x="533400" y="2895600"/>
              <a:ext cx="8229600" cy="609600"/>
            </a:xfrm>
            <a:prstGeom prst="wedgeRoundRectCallout">
              <a:avLst>
                <a:gd name="adj1" fmla="val -15659"/>
                <a:gd name="adj2" fmla="val -129602"/>
                <a:gd name="adj3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sz="1600" dirty="0"/>
            </a:p>
          </p:txBody>
        </p:sp>
        <p:pic>
          <p:nvPicPr>
            <p:cNvPr id="52" name="Picture 51" descr="TP_tmp.emf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018094" y="3053956"/>
              <a:ext cx="7260211" cy="303870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19" name="Rounded Rectangular Callout 18"/>
          <p:cNvSpPr/>
          <p:nvPr/>
        </p:nvSpPr>
        <p:spPr>
          <a:xfrm>
            <a:off x="914400" y="5638800"/>
            <a:ext cx="1981200" cy="914400"/>
          </a:xfrm>
          <a:prstGeom prst="wedgeRoundRectCallout">
            <a:avLst>
              <a:gd name="adj1" fmla="val 11236"/>
              <a:gd name="adj2" fmla="val -296478"/>
              <a:gd name="adj3" fmla="val 16667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subprobability measures</a:t>
            </a:r>
          </a:p>
        </p:txBody>
      </p:sp>
      <p:sp>
        <p:nvSpPr>
          <p:cNvPr id="18" name="Rounded Rectangular Callout 17"/>
          <p:cNvSpPr/>
          <p:nvPr/>
        </p:nvSpPr>
        <p:spPr>
          <a:xfrm>
            <a:off x="6705600" y="1676400"/>
            <a:ext cx="1524000" cy="1143000"/>
          </a:xfrm>
          <a:prstGeom prst="wedgeRoundRectCallout">
            <a:avLst>
              <a:gd name="adj1" fmla="val -81724"/>
              <a:gd name="adj2" fmla="val 65952"/>
              <a:gd name="adj3" fmla="val 16667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countable union of pairwise disjoint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4267200" y="4419600"/>
            <a:ext cx="4495800" cy="1981200"/>
            <a:chOff x="4267200" y="4419600"/>
            <a:chExt cx="4495800" cy="1981200"/>
          </a:xfrm>
        </p:grpSpPr>
        <p:grpSp>
          <p:nvGrpSpPr>
            <p:cNvPr id="20" name="Group 19"/>
            <p:cNvGrpSpPr/>
            <p:nvPr/>
          </p:nvGrpSpPr>
          <p:grpSpPr>
            <a:xfrm>
              <a:off x="4267200" y="4419600"/>
              <a:ext cx="4495800" cy="1981200"/>
              <a:chOff x="4343400" y="5029200"/>
              <a:chExt cx="4114800" cy="1600200"/>
            </a:xfrm>
          </p:grpSpPr>
          <p:pic>
            <p:nvPicPr>
              <p:cNvPr id="22" name="Picture 21" descr="TP_tmp.emf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 bwMode="auto">
              <a:xfrm>
                <a:off x="4953000" y="5715000"/>
                <a:ext cx="2965761" cy="227203"/>
              </a:xfrm>
              <a:prstGeom prst="rect">
                <a:avLst/>
              </a:prstGeom>
              <a:noFill/>
              <a:ln/>
              <a:effectLst/>
            </p:spPr>
          </p:pic>
          <p:pic>
            <p:nvPicPr>
              <p:cNvPr id="23" name="Picture 22" descr="TP_tmp.emf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 bwMode="auto">
              <a:xfrm>
                <a:off x="7788541" y="5257800"/>
                <a:ext cx="216191" cy="246010"/>
              </a:xfrm>
              <a:prstGeom prst="rect">
                <a:avLst/>
              </a:prstGeom>
              <a:noFill/>
              <a:ln/>
              <a:effectLst/>
            </p:spPr>
          </p:pic>
          <p:sp>
            <p:nvSpPr>
              <p:cNvPr id="21" name="Rounded Rectangular Callout 20"/>
              <p:cNvSpPr/>
              <p:nvPr/>
            </p:nvSpPr>
            <p:spPr>
              <a:xfrm>
                <a:off x="4343400" y="5029200"/>
                <a:ext cx="4114800" cy="1600200"/>
              </a:xfrm>
              <a:prstGeom prst="wedgeRoundRectCallout">
                <a:avLst>
                  <a:gd name="adj1" fmla="val -52615"/>
                  <a:gd name="adj2" fmla="val -152758"/>
                  <a:gd name="adj3" fmla="val 1666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AT" sz="2000" dirty="0" smtClean="0">
                    <a:solidFill>
                      <a:schemeClr val="bg1">
                        <a:lumMod val="85000"/>
                        <a:lumOff val="15000"/>
                      </a:schemeClr>
                    </a:solidFill>
                  </a:rPr>
                  <a:t>generated by</a:t>
                </a:r>
              </a:p>
              <a:p>
                <a:pPr algn="ctr"/>
                <a:endParaRPr lang="de-AT" sz="2000" dirty="0" smtClean="0">
                  <a:solidFill>
                    <a:schemeClr val="bg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de-AT" dirty="0" smtClean="0"/>
              </a:p>
              <a:p>
                <a:pPr algn="ctr"/>
                <a:endParaRPr lang="de-AT" dirty="0" smtClean="0"/>
              </a:p>
              <a:p>
                <a:pPr algn="ctr"/>
                <a:r>
                  <a:rPr lang="de-AT" dirty="0" smtClean="0"/>
                  <a:t> </a:t>
                </a:r>
                <a:endParaRPr lang="de-AT" dirty="0"/>
              </a:p>
            </p:txBody>
          </p:sp>
        </p:grpSp>
        <p:pic>
          <p:nvPicPr>
            <p:cNvPr id="29" name="Picture 28" descr="TP_tmp.png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5029200" y="5257800"/>
              <a:ext cx="2865316" cy="269973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55" name="Picture 54" descr="TP_tmp.emf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4616549" y="5715000"/>
              <a:ext cx="3813287" cy="279133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64" name="Group 63"/>
          <p:cNvGrpSpPr/>
          <p:nvPr/>
        </p:nvGrpSpPr>
        <p:grpSpPr>
          <a:xfrm>
            <a:off x="1066800" y="3962400"/>
            <a:ext cx="3733800" cy="1553528"/>
            <a:chOff x="1066800" y="3962400"/>
            <a:chExt cx="3733800" cy="1553528"/>
          </a:xfrm>
        </p:grpSpPr>
        <p:sp>
          <p:nvSpPr>
            <p:cNvPr id="34" name="Rounded Rectangle 33"/>
            <p:cNvSpPr/>
            <p:nvPr/>
          </p:nvSpPr>
          <p:spPr>
            <a:xfrm>
              <a:off x="1066800" y="3962400"/>
              <a:ext cx="3733800" cy="1524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   </a:t>
              </a:r>
              <a:endParaRPr lang="de-AT" dirty="0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1295400" y="4038600"/>
              <a:ext cx="3363622" cy="1477328"/>
              <a:chOff x="1295400" y="4038600"/>
              <a:chExt cx="3363622" cy="1477328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1295400" y="4038600"/>
                <a:ext cx="336362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AT" dirty="0" smtClean="0">
                    <a:solidFill>
                      <a:schemeClr val="bg1"/>
                    </a:solidFill>
                  </a:rPr>
                  <a:t>the smallest making</a:t>
                </a:r>
              </a:p>
              <a:p>
                <a:endParaRPr lang="de-AT" dirty="0" smtClean="0">
                  <a:solidFill>
                    <a:schemeClr val="bg1"/>
                  </a:solidFill>
                </a:endParaRPr>
              </a:p>
              <a:p>
                <a:endParaRPr lang="de-AT" dirty="0" smtClean="0">
                  <a:solidFill>
                    <a:schemeClr val="bg1"/>
                  </a:solidFill>
                </a:endParaRPr>
              </a:p>
              <a:p>
                <a:endParaRPr lang="de-AT" dirty="0" smtClean="0">
                  <a:solidFill>
                    <a:schemeClr val="bg1"/>
                  </a:solidFill>
                </a:endParaRPr>
              </a:p>
              <a:p>
                <a:r>
                  <a:rPr lang="de-AT" dirty="0" smtClean="0">
                    <a:solidFill>
                      <a:schemeClr val="bg1"/>
                    </a:solidFill>
                  </a:rPr>
                  <a:t>measurable</a:t>
                </a:r>
                <a:endParaRPr lang="de-AT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54" name="Picture 53" descr="TP_tmp.png"/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1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 bwMode="auto">
              <a:xfrm>
                <a:off x="1865394" y="4572000"/>
                <a:ext cx="1945739" cy="253791"/>
              </a:xfrm>
              <a:prstGeom prst="rect">
                <a:avLst/>
              </a:prstGeom>
              <a:noFill/>
              <a:ln/>
              <a:effectLst/>
            </p:spPr>
          </p:pic>
          <p:pic>
            <p:nvPicPr>
              <p:cNvPr id="50" name="Picture 49" descr="TP_tmp.emf"/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1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 bwMode="auto">
              <a:xfrm>
                <a:off x="3053905" y="4936868"/>
                <a:ext cx="1269494" cy="254509"/>
              </a:xfrm>
              <a:prstGeom prst="rect">
                <a:avLst/>
              </a:prstGeom>
              <a:noFill/>
              <a:ln/>
              <a:effectLst/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Dagstuhl Seminar on Coalgebraic Logics, 7.12.9</a:t>
            </a:r>
            <a:endParaRPr lang="de-AT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Logic for  transition systems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563563"/>
          </a:xfrm>
        </p:spPr>
        <p:txBody>
          <a:bodyPr>
            <a:normAutofit lnSpcReduction="10000"/>
          </a:bodyPr>
          <a:lstStyle/>
          <a:p>
            <a:r>
              <a:rPr lang="de-AT" dirty="0" smtClean="0"/>
              <a:t> Modal operator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7C0C-A152-4B9F-982C-EFE1E45F8032}" type="slidenum">
              <a:rPr lang="de-AT" smtClean="0"/>
              <a:pPr/>
              <a:t>14</a:t>
            </a:fld>
            <a:endParaRPr lang="de-AT"/>
          </a:p>
        </p:txBody>
      </p:sp>
      <p:sp>
        <p:nvSpPr>
          <p:cNvPr id="7" name="Rounded Rectangle 6"/>
          <p:cNvSpPr/>
          <p:nvPr/>
        </p:nvSpPr>
        <p:spPr>
          <a:xfrm>
            <a:off x="2209800" y="2286000"/>
            <a:ext cx="48768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4" name="Picture 13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438400" y="2590800"/>
            <a:ext cx="4419600" cy="359901"/>
          </a:xfrm>
          <a:prstGeom prst="rect">
            <a:avLst/>
          </a:prstGeom>
          <a:noFill/>
          <a:ln/>
          <a:effectLst/>
        </p:spPr>
      </p:pic>
      <p:grpSp>
        <p:nvGrpSpPr>
          <p:cNvPr id="21" name="Group 20"/>
          <p:cNvGrpSpPr/>
          <p:nvPr/>
        </p:nvGrpSpPr>
        <p:grpSpPr>
          <a:xfrm>
            <a:off x="457200" y="3352800"/>
            <a:ext cx="5791200" cy="990600"/>
            <a:chOff x="457200" y="3352800"/>
            <a:chExt cx="5791200" cy="990600"/>
          </a:xfrm>
        </p:grpSpPr>
        <p:sp>
          <p:nvSpPr>
            <p:cNvPr id="15" name="Rounded Rectangle 14"/>
            <p:cNvSpPr/>
            <p:nvPr/>
          </p:nvSpPr>
          <p:spPr>
            <a:xfrm>
              <a:off x="457200" y="3352800"/>
              <a:ext cx="5791200" cy="990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de-AT" dirty="0" smtClean="0"/>
                <a:t> </a:t>
              </a:r>
              <a:endParaRPr lang="de-AT" dirty="0"/>
            </a:p>
          </p:txBody>
        </p:sp>
        <p:pic>
          <p:nvPicPr>
            <p:cNvPr id="20" name="Picture 19" descr="TP_tmp.emf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436045" y="3733800"/>
              <a:ext cx="3655204" cy="342148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31" name="Group 30"/>
          <p:cNvGrpSpPr/>
          <p:nvPr/>
        </p:nvGrpSpPr>
        <p:grpSpPr>
          <a:xfrm>
            <a:off x="5638800" y="3962400"/>
            <a:ext cx="3200400" cy="838200"/>
            <a:chOff x="5562600" y="4114800"/>
            <a:chExt cx="3200400" cy="838200"/>
          </a:xfrm>
        </p:grpSpPr>
        <p:sp>
          <p:nvSpPr>
            <p:cNvPr id="26" name="Rounded Rectangle 25"/>
            <p:cNvSpPr/>
            <p:nvPr/>
          </p:nvSpPr>
          <p:spPr>
            <a:xfrm>
              <a:off x="5562600" y="4114800"/>
              <a:ext cx="3200400" cy="8382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30" name="Picture 29" descr="TP_tmp.emf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5791197" y="4191000"/>
              <a:ext cx="2808947" cy="732264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33" name="Rounded Rectangular Callout 32"/>
          <p:cNvSpPr/>
          <p:nvPr/>
        </p:nvSpPr>
        <p:spPr>
          <a:xfrm>
            <a:off x="7239000" y="1828800"/>
            <a:ext cx="1676400" cy="1981200"/>
          </a:xfrm>
          <a:prstGeom prst="wedgeRoundRectCallout">
            <a:avLst>
              <a:gd name="adj1" fmla="val 19535"/>
              <a:gd name="adj2" fmla="val 66459"/>
              <a:gd name="adj3" fmla="val 16667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models of boolean logic with fin.meet preserving modal operators</a:t>
            </a:r>
          </a:p>
        </p:txBody>
      </p:sp>
      <p:sp>
        <p:nvSpPr>
          <p:cNvPr id="39" name="Rounded Rectangular Callout 38"/>
          <p:cNvSpPr/>
          <p:nvPr/>
        </p:nvSpPr>
        <p:spPr>
          <a:xfrm>
            <a:off x="7162800" y="5029200"/>
            <a:ext cx="1828800" cy="838200"/>
          </a:xfrm>
          <a:prstGeom prst="wedgeRoundRectCallout">
            <a:avLst>
              <a:gd name="adj1" fmla="val 18276"/>
              <a:gd name="adj2" fmla="val -98048"/>
              <a:gd name="adj3" fmla="val 16667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i="1" dirty="0" smtClean="0"/>
              <a:t>L = GV</a:t>
            </a:r>
          </a:p>
          <a:p>
            <a:pPr algn="ctr"/>
            <a:r>
              <a:rPr lang="de-AT" i="1" dirty="0" smtClean="0"/>
              <a:t>V - </a:t>
            </a:r>
            <a:r>
              <a:rPr lang="de-AT" dirty="0" smtClean="0"/>
              <a:t>forgetful</a:t>
            </a:r>
            <a:r>
              <a:rPr lang="de-AT" i="1" dirty="0" smtClean="0"/>
              <a:t> 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457200" y="5029200"/>
            <a:ext cx="7543800" cy="990600"/>
            <a:chOff x="457200" y="5029200"/>
            <a:chExt cx="7543800" cy="990600"/>
          </a:xfrm>
        </p:grpSpPr>
        <p:sp>
          <p:nvSpPr>
            <p:cNvPr id="35" name="Rounded Rectangle 34"/>
            <p:cNvSpPr/>
            <p:nvPr/>
          </p:nvSpPr>
          <p:spPr>
            <a:xfrm>
              <a:off x="457200" y="5029200"/>
              <a:ext cx="7543800" cy="990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de-AT" dirty="0" smtClean="0"/>
                <a:t> </a:t>
              </a:r>
              <a:endParaRPr lang="de-AT" dirty="0"/>
            </a:p>
          </p:txBody>
        </p:sp>
        <p:pic>
          <p:nvPicPr>
            <p:cNvPr id="37" name="Picture 36" descr="TP_tmp.emf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685800" y="5410200"/>
              <a:ext cx="7047772" cy="380699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38" name="Rounded Rectangle 37"/>
          <p:cNvSpPr/>
          <p:nvPr/>
        </p:nvSpPr>
        <p:spPr>
          <a:xfrm rot="2148011">
            <a:off x="3657795" y="4910314"/>
            <a:ext cx="2258257" cy="9906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expressivity</a:t>
            </a:r>
            <a:endParaRPr lang="de-AT" sz="2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9" grpId="1" animBg="1"/>
      <p:bldP spid="3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Dagstuhl Seminar on Coalgebraic Logics, 7.12.9</a:t>
            </a:r>
            <a:endParaRPr lang="de-AT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Logic for  Markov chains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563563"/>
          </a:xfrm>
        </p:spPr>
        <p:txBody>
          <a:bodyPr>
            <a:normAutofit lnSpcReduction="10000"/>
          </a:bodyPr>
          <a:lstStyle/>
          <a:p>
            <a:r>
              <a:rPr lang="de-AT" dirty="0" smtClean="0"/>
              <a:t> Probabilistic modalities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7C0C-A152-4B9F-982C-EFE1E45F8032}" type="slidenum">
              <a:rPr lang="de-AT" smtClean="0"/>
              <a:pPr/>
              <a:t>15</a:t>
            </a:fld>
            <a:endParaRPr lang="de-AT"/>
          </a:p>
        </p:txBody>
      </p:sp>
      <p:sp>
        <p:nvSpPr>
          <p:cNvPr id="7" name="Rounded Rectangle 6"/>
          <p:cNvSpPr/>
          <p:nvPr/>
        </p:nvSpPr>
        <p:spPr>
          <a:xfrm>
            <a:off x="1295400" y="2286000"/>
            <a:ext cx="57912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9" name="Picture 28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515083" y="2667000"/>
            <a:ext cx="5400165" cy="337911"/>
          </a:xfrm>
          <a:prstGeom prst="rect">
            <a:avLst/>
          </a:prstGeom>
          <a:noFill/>
          <a:ln/>
          <a:effectLst/>
        </p:spPr>
      </p:pic>
      <p:grpSp>
        <p:nvGrpSpPr>
          <p:cNvPr id="32" name="Group 31"/>
          <p:cNvGrpSpPr/>
          <p:nvPr/>
        </p:nvGrpSpPr>
        <p:grpSpPr>
          <a:xfrm>
            <a:off x="457200" y="3352800"/>
            <a:ext cx="5791200" cy="990600"/>
            <a:chOff x="457200" y="3352800"/>
            <a:chExt cx="5791200" cy="990600"/>
          </a:xfrm>
        </p:grpSpPr>
        <p:sp>
          <p:nvSpPr>
            <p:cNvPr id="15" name="Rounded Rectangle 14"/>
            <p:cNvSpPr/>
            <p:nvPr/>
          </p:nvSpPr>
          <p:spPr>
            <a:xfrm>
              <a:off x="457200" y="3352800"/>
              <a:ext cx="5791200" cy="990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de-AT" dirty="0" smtClean="0"/>
                <a:t> </a:t>
              </a:r>
              <a:endParaRPr lang="de-AT" dirty="0"/>
            </a:p>
          </p:txBody>
        </p:sp>
        <p:pic>
          <p:nvPicPr>
            <p:cNvPr id="23" name="Picture 22" descr="TP_tmp.emf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386647" y="3733800"/>
              <a:ext cx="3754000" cy="342148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27" name="Group 26"/>
          <p:cNvGrpSpPr/>
          <p:nvPr/>
        </p:nvGrpSpPr>
        <p:grpSpPr>
          <a:xfrm>
            <a:off x="5638800" y="3962400"/>
            <a:ext cx="3200400" cy="838200"/>
            <a:chOff x="5638800" y="3962400"/>
            <a:chExt cx="3200400" cy="838200"/>
          </a:xfrm>
        </p:grpSpPr>
        <p:sp>
          <p:nvSpPr>
            <p:cNvPr id="26" name="Rounded Rectangle 25"/>
            <p:cNvSpPr/>
            <p:nvPr/>
          </p:nvSpPr>
          <p:spPr>
            <a:xfrm>
              <a:off x="5638800" y="3962400"/>
              <a:ext cx="3200400" cy="8382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22" name="Picture 21" descr="TP_tmp.emf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5786677" y="4038600"/>
              <a:ext cx="2970386" cy="710310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33" name="Rounded Rectangular Callout 32"/>
          <p:cNvSpPr/>
          <p:nvPr/>
        </p:nvSpPr>
        <p:spPr>
          <a:xfrm>
            <a:off x="7239000" y="1828800"/>
            <a:ext cx="1676400" cy="1981200"/>
          </a:xfrm>
          <a:prstGeom prst="wedgeRoundRectCallout">
            <a:avLst>
              <a:gd name="adj1" fmla="val 19535"/>
              <a:gd name="adj2" fmla="val 66459"/>
              <a:gd name="adj3" fmla="val 16667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models of logic with fin.conj. and</a:t>
            </a:r>
          </a:p>
          <a:p>
            <a:pPr algn="ctr"/>
            <a:r>
              <a:rPr lang="de-AT" dirty="0" smtClean="0"/>
              <a:t>monotone modal operators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7086600" y="5029200"/>
            <a:ext cx="1828800" cy="838200"/>
            <a:chOff x="8001000" y="5334000"/>
            <a:chExt cx="1828800" cy="838200"/>
          </a:xfrm>
        </p:grpSpPr>
        <p:sp>
          <p:nvSpPr>
            <p:cNvPr id="39" name="Rounded Rectangular Callout 38"/>
            <p:cNvSpPr/>
            <p:nvPr/>
          </p:nvSpPr>
          <p:spPr>
            <a:xfrm>
              <a:off x="8001000" y="5334000"/>
              <a:ext cx="1828800" cy="838200"/>
            </a:xfrm>
            <a:prstGeom prst="wedgeRoundRectCallout">
              <a:avLst>
                <a:gd name="adj1" fmla="val 18276"/>
                <a:gd name="adj2" fmla="val -98048"/>
                <a:gd name="adj3" fmla="val 16667"/>
              </a:avLst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i="1" dirty="0" smtClean="0"/>
                <a:t>K =       HV</a:t>
              </a:r>
            </a:p>
            <a:p>
              <a:pPr algn="ctr"/>
              <a:r>
                <a:rPr lang="de-AT" i="1" dirty="0" smtClean="0"/>
                <a:t>V - </a:t>
              </a:r>
              <a:r>
                <a:rPr lang="de-AT" dirty="0" smtClean="0"/>
                <a:t>forgetful</a:t>
              </a:r>
              <a:r>
                <a:rPr lang="de-AT" i="1" dirty="0" smtClean="0"/>
                <a:t> </a:t>
              </a:r>
            </a:p>
          </p:txBody>
        </p:sp>
        <p:pic>
          <p:nvPicPr>
            <p:cNvPr id="30" name="Picture 29" descr="TP_tmp.emf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8771097" y="5486400"/>
              <a:ext cx="372903" cy="254714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28" name="Group 27"/>
          <p:cNvGrpSpPr/>
          <p:nvPr/>
        </p:nvGrpSpPr>
        <p:grpSpPr>
          <a:xfrm>
            <a:off x="457200" y="5029200"/>
            <a:ext cx="7543800" cy="990600"/>
            <a:chOff x="457200" y="5029200"/>
            <a:chExt cx="7543800" cy="990600"/>
          </a:xfrm>
        </p:grpSpPr>
        <p:sp>
          <p:nvSpPr>
            <p:cNvPr id="35" name="Rounded Rectangle 34"/>
            <p:cNvSpPr/>
            <p:nvPr/>
          </p:nvSpPr>
          <p:spPr>
            <a:xfrm>
              <a:off x="457200" y="5029200"/>
              <a:ext cx="7543800" cy="990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de-AT" dirty="0" smtClean="0"/>
                <a:t> </a:t>
              </a:r>
              <a:endParaRPr lang="de-AT" dirty="0"/>
            </a:p>
          </p:txBody>
        </p:sp>
        <p:pic>
          <p:nvPicPr>
            <p:cNvPr id="24" name="Picture 23" descr="TP_tmp.emf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665312" y="5410200"/>
              <a:ext cx="7088747" cy="380700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38" name="Rounded Rectangle 37"/>
          <p:cNvSpPr/>
          <p:nvPr/>
        </p:nvSpPr>
        <p:spPr>
          <a:xfrm rot="2148011">
            <a:off x="3657795" y="4910314"/>
            <a:ext cx="2258257" cy="9906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expressivity</a:t>
            </a:r>
            <a:endParaRPr lang="de-AT" sz="2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1" animBg="1"/>
      <p:bldP spid="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Dagstuhl Seminar on Coalgebraic Logics, 7.12.9</a:t>
            </a:r>
            <a:endParaRPr lang="de-AT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Logic for  multitransition ...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563563"/>
          </a:xfrm>
        </p:spPr>
        <p:txBody>
          <a:bodyPr>
            <a:normAutofit lnSpcReduction="10000"/>
          </a:bodyPr>
          <a:lstStyle/>
          <a:p>
            <a:r>
              <a:rPr lang="de-AT" dirty="0" smtClean="0"/>
              <a:t> Graded modal logic modalities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7C0C-A152-4B9F-982C-EFE1E45F8032}" type="slidenum">
              <a:rPr lang="de-AT" smtClean="0"/>
              <a:pPr/>
              <a:t>16</a:t>
            </a:fld>
            <a:endParaRPr lang="de-AT"/>
          </a:p>
        </p:txBody>
      </p:sp>
      <p:grpSp>
        <p:nvGrpSpPr>
          <p:cNvPr id="27" name="Group 26"/>
          <p:cNvGrpSpPr/>
          <p:nvPr/>
        </p:nvGrpSpPr>
        <p:grpSpPr>
          <a:xfrm>
            <a:off x="1295400" y="2286000"/>
            <a:ext cx="5791200" cy="914400"/>
            <a:chOff x="1295400" y="2286000"/>
            <a:chExt cx="5791200" cy="914400"/>
          </a:xfrm>
        </p:grpSpPr>
        <p:sp>
          <p:nvSpPr>
            <p:cNvPr id="7" name="Rounded Rectangle 6"/>
            <p:cNvSpPr/>
            <p:nvPr/>
          </p:nvSpPr>
          <p:spPr>
            <a:xfrm>
              <a:off x="1295400" y="2286000"/>
              <a:ext cx="5791200" cy="914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23" name="Picture 22" descr="TP_tmp.emf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416698" y="2667000"/>
              <a:ext cx="5596934" cy="337911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41" name="Group 40"/>
          <p:cNvGrpSpPr/>
          <p:nvPr/>
        </p:nvGrpSpPr>
        <p:grpSpPr>
          <a:xfrm>
            <a:off x="457200" y="3276600"/>
            <a:ext cx="5791200" cy="990600"/>
            <a:chOff x="457200" y="3276600"/>
            <a:chExt cx="5791200" cy="990600"/>
          </a:xfrm>
        </p:grpSpPr>
        <p:sp>
          <p:nvSpPr>
            <p:cNvPr id="15" name="Rounded Rectangle 14"/>
            <p:cNvSpPr/>
            <p:nvPr/>
          </p:nvSpPr>
          <p:spPr>
            <a:xfrm>
              <a:off x="457200" y="3276600"/>
              <a:ext cx="5791200" cy="990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de-AT" dirty="0" smtClean="0"/>
                <a:t> </a:t>
              </a:r>
              <a:endParaRPr lang="de-AT" dirty="0"/>
            </a:p>
          </p:txBody>
        </p:sp>
        <p:pic>
          <p:nvPicPr>
            <p:cNvPr id="40" name="Picture 39" descr="TP_tmp.emf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295970" y="3657600"/>
              <a:ext cx="3935353" cy="361483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31" name="Group 30"/>
          <p:cNvGrpSpPr/>
          <p:nvPr/>
        </p:nvGrpSpPr>
        <p:grpSpPr>
          <a:xfrm>
            <a:off x="5638800" y="3962400"/>
            <a:ext cx="3200400" cy="838200"/>
            <a:chOff x="5638800" y="3962400"/>
            <a:chExt cx="3200400" cy="838200"/>
          </a:xfrm>
        </p:grpSpPr>
        <p:sp>
          <p:nvSpPr>
            <p:cNvPr id="26" name="Rounded Rectangle 25"/>
            <p:cNvSpPr/>
            <p:nvPr/>
          </p:nvSpPr>
          <p:spPr>
            <a:xfrm>
              <a:off x="5638800" y="3962400"/>
              <a:ext cx="3200400" cy="8382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28" name="Picture 27" descr="TP_tmp.emf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5711123" y="4038600"/>
              <a:ext cx="3121494" cy="710311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33" name="Rounded Rectangular Callout 32"/>
          <p:cNvSpPr/>
          <p:nvPr/>
        </p:nvSpPr>
        <p:spPr>
          <a:xfrm>
            <a:off x="7239000" y="1828800"/>
            <a:ext cx="1676400" cy="1981200"/>
          </a:xfrm>
          <a:prstGeom prst="wedgeRoundRectCallout">
            <a:avLst>
              <a:gd name="adj1" fmla="val 19535"/>
              <a:gd name="adj2" fmla="val 66459"/>
              <a:gd name="adj3" fmla="val 16667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models of logic with fin.conj. and</a:t>
            </a:r>
          </a:p>
          <a:p>
            <a:pPr algn="ctr"/>
            <a:r>
              <a:rPr lang="de-AT" dirty="0" smtClean="0"/>
              <a:t>monotone modal operators</a:t>
            </a:r>
          </a:p>
        </p:txBody>
      </p:sp>
      <p:grpSp>
        <p:nvGrpSpPr>
          <p:cNvPr id="9" name="Group 30"/>
          <p:cNvGrpSpPr/>
          <p:nvPr/>
        </p:nvGrpSpPr>
        <p:grpSpPr>
          <a:xfrm>
            <a:off x="7086600" y="5029200"/>
            <a:ext cx="1828800" cy="838200"/>
            <a:chOff x="8001000" y="5334000"/>
            <a:chExt cx="1828800" cy="838200"/>
          </a:xfrm>
        </p:grpSpPr>
        <p:sp>
          <p:nvSpPr>
            <p:cNvPr id="39" name="Rounded Rectangular Callout 38"/>
            <p:cNvSpPr/>
            <p:nvPr/>
          </p:nvSpPr>
          <p:spPr>
            <a:xfrm>
              <a:off x="8001000" y="5334000"/>
              <a:ext cx="1828800" cy="838200"/>
            </a:xfrm>
            <a:prstGeom prst="wedgeRoundRectCallout">
              <a:avLst>
                <a:gd name="adj1" fmla="val 18276"/>
                <a:gd name="adj2" fmla="val -98048"/>
                <a:gd name="adj3" fmla="val 16667"/>
              </a:avLst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i="1" dirty="0" smtClean="0"/>
                <a:t>K =       HV</a:t>
              </a:r>
            </a:p>
            <a:p>
              <a:pPr algn="ctr"/>
              <a:r>
                <a:rPr lang="de-AT" i="1" dirty="0" smtClean="0"/>
                <a:t>V - </a:t>
              </a:r>
              <a:r>
                <a:rPr lang="de-AT" dirty="0" smtClean="0"/>
                <a:t>forgetful</a:t>
              </a:r>
              <a:r>
                <a:rPr lang="de-AT" i="1" dirty="0" smtClean="0"/>
                <a:t> </a:t>
              </a:r>
            </a:p>
          </p:txBody>
        </p:sp>
        <p:pic>
          <p:nvPicPr>
            <p:cNvPr id="30" name="Picture 29" descr="TP_tmp.emf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8771097" y="5486400"/>
              <a:ext cx="372903" cy="254714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34" name="Group 33"/>
          <p:cNvGrpSpPr/>
          <p:nvPr/>
        </p:nvGrpSpPr>
        <p:grpSpPr>
          <a:xfrm>
            <a:off x="457200" y="5029200"/>
            <a:ext cx="7543800" cy="990600"/>
            <a:chOff x="457200" y="5029200"/>
            <a:chExt cx="7543800" cy="990600"/>
          </a:xfrm>
        </p:grpSpPr>
        <p:sp>
          <p:nvSpPr>
            <p:cNvPr id="35" name="Rounded Rectangle 34"/>
            <p:cNvSpPr/>
            <p:nvPr/>
          </p:nvSpPr>
          <p:spPr>
            <a:xfrm>
              <a:off x="457200" y="5029200"/>
              <a:ext cx="7543800" cy="990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de-AT" dirty="0" smtClean="0"/>
                <a:t> </a:t>
              </a:r>
              <a:endParaRPr lang="de-AT" dirty="0"/>
            </a:p>
          </p:txBody>
        </p:sp>
        <p:pic>
          <p:nvPicPr>
            <p:cNvPr id="32" name="Picture 31" descr="TP_tmp.emf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544415" y="5410200"/>
              <a:ext cx="7330541" cy="421712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38" name="Rounded Rectangle 37"/>
          <p:cNvSpPr/>
          <p:nvPr/>
        </p:nvSpPr>
        <p:spPr>
          <a:xfrm rot="2148011">
            <a:off x="3657795" y="4910314"/>
            <a:ext cx="2258257" cy="9906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expressivity</a:t>
            </a:r>
            <a:endParaRPr lang="de-AT" sz="2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Dagstuhl Seminar on Coalgebraic Logics, 7.12.9</a:t>
            </a:r>
            <a:endParaRPr lang="de-AT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Logic for  Markov processes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563563"/>
          </a:xfrm>
        </p:spPr>
        <p:txBody>
          <a:bodyPr>
            <a:normAutofit lnSpcReduction="10000"/>
          </a:bodyPr>
          <a:lstStyle/>
          <a:p>
            <a:r>
              <a:rPr lang="de-AT" dirty="0" smtClean="0"/>
              <a:t> General probabilistic modalities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7C0C-A152-4B9F-982C-EFE1E45F8032}" type="slidenum">
              <a:rPr lang="de-AT" smtClean="0"/>
              <a:pPr/>
              <a:t>17</a:t>
            </a:fld>
            <a:endParaRPr lang="de-AT"/>
          </a:p>
        </p:txBody>
      </p:sp>
      <p:sp>
        <p:nvSpPr>
          <p:cNvPr id="7" name="Rounded Rectangle 6"/>
          <p:cNvSpPr/>
          <p:nvPr/>
        </p:nvSpPr>
        <p:spPr>
          <a:xfrm>
            <a:off x="1295400" y="2286000"/>
            <a:ext cx="57912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0" name="Picture 19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854058" y="2667000"/>
            <a:ext cx="4722213" cy="320802"/>
          </a:xfrm>
          <a:prstGeom prst="rect">
            <a:avLst/>
          </a:prstGeom>
          <a:noFill/>
          <a:ln/>
          <a:effectLst/>
        </p:spPr>
      </p:pic>
      <p:grpSp>
        <p:nvGrpSpPr>
          <p:cNvPr id="29" name="Group 28"/>
          <p:cNvGrpSpPr/>
          <p:nvPr/>
        </p:nvGrpSpPr>
        <p:grpSpPr>
          <a:xfrm>
            <a:off x="457200" y="3352800"/>
            <a:ext cx="5791200" cy="990600"/>
            <a:chOff x="457200" y="3352800"/>
            <a:chExt cx="5791200" cy="990600"/>
          </a:xfrm>
        </p:grpSpPr>
        <p:sp>
          <p:nvSpPr>
            <p:cNvPr id="15" name="Rounded Rectangle 14"/>
            <p:cNvSpPr/>
            <p:nvPr/>
          </p:nvSpPr>
          <p:spPr>
            <a:xfrm>
              <a:off x="457200" y="3352800"/>
              <a:ext cx="5791200" cy="990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de-AT" dirty="0" smtClean="0"/>
                <a:t> </a:t>
              </a:r>
              <a:endParaRPr lang="de-AT" dirty="0"/>
            </a:p>
          </p:txBody>
        </p:sp>
        <p:pic>
          <p:nvPicPr>
            <p:cNvPr id="24" name="Picture 23" descr="TP_tmp.emf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466458" y="3733800"/>
              <a:ext cx="3594376" cy="301137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27" name="Group 26"/>
          <p:cNvGrpSpPr/>
          <p:nvPr/>
        </p:nvGrpSpPr>
        <p:grpSpPr>
          <a:xfrm>
            <a:off x="5638800" y="3962400"/>
            <a:ext cx="3200400" cy="838200"/>
            <a:chOff x="5638800" y="3962400"/>
            <a:chExt cx="3200400" cy="838200"/>
          </a:xfrm>
        </p:grpSpPr>
        <p:sp>
          <p:nvSpPr>
            <p:cNvPr id="26" name="Rounded Rectangle 25"/>
            <p:cNvSpPr/>
            <p:nvPr/>
          </p:nvSpPr>
          <p:spPr>
            <a:xfrm>
              <a:off x="5638800" y="3962400"/>
              <a:ext cx="3200400" cy="8382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25" name="Picture 24" descr="TP_tmp.emf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5791839" y="4038600"/>
              <a:ext cx="2960060" cy="710311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33" name="Rounded Rectangular Callout 32"/>
          <p:cNvSpPr/>
          <p:nvPr/>
        </p:nvSpPr>
        <p:spPr>
          <a:xfrm>
            <a:off x="7239000" y="1828800"/>
            <a:ext cx="1676400" cy="1981200"/>
          </a:xfrm>
          <a:prstGeom prst="wedgeRoundRectCallout">
            <a:avLst>
              <a:gd name="adj1" fmla="val 19535"/>
              <a:gd name="adj2" fmla="val 66459"/>
              <a:gd name="adj3" fmla="val 16667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models of logic with fin.conj. and</a:t>
            </a:r>
          </a:p>
          <a:p>
            <a:pPr algn="ctr"/>
            <a:r>
              <a:rPr lang="de-AT" dirty="0" smtClean="0"/>
              <a:t>monotone modal operators</a:t>
            </a:r>
          </a:p>
        </p:txBody>
      </p:sp>
      <p:sp>
        <p:nvSpPr>
          <p:cNvPr id="39" name="Rounded Rectangular Callout 38"/>
          <p:cNvSpPr/>
          <p:nvPr/>
        </p:nvSpPr>
        <p:spPr>
          <a:xfrm>
            <a:off x="7086600" y="5029200"/>
            <a:ext cx="1828800" cy="838200"/>
          </a:xfrm>
          <a:prstGeom prst="wedgeRoundRectCallout">
            <a:avLst>
              <a:gd name="adj1" fmla="val 18276"/>
              <a:gd name="adj2" fmla="val -98048"/>
              <a:gd name="adj3" fmla="val 16667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the same </a:t>
            </a:r>
            <a:r>
              <a:rPr lang="de-AT" i="1" dirty="0" smtClean="0"/>
              <a:t>K 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81000" y="5029200"/>
            <a:ext cx="7772400" cy="990600"/>
            <a:chOff x="304800" y="5029200"/>
            <a:chExt cx="7772400" cy="990600"/>
          </a:xfrm>
        </p:grpSpPr>
        <p:sp>
          <p:nvSpPr>
            <p:cNvPr id="35" name="Rounded Rectangle 34"/>
            <p:cNvSpPr/>
            <p:nvPr/>
          </p:nvSpPr>
          <p:spPr>
            <a:xfrm>
              <a:off x="304800" y="5029200"/>
              <a:ext cx="7772400" cy="990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de-AT" dirty="0" smtClean="0"/>
                <a:t> </a:t>
              </a:r>
              <a:endParaRPr lang="de-AT" dirty="0"/>
            </a:p>
          </p:txBody>
        </p:sp>
        <p:pic>
          <p:nvPicPr>
            <p:cNvPr id="21" name="Picture 20" descr="TP_tmp.emf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404639" y="5410200"/>
              <a:ext cx="7610092" cy="380745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38" name="Rounded Rectangle 37"/>
          <p:cNvSpPr/>
          <p:nvPr/>
        </p:nvSpPr>
        <p:spPr>
          <a:xfrm rot="2148011">
            <a:off x="3657795" y="4910314"/>
            <a:ext cx="2258257" cy="9906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expressivity</a:t>
            </a:r>
            <a:endParaRPr lang="de-AT" sz="2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9" grpId="0" animBg="1"/>
      <p:bldP spid="3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752600" y="2667000"/>
            <a:ext cx="6705600" cy="3505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Discrete to indiscrete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The adjunctions are related: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Dagstuhl Seminar on Coalgebraic Logics, 7.12.9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7C0C-A152-4B9F-982C-EFE1E45F8032}" type="slidenum">
              <a:rPr lang="de-AT" smtClean="0"/>
              <a:pPr/>
              <a:t>18</a:t>
            </a:fld>
            <a:endParaRPr lang="de-AT"/>
          </a:p>
        </p:txBody>
      </p:sp>
      <p:pic>
        <p:nvPicPr>
          <p:cNvPr id="20" name="Picture 19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006135" y="2895600"/>
            <a:ext cx="6083587" cy="2876877"/>
          </a:xfrm>
          <a:prstGeom prst="rect">
            <a:avLst/>
          </a:prstGeom>
          <a:noFill/>
          <a:ln/>
          <a:effectLst/>
        </p:spPr>
      </p:pic>
      <p:grpSp>
        <p:nvGrpSpPr>
          <p:cNvPr id="6" name="Group 22"/>
          <p:cNvGrpSpPr/>
          <p:nvPr/>
        </p:nvGrpSpPr>
        <p:grpSpPr>
          <a:xfrm>
            <a:off x="0" y="3505200"/>
            <a:ext cx="2057400" cy="1524000"/>
            <a:chOff x="0" y="3505200"/>
            <a:chExt cx="2057400" cy="1524000"/>
          </a:xfrm>
        </p:grpSpPr>
        <p:sp>
          <p:nvSpPr>
            <p:cNvPr id="10" name="Rounded Rectangular Callout 9"/>
            <p:cNvSpPr/>
            <p:nvPr/>
          </p:nvSpPr>
          <p:spPr>
            <a:xfrm>
              <a:off x="0" y="3505200"/>
              <a:ext cx="2057400" cy="1524000"/>
            </a:xfrm>
            <a:prstGeom prst="wedgeRoundRectCallout">
              <a:avLst>
                <a:gd name="adj1" fmla="val 61959"/>
                <a:gd name="adj2" fmla="val 479"/>
                <a:gd name="adj3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discrete </a:t>
              </a:r>
            </a:p>
            <a:p>
              <a:pPr algn="ctr"/>
              <a:r>
                <a:rPr lang="de-AT" dirty="0" smtClean="0"/>
                <a:t>measure </a:t>
              </a:r>
            </a:p>
            <a:p>
              <a:pPr algn="ctr"/>
              <a:r>
                <a:rPr lang="de-AT" dirty="0" smtClean="0"/>
                <a:t>space</a:t>
              </a:r>
            </a:p>
            <a:p>
              <a:pPr algn="ctr"/>
              <a:endParaRPr lang="de-AT" sz="1600" dirty="0" smtClean="0"/>
            </a:p>
            <a:p>
              <a:pPr algn="ctr"/>
              <a:endParaRPr lang="de-AT" sz="1600" dirty="0"/>
            </a:p>
          </p:txBody>
        </p:sp>
        <p:pic>
          <p:nvPicPr>
            <p:cNvPr id="22" name="Picture 21" descr="TP_tmp.emf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88565" y="4572000"/>
              <a:ext cx="1956470" cy="227144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13" name="Rounded Rectangular Callout 12"/>
          <p:cNvSpPr/>
          <p:nvPr/>
        </p:nvSpPr>
        <p:spPr>
          <a:xfrm>
            <a:off x="6248400" y="1676400"/>
            <a:ext cx="1676400" cy="838200"/>
          </a:xfrm>
          <a:prstGeom prst="wedgeRoundRectCallout">
            <a:avLst>
              <a:gd name="adj1" fmla="val -195010"/>
              <a:gd name="adj2" fmla="val 254704"/>
              <a:gd name="adj3" fmla="val 16667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forgetful</a:t>
            </a:r>
          </a:p>
          <a:p>
            <a:pPr algn="ctr"/>
            <a:r>
              <a:rPr lang="de-AT" dirty="0" smtClean="0"/>
              <a:t>functor</a:t>
            </a:r>
          </a:p>
        </p:txBody>
      </p:sp>
      <p:grpSp>
        <p:nvGrpSpPr>
          <p:cNvPr id="7" name="Group 20"/>
          <p:cNvGrpSpPr/>
          <p:nvPr/>
        </p:nvGrpSpPr>
        <p:grpSpPr>
          <a:xfrm>
            <a:off x="6096000" y="4648200"/>
            <a:ext cx="2667000" cy="1676400"/>
            <a:chOff x="6096000" y="4648200"/>
            <a:chExt cx="2667000" cy="1676400"/>
          </a:xfrm>
        </p:grpSpPr>
        <p:sp>
          <p:nvSpPr>
            <p:cNvPr id="15" name="Rounded Rectangle 14"/>
            <p:cNvSpPr/>
            <p:nvPr/>
          </p:nvSpPr>
          <p:spPr>
            <a:xfrm>
              <a:off x="6096000" y="4648200"/>
              <a:ext cx="2667000" cy="1676400"/>
            </a:xfrm>
            <a:prstGeom prst="roundRect">
              <a:avLst>
                <a:gd name="adj" fmla="val 14286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softEdge rad="12700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  <p:pic>
          <p:nvPicPr>
            <p:cNvPr id="18" name="Picture 17" descr="TP_tmp.emf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6716123" y="5410200"/>
              <a:ext cx="956199" cy="171394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17" name="Picture 16" descr="TP_tmp.emf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6489029" y="4953000"/>
              <a:ext cx="1804740" cy="192024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19" name="Picture 18" descr="TP_tmp.emf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6482779" y="5791200"/>
              <a:ext cx="1578172" cy="241351"/>
            </a:xfrm>
            <a:prstGeom prst="rect">
              <a:avLst/>
            </a:prstGeom>
            <a:noFill/>
            <a:ln/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Discrete to indiscrete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Markov chains as Markov processes 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Dagstuhl Seminar on Coalgebraic Logics, 7.12.9</a:t>
            </a:r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7C0C-A152-4B9F-982C-EFE1E45F8032}" type="slidenum">
              <a:rPr lang="de-AT" smtClean="0"/>
              <a:pPr/>
              <a:t>19</a:t>
            </a:fld>
            <a:endParaRPr lang="de-AT"/>
          </a:p>
        </p:txBody>
      </p:sp>
      <p:grpSp>
        <p:nvGrpSpPr>
          <p:cNvPr id="11" name="Group 10"/>
          <p:cNvGrpSpPr/>
          <p:nvPr/>
        </p:nvGrpSpPr>
        <p:grpSpPr>
          <a:xfrm>
            <a:off x="1905000" y="2362200"/>
            <a:ext cx="5562600" cy="3124200"/>
            <a:chOff x="1905000" y="2362200"/>
            <a:chExt cx="5562600" cy="3124200"/>
          </a:xfrm>
        </p:grpSpPr>
        <p:sp>
          <p:nvSpPr>
            <p:cNvPr id="6" name="Rounded Rectangle 5"/>
            <p:cNvSpPr/>
            <p:nvPr/>
          </p:nvSpPr>
          <p:spPr>
            <a:xfrm>
              <a:off x="1905000" y="2362200"/>
              <a:ext cx="5562600" cy="31242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10" name="Picture 9" descr="TP_tmp.emf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2286000" y="2743200"/>
              <a:ext cx="5029200" cy="2371215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18" name="Group 17"/>
          <p:cNvGrpSpPr/>
          <p:nvPr/>
        </p:nvGrpSpPr>
        <p:grpSpPr>
          <a:xfrm>
            <a:off x="1066800" y="5257800"/>
            <a:ext cx="6553200" cy="1143000"/>
            <a:chOff x="1066800" y="5257800"/>
            <a:chExt cx="6553200" cy="1143000"/>
          </a:xfrm>
        </p:grpSpPr>
        <p:sp>
          <p:nvSpPr>
            <p:cNvPr id="13" name="Rounded Rectangle 12"/>
            <p:cNvSpPr/>
            <p:nvPr/>
          </p:nvSpPr>
          <p:spPr>
            <a:xfrm>
              <a:off x="1066800" y="5257800"/>
              <a:ext cx="6553200" cy="1143000"/>
            </a:xfrm>
            <a:prstGeom prst="roundRect">
              <a:avLst>
                <a:gd name="adj" fmla="val 1428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softEdge rad="12700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25" name="Picture 24" descr="TP_tmp.emf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295100" y="5486400"/>
              <a:ext cx="5982288" cy="779531"/>
            </a:xfrm>
            <a:prstGeom prst="rect">
              <a:avLst/>
            </a:prstGeom>
            <a:noFill/>
            <a:ln/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 is about</a:t>
            </a:r>
            <a:r>
              <a:rPr lang="de-AT" dirty="0" smtClean="0"/>
              <a:t>...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 Coalgebras   </a:t>
            </a:r>
          </a:p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  <a:p>
            <a:r>
              <a:rPr lang="de-AT" dirty="0" smtClean="0"/>
              <a:t>Modal  logics  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Dagstuhl Seminar on Coalgebraic Logics, 7.12.9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7C0C-A152-4B9F-982C-EFE1E45F8032}" type="slidenum">
              <a:rPr lang="de-AT" smtClean="0"/>
              <a:pPr/>
              <a:t>2</a:t>
            </a:fld>
            <a:endParaRPr lang="de-AT"/>
          </a:p>
        </p:txBody>
      </p:sp>
      <p:sp>
        <p:nvSpPr>
          <p:cNvPr id="6" name="Rounded Rectangle 5"/>
          <p:cNvSpPr/>
          <p:nvPr/>
        </p:nvSpPr>
        <p:spPr>
          <a:xfrm>
            <a:off x="3733800" y="1752600"/>
            <a:ext cx="2438400" cy="685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6" name="Picture 15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199250" y="1981200"/>
            <a:ext cx="1475988" cy="190450"/>
          </a:xfrm>
          <a:prstGeom prst="rect">
            <a:avLst/>
          </a:prstGeom>
          <a:noFill/>
          <a:ln/>
          <a:effectLst/>
        </p:spPr>
      </p:pic>
      <p:grpSp>
        <p:nvGrpSpPr>
          <p:cNvPr id="35" name="Group 34"/>
          <p:cNvGrpSpPr/>
          <p:nvPr/>
        </p:nvGrpSpPr>
        <p:grpSpPr>
          <a:xfrm>
            <a:off x="838200" y="2590800"/>
            <a:ext cx="4114800" cy="2057400"/>
            <a:chOff x="838200" y="2590800"/>
            <a:chExt cx="4114800" cy="2057400"/>
          </a:xfrm>
        </p:grpSpPr>
        <p:sp>
          <p:nvSpPr>
            <p:cNvPr id="11" name="Rounded Rectangle 10"/>
            <p:cNvSpPr/>
            <p:nvPr/>
          </p:nvSpPr>
          <p:spPr>
            <a:xfrm>
              <a:off x="838200" y="2590800"/>
              <a:ext cx="4114800" cy="2057400"/>
            </a:xfrm>
            <a:prstGeom prst="roundRect">
              <a:avLst>
                <a:gd name="adj" fmla="val 14286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softEdge rad="12700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  <p:pic>
          <p:nvPicPr>
            <p:cNvPr id="34" name="Picture 33" descr="TP_tmp.emf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448521" y="3429000"/>
              <a:ext cx="1391032" cy="1004795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15" name="Picture 14" descr="TP_tmp.emf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219200" y="2895600"/>
              <a:ext cx="3298587" cy="235211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31" name="Picture 30" descr="TP_tmp.emf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3364521" y="3200400"/>
              <a:ext cx="1300143" cy="190357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24" name="Oval Callout 23"/>
          <p:cNvSpPr/>
          <p:nvPr/>
        </p:nvSpPr>
        <p:spPr>
          <a:xfrm>
            <a:off x="6248400" y="2438400"/>
            <a:ext cx="2057400" cy="838200"/>
          </a:xfrm>
          <a:prstGeom prst="wedgeEllipseCallout">
            <a:avLst>
              <a:gd name="adj1" fmla="val -92685"/>
              <a:gd name="adj2" fmla="val -775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000" dirty="0" smtClean="0"/>
              <a:t>Behaviour functor !</a:t>
            </a:r>
          </a:p>
        </p:txBody>
      </p:sp>
      <p:sp>
        <p:nvSpPr>
          <p:cNvPr id="26" name="Oval Callout 25"/>
          <p:cNvSpPr/>
          <p:nvPr/>
        </p:nvSpPr>
        <p:spPr>
          <a:xfrm>
            <a:off x="5029200" y="4724400"/>
            <a:ext cx="2667000" cy="1752600"/>
          </a:xfrm>
          <a:prstGeom prst="wedgeEllipseCallout">
            <a:avLst>
              <a:gd name="adj1" fmla="val -105003"/>
              <a:gd name="adj2" fmla="val -77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000" dirty="0" smtClean="0"/>
              <a:t>In a studied setting of dual adjunctions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Discrete to indiscrete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So we can translate chains into processes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Dagstuhl Seminar on Coalgebraic Logics, 7.12.9</a:t>
            </a:r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7C0C-A152-4B9F-982C-EFE1E45F8032}" type="slidenum">
              <a:rPr lang="de-AT" smtClean="0"/>
              <a:pPr/>
              <a:t>20</a:t>
            </a:fld>
            <a:endParaRPr lang="de-AT"/>
          </a:p>
        </p:txBody>
      </p:sp>
      <p:grpSp>
        <p:nvGrpSpPr>
          <p:cNvPr id="32" name="Group 31"/>
          <p:cNvGrpSpPr/>
          <p:nvPr/>
        </p:nvGrpSpPr>
        <p:grpSpPr>
          <a:xfrm>
            <a:off x="1219200" y="3429000"/>
            <a:ext cx="7239000" cy="2590800"/>
            <a:chOff x="1219200" y="3429000"/>
            <a:chExt cx="7239000" cy="2590800"/>
          </a:xfrm>
        </p:grpSpPr>
        <p:sp>
          <p:nvSpPr>
            <p:cNvPr id="10" name="Rounded Rectangle 9"/>
            <p:cNvSpPr/>
            <p:nvPr/>
          </p:nvSpPr>
          <p:spPr>
            <a:xfrm>
              <a:off x="1219200" y="3429000"/>
              <a:ext cx="7239000" cy="2590800"/>
            </a:xfrm>
            <a:prstGeom prst="roundRect">
              <a:avLst>
                <a:gd name="adj" fmla="val 14286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softEdge rad="12700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  <p:pic>
          <p:nvPicPr>
            <p:cNvPr id="16" name="Picture 15" descr="TP_tmp.emf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752600" y="3733800"/>
              <a:ext cx="6269071" cy="1816813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31" name="Group 30"/>
          <p:cNvGrpSpPr/>
          <p:nvPr/>
        </p:nvGrpSpPr>
        <p:grpSpPr>
          <a:xfrm>
            <a:off x="1295400" y="2286000"/>
            <a:ext cx="5791200" cy="914400"/>
            <a:chOff x="1295400" y="2286000"/>
            <a:chExt cx="5791200" cy="914400"/>
          </a:xfrm>
        </p:grpSpPr>
        <p:sp>
          <p:nvSpPr>
            <p:cNvPr id="6" name="Rounded Rectangle 5"/>
            <p:cNvSpPr/>
            <p:nvPr/>
          </p:nvSpPr>
          <p:spPr>
            <a:xfrm>
              <a:off x="1295400" y="2286000"/>
              <a:ext cx="5791200" cy="914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19" name="Picture 18" descr="TP_tmp.emf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752600" y="2590800"/>
              <a:ext cx="4748211" cy="322780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28" name="Group 27"/>
          <p:cNvGrpSpPr/>
          <p:nvPr/>
        </p:nvGrpSpPr>
        <p:grpSpPr>
          <a:xfrm>
            <a:off x="0" y="5257800"/>
            <a:ext cx="3200400" cy="1371600"/>
            <a:chOff x="3581400" y="6172200"/>
            <a:chExt cx="3200400" cy="1371600"/>
          </a:xfrm>
        </p:grpSpPr>
        <p:sp>
          <p:nvSpPr>
            <p:cNvPr id="26" name="Rounded Rectangle 25"/>
            <p:cNvSpPr/>
            <p:nvPr/>
          </p:nvSpPr>
          <p:spPr>
            <a:xfrm>
              <a:off x="3581400" y="6172200"/>
              <a:ext cx="3200400" cy="13716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27" name="Picture 26" descr="TP_tmp.emf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3810000" y="6531054"/>
              <a:ext cx="2681207" cy="653891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29" name="Oval Callout 28"/>
          <p:cNvSpPr/>
          <p:nvPr/>
        </p:nvSpPr>
        <p:spPr>
          <a:xfrm>
            <a:off x="6400800" y="2895600"/>
            <a:ext cx="2514600" cy="1676400"/>
          </a:xfrm>
          <a:prstGeom prst="wedgeEllipseCallout">
            <a:avLst>
              <a:gd name="adj1" fmla="val -99949"/>
              <a:gd name="adj2" fmla="val 3686"/>
            </a:avLst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Behavioural equivalence coincides</a:t>
            </a:r>
          </a:p>
        </p:txBody>
      </p:sp>
      <p:sp>
        <p:nvSpPr>
          <p:cNvPr id="30" name="Oval Callout 29"/>
          <p:cNvSpPr/>
          <p:nvPr/>
        </p:nvSpPr>
        <p:spPr>
          <a:xfrm>
            <a:off x="4572000" y="5562600"/>
            <a:ext cx="2057400" cy="990600"/>
          </a:xfrm>
          <a:prstGeom prst="wedgeEllipseCallout">
            <a:avLst>
              <a:gd name="adj1" fmla="val -27959"/>
              <a:gd name="adj2" fmla="val -1958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Also the logic theories do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Or directly ...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Dagstuhl Seminar on Coalgebraic Logics, 7.12.9</a:t>
            </a:r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7C0C-A152-4B9F-982C-EFE1E45F8032}" type="slidenum">
              <a:rPr lang="de-AT" smtClean="0"/>
              <a:pPr/>
              <a:t>21</a:t>
            </a:fld>
            <a:endParaRPr lang="de-AT"/>
          </a:p>
        </p:txBody>
      </p:sp>
      <p:grpSp>
        <p:nvGrpSpPr>
          <p:cNvPr id="43" name="Group 42"/>
          <p:cNvGrpSpPr/>
          <p:nvPr/>
        </p:nvGrpSpPr>
        <p:grpSpPr>
          <a:xfrm>
            <a:off x="609600" y="1828800"/>
            <a:ext cx="5791200" cy="990600"/>
            <a:chOff x="609600" y="1828800"/>
            <a:chExt cx="5791200" cy="990600"/>
          </a:xfrm>
        </p:grpSpPr>
        <p:sp>
          <p:nvSpPr>
            <p:cNvPr id="14" name="Rounded Rectangle 13"/>
            <p:cNvSpPr/>
            <p:nvPr/>
          </p:nvSpPr>
          <p:spPr>
            <a:xfrm>
              <a:off x="609600" y="1828800"/>
              <a:ext cx="5791200" cy="990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de-AT" dirty="0" smtClean="0"/>
                <a:t> </a:t>
              </a:r>
              <a:endParaRPr lang="de-AT" dirty="0"/>
            </a:p>
          </p:txBody>
        </p:sp>
        <p:pic>
          <p:nvPicPr>
            <p:cNvPr id="16" name="Picture 15" descr="TP_tmp.emf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143000" y="2133600"/>
              <a:ext cx="4437560" cy="440866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42" name="Group 41"/>
          <p:cNvGrpSpPr/>
          <p:nvPr/>
        </p:nvGrpSpPr>
        <p:grpSpPr>
          <a:xfrm>
            <a:off x="609600" y="3124200"/>
            <a:ext cx="8001000" cy="990600"/>
            <a:chOff x="609600" y="3124200"/>
            <a:chExt cx="8001000" cy="990600"/>
          </a:xfrm>
        </p:grpSpPr>
        <p:sp>
          <p:nvSpPr>
            <p:cNvPr id="19" name="Rounded Rectangle 18"/>
            <p:cNvSpPr/>
            <p:nvPr/>
          </p:nvSpPr>
          <p:spPr>
            <a:xfrm>
              <a:off x="609600" y="3124200"/>
              <a:ext cx="8001000" cy="990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de-AT" dirty="0" smtClean="0"/>
                <a:t> </a:t>
              </a:r>
              <a:endParaRPr lang="de-AT" dirty="0"/>
            </a:p>
          </p:txBody>
        </p:sp>
        <p:pic>
          <p:nvPicPr>
            <p:cNvPr id="41" name="Picture 40" descr="TP_tmp.emf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838593" y="3429000"/>
              <a:ext cx="7488062" cy="380666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40" name="Group 39"/>
          <p:cNvGrpSpPr/>
          <p:nvPr/>
        </p:nvGrpSpPr>
        <p:grpSpPr>
          <a:xfrm>
            <a:off x="609600" y="4419600"/>
            <a:ext cx="6553200" cy="1066800"/>
            <a:chOff x="609600" y="4419600"/>
            <a:chExt cx="6553200" cy="1066800"/>
          </a:xfrm>
        </p:grpSpPr>
        <p:sp>
          <p:nvSpPr>
            <p:cNvPr id="23" name="Rounded Rectangle 22"/>
            <p:cNvSpPr/>
            <p:nvPr/>
          </p:nvSpPr>
          <p:spPr>
            <a:xfrm>
              <a:off x="609600" y="4419600"/>
              <a:ext cx="6553200" cy="10668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26" name="Picture 25" descr="TP_tmp.emf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990600" y="4783586"/>
              <a:ext cx="5943600" cy="319255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30" name="Group 29"/>
          <p:cNvGrpSpPr/>
          <p:nvPr/>
        </p:nvGrpSpPr>
        <p:grpSpPr>
          <a:xfrm rot="2240705">
            <a:off x="2766471" y="4370022"/>
            <a:ext cx="4191000" cy="990600"/>
            <a:chOff x="3124200" y="5632824"/>
            <a:chExt cx="4191000" cy="990600"/>
          </a:xfrm>
        </p:grpSpPr>
        <p:sp>
          <p:nvSpPr>
            <p:cNvPr id="27" name="Rounded Rectangle 26"/>
            <p:cNvSpPr/>
            <p:nvPr/>
          </p:nvSpPr>
          <p:spPr>
            <a:xfrm>
              <a:off x="3124200" y="5632824"/>
              <a:ext cx="4191000" cy="990600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2400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29" name="Picture 28" descr="TP_tmp.emf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3475840" y="5867400"/>
              <a:ext cx="3653550" cy="573106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36" name="Group 35"/>
          <p:cNvGrpSpPr/>
          <p:nvPr/>
        </p:nvGrpSpPr>
        <p:grpSpPr>
          <a:xfrm>
            <a:off x="6705600" y="1600200"/>
            <a:ext cx="2286000" cy="1371600"/>
            <a:chOff x="6705600" y="1600200"/>
            <a:chExt cx="2286000" cy="1371600"/>
          </a:xfrm>
        </p:grpSpPr>
        <p:sp>
          <p:nvSpPr>
            <p:cNvPr id="22" name="Rounded Rectangular Callout 21"/>
            <p:cNvSpPr/>
            <p:nvPr/>
          </p:nvSpPr>
          <p:spPr>
            <a:xfrm>
              <a:off x="6705600" y="1600200"/>
              <a:ext cx="2286000" cy="1371600"/>
            </a:xfrm>
            <a:prstGeom prst="wedgeRoundRectCallout">
              <a:avLst>
                <a:gd name="adj1" fmla="val -66443"/>
                <a:gd name="adj2" fmla="val 11092"/>
                <a:gd name="adj3" fmla="val 16667"/>
              </a:avLst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 smtClean="0"/>
            </a:p>
          </p:txBody>
        </p:sp>
        <p:pic>
          <p:nvPicPr>
            <p:cNvPr id="28" name="Picture 27" descr="TP_tmp.emf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6781801" y="1752600"/>
              <a:ext cx="1143000" cy="256021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31" name="Picture 30" descr="TP_tmp.emf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6781800" y="2362200"/>
              <a:ext cx="2148208" cy="223104"/>
            </a:xfrm>
            <a:prstGeom prst="rect">
              <a:avLst/>
            </a:prstGeom>
            <a:noFill/>
            <a:ln/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Conclusions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Dagstuhl Seminar on Coalgebraic Logics, 7.12.9</a:t>
            </a:r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7C0C-A152-4B9F-982C-EFE1E45F8032}" type="slidenum">
              <a:rPr lang="de-AT" smtClean="0"/>
              <a:pPr/>
              <a:t>22</a:t>
            </a:fld>
            <a:endParaRPr lang="de-AT"/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6280"/>
          </a:xfrm>
        </p:spPr>
        <p:txBody>
          <a:bodyPr/>
          <a:lstStyle/>
          <a:p>
            <a:r>
              <a:rPr lang="de-AT" dirty="0" smtClean="0"/>
              <a:t> Expressivity</a:t>
            </a:r>
          </a:p>
          <a:p>
            <a:pPr>
              <a:buNone/>
            </a:pPr>
            <a:endParaRPr lang="de-AT" dirty="0" smtClean="0"/>
          </a:p>
          <a:p>
            <a:r>
              <a:rPr lang="de-AT" dirty="0" smtClean="0"/>
              <a:t> For  </a:t>
            </a:r>
            <a:r>
              <a:rPr lang="de-AT" dirty="0" smtClean="0">
                <a:solidFill>
                  <a:schemeClr val="tx1">
                    <a:lumMod val="95000"/>
                  </a:schemeClr>
                </a:solidFill>
              </a:rPr>
              <a:t>four</a:t>
            </a:r>
            <a:r>
              <a:rPr lang="de-AT" dirty="0" smtClean="0"/>
              <a:t> examples:</a:t>
            </a:r>
          </a:p>
          <a:p>
            <a:pPr>
              <a:buNone/>
            </a:pPr>
            <a:endParaRPr lang="de-AT" dirty="0" smtClean="0"/>
          </a:p>
          <a:p>
            <a:pPr marL="1045210" lvl="2" indent="-514350">
              <a:buFont typeface="+mj-lt"/>
              <a:buAutoNum type="arabicPeriod"/>
            </a:pPr>
            <a:r>
              <a:rPr lang="de-AT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Transition systems</a:t>
            </a:r>
          </a:p>
          <a:p>
            <a:pPr marL="1045210" lvl="2" indent="-514350">
              <a:buFont typeface="+mj-lt"/>
              <a:buAutoNum type="arabicPeriod"/>
            </a:pPr>
            <a:r>
              <a:rPr lang="en-US" sz="24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Multitransition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systems</a:t>
            </a:r>
            <a:endParaRPr lang="de-AT" sz="2400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1045210" lvl="2" indent="-514350">
              <a:buFont typeface="+mj-lt"/>
              <a:buAutoNum type="arabicPeriod"/>
            </a:pPr>
            <a:r>
              <a:rPr lang="de-AT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Markov chains</a:t>
            </a:r>
          </a:p>
          <a:p>
            <a:pPr marL="1045210" lvl="2" indent="-514350">
              <a:buFont typeface="+mj-lt"/>
              <a:buAutoNum type="arabicPeriod"/>
            </a:pPr>
            <a:r>
              <a:rPr lang="de-AT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Markov processes </a:t>
            </a:r>
          </a:p>
        </p:txBody>
      </p:sp>
      <p:sp>
        <p:nvSpPr>
          <p:cNvPr id="7" name="Oval Callout 6"/>
          <p:cNvSpPr/>
          <p:nvPr/>
        </p:nvSpPr>
        <p:spPr>
          <a:xfrm>
            <a:off x="5334000" y="2514600"/>
            <a:ext cx="2057400" cy="838200"/>
          </a:xfrm>
          <a:prstGeom prst="wedgeEllipseCallout">
            <a:avLst>
              <a:gd name="adj1" fmla="val -97130"/>
              <a:gd name="adj2" fmla="val 10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Boolean modal logic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953000" y="3581400"/>
            <a:ext cx="4038600" cy="1676400"/>
            <a:chOff x="4953000" y="3581400"/>
            <a:chExt cx="4038600" cy="1676400"/>
          </a:xfrm>
        </p:grpSpPr>
        <p:sp>
          <p:nvSpPr>
            <p:cNvPr id="9" name="Right Brace 8"/>
            <p:cNvSpPr/>
            <p:nvPr/>
          </p:nvSpPr>
          <p:spPr>
            <a:xfrm>
              <a:off x="4953000" y="4191000"/>
              <a:ext cx="381000" cy="10668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 sz="28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0" name="Oval Callout 9"/>
            <p:cNvSpPr/>
            <p:nvPr/>
          </p:nvSpPr>
          <p:spPr>
            <a:xfrm>
              <a:off x="6019800" y="3581400"/>
              <a:ext cx="2971800" cy="1676400"/>
            </a:xfrm>
            <a:prstGeom prst="wedgeEllipseCallout">
              <a:avLst>
                <a:gd name="adj1" fmla="val -69679"/>
                <a:gd name="adj2" fmla="val 1848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Finite conjunctions ``valuation´´ modal logic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86000" y="5410200"/>
            <a:ext cx="5791200" cy="914400"/>
            <a:chOff x="2286000" y="5334000"/>
            <a:chExt cx="5791200" cy="990600"/>
          </a:xfrm>
        </p:grpSpPr>
        <p:sp>
          <p:nvSpPr>
            <p:cNvPr id="12" name="Rounded Rectangle 11"/>
            <p:cNvSpPr/>
            <p:nvPr/>
          </p:nvSpPr>
          <p:spPr>
            <a:xfrm>
              <a:off x="2286000" y="5334000"/>
              <a:ext cx="5791200" cy="990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de-AT" dirty="0" smtClean="0"/>
                <a:t> </a:t>
              </a:r>
              <a:endParaRPr lang="de-AT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19400" y="5638800"/>
              <a:ext cx="49263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24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in the setting of dual adjunctions !</a:t>
              </a:r>
              <a:endParaRPr lang="de-AT" sz="2400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Outline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Dagstuhl Seminar on Coalgebraic Logics, 7.12.9</a:t>
            </a:r>
            <a:endParaRPr lang="de-AT" dirty="0"/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 Expressivity: </a:t>
            </a:r>
          </a:p>
          <a:p>
            <a:pPr>
              <a:buFont typeface="Arial" pitchFamily="34" charset="0"/>
              <a:buChar char="•"/>
            </a:pPr>
            <a:endParaRPr lang="de-AT" dirty="0" smtClean="0"/>
          </a:p>
          <a:p>
            <a:pPr>
              <a:buNone/>
            </a:pPr>
            <a:r>
              <a:rPr lang="de-AT" dirty="0" smtClean="0"/>
              <a:t>		</a:t>
            </a:r>
            <a:r>
              <a:rPr lang="de-AT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logical   equivalence   </a:t>
            </a:r>
            <a:r>
              <a:rPr lang="de-AT" sz="2400" dirty="0" smtClean="0"/>
              <a:t>=   </a:t>
            </a:r>
            <a:r>
              <a:rPr lang="de-AT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behavioral  equivalence</a:t>
            </a:r>
          </a:p>
          <a:p>
            <a:pPr>
              <a:buNone/>
            </a:pPr>
            <a:r>
              <a:rPr lang="de-AT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</a:p>
          <a:p>
            <a:r>
              <a:rPr lang="de-AT" dirty="0" smtClean="0"/>
              <a:t> For  four examples:</a:t>
            </a:r>
          </a:p>
          <a:p>
            <a:pPr marL="1045210" lvl="2" indent="-514350">
              <a:buFont typeface="+mj-lt"/>
              <a:buAutoNum type="arabicPeriod"/>
            </a:pPr>
            <a:r>
              <a:rPr lang="de-AT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Transition systems</a:t>
            </a:r>
          </a:p>
          <a:p>
            <a:pPr marL="1045210" lvl="2" indent="-514350">
              <a:buFont typeface="+mj-lt"/>
              <a:buAutoNum type="arabicPeriod"/>
            </a:pPr>
            <a:r>
              <a:rPr lang="de-AT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Markov chains</a:t>
            </a:r>
          </a:p>
          <a:p>
            <a:pPr marL="1045210" lvl="2" indent="-514350">
              <a:buFont typeface="+mj-lt"/>
              <a:buAutoNum type="arabicPeriod"/>
            </a:pPr>
            <a:r>
              <a:rPr lang="de-AT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Multitransition systems</a:t>
            </a:r>
          </a:p>
          <a:p>
            <a:pPr marL="1045210" lvl="2" indent="-514350">
              <a:buFont typeface="+mj-lt"/>
              <a:buAutoNum type="arabicPeriod"/>
            </a:pPr>
            <a:r>
              <a:rPr lang="de-AT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Markov processes </a:t>
            </a:r>
          </a:p>
        </p:txBody>
      </p:sp>
      <p:sp>
        <p:nvSpPr>
          <p:cNvPr id="9" name="Oval Callout 8"/>
          <p:cNvSpPr/>
          <p:nvPr/>
        </p:nvSpPr>
        <p:spPr>
          <a:xfrm>
            <a:off x="5486400" y="3352800"/>
            <a:ext cx="2057400" cy="838200"/>
          </a:xfrm>
          <a:prstGeom prst="wedgeEllipseCallout">
            <a:avLst>
              <a:gd name="adj1" fmla="val -101574"/>
              <a:gd name="adj2" fmla="val 734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Boolean modal logic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029200" y="4495800"/>
            <a:ext cx="3581400" cy="1938867"/>
            <a:chOff x="5029200" y="4495800"/>
            <a:chExt cx="3581400" cy="1938867"/>
          </a:xfrm>
        </p:grpSpPr>
        <p:sp>
          <p:nvSpPr>
            <p:cNvPr id="10" name="Right Brace 9"/>
            <p:cNvSpPr/>
            <p:nvPr/>
          </p:nvSpPr>
          <p:spPr>
            <a:xfrm>
              <a:off x="5029200" y="4648200"/>
              <a:ext cx="304800" cy="11430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 sz="28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1" name="Oval Callout 10"/>
            <p:cNvSpPr/>
            <p:nvPr/>
          </p:nvSpPr>
          <p:spPr>
            <a:xfrm>
              <a:off x="6096000" y="4495800"/>
              <a:ext cx="2514600" cy="1938867"/>
            </a:xfrm>
            <a:prstGeom prst="wedgeEllipseCallout">
              <a:avLst>
                <a:gd name="adj1" fmla="val -74761"/>
                <a:gd name="adj2" fmla="val -1294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Finite conjunctions „valuation“  modal logic</a:t>
              </a: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7C0C-A152-4B9F-982C-EFE1E45F8032}" type="slidenum">
              <a:rPr lang="de-AT" smtClean="0"/>
              <a:pPr/>
              <a:t>3</a:t>
            </a:fld>
            <a:endParaRPr lang="de-A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lang="de-AT" dirty="0" smtClean="0"/>
              <a:t>Via dual adjunctions</a:t>
            </a:r>
            <a:endParaRPr lang="de-A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Dagstuhl Seminar on Coalgebraic Logics, 7.12.9</a:t>
            </a:r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7C0C-A152-4B9F-982C-EFE1E45F8032}" type="slidenum">
              <a:rPr lang="de-AT" smtClean="0"/>
              <a:pPr/>
              <a:t>4</a:t>
            </a:fld>
            <a:endParaRPr lang="de-AT"/>
          </a:p>
        </p:txBody>
      </p:sp>
      <p:sp>
        <p:nvSpPr>
          <p:cNvPr id="25" name="Rounded Rectangle 24"/>
          <p:cNvSpPr/>
          <p:nvPr/>
        </p:nvSpPr>
        <p:spPr>
          <a:xfrm>
            <a:off x="2057400" y="2438400"/>
            <a:ext cx="5105400" cy="1905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3" name="Picture 22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237006" y="2514600"/>
            <a:ext cx="4747569" cy="1760731"/>
          </a:xfrm>
          <a:prstGeom prst="rect">
            <a:avLst/>
          </a:prstGeom>
          <a:noFill/>
          <a:ln/>
          <a:effectLst/>
        </p:spPr>
      </p:pic>
      <p:sp>
        <p:nvSpPr>
          <p:cNvPr id="33" name="Rounded Rectangular Callout 32"/>
          <p:cNvSpPr/>
          <p:nvPr/>
        </p:nvSpPr>
        <p:spPr>
          <a:xfrm>
            <a:off x="5257800" y="1676400"/>
            <a:ext cx="1905000" cy="609600"/>
          </a:xfrm>
          <a:prstGeom prst="wedgeRoundRectCallout">
            <a:avLst>
              <a:gd name="adj1" fmla="val -69433"/>
              <a:gd name="adj2" fmla="val 107148"/>
              <a:gd name="adj3" fmla="val 16667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Predicates on spaces</a:t>
            </a:r>
            <a:endParaRPr lang="de-AT" dirty="0"/>
          </a:p>
        </p:txBody>
      </p:sp>
      <p:sp>
        <p:nvSpPr>
          <p:cNvPr id="34" name="Rounded Rectangular Callout 33"/>
          <p:cNvSpPr/>
          <p:nvPr/>
        </p:nvSpPr>
        <p:spPr>
          <a:xfrm>
            <a:off x="4495800" y="4648200"/>
            <a:ext cx="1295400" cy="990600"/>
          </a:xfrm>
          <a:prstGeom prst="wedgeRoundRectCallout">
            <a:avLst>
              <a:gd name="adj1" fmla="val -35550"/>
              <a:gd name="adj2" fmla="val -94102"/>
              <a:gd name="adj3" fmla="val 16667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Theories on models</a:t>
            </a:r>
            <a:endParaRPr lang="de-AT" dirty="0"/>
          </a:p>
        </p:txBody>
      </p:sp>
      <p:grpSp>
        <p:nvGrpSpPr>
          <p:cNvPr id="17" name="Group 16"/>
          <p:cNvGrpSpPr/>
          <p:nvPr/>
        </p:nvGrpSpPr>
        <p:grpSpPr>
          <a:xfrm>
            <a:off x="1219200" y="3810000"/>
            <a:ext cx="2133600" cy="1828800"/>
            <a:chOff x="1219200" y="3810000"/>
            <a:chExt cx="2133600" cy="1828800"/>
          </a:xfrm>
        </p:grpSpPr>
        <p:sp>
          <p:nvSpPr>
            <p:cNvPr id="9" name="Rounded Rectangular Callout 8"/>
            <p:cNvSpPr/>
            <p:nvPr/>
          </p:nvSpPr>
          <p:spPr>
            <a:xfrm>
              <a:off x="1219200" y="4800600"/>
              <a:ext cx="1828800" cy="838200"/>
            </a:xfrm>
            <a:prstGeom prst="wedgeRoundRectCallout">
              <a:avLst>
                <a:gd name="adj1" fmla="val 35500"/>
                <a:gd name="adj2" fmla="val -127170"/>
                <a:gd name="adj3" fmla="val 16667"/>
              </a:avLst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Behaviour</a:t>
              </a:r>
            </a:p>
            <a:p>
              <a:pPr algn="ctr"/>
              <a:r>
                <a:rPr lang="en-US" dirty="0" smtClean="0"/>
                <a:t>(</a:t>
              </a:r>
              <a:r>
                <a:rPr lang="en-US" dirty="0" err="1" smtClean="0"/>
                <a:t>coalgebras</a:t>
              </a:r>
              <a:r>
                <a:rPr lang="en-US" dirty="0" smtClean="0"/>
                <a:t>)</a:t>
              </a:r>
              <a:endParaRPr lang="de-AT" dirty="0"/>
            </a:p>
          </p:txBody>
        </p:sp>
        <p:sp>
          <p:nvSpPr>
            <p:cNvPr id="35" name="Right Brace 34"/>
            <p:cNvSpPr/>
            <p:nvPr/>
          </p:nvSpPr>
          <p:spPr>
            <a:xfrm rot="5400000">
              <a:off x="2667000" y="3352800"/>
              <a:ext cx="228600" cy="1143000"/>
            </a:xfrm>
            <a:prstGeom prst="rightBrace">
              <a:avLst>
                <a:gd name="adj1" fmla="val 8333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791200" y="3810000"/>
            <a:ext cx="2514600" cy="1981200"/>
            <a:chOff x="5791200" y="3810000"/>
            <a:chExt cx="2514600" cy="1981200"/>
          </a:xfrm>
        </p:grpSpPr>
        <p:sp>
          <p:nvSpPr>
            <p:cNvPr id="36" name="Right Brace 35"/>
            <p:cNvSpPr/>
            <p:nvPr/>
          </p:nvSpPr>
          <p:spPr>
            <a:xfrm rot="5400000">
              <a:off x="6248400" y="3352800"/>
              <a:ext cx="228600" cy="1143000"/>
            </a:xfrm>
            <a:prstGeom prst="rightBrace">
              <a:avLst>
                <a:gd name="adj1" fmla="val 8333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37" name="Rounded Rectangular Callout 36"/>
            <p:cNvSpPr/>
            <p:nvPr/>
          </p:nvSpPr>
          <p:spPr>
            <a:xfrm>
              <a:off x="6477000" y="5181600"/>
              <a:ext cx="1828800" cy="609600"/>
            </a:xfrm>
            <a:prstGeom prst="wedgeRoundRectCallout">
              <a:avLst>
                <a:gd name="adj1" fmla="val -51999"/>
                <a:gd name="adj2" fmla="val -222852"/>
                <a:gd name="adj3" fmla="val 16667"/>
              </a:avLst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Logics</a:t>
              </a:r>
            </a:p>
            <a:p>
              <a:pPr algn="ctr"/>
              <a:r>
                <a:rPr lang="en-US" dirty="0" smtClean="0"/>
                <a:t>(algebras)</a:t>
              </a:r>
              <a:endParaRPr lang="de-AT" dirty="0"/>
            </a:p>
          </p:txBody>
        </p:sp>
      </p:grpSp>
      <p:sp>
        <p:nvSpPr>
          <p:cNvPr id="39" name="Rounded Rectangular Callout 38"/>
          <p:cNvSpPr/>
          <p:nvPr/>
        </p:nvSpPr>
        <p:spPr>
          <a:xfrm>
            <a:off x="2286000" y="1828800"/>
            <a:ext cx="1143000" cy="609600"/>
          </a:xfrm>
          <a:prstGeom prst="wedgeRoundRectCallout">
            <a:avLst>
              <a:gd name="adj1" fmla="val 43168"/>
              <a:gd name="adj2" fmla="val 142981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Dual </a:t>
            </a:r>
            <a:endParaRPr lang="de-AT" dirty="0"/>
          </a:p>
        </p:txBody>
      </p:sp>
      <p:grpSp>
        <p:nvGrpSpPr>
          <p:cNvPr id="50" name="Group 49"/>
          <p:cNvGrpSpPr/>
          <p:nvPr/>
        </p:nvGrpSpPr>
        <p:grpSpPr>
          <a:xfrm>
            <a:off x="1600200" y="5943600"/>
            <a:ext cx="6172200" cy="457200"/>
            <a:chOff x="1600200" y="5943600"/>
            <a:chExt cx="6172200" cy="457200"/>
          </a:xfrm>
        </p:grpSpPr>
        <p:sp>
          <p:nvSpPr>
            <p:cNvPr id="29" name="Rounded Rectangle 28"/>
            <p:cNvSpPr/>
            <p:nvPr/>
          </p:nvSpPr>
          <p:spPr>
            <a:xfrm>
              <a:off x="1600200" y="5943600"/>
              <a:ext cx="6172200" cy="4572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49" name="Picture 48" descr="TP_tmp.emf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766581" y="6019800"/>
              <a:ext cx="5890297" cy="248417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48" name="Group 47"/>
          <p:cNvGrpSpPr/>
          <p:nvPr/>
        </p:nvGrpSpPr>
        <p:grpSpPr>
          <a:xfrm>
            <a:off x="7162800" y="2438400"/>
            <a:ext cx="1752600" cy="2514600"/>
            <a:chOff x="7162800" y="2438400"/>
            <a:chExt cx="1752600" cy="2514600"/>
          </a:xfrm>
        </p:grpSpPr>
        <p:sp>
          <p:nvSpPr>
            <p:cNvPr id="32" name="Rounded Rectangle 31"/>
            <p:cNvSpPr/>
            <p:nvPr/>
          </p:nvSpPr>
          <p:spPr>
            <a:xfrm>
              <a:off x="7162800" y="2438400"/>
              <a:ext cx="1752600" cy="2514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46" name="Picture 45" descr="TP_tmp.emf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7391400" y="2743200"/>
              <a:ext cx="1353028" cy="1807480"/>
            </a:xfrm>
            <a:prstGeom prst="rect">
              <a:avLst/>
            </a:prstGeom>
            <a:noFill/>
            <a:ln/>
            <a:effectLst/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9" grpId="0" animBg="1"/>
      <p:bldP spid="3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Logical set-up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Dagstuhl Seminar on Coalgebraic Logics, 7.12.9</a:t>
            </a:r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7C0C-A152-4B9F-982C-EFE1E45F8032}" type="slidenum">
              <a:rPr lang="de-AT" smtClean="0"/>
              <a:pPr/>
              <a:t>5</a:t>
            </a:fld>
            <a:endParaRPr lang="de-AT"/>
          </a:p>
        </p:txBody>
      </p:sp>
      <p:grpSp>
        <p:nvGrpSpPr>
          <p:cNvPr id="32" name="Group 31"/>
          <p:cNvGrpSpPr/>
          <p:nvPr/>
        </p:nvGrpSpPr>
        <p:grpSpPr>
          <a:xfrm>
            <a:off x="5638800" y="1676400"/>
            <a:ext cx="2819400" cy="990600"/>
            <a:chOff x="3962400" y="1676400"/>
            <a:chExt cx="2819400" cy="990600"/>
          </a:xfrm>
        </p:grpSpPr>
        <p:sp>
          <p:nvSpPr>
            <p:cNvPr id="7" name="Rounded Rectangle 6"/>
            <p:cNvSpPr/>
            <p:nvPr/>
          </p:nvSpPr>
          <p:spPr>
            <a:xfrm>
              <a:off x="3962400" y="1676400"/>
              <a:ext cx="2819400" cy="9906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29" name="Picture 28" descr="TP_tmp.emf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4267200" y="1752600"/>
              <a:ext cx="2233527" cy="828348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31" name="Group 30"/>
          <p:cNvGrpSpPr/>
          <p:nvPr/>
        </p:nvGrpSpPr>
        <p:grpSpPr>
          <a:xfrm>
            <a:off x="609600" y="2819400"/>
            <a:ext cx="7694350" cy="3586103"/>
            <a:chOff x="609600" y="2819400"/>
            <a:chExt cx="7694350" cy="3586103"/>
          </a:xfrm>
        </p:grpSpPr>
        <p:sp>
          <p:nvSpPr>
            <p:cNvPr id="14" name="Rectangle 13"/>
            <p:cNvSpPr/>
            <p:nvPr/>
          </p:nvSpPr>
          <p:spPr>
            <a:xfrm>
              <a:off x="609600" y="2819400"/>
              <a:ext cx="769435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92100" lvl="0" indent="-292100">
                <a:buClr>
                  <a:srgbClr val="F0AD00"/>
                </a:buClr>
                <a:buSzPct val="70000"/>
                <a:buFont typeface="Wingdings 2"/>
                <a:buChar char=""/>
              </a:pPr>
              <a:r>
                <a:rPr lang="de-AT" sz="3200" dirty="0" smtClean="0">
                  <a:solidFill>
                    <a:prstClr val="white"/>
                  </a:solidFill>
                </a:rPr>
                <a:t> </a:t>
              </a:r>
              <a:r>
                <a:rPr lang="de-AT" sz="2400" dirty="0" smtClean="0">
                  <a:solidFill>
                    <a:prstClr val="white"/>
                  </a:solidFill>
                </a:rPr>
                <a:t>If L has an initial algebra of  formulas</a:t>
              </a:r>
              <a:endParaRPr lang="de-AT" sz="2400" dirty="0">
                <a:solidFill>
                  <a:prstClr val="white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19200" y="3581400"/>
              <a:ext cx="3429000" cy="6858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27" name="Picture 26" descr="TP_tmp.emf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616494" y="3657600"/>
              <a:ext cx="2786811" cy="406777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22" name="Rectangle 21"/>
            <p:cNvSpPr/>
            <p:nvPr/>
          </p:nvSpPr>
          <p:spPr>
            <a:xfrm>
              <a:off x="609600" y="4343400"/>
              <a:ext cx="7557351" cy="20621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92100" lvl="0" indent="-292100">
                <a:buClr>
                  <a:srgbClr val="F0AD00"/>
                </a:buClr>
                <a:buSzPct val="70000"/>
                <a:buFont typeface="Wingdings 2"/>
                <a:buChar char=""/>
              </a:pPr>
              <a:r>
                <a:rPr lang="de-AT" sz="3200" dirty="0" smtClean="0">
                  <a:solidFill>
                    <a:prstClr val="white"/>
                  </a:solidFill>
                </a:rPr>
                <a:t> </a:t>
              </a:r>
              <a:r>
                <a:rPr lang="de-AT" sz="2400" dirty="0" smtClean="0">
                  <a:solidFill>
                    <a:prstClr val="white"/>
                  </a:solidFill>
                </a:rPr>
                <a:t>A natural transformation </a:t>
              </a:r>
            </a:p>
            <a:p>
              <a:pPr marL="292100" lvl="0" indent="-292100">
                <a:buClr>
                  <a:srgbClr val="F0AD00"/>
                </a:buClr>
                <a:buSzPct val="70000"/>
                <a:buFont typeface="Wingdings 2"/>
                <a:buChar char=""/>
              </a:pPr>
              <a:endParaRPr lang="de-AT" sz="3200" dirty="0" smtClean="0">
                <a:solidFill>
                  <a:prstClr val="white"/>
                </a:solidFill>
              </a:endParaRPr>
            </a:p>
            <a:p>
              <a:pPr marL="292100" lvl="0" indent="-292100">
                <a:buClr>
                  <a:srgbClr val="F0AD00"/>
                </a:buClr>
                <a:buSzPct val="70000"/>
                <a:buFont typeface="Wingdings 2"/>
                <a:buChar char=""/>
              </a:pPr>
              <a:endParaRPr lang="de-AT" sz="3200" dirty="0" smtClean="0">
                <a:solidFill>
                  <a:prstClr val="white"/>
                </a:solidFill>
              </a:endParaRPr>
            </a:p>
            <a:p>
              <a:pPr marL="292100" lvl="0" indent="-292100">
                <a:buClr>
                  <a:srgbClr val="F0AD00"/>
                </a:buClr>
                <a:buSzPct val="70000"/>
              </a:pPr>
              <a:r>
                <a:rPr lang="de-AT" sz="3200" dirty="0" smtClean="0">
                  <a:solidFill>
                    <a:prstClr val="white"/>
                  </a:solidFill>
                </a:rPr>
                <a:t>    </a:t>
              </a:r>
              <a:r>
                <a:rPr lang="de-AT" sz="2400" dirty="0" smtClean="0">
                  <a:solidFill>
                    <a:prstClr val="white"/>
                  </a:solidFill>
                </a:rPr>
                <a:t>gives interpretations</a:t>
              </a:r>
              <a:endParaRPr lang="de-AT" sz="2400" dirty="0">
                <a:solidFill>
                  <a:prstClr val="white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1219200" y="5029200"/>
              <a:ext cx="2438400" cy="6858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28" name="Picture 27" descr="TP_tmp.emf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539882" y="5257800"/>
              <a:ext cx="1667851" cy="205860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34" name="Group 33"/>
          <p:cNvGrpSpPr/>
          <p:nvPr/>
        </p:nvGrpSpPr>
        <p:grpSpPr>
          <a:xfrm>
            <a:off x="4724400" y="3429000"/>
            <a:ext cx="4114800" cy="3124200"/>
            <a:chOff x="4724400" y="3429000"/>
            <a:chExt cx="4114800" cy="3124200"/>
          </a:xfrm>
        </p:grpSpPr>
        <p:sp>
          <p:nvSpPr>
            <p:cNvPr id="30" name="Rounded Rectangle 29"/>
            <p:cNvSpPr/>
            <p:nvPr/>
          </p:nvSpPr>
          <p:spPr>
            <a:xfrm>
              <a:off x="4724400" y="3429000"/>
              <a:ext cx="4114800" cy="3124200"/>
            </a:xfrm>
            <a:prstGeom prst="roundRect">
              <a:avLst>
                <a:gd name="adj" fmla="val 14286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softEdge rad="12700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  <p:pic>
          <p:nvPicPr>
            <p:cNvPr id="33" name="Picture 32" descr="TP_tmp.emf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5733508" y="4648200"/>
              <a:ext cx="2084104" cy="1793232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3" name="Picture 22" descr="TP_tmp.emf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7708498" y="3657600"/>
              <a:ext cx="409476" cy="698858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1" name="Picture 20" descr="TP_tmp.emf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5116898" y="3733800"/>
              <a:ext cx="2276988" cy="235162"/>
            </a:xfrm>
            <a:prstGeom prst="rect">
              <a:avLst/>
            </a:prstGeom>
            <a:noFill/>
            <a:ln/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smtClean="0"/>
              <a:t>Logical equivalence</a:t>
            </a:r>
            <a:br>
              <a:rPr lang="de-AT" dirty="0" smtClean="0"/>
            </a:br>
            <a:r>
              <a:rPr lang="de-AT" dirty="0" smtClean="0"/>
              <a:t>behavioural equivalence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Dagstuhl Seminar on Coalgebraic Logics, 7.12.9</a:t>
            </a:r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7C0C-A152-4B9F-982C-EFE1E45F8032}" type="slidenum">
              <a:rPr lang="de-AT" smtClean="0"/>
              <a:pPr/>
              <a:t>6</a:t>
            </a:fld>
            <a:endParaRPr lang="de-AT"/>
          </a:p>
        </p:txBody>
      </p:sp>
      <p:sp>
        <p:nvSpPr>
          <p:cNvPr id="8" name="Rectangle 7"/>
          <p:cNvSpPr/>
          <p:nvPr/>
        </p:nvSpPr>
        <p:spPr>
          <a:xfrm>
            <a:off x="457200" y="1646238"/>
            <a:ext cx="8229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lvl="0" indent="-292100">
              <a:buClr>
                <a:srgbClr val="F0AD00"/>
              </a:buClr>
              <a:buSzPct val="70000"/>
              <a:buFont typeface="Wingdings 2"/>
              <a:buChar char=""/>
            </a:pPr>
            <a:r>
              <a:rPr lang="de-AT" sz="3200" dirty="0" smtClean="0">
                <a:solidFill>
                  <a:prstClr val="white"/>
                </a:solidFill>
              </a:rPr>
              <a:t> </a:t>
            </a:r>
            <a:r>
              <a:rPr lang="de-AT" sz="2400" dirty="0" smtClean="0">
                <a:solidFill>
                  <a:prstClr val="white"/>
                </a:solidFill>
              </a:rPr>
              <a:t>The interpretation map yields a theory map</a:t>
            </a:r>
            <a:endParaRPr lang="de-AT" sz="2400" dirty="0">
              <a:solidFill>
                <a:prstClr val="white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219201" y="2438400"/>
            <a:ext cx="2743199" cy="865537"/>
            <a:chOff x="1219201" y="2438400"/>
            <a:chExt cx="2743199" cy="865537"/>
          </a:xfrm>
        </p:grpSpPr>
        <p:sp>
          <p:nvSpPr>
            <p:cNvPr id="13" name="Rounded Rectangle 12"/>
            <p:cNvSpPr/>
            <p:nvPr/>
          </p:nvSpPr>
          <p:spPr>
            <a:xfrm>
              <a:off x="1219201" y="2438400"/>
              <a:ext cx="2743199" cy="86553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21" name="Picture 20" descr="TP_tmp.emf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687137" y="2590800"/>
              <a:ext cx="1804148" cy="654648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10" name="Rectangle 9"/>
          <p:cNvSpPr/>
          <p:nvPr/>
        </p:nvSpPr>
        <p:spPr>
          <a:xfrm>
            <a:off x="457200" y="3581400"/>
            <a:ext cx="808307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lvl="0" indent="-292100">
              <a:buClr>
                <a:srgbClr val="F0AD00"/>
              </a:buClr>
              <a:buSzPct val="70000"/>
              <a:buFont typeface="Wingdings 2"/>
              <a:buChar char=""/>
            </a:pPr>
            <a:r>
              <a:rPr lang="de-AT" sz="3200" dirty="0" smtClean="0">
                <a:solidFill>
                  <a:prstClr val="white"/>
                </a:solidFill>
              </a:rPr>
              <a:t> </a:t>
            </a:r>
            <a:r>
              <a:rPr lang="de-AT" sz="2400" dirty="0" smtClean="0">
                <a:solidFill>
                  <a:prstClr val="white"/>
                </a:solidFill>
              </a:rPr>
              <a:t>which defines  logical equivalence</a:t>
            </a:r>
          </a:p>
          <a:p>
            <a:pPr marL="292100" lvl="0" indent="-292100">
              <a:buClr>
                <a:srgbClr val="F0AD00"/>
              </a:buClr>
              <a:buSzPct val="70000"/>
            </a:pPr>
            <a:endParaRPr lang="de-AT" sz="3200" dirty="0" smtClean="0">
              <a:solidFill>
                <a:prstClr val="white"/>
              </a:solidFill>
            </a:endParaRPr>
          </a:p>
          <a:p>
            <a:pPr marL="292100" lvl="0" indent="-292100">
              <a:buClr>
                <a:srgbClr val="F0AD00"/>
              </a:buClr>
              <a:buSzPct val="70000"/>
              <a:buFont typeface="Wingdings 2"/>
              <a:buChar char=""/>
            </a:pPr>
            <a:endParaRPr lang="de-AT" sz="3200" dirty="0" smtClean="0">
              <a:solidFill>
                <a:prstClr val="white"/>
              </a:solidFill>
            </a:endParaRPr>
          </a:p>
          <a:p>
            <a:pPr marL="292100" lvl="0" indent="-292100">
              <a:buClr>
                <a:srgbClr val="F0AD00"/>
              </a:buClr>
              <a:buSzPct val="70000"/>
              <a:buFont typeface="Wingdings 2"/>
              <a:buChar char=""/>
            </a:pPr>
            <a:r>
              <a:rPr lang="de-AT" sz="3200" dirty="0" smtClean="0">
                <a:solidFill>
                  <a:prstClr val="white"/>
                </a:solidFill>
              </a:rPr>
              <a:t>  </a:t>
            </a:r>
            <a:r>
              <a:rPr lang="de-AT" sz="2400" dirty="0" smtClean="0">
                <a:solidFill>
                  <a:prstClr val="white"/>
                </a:solidFill>
              </a:rPr>
              <a:t>behavioural  equivalence is  given by</a:t>
            </a:r>
          </a:p>
          <a:p>
            <a:pPr marL="292100" indent="-292100">
              <a:buClr>
                <a:srgbClr val="F0AD00"/>
              </a:buClr>
              <a:buSzPct val="70000"/>
            </a:pPr>
            <a:r>
              <a:rPr lang="de-AT" sz="3200" dirty="0" smtClean="0">
                <a:solidFill>
                  <a:prstClr val="white"/>
                </a:solidFill>
              </a:rPr>
              <a:t> </a:t>
            </a:r>
            <a:endParaRPr lang="de-AT" sz="2400" dirty="0">
              <a:solidFill>
                <a:prstClr val="white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219200" y="4343400"/>
            <a:ext cx="3581400" cy="609600"/>
            <a:chOff x="1219200" y="4343400"/>
            <a:chExt cx="3581400" cy="609600"/>
          </a:xfrm>
        </p:grpSpPr>
        <p:sp>
          <p:nvSpPr>
            <p:cNvPr id="11" name="Rounded Rectangle 10"/>
            <p:cNvSpPr/>
            <p:nvPr/>
          </p:nvSpPr>
          <p:spPr>
            <a:xfrm>
              <a:off x="1219200" y="4343400"/>
              <a:ext cx="3581400" cy="6096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25" name="Picture 24" descr="TP_tmp.emf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385019" y="4495798"/>
              <a:ext cx="3249760" cy="262129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28" name="Group 27"/>
          <p:cNvGrpSpPr/>
          <p:nvPr/>
        </p:nvGrpSpPr>
        <p:grpSpPr>
          <a:xfrm>
            <a:off x="1219200" y="5638800"/>
            <a:ext cx="3581400" cy="609600"/>
            <a:chOff x="1219200" y="5638800"/>
            <a:chExt cx="3581400" cy="609600"/>
          </a:xfrm>
        </p:grpSpPr>
        <p:sp>
          <p:nvSpPr>
            <p:cNvPr id="18" name="Rounded Rectangle 17"/>
            <p:cNvSpPr/>
            <p:nvPr/>
          </p:nvSpPr>
          <p:spPr>
            <a:xfrm>
              <a:off x="1219200" y="5638800"/>
              <a:ext cx="3581400" cy="6096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27" name="Picture 26" descr="TP_tmp.emf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297274" y="5791198"/>
              <a:ext cx="3425249" cy="263968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22" name="Rounded Rectangular Callout 21"/>
          <p:cNvSpPr/>
          <p:nvPr/>
        </p:nvSpPr>
        <p:spPr>
          <a:xfrm>
            <a:off x="5943600" y="5562600"/>
            <a:ext cx="2667000" cy="990600"/>
          </a:xfrm>
          <a:prstGeom prst="wedgeRoundRectCallout">
            <a:avLst>
              <a:gd name="adj1" fmla="val -88179"/>
              <a:gd name="adj2" fmla="val -5715"/>
              <a:gd name="adj3" fmla="val 16667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>
                <a:latin typeface="Rockwell"/>
              </a:rPr>
              <a:t>for some </a:t>
            </a:r>
            <a:r>
              <a:rPr lang="de-AT" dirty="0" smtClean="0"/>
              <a:t>coalgebra homomorphisms</a:t>
            </a:r>
          </a:p>
          <a:p>
            <a:pPr algn="ctr"/>
            <a:r>
              <a:rPr lang="de-AT" i="1" dirty="0" smtClean="0"/>
              <a:t>h</a:t>
            </a:r>
            <a:r>
              <a:rPr lang="de-AT" baseline="-25000" dirty="0" smtClean="0"/>
              <a:t>1</a:t>
            </a:r>
            <a:r>
              <a:rPr lang="de-AT" dirty="0" smtClean="0"/>
              <a:t> and </a:t>
            </a:r>
            <a:r>
              <a:rPr lang="de-AT" i="1" dirty="0" smtClean="0"/>
              <a:t>h</a:t>
            </a:r>
            <a:r>
              <a:rPr lang="de-AT" baseline="-25000" dirty="0" smtClean="0"/>
              <a:t>2</a:t>
            </a:r>
            <a:endParaRPr lang="de-AT" dirty="0" smtClean="0"/>
          </a:p>
        </p:txBody>
      </p:sp>
      <p:sp>
        <p:nvSpPr>
          <p:cNvPr id="29" name="Rounded Rectangle 28"/>
          <p:cNvSpPr/>
          <p:nvPr/>
        </p:nvSpPr>
        <p:spPr>
          <a:xfrm rot="2148011">
            <a:off x="5056800" y="3163707"/>
            <a:ext cx="3581400" cy="990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Aim:  expressivity</a:t>
            </a:r>
            <a:endParaRPr lang="de-AT" sz="2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685800" y="3886200"/>
            <a:ext cx="8077200" cy="1676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Expressivity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2057400"/>
          </a:xfrm>
        </p:spPr>
        <p:txBody>
          <a:bodyPr/>
          <a:lstStyle/>
          <a:p>
            <a:r>
              <a:rPr lang="en-US" sz="2800" dirty="0" smtClean="0"/>
              <a:t> </a:t>
            </a:r>
            <a:r>
              <a:rPr lang="en-US" sz="2800" dirty="0" err="1" smtClean="0"/>
              <a:t>Bijective</a:t>
            </a:r>
            <a:r>
              <a:rPr lang="en-US" sz="2800" dirty="0" smtClean="0"/>
              <a:t> correspondence between</a:t>
            </a:r>
            <a:r>
              <a:rPr lang="en-US" i="1" dirty="0" smtClean="0"/>
              <a:t>	</a:t>
            </a:r>
          </a:p>
          <a:p>
            <a:pPr>
              <a:buNone/>
            </a:pPr>
            <a:r>
              <a:rPr lang="en-US" i="1" dirty="0" smtClean="0"/>
              <a:t> 				</a:t>
            </a:r>
            <a:endParaRPr lang="de-AT" i="1" dirty="0" smtClean="0"/>
          </a:p>
          <a:p>
            <a:pPr>
              <a:buNone/>
            </a:pPr>
            <a:r>
              <a:rPr lang="en-US" dirty="0" smtClean="0"/>
              <a:t>					 </a:t>
            </a:r>
            <a:r>
              <a:rPr lang="en-US" sz="2800" dirty="0" smtClean="0"/>
              <a:t>and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Dagstuhl Seminar on Coalgebraic Logics, 7.12.9</a:t>
            </a:r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7C0C-A152-4B9F-982C-EFE1E45F8032}" type="slidenum">
              <a:rPr lang="de-AT" smtClean="0"/>
              <a:pPr/>
              <a:t>7</a:t>
            </a:fld>
            <a:endParaRPr lang="de-AT"/>
          </a:p>
        </p:txBody>
      </p:sp>
      <p:grpSp>
        <p:nvGrpSpPr>
          <p:cNvPr id="27" name="Group 26"/>
          <p:cNvGrpSpPr/>
          <p:nvPr/>
        </p:nvGrpSpPr>
        <p:grpSpPr>
          <a:xfrm>
            <a:off x="990600" y="304800"/>
            <a:ext cx="2743200" cy="990600"/>
            <a:chOff x="1524000" y="304800"/>
            <a:chExt cx="2743200" cy="990600"/>
          </a:xfrm>
        </p:grpSpPr>
        <p:sp>
          <p:nvSpPr>
            <p:cNvPr id="7" name="Rounded Rectangle 6"/>
            <p:cNvSpPr/>
            <p:nvPr/>
          </p:nvSpPr>
          <p:spPr>
            <a:xfrm>
              <a:off x="1524000" y="304800"/>
              <a:ext cx="2743200" cy="9906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24" name="Picture 23" descr="TP_tmp.emf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752600" y="381000"/>
              <a:ext cx="2309727" cy="856607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26" name="Rounded Rectangle 25"/>
          <p:cNvSpPr/>
          <p:nvPr/>
        </p:nvSpPr>
        <p:spPr>
          <a:xfrm>
            <a:off x="990600" y="2362200"/>
            <a:ext cx="3048000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40" name="Picture 39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143000" y="2514600"/>
            <a:ext cx="2625502" cy="869958"/>
          </a:xfrm>
          <a:prstGeom prst="rect">
            <a:avLst/>
          </a:prstGeom>
          <a:noFill/>
          <a:ln/>
          <a:effectLst/>
        </p:spPr>
      </p:pic>
      <p:sp>
        <p:nvSpPr>
          <p:cNvPr id="25" name="Rounded Rectangle 24"/>
          <p:cNvSpPr/>
          <p:nvPr/>
        </p:nvSpPr>
        <p:spPr>
          <a:xfrm>
            <a:off x="5105400" y="2362200"/>
            <a:ext cx="3048000" cy="1143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41" name="Picture 40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5257800" y="2514600"/>
            <a:ext cx="2697707" cy="891207"/>
          </a:xfrm>
          <a:prstGeom prst="rect">
            <a:avLst/>
          </a:prstGeom>
          <a:noFill/>
          <a:ln/>
          <a:effectLst/>
        </p:spPr>
      </p:pic>
      <p:sp>
        <p:nvSpPr>
          <p:cNvPr id="34" name="Content Placeholder 2"/>
          <p:cNvSpPr txBox="1">
            <a:spLocks/>
          </p:cNvSpPr>
          <p:nvPr/>
        </p:nvSpPr>
        <p:spPr>
          <a:xfrm>
            <a:off x="685800" y="3810000"/>
            <a:ext cx="8001000" cy="160020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kumimoji="0" lang="en-US" sz="28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</a:p>
          <a:p>
            <a:pPr marL="292100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lang="en-US" sz="2800" dirty="0" smtClean="0"/>
              <a:t>    </a:t>
            </a:r>
            <a:r>
              <a:rPr kumimoji="0" lang="en-US" sz="2800" b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  </a:t>
            </a:r>
            <a:r>
              <a:rPr kumimoji="0" lang="en-US" sz="2800" b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</a:t>
            </a:r>
            <a:r>
              <a:rPr kumimoji="0" lang="en-US" sz="2800" b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the transpose of the interpretation is  </a:t>
            </a:r>
            <a:r>
              <a:rPr kumimoji="0" lang="en-US" sz="2800" b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componentwise</a:t>
            </a:r>
            <a:r>
              <a:rPr kumimoji="0" lang="en-US" sz="2800" b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abstract mono, then expressivity</a:t>
            </a:r>
            <a:r>
              <a:rPr lang="en-US" sz="2800" baseline="0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.</a:t>
            </a:r>
            <a:endParaRPr kumimoji="0" lang="de-AT" sz="2800" b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Sun 18"/>
          <p:cNvSpPr/>
          <p:nvPr/>
        </p:nvSpPr>
        <p:spPr>
          <a:xfrm>
            <a:off x="1524000" y="4267200"/>
            <a:ext cx="457200" cy="457200"/>
          </a:xfrm>
          <a:prstGeom prst="sun">
            <a:avLst>
              <a:gd name="adj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grpSp>
        <p:nvGrpSpPr>
          <p:cNvPr id="29" name="Group 28"/>
          <p:cNvGrpSpPr/>
          <p:nvPr/>
        </p:nvGrpSpPr>
        <p:grpSpPr>
          <a:xfrm>
            <a:off x="4343400" y="5029200"/>
            <a:ext cx="4114800" cy="1600200"/>
            <a:chOff x="4343400" y="5029200"/>
            <a:chExt cx="4114800" cy="1600200"/>
          </a:xfrm>
        </p:grpSpPr>
        <p:sp>
          <p:nvSpPr>
            <p:cNvPr id="31" name="Rounded Rectangular Callout 30"/>
            <p:cNvSpPr/>
            <p:nvPr/>
          </p:nvSpPr>
          <p:spPr>
            <a:xfrm>
              <a:off x="4343400" y="5029200"/>
              <a:ext cx="4114800" cy="1600200"/>
            </a:xfrm>
            <a:prstGeom prst="wedgeRoundRectCallout">
              <a:avLst>
                <a:gd name="adj1" fmla="val -105589"/>
                <a:gd name="adj2" fmla="val -75435"/>
                <a:gd name="adj3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Factorisation system on</a:t>
              </a:r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with diagonal fill-in</a:t>
              </a:r>
              <a:endParaRPr lang="de-AT" sz="1600" dirty="0"/>
            </a:p>
          </p:txBody>
        </p:sp>
        <p:pic>
          <p:nvPicPr>
            <p:cNvPr id="21" name="Picture 20" descr="TP_tmp.emf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4953000" y="5715000"/>
              <a:ext cx="2965761" cy="227203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8" name="Picture 27" descr="TP_tmp.emf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7788541" y="5257800"/>
              <a:ext cx="216191" cy="246010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39" name="Group 38"/>
          <p:cNvGrpSpPr/>
          <p:nvPr/>
        </p:nvGrpSpPr>
        <p:grpSpPr>
          <a:xfrm>
            <a:off x="2362200" y="5867400"/>
            <a:ext cx="2133600" cy="533400"/>
            <a:chOff x="2362200" y="5867400"/>
            <a:chExt cx="2133600" cy="533400"/>
          </a:xfrm>
        </p:grpSpPr>
        <p:sp>
          <p:nvSpPr>
            <p:cNvPr id="23" name="Rounded Rectangle 22"/>
            <p:cNvSpPr/>
            <p:nvPr/>
          </p:nvSpPr>
          <p:spPr>
            <a:xfrm>
              <a:off x="2362200" y="5867400"/>
              <a:ext cx="2133600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dirty="0" smtClean="0"/>
                <a:t>   </a:t>
              </a:r>
              <a:endParaRPr lang="de-AT" dirty="0"/>
            </a:p>
          </p:txBody>
        </p:sp>
        <p:pic>
          <p:nvPicPr>
            <p:cNvPr id="37" name="Picture 36" descr="TP_tmp.emf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2667000" y="6019800"/>
              <a:ext cx="1455971" cy="215812"/>
            </a:xfrm>
            <a:prstGeom prst="rect">
              <a:avLst/>
            </a:prstGeom>
            <a:noFill/>
            <a:ln/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" grpId="0" uiExpand="1" build="p"/>
      <p:bldP spid="26" grpId="0" animBg="1"/>
      <p:bldP spid="25" grpId="0" animBg="1"/>
      <p:bldP spid="34" grpId="0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438400" y="2514600"/>
            <a:ext cx="4800600" cy="2057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 vs. Boolean algebras   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Dagstuhl Seminar on Coalgebraic Logics, 7.12.9</a:t>
            </a:r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7C0C-A152-4B9F-982C-EFE1E45F8032}" type="slidenum">
              <a:rPr lang="de-AT" smtClean="0"/>
              <a:pPr/>
              <a:t>8</a:t>
            </a:fld>
            <a:endParaRPr lang="de-AT"/>
          </a:p>
        </p:txBody>
      </p:sp>
      <p:pic>
        <p:nvPicPr>
          <p:cNvPr id="26" name="Picture 25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691639" y="2743200"/>
            <a:ext cx="4227295" cy="1643948"/>
          </a:xfrm>
          <a:prstGeom prst="rect">
            <a:avLst/>
          </a:prstGeom>
          <a:noFill/>
          <a:ln/>
          <a:effectLst/>
        </p:spPr>
      </p:pic>
      <p:sp>
        <p:nvSpPr>
          <p:cNvPr id="13" name="Rounded Rectangular Callout 12"/>
          <p:cNvSpPr/>
          <p:nvPr/>
        </p:nvSpPr>
        <p:spPr>
          <a:xfrm>
            <a:off x="5562600" y="1752600"/>
            <a:ext cx="1905000" cy="609600"/>
          </a:xfrm>
          <a:prstGeom prst="wedgeRoundRectCallout">
            <a:avLst>
              <a:gd name="adj1" fmla="val -69433"/>
              <a:gd name="adj2" fmla="val 107148"/>
              <a:gd name="adj3" fmla="val 16667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contravariant powerset</a:t>
            </a:r>
            <a:endParaRPr lang="de-AT" dirty="0"/>
          </a:p>
        </p:txBody>
      </p:sp>
      <p:sp>
        <p:nvSpPr>
          <p:cNvPr id="21" name="Oval Callout 20"/>
          <p:cNvSpPr/>
          <p:nvPr/>
        </p:nvSpPr>
        <p:spPr>
          <a:xfrm>
            <a:off x="7086600" y="3886200"/>
            <a:ext cx="1600200" cy="838200"/>
          </a:xfrm>
          <a:prstGeom prst="wedgeEllipseCallout">
            <a:avLst>
              <a:gd name="adj1" fmla="val -73683"/>
              <a:gd name="adj2" fmla="val -56461"/>
            </a:avLst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Boolean algebras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4953000" y="4800600"/>
            <a:ext cx="1524000" cy="609600"/>
          </a:xfrm>
          <a:prstGeom prst="wedgeRoundRectCallout">
            <a:avLst>
              <a:gd name="adj1" fmla="val -35550"/>
              <a:gd name="adj2" fmla="val -94102"/>
              <a:gd name="adj3" fmla="val 16667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ultrafilters</a:t>
            </a:r>
            <a:endParaRPr lang="de-AT" dirty="0"/>
          </a:p>
        </p:txBody>
      </p:sp>
      <p:grpSp>
        <p:nvGrpSpPr>
          <p:cNvPr id="31" name="Group 30"/>
          <p:cNvGrpSpPr/>
          <p:nvPr/>
        </p:nvGrpSpPr>
        <p:grpSpPr>
          <a:xfrm>
            <a:off x="4876800" y="5334000"/>
            <a:ext cx="2514600" cy="1066800"/>
            <a:chOff x="4876800" y="5334000"/>
            <a:chExt cx="2514600" cy="1066800"/>
          </a:xfrm>
        </p:grpSpPr>
        <p:sp>
          <p:nvSpPr>
            <p:cNvPr id="22" name="Rounded Rectangle 21"/>
            <p:cNvSpPr/>
            <p:nvPr/>
          </p:nvSpPr>
          <p:spPr>
            <a:xfrm>
              <a:off x="4876800" y="5334000"/>
              <a:ext cx="2514600" cy="1066800"/>
            </a:xfrm>
            <a:prstGeom prst="roundRect">
              <a:avLst>
                <a:gd name="adj" fmla="val 1428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softEdge rad="12700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23" name="Picture 22" descr="TP_tmp.emf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4959278" y="5486400"/>
              <a:ext cx="2388098" cy="767466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28" name="Group 27"/>
          <p:cNvGrpSpPr/>
          <p:nvPr/>
        </p:nvGrpSpPr>
        <p:grpSpPr>
          <a:xfrm>
            <a:off x="685800" y="1905000"/>
            <a:ext cx="3276600" cy="914400"/>
            <a:chOff x="685800" y="1905000"/>
            <a:chExt cx="3276600" cy="914400"/>
          </a:xfrm>
        </p:grpSpPr>
        <p:sp>
          <p:nvSpPr>
            <p:cNvPr id="27" name="Rounded Rectangle 26"/>
            <p:cNvSpPr/>
            <p:nvPr/>
          </p:nvSpPr>
          <p:spPr>
            <a:xfrm>
              <a:off x="685800" y="1905000"/>
              <a:ext cx="3276600" cy="914400"/>
            </a:xfrm>
            <a:prstGeom prst="roundRect">
              <a:avLst>
                <a:gd name="adj" fmla="val 1428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softEdge rad="12700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25" name="Picture 24" descr="TP_tmp.emf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924838" y="2133600"/>
              <a:ext cx="2770676" cy="521659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39" name="Group 38"/>
          <p:cNvGrpSpPr/>
          <p:nvPr/>
        </p:nvGrpSpPr>
        <p:grpSpPr>
          <a:xfrm>
            <a:off x="609600" y="3962400"/>
            <a:ext cx="3657600" cy="2438400"/>
            <a:chOff x="609600" y="3962400"/>
            <a:chExt cx="3657600" cy="2438400"/>
          </a:xfrm>
        </p:grpSpPr>
        <p:sp>
          <p:nvSpPr>
            <p:cNvPr id="34" name="Rounded Rectangle 33"/>
            <p:cNvSpPr/>
            <p:nvPr/>
          </p:nvSpPr>
          <p:spPr>
            <a:xfrm>
              <a:off x="609600" y="3962400"/>
              <a:ext cx="3657600" cy="2438400"/>
            </a:xfrm>
            <a:prstGeom prst="roundRect">
              <a:avLst>
                <a:gd name="adj" fmla="val 14286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softEdge rad="12700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  <p:pic>
          <p:nvPicPr>
            <p:cNvPr id="30" name="Picture 29" descr="TP_tmp.emf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458505" y="4572000"/>
              <a:ext cx="2377029" cy="652720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32" name="Picture 31" descr="TP_tmp.emf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2144521" y="5562600"/>
              <a:ext cx="845451" cy="652719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9" name="Picture 28" descr="TP_tmp.emf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000510" y="4114800"/>
              <a:ext cx="2266179" cy="202706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37" name="Picture 36" descr="TP_tmp.emf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990365" y="5410200"/>
              <a:ext cx="305270" cy="187100"/>
            </a:xfrm>
            <a:prstGeom prst="rect">
              <a:avLst/>
            </a:prstGeom>
            <a:noFill/>
            <a:ln/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2438400" y="2514600"/>
            <a:ext cx="4800600" cy="2057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 vs.  meet </a:t>
            </a:r>
            <a:r>
              <a:rPr lang="en-US" dirty="0" err="1" smtClean="0"/>
              <a:t>semilattices</a:t>
            </a:r>
            <a:endParaRPr lang="de-A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Dagstuhl Seminar on Coalgebraic Logics, 7.12.9</a:t>
            </a:r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B7C0C-A152-4B9F-982C-EFE1E45F8032}" type="slidenum">
              <a:rPr lang="de-AT" smtClean="0"/>
              <a:pPr/>
              <a:t>9</a:t>
            </a:fld>
            <a:endParaRPr lang="de-AT"/>
          </a:p>
        </p:txBody>
      </p:sp>
      <p:pic>
        <p:nvPicPr>
          <p:cNvPr id="23" name="Picture 22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611674" y="2738814"/>
            <a:ext cx="4375580" cy="1527981"/>
          </a:xfrm>
          <a:prstGeom prst="rect">
            <a:avLst/>
          </a:prstGeom>
          <a:noFill/>
          <a:ln/>
          <a:effectLst/>
        </p:spPr>
      </p:pic>
      <p:sp>
        <p:nvSpPr>
          <p:cNvPr id="17" name="Oval Callout 16"/>
          <p:cNvSpPr/>
          <p:nvPr/>
        </p:nvSpPr>
        <p:spPr>
          <a:xfrm>
            <a:off x="6705600" y="3886200"/>
            <a:ext cx="2057400" cy="838200"/>
          </a:xfrm>
          <a:prstGeom prst="wedgeEllipseCallout">
            <a:avLst>
              <a:gd name="adj1" fmla="val -64271"/>
              <a:gd name="adj2" fmla="val -62878"/>
            </a:avLst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meet semilattices</a:t>
            </a:r>
          </a:p>
        </p:txBody>
      </p:sp>
      <p:sp>
        <p:nvSpPr>
          <p:cNvPr id="18" name="Rounded Rectangular Callout 17"/>
          <p:cNvSpPr/>
          <p:nvPr/>
        </p:nvSpPr>
        <p:spPr>
          <a:xfrm>
            <a:off x="5562600" y="1752600"/>
            <a:ext cx="1905000" cy="609600"/>
          </a:xfrm>
          <a:prstGeom prst="wedgeRoundRectCallout">
            <a:avLst>
              <a:gd name="adj1" fmla="val -69433"/>
              <a:gd name="adj2" fmla="val 107148"/>
              <a:gd name="adj3" fmla="val 16667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contravariant powerset</a:t>
            </a:r>
            <a:endParaRPr lang="de-AT" dirty="0"/>
          </a:p>
        </p:txBody>
      </p:sp>
      <p:sp>
        <p:nvSpPr>
          <p:cNvPr id="19" name="Rounded Rectangular Callout 18"/>
          <p:cNvSpPr/>
          <p:nvPr/>
        </p:nvSpPr>
        <p:spPr>
          <a:xfrm>
            <a:off x="4724400" y="4724400"/>
            <a:ext cx="1524000" cy="609600"/>
          </a:xfrm>
          <a:prstGeom prst="wedgeRoundRectCallout">
            <a:avLst>
              <a:gd name="adj1" fmla="val -34844"/>
              <a:gd name="adj2" fmla="val -120573"/>
              <a:gd name="adj3" fmla="val 16667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filters</a:t>
            </a:r>
            <a:endParaRPr lang="de-AT" dirty="0"/>
          </a:p>
        </p:txBody>
      </p:sp>
      <p:grpSp>
        <p:nvGrpSpPr>
          <p:cNvPr id="30" name="Group 29"/>
          <p:cNvGrpSpPr/>
          <p:nvPr/>
        </p:nvGrpSpPr>
        <p:grpSpPr>
          <a:xfrm>
            <a:off x="4572000" y="5334000"/>
            <a:ext cx="2514600" cy="914400"/>
            <a:chOff x="4572000" y="5334000"/>
            <a:chExt cx="2514600" cy="914400"/>
          </a:xfrm>
        </p:grpSpPr>
        <p:sp>
          <p:nvSpPr>
            <p:cNvPr id="21" name="Rounded Rectangle 20"/>
            <p:cNvSpPr/>
            <p:nvPr/>
          </p:nvSpPr>
          <p:spPr>
            <a:xfrm>
              <a:off x="4572000" y="5334000"/>
              <a:ext cx="2514600" cy="914400"/>
            </a:xfrm>
            <a:prstGeom prst="roundRect">
              <a:avLst>
                <a:gd name="adj" fmla="val 1428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softEdge rad="12700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29" name="Picture 28" descr="TP_tmp.emf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4795477" y="5562600"/>
              <a:ext cx="1994073" cy="490199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32" name="Group 31"/>
          <p:cNvGrpSpPr/>
          <p:nvPr/>
        </p:nvGrpSpPr>
        <p:grpSpPr>
          <a:xfrm>
            <a:off x="685800" y="1905000"/>
            <a:ext cx="3276600" cy="914400"/>
            <a:chOff x="685800" y="1905000"/>
            <a:chExt cx="3276600" cy="914400"/>
          </a:xfrm>
        </p:grpSpPr>
        <p:sp>
          <p:nvSpPr>
            <p:cNvPr id="31" name="Rounded Rectangle 30"/>
            <p:cNvSpPr/>
            <p:nvPr/>
          </p:nvSpPr>
          <p:spPr>
            <a:xfrm>
              <a:off x="685800" y="1905000"/>
              <a:ext cx="3276600" cy="914400"/>
            </a:xfrm>
            <a:prstGeom prst="roundRect">
              <a:avLst>
                <a:gd name="adj" fmla="val 1428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softEdge rad="12700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25" name="Picture 24" descr="TP_tmp.emf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939472" y="2133600"/>
              <a:ext cx="2741408" cy="522173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28" name="Group 27"/>
          <p:cNvGrpSpPr/>
          <p:nvPr/>
        </p:nvGrpSpPr>
        <p:grpSpPr>
          <a:xfrm>
            <a:off x="609600" y="3962400"/>
            <a:ext cx="3657600" cy="2438400"/>
            <a:chOff x="609600" y="3962400"/>
            <a:chExt cx="3657600" cy="2438400"/>
          </a:xfrm>
        </p:grpSpPr>
        <p:sp>
          <p:nvSpPr>
            <p:cNvPr id="26" name="Rounded Rectangle 25"/>
            <p:cNvSpPr/>
            <p:nvPr/>
          </p:nvSpPr>
          <p:spPr>
            <a:xfrm>
              <a:off x="609600" y="3962400"/>
              <a:ext cx="3657600" cy="2438400"/>
            </a:xfrm>
            <a:prstGeom prst="roundRect">
              <a:avLst>
                <a:gd name="adj" fmla="val 14286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  <a:softEdge rad="127000"/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  <p:pic>
          <p:nvPicPr>
            <p:cNvPr id="34" name="Picture 33" descr="TP_tmp.emf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1478556" y="4572000"/>
              <a:ext cx="2336925" cy="653362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38" name="Picture 37" descr="TP_tmp.emf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2144521" y="5562600"/>
              <a:ext cx="845451" cy="652719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33" name="Picture 32" descr="TP_tmp.emf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907063" y="4114800"/>
              <a:ext cx="2453071" cy="203105"/>
            </a:xfrm>
            <a:prstGeom prst="rect">
              <a:avLst/>
            </a:prstGeom>
            <a:noFill/>
            <a:ln/>
            <a:effectLst/>
          </p:spPr>
        </p:pic>
        <p:pic>
          <p:nvPicPr>
            <p:cNvPr id="27" name="Picture 26" descr="TP_tmp.emf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 bwMode="auto">
            <a:xfrm>
              <a:off x="990365" y="5410200"/>
              <a:ext cx="305270" cy="187100"/>
            </a:xfrm>
            <a:prstGeom prst="rect">
              <a:avLst/>
            </a:prstGeom>
            <a:noFill/>
            <a:ln/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ANA@8KFCIPRQ1B8ACLKT" val="2973"/>
  <p:tag name="DEFAULTDISPLAY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&#10;&#10;\end{document}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newcommand{\MSL}{\textbf{MSL}}&#10;\renewcommand{\PoSets}{\textbf{PoSets}}&#10;&#10;&#10;\begin{document}&#10;\small{$$\xymatrix@R3pc{&#10;L(\Frm)\ddto_{\cong}\rrdashed|&gt;\tip^-{L\Scottint{-}} &amp; &amp;&#10;   L\pred X\dto^{\sigma_X} \\&#10;&amp; &amp; \pred TX\dto^{\pred c} \\&#10;\Frm\rrdashed|&gt;\tip_-{\Scottint{-}} &amp; &amp; \pred X&#10;}$$&#10;&#10;&#10;&#10;&#10;&#10;&#10;&#10;&#10;&#10;&#10;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172"/>
  <p:tag name="PICTUREFILESIZE" val="18183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Expressivity for chains follows from\\ expressivity for processes !&#10;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306"/>
  <p:tag name="PICTUREFILESIZE" val="16686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newcommand{\BA}{\textbf{BA}}&#10;\newcommand{\MSL}{\textbf{MSL}}&#10;\renewcommand{\PoSets}{\textbf{PoSets}}&#10;&#10;&#10;\begin{document}&#10;$&#10;\rho\Fil \colon \Dstf U\Fil \Rightarrow&#10;U\Giry\Fil&#10;$ is componentwise mono&#10;\end{document}&#10;&#10;&#10;&#10;&#10;&#10;&#10;&#10;&#10;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391"/>
  <p:tag name="PICTUREFILESIZE" val="11453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newcommand{\BA}{\textbf{BA}}&#10;\renewcommand{\PoSets}{\textbf{PoSets}}&#10;&#10;&#10;\begin{document}&#10;\small{$ &#10;\boxtimes^{\Dstf}&#10; = &#10;\Pow(\rho) \after \boxtimes^{\Giry}&#10; \qquad\mbox{and}\qquad&#10;\overline{\boxtimes}^{\Dstf}&#10; = &#10;U(\overline{\boxtimes}^{\Giry}) \after \rho\Fil&#10;$}&#10;\end{document}&#10;&#10;&#10;&#10;&#10;&#10;&#10;&#10;&#10;&#10;&#10;&#10;&#10;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373"/>
  <p:tag name="PICTUREFILESIZE" val="9709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newcommand{\BA}{\textbf{BA}}&#10;\renewcommand{\PoSets}{\textbf{PoSets}}&#10;&#10;&#10;\begin{document}&#10;\small{&#10;$\varphi \in  \square^{\Dstf}_r(S)  \Leftrightarrow \rho(\varphi) \in \square^{\Giry}_r(S)$ &#10;}&#10;\end{document}&#10;&#10;&#10;&#10;&#10;&#10;&#10;&#10;&#10;&#10;&#10;&#10;&#10;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21"/>
  <p:tag name="PICTUREFILESIZE" val="778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$\xymatrix{&#10;{TX} \\&#10;{X} \ar[u]_{c}&#10;}$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34"/>
  <p:tag name="PICTUREFILESIZE" val="384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for arbitrary coalgebra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194"/>
  <p:tag name="PICTUREFILESIZE" val="604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$L: \Frm \stackrel{\cong}{\longrightarrow} \Frm$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171"/>
  <p:tag name="PICTUREFILESIZE" val="473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\small{$\sigma: LP \Rightarrow PT$}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105"/>
  <p:tag name="PICTUREFILESIZE" val="243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$$&#10;\xymatrix{ {\op{\cat{C}}} \hspace*{-10mm}\ar@(ul,dl)_{T}&#10;   \hspace*{4mm}\ar@/^1.5ex/[rrr]^{\pred}  &amp; &amp; &amp;&#10;    \cat{A} \ar@(ur,dr)^{L}&#10;        \ar@/^1.5ex/[lll]^{{F}}}&#10;$$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178"/>
  <p:tag name="PICTUREFILESIZE" val="982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$$x \sim y \quad \Leftrightarrow \quad h_1(x) = h_2(y)$$ 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60"/>
  <p:tag name="PICTUREFILESIZE" val="716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$$x \equiv y \quad \Leftrightarrow \quad \thry(x) = \thry(y)$$&#10;\end{document}"/>
  <p:tag name="FILENAME" val="TP_tmp"/>
  <p:tag name="FORMAT" val="png16m"/>
  <p:tag name="RES" val="300"/>
  <p:tag name="BLEND" val="0"/>
  <p:tag name="TRANSPARENT" val="1"/>
  <p:tag name="TBUG" val="0"/>
  <p:tag name="ALLOWFS" val="0"/>
  <p:tag name="ORIGWIDTH" val="247"/>
  <p:tag name="PICTUREFILESIZE" val="281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newcommand{\MSL}{\textbf{MSL}}&#10;\renewcommand{\PoSets}{\textbf{PoSets}}&#10;&#10;\begin{document}&#10;$$\begin{prooftree}&#10;{\Scottint{-}\colon \Frm\rightarrow \pred X} \Justifies {\thry\colon&#10;X\rightarrow F(\Frm)}&#10;\end{prooftree}$$&#10;\end{document}&#10;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168"/>
  <p:tag name="PICTUREFILESIZE" val="1049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\small{$$\xymatrix@R3pc@C3pc{ \op{\cat{C}}\rrtwocell^{\vspace*{1mm}L\pred}_{\vspace*{1mm}\pred T}{\,\,\sigma} &amp;&#10;&amp; \cat{A} }$$}&#10;\end{document}"/>
  <p:tag name="FILENAME" val="TP_tmp"/>
  <p:tag name="FORMAT" val="png16m"/>
  <p:tag name="RES" val="300"/>
  <p:tag name="BLEND" val="0"/>
  <p:tag name="TRANSPARENT" val="1"/>
  <p:tag name="TBUG" val="0"/>
  <p:tag name="ALLOWFS" val="0"/>
  <p:tag name="ORIGWIDTH" val="121"/>
  <p:tag name="PICTUREFILESIZE" val="277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\small{$$\xymatrix@R3pc@C3pc{\cat{A}\rrtwocell^{\vspace*{-10mm}{F}L}_{\vspace*{-20mm}T{F}}{\,\,\tau} &amp; &amp; \op{\cat{C}} }$$}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121"/>
  <p:tag name="PICTUREFILESIZE" val="613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\small{$T$ preserves ${\cal M}$}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115"/>
  <p:tag name="PICTUREFILESIZE" val="398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\small{$({\cal M},{\cal E}), \,\, {\cal M}\subseteq \textrm{Monos}, \,\,{\cal E}\subseteq \textrm{Epis}$}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35"/>
  <p:tag name="PICTUREFILESIZE" val="700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$\mathbb{C}$&#10;&#10;\end{document}"/>
  <p:tag name="FILENAME" val="TP_tmp"/>
  <p:tag name="FORMAT" val="png16m"/>
  <p:tag name="RES" val="150"/>
  <p:tag name="BLEND" val="0"/>
  <p:tag name="TRANSPARENT" val="1"/>
  <p:tag name="TBUG" val="0"/>
  <p:tag name="ALLOWFS" val="0"/>
  <p:tag name="ORIGWIDTH" val="14"/>
  <p:tag name="PICTUREFILESIZE" val="3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$$&#10;\xymatrix{ {\op{\cat{C}}} \hspace*{-10mm}\ar@(ul,dl)_{T}&#10;   \hspace*{4mm}\ar@/^1.5ex/[rrr]^{\pred}  &amp; &amp; &amp;&#10;    \cat{A} \ar@(ur,dr)^{L}&#10;        \ar@/^1.5ex/[lll]^{{F}}}&#10;$$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178"/>
  <p:tag name="PICTUREFILESIZE" val="982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newcommand{\BA}{\textbf{BA}}&#10;\renewcommand{\PoSets}{\textbf{PoSets}}&#10;&#10;&#10;\begin{document}&#10;$$&#10;\xymatrix{ {\op{\Sets}}&#10;   \ar@/^1.5ex/[rrr]^{\Pow}  &amp; &amp; &amp;&#10;    {\BA} &#10;        \ar@/^1.5ex/[lll]^{{\ultraFil}}}&#10;$$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175"/>
  <p:tag name="PICTUREFILESIZE" val="996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$$\begin{prooftree}&#10;{\xymatrix{{f: X} \rto &amp; {\ultraFil(A)\quad\mbox{in }\Sets}}} \Justifies&#10;{\xymatrix{g: A\rto &amp; {\Pow(X)\quad\mbox{in }\textbf{BA}}}}&#10;\end{prooftree}$$&#10;\end{document}"/>
  <p:tag name="FILENAME" val="TP_tmp"/>
  <p:tag name="FORMAT" val="png16m"/>
  <p:tag name="RES" val="300"/>
  <p:tag name="BLEND" val="0"/>
  <p:tag name="TRANSPARENT" val="1"/>
  <p:tag name="TBUG" val="0"/>
  <p:tag name="ALLOWFS" val="0"/>
  <p:tag name="ORIGWIDTH" val="222"/>
  <p:tag name="PICTUREFILESIZE" val="595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$$\begin{prooftree}&#10;{ a \in f(x) } \Justifies&#10;{x \in g(a)}&#10;\end{prooftree}$$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79"/>
  <p:tag name="PICTUREFILESIZE" val="721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standard correspondence&#10;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24"/>
  <p:tag name="PICTUREFILESIZE" val="690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via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6"/>
  <p:tag name="PICTUREFILESIZE" val="132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\small{$c: X \rightarrow TX$}&#10;\end{document}&#10;&#10;&#10;&#10;&#10;&#10;&#10;&#10;&#10;&#10;&#10;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93"/>
  <p:tag name="PICTUREFILESIZE" val="232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unit $\eta: A \to \Pow\ultraFil (A)$\\&#10;\vspace*{5mm}&#10;\noindent $\eta(a) = \{ \alpha \in \ultraFil (A) \mid a \in \alpha \}$&#10;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60"/>
  <p:tag name="PICTUREFILESIZE" val="1383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upsets $\alpha \subseteq A$, $\top \in \alpha$\\&#10;$a, b \in \alpha \Rightarrow a \land b \in \alpha$\\&#10;$\forall a \in A. a \in \alpha \text{~xor~} \neg a\in \alpha$&#10;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24"/>
  <p:tag name="PICTUREFILESIZE" val="1733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newcommand{\BA}{\textbf{BA}}&#10;\newcommand{\MSL}{\textbf{MSL}}&#10;\renewcommand{\PoSets}{\textbf{PoSets}}&#10;&#10;&#10;\begin{document}&#10;$$&#10;\xymatrix{ {\op{\Sets}}&#10;   \ar@/^1.5ex/[rrr]^{\Pow}  &amp; &amp; &amp;&#10;    {\MSL} &#10;        \ar@/^1.5ex/[lll]^{{\Fil}}}&#10;$$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189"/>
  <p:tag name="PICTUREFILESIZE" val="979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newcommand{\MSL}{\textbf{MSL}}&#10;\renewcommand{\PoSets}{\textbf{PoSets}}&#10;&#10;&#10;\begin{document}&#10;$$\begin{prooftree}&#10;{\xymatrix{{f: X} \rto &amp; {\Fil(A)\quad\mbox{in }\Sets}}} \Justifies&#10;{\xymatrix{g: A\rto &amp; {\Pow(X)\quad\mbox{in }\MSL}}}&#10;\end{prooftree}$$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18"/>
  <p:tag name="PICTUREFILESIZE" val="1337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$$\begin{prooftree}&#10;{ a \in f(x) } \Justifies&#10;{x \in g(a)}&#10;\end{prooftree}$$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79"/>
  <p:tag name="PICTUREFILESIZE" val="721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``the same&quot; correspondence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42"/>
  <p:tag name="PICTUREFILESIZE" val="721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via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6"/>
  <p:tag name="PICTUREFILESIZE" val="132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unit $\eta: A \to \Pow\Fil (A)$\\&#10;\vspace*{5mm}&#10;\noindent $\eta(a) = \{ \alpha \in \Fil (A) \mid a \in \alpha \}$&#10;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57"/>
  <p:tag name="PICTUREFILESIZE" val="1294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upsets $\alpha \subseteq A$, $\top \in \alpha$\\&#10;$a, b \in \alpha \Rightarrow a \land b \in \alpha$\\&#10;&#10;&#10;\end{document}&#10;&#10;&#10;&#10;&#10;&#10;&#10;&#10;&#10;&#10;&#10;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187"/>
  <p:tag name="PICTUREFILESIZE" val="10709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newcommand{\BA}{\textbf{BA}}&#10;\newcommand{\MSL}{\textbf{MSL}}&#10;\renewcommand{\PoSets}{\textbf{PoSets}}&#10;&#10;&#10;\begin{document}&#10;$$&#10;\xymatrix{ {\op{\Meas}}&#10;   \ar@/^1.5ex/[rrr]^{\sig}  &amp; &amp; &amp;&#10;    {\MSL} &#10;        \ar@/^1.5ex/[lll]^{{\Fil}}}&#10;$$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197"/>
  <p:tag name="PICTUREFILESIZE" val="975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newcommand{\MSL}{\textbf{MSL}}&#10;\renewcommand{\PoSets}{\textbf{PoSets}}&#10;&#10;&#10;\begin{document}&#10;\small{$$\xymatrix@R3pc{&#10;TX \rrto^{Th} &amp; &amp;&#10;   TY  \\&#10;X\uto^{c} \rrto_{h} &amp; &amp; Y\uto_{d} &#10;}$$&#10;&#10;&#10;&#10;&#10;&#10;&#10;&#10;&#10;&#10;&#10;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115"/>
  <p:tag name="PICTUREFILESIZE" val="864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newcommand{\MSL}{\textbf{MSL}}&#10;\renewcommand{\PoSets}{\textbf{PoSets}}&#10;&#10;&#10;\begin{document}&#10;$$\begin{prooftree}&#10;{\xymatrix{{f: X} \rto &amp; {\Fil(A)\quad\mbox{in }\Meas}}} \Justifies&#10;{\xymatrix{g: A\rto &amp; {\sig(X)\quad\mbox{in }\MSL}}}&#10;\end{prooftree}$$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26"/>
  <p:tag name="PICTUREFILESIZE" val="1355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$$\begin{prooftree}&#10;{ a \in f(x) } \Justifies&#10;{x \in g(a)}&#10;\end{prooftree}$$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79"/>
  <p:tag name="PICTUREFILESIZE" val="721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``the same&quot; correspondence&#10;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42"/>
  <p:tag name="PICTUREFILESIZE" val="721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via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6"/>
  <p:tag name="PICTUREFILESIZE" val="132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unit $\eta: A \to \sig\Fil (A)$\\&#10;\vspace*{5mm}&#10;\noindent $\eta(a) = \{ \alpha \in \Fil (A) \mid a \in \alpha \}$&#10;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57"/>
  <p:tag name="PICTUREFILESIZE" val="1312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\small{$\{\eta(a) \mid a \in A \}$}&#10;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110"/>
  <p:tag name="PICTUREFILESIZE" val="3647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\small{$f: X \to Y$ with $f^{-1}(\sig(Y)) \subseteq \sig(X)$}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73"/>
  <p:tag name="PICTUREFILESIZE" val="740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\small{objects: pairs $(X, \sig(X))$\\&#10;arrows:  measurable functions&#10;}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17"/>
  <p:tag name="PICTUREFILESIZE" val="1189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\small{$\mathcal{M}_f(X) = \{ \varphi: X \to \mathbb{N} \mid \support(\varphi) \text{~{f}inite} &#10;\}$}&#10;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99"/>
  <p:tag name="PICTUREFILESIZE" val="8517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newcommand{\BA}{\textbf{BA}}&#10;\newcommand{\MSL}{\textbf{MSL}}&#10;\renewcommand{\PoSets}{\textbf{PoSets}}&#10;&#10;&#10;\begin{document}&#10;$$&#10;\xymatrix{\ar@(ul,dl)_{\mathcal{M}_f}}\hspace*{-2mm}&#10;\xymatrix{ {\op{\Sets}}&#10;   \ar@/^1.5ex/[rrr]^{\Pow}  &amp; &amp; &amp;&#10;    {\MSL} &#10;        \ar@/^1.5ex/[lll]^{{\Fil}}}&#10;$$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48"/>
  <p:tag name="PICTUREFILESIZE" val="1277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with coalgebra homomorphisms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81"/>
  <p:tag name="PICTUREFILESIZE" val="775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\small{$\mathcal{M}_f$-coalgebras in $\Sets$}&#10;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172"/>
  <p:tag name="PICTUREFILESIZE" val="630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\small{$\Giry$-coalgebras in $\Meas$}&#10;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160"/>
  <p:tag name="PICTUREFILESIZE" val="562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newcommand{\BA}{\textbf{BA}}&#10;\newcommand{\MSL}{\textbf{MSL}}&#10;\renewcommand{\PoSets}{\textbf{PoSets}}&#10;&#10;&#10;\begin{document}&#10;$$&#10;\xymatrix{\ar@(ul,dl)_{\Giry}}\hspace*{-2mm}&#10;\xymatrix{ {\op{\Meas}}&#10;   \ar@/^1.5ex/[rrr]^{\sig}  &amp; &amp; &amp;&#10;    {\MSL} &#10;        \ar@/^1.5ex/[lll]^{{\Fil}}}&#10;$$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34"/>
  <p:tag name="PICTUREFILESIZE" val="11849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\small{$\Dst_f(X) = \{ \varphi: X \to [0,1] \mid \support(\varphi) \text{~{f}inite,~} &#10;\sum_{x \in X}\varphi(x)  \le 1\}$}&#10;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451"/>
  <p:tag name="PICTUREFILESIZE" val="12426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newcommand{\BA}{\textbf{BA}}&#10;\newcommand{\MSL}{\textbf{MSL}}&#10;\renewcommand{\PoSets}{\textbf{PoSets}}&#10;&#10;&#10;\begin{document}&#10;$$&#10;\xymatrix{\ar@(ul,dl)_{\Dst_f}}\hspace*{-2mm}&#10;\xymatrix{ {\op{\Sets}}&#10;   \ar@/^1.5ex/[rrr]^{\Pow}  &amp; &amp; &amp;&#10;    {\MSL} &#10;        \ar@/^1.5ex/[lll]^{{\Fil}}}&#10;$$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40"/>
  <p:tag name="PICTUREFILESIZE" val="1227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\small{$\Dst_f$-coalgebras in $\Sets$}&#10;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165"/>
  <p:tag name="PICTUREFILESIZE" val="6029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\small{$\Pow_f$-coalgebras in $\Sets$}&#10;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163"/>
  <p:tag name="PICTUREFILESIZE" val="594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newcommand{\BA}{\textbf{BA}}&#10;\renewcommand{\PoSets}{\textbf{PoSets}}&#10;&#10;&#10;\begin{document}&#10;$$&#10;\xymatrix{\ar@(ul,dl)_{\Pow_f}}\hspace*{-2mm}&#10;\xymatrix{ {\op{\Sets}}&#10;   \ar@/^1.5ex/[rrr]^{\Pow}  &amp; &amp; &amp;&#10;    {\BA} &#10;        \ar@/^1.5ex/[lll]^{{\ultraFil}}}&#10;$$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24"/>
  <p:tag name="PICTUREFILESIZE" val="1237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$$&#10;\xymatrix{ {\op{\cat{C}}} \hspace*{-10mm}\ar@(ul,dl)_{T}&#10;   \hspace*{4mm}\ar@/^1.5ex/[rrr]^{\pred}  &amp; &amp; &amp;&#10;    \cat{A} \ar@(ur,dr)^{L}&#10;        \ar@/^1.5ex/[lll]^{{F}}}&#10;$$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178"/>
  <p:tag name="PICTUREFILESIZE" val="982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%\begine{itemize}&#10;\small{$\Pow_f = V_O$ \,\,\,\,\,for\,\,\, $M = (\{0,1\}, \vee, 0, \le) \,\,O = M$}&#10;&#10;\small{$\mathcal{M}_f = V_O$ \,\,for \,\,\,$M = (\mathbb{N}, +, 0, \le) \,\,\,\,\,\,\,\,\,\,\,O = M$}&#10;&#10;\small{$\mathcal{D}_f = V_O$ \,\,\,\,for\,\,\, $M = (\mathbb{R}^{\ge 0}, +, 0, \le) \,\,\,\,\,O = [0,1]$}&#10;%\end{itemize}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363"/>
  <p:tag name="PICTUREFILESIZE" val="2886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\small{$h: X \to Y$}&#10;\end{document}&#10;&#10;&#10;&#10;&#10;&#10;&#10;&#10;&#10;&#10;&#10;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82"/>
  <p:tag name="PICTUREFILESIZE" val="214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newcommand{\BA}{\textbf{BA}}&#10;\renewcommand{\PoSets}{\textbf{PoSets}}&#10;&#10;&#10;\begin{document}&#10;$$&#10;V_O(X) = \{ \varphi: X \to O \mid \support(\varphi) \text{~is~finite}\}\qquad&#10;V_O(f)(\varphi)(y) = (\varphi\after f^{-1})(\{y\}) $$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706"/>
  <p:tag name="PICTUREFILESIZE" val="19908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\small{Given $(M,+,0,\le)$ with $x \le x+y$, $O \subseteq M$ - downward closed}&#10;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465"/>
  <p:tag name="PICTUREFILESIZE" val="1207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\small{$\mathit{ev}_{M}: \Giry X \to [0,1]$}&#10;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138"/>
  <p:tag name="PICTUREFILESIZE" val="4248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$\varphi \mapsto \varphi(M)$&#10;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100"/>
  <p:tag name="PICTUREFILESIZE" val="361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\small{$\{ \,\square_{r}(M) \mid r \in \mathbb{Q} \cap [0,1]\}$\\&#10;&#10;}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191"/>
  <p:tag name="PICTUREFILESIZE" val="572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$ \square_{r}(M) = \{ \varphi  \in \Giry X \mid \varphi(M) \ge r\}$&#10;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300"/>
  <p:tag name="PICTUREFILESIZE" val="9256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\small{$({\cal M},{\cal E}), \,\, {\cal M}\subseteq \textrm{Monos}, \,\,{\cal E}\subseteq \textrm{Epis}$}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35"/>
  <p:tag name="PICTUREFILESIZE" val="700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$\mathbb{C}$&#10;&#10;\end{document}"/>
  <p:tag name="FILENAME" val="TP_tmp"/>
  <p:tag name="FORMAT" val="png16m"/>
  <p:tag name="RES" val="150"/>
  <p:tag name="BLEND" val="0"/>
  <p:tag name="TRANSPARENT" val="1"/>
  <p:tag name="TBUG" val="0"/>
  <p:tag name="ALLOWFS" val="0"/>
  <p:tag name="ORIGWIDTH" val="14"/>
  <p:tag name="PICTUREFILESIZE" val="32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\small{$\Giry X = \{ \varphi: \sig X \to [0,1] \mid \varphi(\emptyset) = 0, \varphi(\cup_{i} M_i)&#10;= \sum_i \varphi(M_i)\}$}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453"/>
  <p:tag name="PICTUREFILESIZE" val="12525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\small{$(X, \sig X) \mapsto (\Giry X, \sig\Giry X)$}&#10;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180"/>
  <p:tag name="PICTUREFILESIZE" val="588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$$&#10;\xymatrix{ {\op{\cat{C}}} \hspace*{-10mm}\ar@(ul,dl)_{T}&#10;   \hspace*{4mm}\ar@/^1.5ex/[rrr]^{\pred}  &amp; &amp; &amp;&#10;    \cat{A} \ar@(ur,dr)^{L}&#10;        \ar@/^1.5ex/[lll]^{{F}}}&#10;$$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178"/>
  <p:tag name="PICTUREFILESIZE" val="982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\small{$\square(S)  =  \setin{u}{\Powf(X)}{u\subseteq S}$}&#10;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21"/>
  <p:tag name="PICTUREFILESIZE" val="6338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newcommand{\BA}{\textbf{BA}}&#10;\renewcommand{\PoSets}{\textbf{PoSets}}&#10;&#10;&#10;\begin{document}&#10;\small{&#10;componentwise mono transpose $\overline{\boxtimes}\colon&#10;\Powf\ultraFil \Rightarrow \ultraFil L$ &#10;}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351"/>
  <p:tag name="PICTUREFILESIZE" val="973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newcommand{\BA}{\textbf{BA}}&#10;\renewcommand{\PoSets}{\textbf{PoSets}}&#10;&#10;&#10;\begin{document}&#10;$$&#10;\xymatrix{\ar@(ul,dl)_{\Pow_f}}\hspace*{-2mm} \xymatrix{ {\op{\Sets}}&#10;   \ar@/^1.5ex/[rrr]^{\Pow}  &amp; &amp; &amp;&#10;    {\BA}&#10;        \ar@/^1.5ex/[lll]^{{\ultraFil}}}&#10;\hspace*{-2mm}\xymatrix{\ar@(ur,dr)^{L}}&#10;$$&#10;\end{document}&#10;&#10;&#10;&#10;&#10;&#10;&#10;&#10;&#10;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61"/>
  <p:tag name="PICTUREFILESIZE" val="14037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newcommand{\BA}{\textbf{BA}}&#10;\renewcommand{\PoSets}{\textbf{PoSets}}&#10;&#10;&#10;\begin{document}&#10;\small{&#10;$\square$ induces $\boxtimes\colon L\Pow&#10;\Rightarrow \Pow \Powf$ &#10;}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182"/>
  <p:tag name="PICTUREFILESIZE" val="5167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\small{$\square_r(S)&#10; = &#10;\setin{\varphi}{\Dstf(X)}{\sum_{x \in S}\varphi(x) \ge r}$}&#10;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303"/>
  <p:tag name="PICTUREFILESIZE" val="975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newcommand{\BA}{\textbf{BA}}&#10;\renewcommand{\PoSets}{\textbf{PoSets}}&#10;&#10;&#10;\begin{document}&#10;\small{&#10;componentwise mono transpose $\overline{\boxtimes}\colon&#10;\Dstf\Fil \Rightarrow \Fil K$ &#10;}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353"/>
  <p:tag name="PICTUREFILESIZE" val="971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$\sqcup_r$&#10;&#10;\end{document}&#10;&#10;&#10;&#10;&#10;&#10;&#10;&#10;&#10;&#10;&#10;&#10;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2"/>
  <p:tag name="PICTUREFILESIZE" val="83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newcommand{\BA}{\textbf{BA}}&#10;\newcommand{\MSL}{\textbf{MSL}}&#10;\renewcommand{\PoSets}{\textbf{PoSets}}&#10;&#10;&#10;\begin{document}&#10;$$&#10;\xymatrix{\ar@(ul,dl)_{\Dstf}}\hspace*{-2mm} \xymatrix{ {\op{\Sets}}&#10;   \ar@/^1.5ex/[rrr]^{\Pow}  &amp; &amp; &amp;&#10;    {\MSL}&#10;        \ar@/^1.5ex/[lll]^{{\Fil}}}&#10;\hspace*{-2mm}\xymatrix{\ar@(ur,dr)^{K}}&#10;$$&#10;\end{document}&#10;&#10;&#10;&#10;&#10;&#10;&#10;&#10;&#10;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76"/>
  <p:tag name="PICTUREFILESIZE" val="1408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newcommand{\BA}{\textbf{BA}}&#10;\renewcommand{\PoSets}{\textbf{PoSets}}&#10;&#10;&#10;\begin{document}&#10;\small{&#10;$\square$ induces $\boxtimes\colon K\Pow&#10;\Rightarrow \Pow \Dstf$ &#10;}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187"/>
  <p:tag name="PICTUREFILESIZE" val="5668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newcommand{\BA}{\textbf{BA}}&#10;\renewcommand{\PoSets}{\textbf{PoSets}}&#10;&#10;&#10;\begin{document}&#10;\small{&#10;componentwise mono transpose $\overline{\boxtimes}\colon&#10;\mathcal{M}_f\Fil \Rightarrow \Fil K$ &#10;}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365"/>
  <p:tag name="PICTUREFILESIZE" val="1031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\small{$$\xymatrix{&#10;{PA} \ar[r]^{\eta P} \ar@{=}[dr] &amp; {PFPA} \ar[d]^{P\varepsilon}\\&#10;&amp; {PA} } $$&#10;$$\xymatrix{&#10;{FA} \ar[r]^{\varepsilon F} \ar@{=}[dr] &amp; {FPFA} \ar[d]^{F\eta}\\&#10;&amp; {FA} } $$}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110"/>
  <p:tag name="PICTUREFILESIZE" val="1714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$\sqcup_r$&#10;&#10;\end{document}&#10;&#10;&#10;&#10;&#10;&#10;&#10;&#10;&#10;&#10;&#10;&#10;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2"/>
  <p:tag name="PICTUREFILESIZE" val="835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newcommand{\BA}{\textbf{BA}}&#10;\newcommand{\MSL}{\textbf{MSL}}&#10;\renewcommand{\PoSets}{\textbf{PoSets}}&#10;&#10;&#10;\begin{document}&#10;$$&#10;\xymatrix{\ar@(ul,dl)_{\mathcal{M}_f}}\hspace*{-2mm} \xymatrix{ {\op{\Sets}}&#10;   \ar@/^1.5ex/[rrr]^{\Pow}  &amp; &amp; &amp;&#10;    {\MSL}&#10;        \ar@/^1.5ex/[lll]^{{\Fil}}}&#10;\hspace*{-2mm}\xymatrix{\ar@(ur,dr)^{K}}&#10;$$&#10;\end{document}&#10;&#10;&#10;&#10;&#10;&#10;&#10;&#10;&#10;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90"/>
  <p:tag name="PICTUREFILESIZE" val="14699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newcommand{\BA}{\textbf{BA}}&#10;\renewcommand{\PoSets}{\textbf{PoSets}}&#10;&#10;&#10;\begin{document}&#10;\small{&#10;$\diamond$ induces $\boxtimes\colon K\Pow&#10;\Rightarrow \Pow \mathcal{M}_f$ &#10;}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196"/>
  <p:tag name="PICTUREFILESIZE" val="653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\small{$\diamond_k(S)&#10; = &#10;\setin{\varphi}{\mathcal{M}_f(X)}{\sum_{x \in S}\varphi(x) \ge k}$}&#10;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314"/>
  <p:tag name="PICTUREFILESIZE" val="1089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\small{$\square_r(M)&#10; = &#10;\setin{\varphi}{\Giry(X)}{\varphi(M) \ge r}$}&#10;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65"/>
  <p:tag name="PICTUREFILESIZE" val="7837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newcommand{\BA}{\textbf{BA}}&#10;\renewcommand{\PoSets}{\textbf{PoSets}}&#10;&#10;&#10;\begin{document}&#10;\small{&#10;componentwise abs.mono transpose $\overline{\boxtimes}\colon&#10;\Giry\Fil \Rightarrow \Fil K$ &#10;}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379"/>
  <p:tag name="PICTUREFILESIZE" val="10407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newcommand{\BA}{\textbf{BA}}&#10;\newcommand{\MSL}{\textbf{MSL}}&#10;\renewcommand{\PoSets}{\textbf{PoSets}}&#10;&#10;&#10;\begin{document}&#10;$$&#10;\xymatrix{\ar@(ul,dl)_{\Giry}}\hspace*{-2mm} \xymatrix{ {\op{\Meas}}&#10;   \ar@/^1.5ex/[rrr]^{\sig}  &amp; &amp; &amp;&#10;    {\MSL}&#10;        \ar@/^1.5ex/[lll]^{{\Fil}}}&#10;\hspace*{-2mm}\xymatrix{\ar@(ur,dr)^{K}}&#10;$$&#10;\end{document}&#10;&#10;&#10;&#10;&#10;&#10;&#10;&#10;&#10;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75"/>
  <p:tag name="PICTUREFILESIZE" val="1386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newcommand{\BA}{\textbf{BA}}&#10;\renewcommand{\PoSets}{\textbf{PoSets}}&#10;&#10;&#10;\begin{document}&#10;\small{&#10;$\square$ induces $\boxtimes\colon K\sig&#10;\Rightarrow \sig \Giry$ &#10;}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179"/>
  <p:tag name="PICTUREFILESIZE" val="559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$$\xymatrix@R2pc@C5pc{&#10;\op{\Meas}\arrow @/^2ex/ [dd]^{U}\drrto^{\sig} \\&#10;&amp; &amp; \textbf{MSL}\arrow @/^2ex/ [dll]^{\Fil}\arrow @/^2ex/ [ull]^(0.6){\Fil} \\&#10;\op{\Sets}\urrto^{\Pow}\uuto^{D}&#10;}$$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39"/>
  <p:tag name="PICTUREFILESIZE" val="23559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$U\Fil \dashv \sig D$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89"/>
  <p:tag name="PICTUREFILESIZE" val="295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\small{${F} \dashv \pred$, \quad&#10;$\eta_A: A \to PFA$ in $\cat{A}$, \quad&#10;$\varepsilon_X: X \to FPX$ in $\cat{C}$}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404"/>
  <p:tag name="PICTUREFILESIZE" val="8477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Hence $\Fil \dashv \Pow$  via 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150"/>
  <p:tag name="PICTUREFILESIZE" val="401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by composition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131"/>
  <p:tag name="PICTUREFILESIZE" val="4465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\small{$D(X) = (X, \Pow(X))$}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155"/>
  <p:tag name="PICTUREFILESIZE" val="4735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\small{&#10;via an embedding natural transformation $\rho: \Dstf U \Rightarrow U\Giry$&#10;&#10;%\vspace*{2mm}&#10;\hspace*{2cm}$\rho(\varphi) = \left[M \mapsto \sum_{x \in M} \varphi(x) \right]$}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407"/>
  <p:tag name="PICTUREFILESIZE" val="1953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$$&#10;\xymatrix@R4.3pc{\ar@(ul,dl)_{\Giry}&#10;\\ \\ \ar@(ul,dl)_{\Dstf}}\hspace*{-3mm}&#10;\xymatrix@R3pc@C5pc{ \hspace*{1mm}{\op{\Meas}}\hspace*{-1mm}&#10;\ar@/^2ex/[dd]^{U} \drrto^{\sig}&#10; &amp; &amp; \\&#10;&amp; &amp; {\textbf{MSL}}\ar@/^2ex/[dll]^{\Fil} \ar@/^2ex/[ull]^(0.6){\Fil} \\&#10;{\op{\Sets}} \urrto^{\Pow} \uuto^{D}   &amp; &amp; }&#10;$$&#10;\end{document}&#10;&#10;&#10;&#10;&#10;&#10;&#10;&#10;&#10;&#10;&#10;&#10;&#10;&#10;&#10;&#10;&#10;&#10;&#10;&#10;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82"/>
  <p:tag name="PICTUREFILESIZE" val="31027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newcommand{\MSL}{\textbf{MSL}}&#10;\renewcommand{\PoSets}{\textbf{PoSets}}&#10;&#10;&#10;\begin{document}&#10;$$\begin{prooftree}&#10;{\xymatrix{{X} \rto &amp; {U\mathcal{G}D(X)\quad\mbox{in }\Sets}}} \Justifies&#10;{\xymatrix{D(X)\rto &amp; {\mathcal{G}D(X)\quad\mbox{in }\Meas}}}&#10;\end{prooftree}$$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250"/>
  <p:tag name="PICTUREFILESIZE" val="16403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\small{&#10;&#10;$$&#10;X\stackrel{c}{\longrightarrow} \mathcal{D}_f(X) = \mathcal{D}_f&#10;UD(X) &#10;   \stackrel{\rho_{DX}}{\longrightarrow} U\mathcal{G} D(X)&#10;$$&#10;&#10;&#10;} 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323"/>
  <p:tag name="PICTUREFILESIZE" val="952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\newcommand{\CcoalgCat}[1]{\Category{Coalg}_{{#1}}}&#10;\newcommand{\Category}[1]{\mathsf{#1}}&#10;&#10;&#10;\begin{document}&#10;\small&#10;$${ \xymatrix{&#10;\CcoalgCat{\mathcal{D}_f}\rrto_-{\rho D\after -}\drto&#10;   \arrow @/^4ex/ [rrrrr]^{\mathcal{T}} &amp; &amp;&#10;   \CcoalgCat{U\mathcal{G} D}\dlto\xto[rrr]_-{(*)} &amp; &amp; &amp;&#10;   \CcoalgCat{\mathcal{G}}\dto \\&#10;&amp; \Sets\xto[rrrr]^-{D} &amp; &amp; &amp; &amp; \Meas }} &#10; $$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352"/>
  <p:tag name="PICTUREFILESIZE" val="2555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$\varphi \in \Dstf(X)$&#10;&#10;\end{document}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98"/>
  <p:tag name="PICTUREFILESIZE" val="4259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&#10;\usepackage[english]{babel}&#10;\selectlanguage{english}&#10;\usepackage{xspace}&#10;&#10;&#10;%\usepackage{xypic}&#10;&#10;%\usepackage{xy}&#10;%\xyoption{v2} \xyoption{curve} \xyoption{2cell} \UseTwocells&#10;%\SelectTips{cm}{} % Tips of arrows&#10;&#10;\usepackage[dvips,ps,all]{xy}&#10;\CompileMatrices \xyoption{v2} \xyoption{curve} \xyoption{2cell}&#10;\SelectTips{cm}{}  % Tips (of arrows) are in accordance with Computer Modern&#10;\UseAllTwocells \SilentMatrices&#10;&#10;\def\labelstyle{\textstyle}&#10;\def\twocellstyle{\textstyle}&#10;&#10;%\input prooftree&#10;&#10;%\usepackage{bjart}&#10;%/////////////////////////////////////bjmacros2e////////////////////////////////////////////////////////////////////////&#10;\newcommand{\defn}[1]{\mathrel{\stackrel{\textrm{def}}{#1}}}&#10;\newcommand{\tuple}[1]{\langle#1\rangle}&#10;\newcommand{\cotuple}[1]{[#1]}&#10;\newcommand{\display}[1]{\;#1\;}&#10;\newcommand{\enlarge}[1]{\mbox{\large{#1}}}&#10;\newcommand{\enLarge}[1]{\mbox{\Large{#1}}}&#10;\newcommand{\comment}[1]{%&#10;  \marginpar[\renewcommand{\baselinestretch}{0.9}\raggedleft\sloppy{}#1]%&#10;    {\renewcommand{\baselinestretch}{0.9}\raggedright\sloppy{}#1}}&#10;\def\downset{\mathop{\downarrow}}&#10;\def\upset{\mathop{\uparrow}}&#10;\def\ddownset{\mathop{\rlap{$\downarrow$}\raisebox{.4ex}{$\downarrow$}}}&#10;\def\uupset{\mathop{\rlap{$\uparrow$}\raisebox{.4ex}{$\uparrow$}}}&#10;\newcommand{\dcup}{\mathrel{\dot{\cup}}}&#10;\newcommand{\encircle}[1]{\raisebox{-.3ex}{\begin{picture}(10,10)(0,0)&#10;   \put(5,5){\circle{10}}\put(2.5,1.5){#1}\end{picture}}}&#10;\def\barbar{\|}&#10;&#10;&#10;%&#10;% logic&#10;%&#10;\newcommand{\set}[2]{\{#1\;|\;#2\}}&#10;\newcommand{\setin}[3]{\{#1\in#2\;|\;#3\}}&#10;\newcommand{\setof}[3]{\{#1\oftype#2\,|\,#3\}}&#10;\newcommand{\conj}{\mathrel{\wedge}}&#10;\newcommand{\disj}{\mathrel{\vee}}&#10;\newcommand{\union}{\mathrel{\cup}}&#10;\newcommand{\intersection}{\mathrel{\cap}}&#10;\newcommand{\impl}{\mathrel{\supset}}&#10;\newcommand{\xdisj}{\mathrel{||}}&#10;\newcommand{\all}[2]{\forall#1.\,#2}&#10;\newcommand{\allin}[3]{\forall#1\in#2.\,#3}&#10;\newcommand{\allof}[3]{\forall#1\oftype#2.\,#3}&#10;\newcommand{\allsub}[3]{\all{#1\!&lt;:\!#2}{#3}}&#10;\newcommand{\ex}[2]{\exists#1.\,#2}&#10;\newcommand{\exin}[3]{\exists#1\in#2.\,#3}&#10;\newcommand{\exof}[3]{\exists#1\oftype#2.\,#3}&#10;\newcommand{\exsub}[3]{\ex{#1\!&lt;:\!#2}{#3}}&#10;\newcommand{\lam}[2]{\lambda#1.\,#2}&#10;\newcommand{\lamin}[3]{\lambda#1\in#2.\,#3}&#10;\newcommand{\lamof}[3]{\lambda#1\oftype#2.\,#3}&#10;\newcommand{\lamsub}[3]{\lam{#1\!&lt;:\!#2}{#3}}&#10;\newcommand{\Lam}[2]{\Lambda#1.\,#2}&#10;\newcommand{\Lamin}[3]{\Lambda#1\in#2.\,#3}&#10;\newcommand{\Lamof}[3]{\Lambda#1\oftype#2.\,#3}&#10;\newcommand{\mlambda}{\lambda \kern-.45em\raise.13em\hbox{$\lambda$}}&#10;\newcommand{\mlam}[2]{\mlambda#1.\,#2}&#10;\newcommand{\mlamin}[3]{\mlambda#1\in#2.\,#3}&#10;\newcommand{\mlamof}[3]{\mlambda#1\oftype#2.\,#3}&#10;\newcommand{\prodin}[3]{\Pi#1\in#2.\,#3}&#10;\newcommand{\sumin}[3]{\Sigma#1\in#2.\,#3}&#10;\newcommand{\prodof}[3]{\Pi#1\oftype#2.\,#3}&#10;\newcommand{\sumof}[3]{\Sigma#1\oftype#2.\,#3}&#10;\newcommand{\sep}{\;|\;}&#10;% Original name \qed clashes with llncs.cls&#10;\newcommand{\QEDbox}{\square}&#10;\newcommand{\QED}{\hspace*{\fill}$\QEDbox$}&#10;\newcommand{\implies}{\;\Rightarrow\;}&#10;\def\and{\;\&amp;\;}&#10;\def\iff{\;\Leftrightarrow\;}&#10;\newcommand{\logeq}{\mathrel{\mbox{$\supset{\kern-2.1ex}\subset$}}}&#10;\def\perp{{^{\!{\scriptscriptstyle \bot}}}}&#10;\newcommand{\entails}{\mathrel{\,\vdash}}&#10;\newcommand{\entailsin}[1]{\vdash_{\hbox{\tiny\rm {\kern-1.8ex}#1}}}&#10;\newcommand{\holdsin}[1]{\models_{\hbox{\tiny\rm {\kern-1.8ex}#1}}}&#10;\newcommand{\bisim}{\mathrel{\raisebox{1pt}{$\underline{\leftrightarrow}$}}}&#10;\newcommand{\obseq}{\mathrel{\raisebox{3pt}{$\underline{\underline{\leftrightarrow}}$}}}&#10;\newcommand{\bibisim}[2]{\mathrel{\raisebox{-3pt}{$\scriptstyle #1$}\!\bisim\!\raisebox{-3pt}{$\scriptstyle #2$}}}&#10;&#10;%&#10;% type theory&#10;%&#10;\newcommand{\oftype}{\colon}&#10;\newcommand{\softype}{{\kern-.1ex}\colon{\kern-.4ex}}&#10;\newcommand{\type}{\textsf{Type}}&#10;\newcommand{\prop}{\textsf{Prop}}&#10;\newcommand{\kind}{\textsf{Kind}}&#10;\newcommand{\Eq}{\textrm{Eq}}&#10;%\newcommand{\where}{\textsf{ where }}&#10;%\newcommand{\given}{,\textsf{ given }}&#10;\newcommand{\comb}[1]{\mbox{\boldmath$#1$}}&#10;\newcommand{\leftScottint}{[{\kern-.3ex}[}&#10;\newcommand{\rightScottint}{]{\kern-.3ex}]}&#10;\newcommand{\Scottint}[1]{\leftScottint\,#1\,\rightScottint}&#10;\newcommand{\lambdaarr}{\mbox{$\lambda{\kern-.5ex}\rightarrow$}}&#10;\newcommand{\inl}{\kappa}&#10;\newcommand{\inr}{\kappa'}&#10;\newcommand{\pick}[3]{\textsf{pick }#1\textsf{ from }#2\textsf{ in }#3}&#10;\newcommand{\unpack}[4]{\textsf{unpack }#1\textsf{ as }\tuple{#2,&#10;   #3}\textsf{ in }#4}&#10;\newcommand{\identify}[4]{#1\textsf{ with }#2=#3\textsf{ via }#4}&#10;% Original name \case clashes with llncs.cls&#10;\newcommand{\CASE}[5]{\textsf{unpack }#1\textsf{ as }[&#10;   \inl #2\textsf{ in }#3, \inr #4\textsf{ in }#5]}&#10;%\newcommand{\case}[7]&#10;%    {\mbox{\LARGE \{{\kern-.5ex}$|$}\raisebox{.3ex}{$\begin{array}{rcl}&#10;%        #1\oftype #2 &amp; \mapsto &amp; #3 \\&#10;%        #4\oftype #5 &amp; \mapsto &amp; #6&#10;%    \end{array}$}\mbox{\LARGE $|${\kern-.5ex}\}}(#7)}&#10;&#10;&#10;%&#10;% categorical notation&#10;%&#10;\newcommand{\map}[3]{{#1}\colon{#2}\rightarrow{#3}}&#10;\newcommand{\longmap}[3]{{#1}\colon{#2}\mathrel{\longrightarrow}{#3}}&#10;\newcommand{\natmap}[3]{{#1}\colon{#2}\;\dot{\longrightarrow}\;{#3}}&#10;\newcommand{\after}{\mathrel{\circ}}&#10;\newcommand{\bafter}{\mathrel{\;\circ\;}}&#10;%\newcommand{\arrow}{\mathrel{\rightarrow}}&#10;\newcommand{\relarrow}{\mathrel{\longrightarrow{\kern-2.9ex}&#10;          \raisebox{.1ex}{$\shortmid$}{\kern1.5ex}}}&#10;\newcommand{\relmap}[3]{{#1}\,\colon{#2}\relarrow{#3}}&#10;\def\dashrightarrow{\mathrel{\dabar@\dabar@\mathchar&quot;0\msafam@4B}}%&#10;\def\dashleftarrow{\mathrel{\mathchar&quot;0\msafam@4C\dabar@\dabar@}}%&#10;\newcommand{\mono}{\rightarrowtail}&#10;\newcommand{\epi}{\twoheadrightarrow}&#10;\newcommand{\cover}{\mathop{-{\kern-.4ex}\triangleright}}&#10;\newcommand{\reflection}{\mathrel{\raisebox{-.5ex}{$\stackrel{&#10;           \raisebox{.5ex}{$\leftarrow$}}{&#10;           \raisebox{0ex}[0ex][0ex]{$\hookrightarrow$}}$}}}&#10;\newcommand{\longrightrightarrows}{\mathrel{\raisebox{-.5ex}{$\stackrel{&#10;           \raisebox{.5ex}{$\longrightarrow$}}{&#10;           \raisebox{0ex}[0ex][0ex]{$\longrightarrow$}}$}}}&#10;\newcommand{\longrightleftarrows}{\mathrel{\raisebox{-.5ex}{$\stackrel{&#10;           \raisebox{.5ex}{$\longrightarrow$}}{&#10;           \raisebox{0ex}[0ex][0ex]{$\longleftarrow$}}$}}}&#10;\newcommand{\longleftrightarrows}{\mathrel{\raisebox{-.5ex}{$\stackrel{&#10;           \raisebox{.5ex}{$\longleftarrow$}}{&#10;           \raisebox{0ex}[0ex][0ex]{$\longrightarrow$}}$}}}&#10;\newcommand{\longleftleftarrows}{\mathrel{\raisebox{-.5ex}{$\stackrel{&#10;           \raisebox{.5ex}{$\longleftarrow$}}{&#10;           \raisebox{0ex}[0ex][0ex]{$\longleftarrow$}}$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Rightarrow}{\mathrel{\stackrel{&#10;           \raisebox{.5ex}{$\scriptstyle\sim\,$}}{&#10;           \raisebox{0ex}[0ex][0ex]{$\Rightarrow$}}}}&#10;\newcommand{\simLongrightarrow}{\mathrel{\stackrel{&#10;           \raisebox{.5ex}{$\scriptstyle\sim$}}{&#10;           \raisebox{0ex}[0ex][0ex]{$\Longrightarrow$}}}}&#10;\newcommand{\simLeftarrow}{\mathrel{\stackrel{&#10;           \raisebox{.5ex}{$\scriptstyle\,\sim$}}{&#10;           \raisebox{0ex}[0ex][0ex]{$\Leftarrow$}}}}&#10;\newcommand{\simLongleftarrow}{\mathrel{\stackrel{&#10;           \raisebox{.5ex}{$\scriptstyle\sim$}}{&#10;           \raisebox{0ex}[0ex][0ex]{$\Longleftarrow$}}}}&#10;\newcommand{\simdashrightarrow}{\mathrel{\stackrel{&#10;           \raisebox{.5ex}{$\scriptstyle\sim$}}{&#10;           \raisebox{0ex}[0ex][0ex]{$\dashrigh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Rightarrow}{\mathrel{\stackrel{&#10;           \raisebox{.5ex}{$\scriptstyle\simeq\,$}}{&#10;           \raisebox{0ex}[0ex][0ex]{$\Rightarrow$}}}}&#10;\newcommand{\simeqLongrightarrow}{\mathrel{\stackrel{&#10;           \raisebox{.5ex}{$\scriptstyle\simeq$}}{&#10;           \raisebox{0ex}[0ex][0ex]{$\Longrightarrow$}}}}&#10;\newcommand{\simeqLeftarrow}{\mathrel{\stackrel{&#10;           \raisebox{.5ex}{$\scriptstyle\,\simeq$}}{&#10;           \raisebox{0ex}[0ex][0ex]{$\Leftarrow$}}}}&#10;\newcommand{\simeqLongleftarrow}{\mathrel{\stackrel{&#10;           \raisebox{.5ex}{$\scriptstyle\simeq$}}{&#10;           \raisebox{0ex}[0ex][0ex]{$\Longleftarrow$}}}}&#10;\newcommand{\simeqdashrightarrow}{\mathrel{\stackrel{&#10;           \raisebox{.5ex}{$\scriptstyle\simeq$}}{&#10;           \raisebox{0ex}[0ex][0ex]{$\dashrigh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Rightarrow}{\mathrel{\stackrel{&#10;           \raisebox{.5ex}{$\scriptstyle\cong\,$}}{&#10;           \raisebox{0ex}[0ex][0ex]{$\Rightarrow$}}}}&#10;\newcommand{\congLongrightarrow}{\mathrel{\stackrel{&#10;           \raisebox{.5ex}{$\scriptstyle\cong$}}{&#10;           \raisebox{0ex}[0ex][0ex]{$\Longrightarrow$}}}}&#10;\newcommand{\congLeftarrow}{\mathrel{\stackrel{&#10;           \raisebox{.5ex}{$\scriptstyle\,\cong$}}{&#10;           \raisebox{0ex}[0ex][0ex]{$\Leftarrow$}}}}&#10;\newcommand{\congLongleftarrow}{\mathrel{\stackrel{&#10;           \raisebox{.5ex}{$\scriptstyle\cong$}}{&#10;           \raisebox{0ex}[0ex][0ex]{$\Longleftarrow$}}}}&#10;\newcommand{\congdashrightarrow}{\mathrel{\stackrel{&#10;           \raisebox{.5ex}{$\scriptstyle\cong$}}{&#10;           \raisebox{0ex}[0ex][0ex]{$\dashrigh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Rightarrow}{\mathrel{\stackrel{&#10;           \raisebox{.5ex}{$\scriptstyle =$}}{&#10;           \raisebox{0ex}[0ex][0ex]{$\Rightarrow$}}}}&#10;\newcommand{\equalLongrightarrow}{\mathrel{\stackrel{&#10;           \raisebox{.5ex}{$\scriptstyle =$}}{&#10;           \raisebox{0ex}[0ex][0ex]{$\Longrightarrow$}}}}&#10;\newcommand{\equalLeftarrow}{\mathrel{\stackrel{&#10;           \raisebox{.5ex}{$\scriptstyle =$}}{&#10;           \raisebox{0ex}[0ex][0ex]{$\Leftarrow$}}}}&#10;\newcommand{\equalLongleftarrow}{\mathrel{\stackrel{&#10;           \raisebox{.5ex}{$\scriptstyle =$}}{&#10;           \raisebox{0ex}[0ex][0ex]{$\Longleftarrow$}}}}&#10;\newcommand{\equaldashrightarrow}{\mathrel{\stackrel{&#10;           \raisebox{.5ex}{$\scriptstyle =$}}{&#10;           \raisebox{0ex}[0ex][0ex]{$\dashrightarrow$}}}}&#10;\newcommand{\longrightrightrightarrows}{\mathrel{\raisebox{-0.4ex}&#10;           {$\stackrel{\stackrel{\raisebox{.5ex}{$\longrightarrow$}}{&#10;           \raisebox{0.2ex}[0ex][0ex]{$\longrightarrow$}}}&#10;           {\raisebox{-0.2ex}[0ex][0ex]{$\longrightarrow$}}$}}}&#10;\newcommand{\rightrightrightarrows}{\mathrel{\raisebox{-0.4ex}&#10;           {$\stackrel{\stackrel{\raisebox{.5ex}{$\rightarrow$}}{&#10;           \raisebox{0.2ex}[0ex][0ex]{$\rightarrow$}}}&#10;           {\raisebox{-0.2ex}[0ex][0ex]{$\rightarrow$}}$}}}&#10;\newcommand{\longleftleftleftarrows}{\mathrel{\raisebox{-0.4ex}&#10;           {$\stackrel{\stackrel{\raisebox{.5ex}{$\longleftarrow$}}{&#10;           \raisebox{0.2ex}[0ex][0ex]{$\longleftarrow$}}}&#10;           {\raisebox{-0.2ex}[0ex][0ex]{$\longleftarrow$}}$}}}&#10;\newcommand{\leftleftleftarrows}{\mathrel{\raisebox{-0.4ex}&#10;           {$\stackrel{\stackrel{\raisebox{.5ex}{$\leftarrow$}}{&#10;           \raisebox{0.2ex}[0ex][0ex]{$\leftarrow$}}}&#10;           {\raisebox{-0.2ex}[0ex][0ex]{$\leftarrow$}}$}}}&#10;\newcommand{\limit}{\overunder{}{\textrm{lim}}{\textstyle\leftarrow}}&#10;\newcommand{\colimit}{\overunder{}{\textrm{lim}}{\textstyle\rightarrow}}&#10;\newcommand{\NNO}{{\mathbb{N}}}&#10;\newcommand{\Dom}[1]{\textrm{Dom}\,#1}&#10;\newcommand{\Quot}[1]{\textrm{Quot}\,#1}&#10;\newcommand{\Obj}[1]{\textrm{Obj}\,#1}&#10;\newcommand{\Arr}[1]{\textrm{Arr}\,#1}&#10;\newcommand{\sslice}{/{\kern-1.2mm}/}&#10;\newcommand{\soslice}{\backslash{\kern-1.0mm}\backslash}&#10;\newcommand{\tensor}{\mathrel{\otimes}}&#10;\newcommand{\lradj}{^{\scriptscriptstyle \vee}}&#10;\newcommand{\rladj}{^{\scriptscriptstyle \wedge}}&#10;\newcommand{\Hom}[3]{#1\enLarge{(}#2,\;#3\enLarge{)}}&#10;&#10;&#10;&#10;%&#10;% categories&#10;%&#10;\newcommand{\cat}[1]{{\mathbb{#1}}}&#10;\newcommand{\Sets}{\mathbf{Sets}}&#10;\newcommand{\Ens}{\mathbf{Ens}}&#10;\newcommand{\PoSets}{\mathbf{PoSets}}&#10;\newcommand{\DCPO}{\mathbf{DCPO}}&#10;\newcommand{\Eff}{\mathbf{Eff}}&#10;\newcommand{\Sign}{\mathbf{Sign}}&#10;\newcommand{\HoSign}{\mathbf{HoSign}}&#10;\newcommand{\EqSign}{\mathbf{EqSign}}&#10;\newcommand{\SignPred}{\mathbf{SignPred}}&#10;\newcommand{\Alg}{\mathbf{Alg}}&#10;\newcommand{\CoAlg}{\mathbf{CoAlg}}&#10;\newcommand{\Spec}{\mathbf{Spec}}&#10;\newcommand{\EqSpec}{\mathbf{EqSpec}}&#10;\newcommand{\FoSpec}{\mathbf{FoSpec}}&#10;\newcommand{\AlgSpec}{\mathbf{AlgSpec}}&#10;\newcommand{\PER}{\mathbf{PER}}&#10;\newcommand{\Sp}{\mathbf{Sp}}&#10;\newcommand{\wSets}{\omega&#10;               \mathchoice{\mbox{-}}{\mbox{-}}{\mbox{\scriptsize -}}&#10;              {\mbox{\tiny -}}\Sets}&#10;\newcommand{\SModel}{\mathbf{S}&#10;               \mathchoice{\mbox{-}}{\mbox{-}}{\mbox{\scriptsize -}}&#10;              {\mbox{\tiny -}}\mathbf{Model}}&#10;\newcommand{\CModel}{\mathbf{C}&#10;              \mathchoice{\mbox{-}}{\mbox{-}}{\mbox{\scriptsize -}}&#10;              {\mbox{\tiny -}}\mathbf{Model}}&#10;\newcommand{\Fib}{{\mathbf{Fib}}}&#10;\newcommand{\Comp}{\mathbf{Comp}}&#10;\newcommand{\CompU}{\mathbf{CompU}}&#10;\newcommand{\Fibsplit}{{\mathbf{Fib}_{\mathbf{split}}}}&#10;\newcommand{\Cat}{\mathbf{Cat}}&#10;\newcommand{\ICat}{\mathbf{ICat}}&#10;\newcommand{\FPCat}{\mathbf{FPCat}}&#10;\newcommand{\FLCat}{\mathbf{FLCat}}&#10;\newcommand{\CCC}{\mathbf{CCC}}&#10;\newcommand{\BiCCC}{\mathbf{BiCCC}}&#10;\newcommand{\Cl}{{\cal C}\!\ell}&#10;\newcommand{\Sep}{{\cal S}\!ep}&#10;\newcommand{\Mod}{{\cal M}\!od}&#10;\newcommand{\Th}{{\cal T}\!h}&#10;\newcommand{\FoSign}{\mathbf{FoSign}}&#10;\def\L1cat{\mbox{\mlambda\mbox{\bf 1-cat}}}&#10;&#10;&#10;%&#10;% fibrations&#10;%&#10;\newcommand{\Fam}{\textrm{Fam}}&#10;\newcommand{\UFam}{\textrm{UFam}}&#10;\newcommand{\CFam}{\textrm{CFam}}&#10;\newcommand{\FFam}{\textrm{FFam}}&#10;\newcommand{\disp}[3]{\raisebox{.00in}&#10;           {\mbox{\Large $\left({{\scriptstyle #1\atop&#10;           {\phantom{\scriptstyle #2}}\scriptstyle\downarrow #2}&#10;           \atop\scriptstyle #3}\right)$}}}&#10;\newcommand{\dispno}[2]{\raisebox{.00in}&#10;           {\mbox{\Large $\left({{\raisebox{-.05in}{$\scriptstyle #1$}\atop&#10;           {\scriptscriptstyle\downarrow}}&#10;           \atop\scriptstyle #2}\right)$}}}&#10;\newcommand{\dispasym}[3]{\raisebox{.00in}&#10;           {\mbox{\Large $\left({{\scriptstyle #1\atop&#10;           \downarrow #2}&#10;           \atop\scriptstyle #3}\right)$}}}&#10;\newcommand{\fib}[3]{\raisebox{.00in}&#10;           {\mbox{\Large ${{{\scriptstyle #1}\atop&#10;           {\phantom{\scriptstyle #2}}\scriptstyle\downarrow #2}&#10;           \atop{\scriptstyle #3}}$}}}&#10;\newcommand{\fibasym}[3]{\raisebox{.00in}&#10;           {\mbox{\Large ${{{\scriptstyle #1}\atop&#10;           {\downarrow #2}}&#10;           \atop{\scriptstyle #3}}$}}}&#10;\newcommand{\fibno}[2]{\raisebox{.00in}&#10;           {\mbox{\Large ${{\raisebox{-.05in}{$\scriptstyle #1$}\atop&#10;           {\scriptscriptstyle\downarrow}}&#10;           \atop{\scriptstyle #2}}$}}}&#10;\newcommand{\fibspan}[5]{\raisebox{.00in}&#10;           {\mbox{\Large ${{{\scriptstyle #3}\atop&#10;           {\raisebox{.3ex}{$\scriptstyle#2$}\swarrow\;&#10;           \searrow\raisebox{.3ex}{$\scriptstyle#4$}}}&#10;           \atop{\scriptstyle #1\quad#5}}$}}}&#10;\newcommand{\afib}{\fib{\cat{E}}{p}{\cat{B}}}&#10;\newcommand{\acompcat}{{\cal P}\oftype\cat{E}\rightarrow\cat{B}^\rightarrow}&#10;\newcommand{\cod}[1]{\fibno{\phantom{^\rightarrow}{#1}^\rightarrow}{#1}}&#10;\newcommand{\fibs}[1]{\fibno{\textrm{s}{\scriptscriptstyle (}#1&#10;           {\scriptscriptstyle )}}{#1}}&#10;\newcommand{\fibS}[1]{\fibno{\textrm{Sub}{\scriptscriptstyle (}#1&#10;           {\scriptscriptstyle )}}{#1}}&#10;\newcommand{\fibF}[1]{\fibno{\Fam{\scriptscriptstyle (}#1&#10;           {\scriptscriptstyle )}}{\Sets}}&#10;\newcommand{\fibUF}[1]{\fibno{\UFam{\scriptscriptstyle (}#1&#10;           {\scriptscriptstyle )}}{\wSets}}&#10;\newcommand{\UHom}{\underline{\textrm{Hom}}}&#10;&#10;&#10;&#10;%&#10;% standard commutative diagrams&#10;%&#10;\def\pbk{\save+&lt;2ex,-2ex&gt;\Drop{{\spreaddiagramrows{-1.5pc}&#10;\spreaddiagramcolumns{-1.5pc} \diagram&#10; &amp; \xline `d/0pt[d] [dl]  \\&#10; &amp;&#10;\enddiagram}}\restore}&#10;&#10;\def\sepbk{\pbk}&#10;&#10;\def\swpbk{\save+&lt;-2ex,-2ex&gt;\Drop{{\spreaddiagramrows{-1.5pc}&#10;\spreaddiagramcolumns{-1.5pc} \diagram&#10;\xline `d/0pt[d] [dr] &amp;   \\&#10; &amp;&#10;\enddiagram}}\restore}&#10;&#10;% for covers&#10;\newdir{|&gt;}{!/4.5pt/\dir{|}*:(1,-.2)\dir^{&gt;}*:(1,+.2)\dir_{&gt;}}&#10;% for epis use \rto|&gt;&gt;\tip&#10;&#10;\newcommand{\smallrectang}[8]{&#10;\diagram&#10;#1\rto^-{#2}\dto_{#8} &amp; #3\dto^{#4} \\&#10;#7\rto_-{#6} &amp; #5&#10;\enddiagram}&#10;&#10;\newcommand{\highrectang}[8]{&#10;\diagram&#10;#1\rrto^-{#2}\ddto_{#8} &amp; &amp; #3\ddto^{#4} \\&#10;\\&#10;#7\rrto_-{#6} &amp; &amp; #5&#10;\enddiagram}&#10;&#10;\newcommand{\longhighrectang}[8]{&#10;\diagram&#10;#1\xto[rrr]^-{#2}\ddto_{#8} &amp; &amp; &amp; #3\ddto^{#4} \\&#10;\\&#10;#7\xto[rrr]_-{#6} &amp; &amp; &amp; #5&#10;\enddiagram}&#10;&#10;\newcommand{\vlonghighrectang}[8]{&#10;\diagram&#10;#1\xto[rrrr]^-{#2}\ddto_{#8} &amp; &amp; &amp; &amp; #3\ddto^{#4} \\&#10;\\&#10;#7\xto[rrrr]_-{#6} &amp; &amp; &amp; &amp; #5&#10;\enddiagram}&#10;&#10;\newcommand{\rectang}[8]{&#10;\diagram&#10;#1\rrto^-{#2}\dto_{#8} &amp; &amp; #3\dto^{#4} \\&#10;#7\rrto_-{#6} &amp; &amp; #5&#10;\enddiagram}&#10;&#10;\newcommand{\monorectang}[8]{&#10;\diagram #1\rrto^-{#2}\dto|&lt;\hole|&lt;&lt;\tip_{#8} &amp; &amp;&#10;   #3\dto|&lt;\hole|&lt;&lt;\tip^{#4} \\&#10;#7\rrto_-{#6} &amp; &amp; #5&#10;\enddiagram}&#10;&#10;\newcommand{\longrectang}[8]{&#10;\diagram&#10;#1\xto[rrr]^-{#2}\dto_{#8} &amp; &amp; &amp; #3\dto^{#4} \\&#10;#7\xto[rrr]_-{#6} &amp; &amp; &amp; #5&#10;\enddiagram}&#10;&#10;\newcommand{\vlongrectang}[8]{&#10;\diagram&#10;#1\xto[rrrr]^-{#2}\dto_{#8} &amp; &amp; &amp; &amp; #3\dto^{#4} \\&#10;#7\xto[rrrr]_-{#6} &amp; &amp; &amp; &amp; #5&#10;\enddiagram}&#10;&#10;\newcommand{\highpullback}[8]{&#10;\diagram&#10;#1\rrto^-{#2}\ddto_{#8}\pbk &amp; &amp; #3\ddto^{#4} \\&#10;\\&#10;#7\rrto_-{#6} &amp; &amp; #5&#10;\enddiagram}&#10;&#10;\newcommand{\longhighpullback}[8]{&#10;\diagram&#10;#1\xto[rrr]^-{#2}\ddto_{#8}\pbk &amp; &amp; &amp; #3\ddto^{#4} \\&#10;\\&#10;#7\xto[rrr]_-{#6} &amp; &amp; &amp; #5&#10;\enddiagram}&#10;&#10;\newcommand{\vlonghighpullback}[8]{&#10;\diagram&#10;#1\xto[rrrr]^-{#2}\ddto_{#8}\pbk &amp; &amp; &amp; &amp; #3\ddto^{#4} \\&#10;\\&#10;#7\xto[rrrr]_-{#6} &amp; &amp; &amp; &amp; #5&#10;\enddiagram}&#10;&#10;\newcommand{\pullback}[8]{&#10;\diagram&#10;#1\rrto^-{#2}\dto_{#8}\pbk &amp; &amp; #3\dto^{#4} \\&#10;#7\rrto_-{#6} &amp; &amp; #5&#10;\enddiagram}&#10;&#10;\newcommand{\monopullback}[8]{&#10;\diagram #1\rrto^-{#2}\dto|&lt;\hole|&lt;&lt;\tip_{#8}\pbk &amp; &amp;&#10;   #3\dto|&lt;\hole|&lt;&lt;\tip^{#4} \\&#10;#7\rrto_-{#6} &amp; &amp; #5&#10;\enddiagram}&#10;&#10;\newcommand{\longpullback}[8]{&#10;\diagram&#10;#1\xto[rrr]^-{#2}\dto_{#8}\pbk &amp; &amp; &amp; #3\dto^{#4} \\&#10;#7\xto[rrr]_-{#6} &amp; &amp; &amp; #5&#10;\enddiagram}&#10;&#10;\newcommand{\vlongpullback}[8]{&#10;\diagram&#10;#1\xto[rrrr]^-{#2}\dto_{#8}\pbk &amp; &amp; &amp; &amp; #3\dto^{#4} \\&#10;#7\xto[rrrr]_-{#6} &amp; &amp; &amp; &amp; #5&#10;\enddiagram}&#10;&#10;\newcommand{\smallpullback}[8]{&#10;\diagram&#10;#1\rto^-{#2}\dto_{#8}\pbk &amp; #3\dto^{#4} \\&#10;#7\rto_-{#6} &amp; #5&#10;\enddiagram}&#10;&#10;\newcommand{\triang}[6]{&#10;\spreaddiagramcolumns{-.8pc} \spreaddiagramrows{-.8pc} \diagram&#10;#1\ddrto_-{#6}\rrto^-{#2} &amp; &amp; #3\ddlto^-{#4} \\&#10;\\&#10;&amp; #5&#10;\enddiagram}&#10;&#10;\newcommand{\smalltriang}[6]{&#10;\diagram&#10;#1\drto_-{#6}\rrto^-{#2} &amp; &amp; #3\dlto^-{#4} \\&#10;&amp; #5&#10;\enddiagram}&#10;&#10;\newcommand{\equal}[6]{\diagram&#10;#1\rto^{#2}|&lt;\hole|&lt;&lt;\tip &amp; #3&#10;    \arrow @/^2ex/ [rr]&lt;^{#4}\arrow @/_2ex/ [rr]_{#5}&#10;    &amp; &amp; #6&#10;    \enddiagram}&#10;&#10;\newcommand{\smallequal}[6]{\diagram&#10;#1\rto^{#2}|&lt;\hole|&lt;&lt;\tip &amp; #3&#10;    \arrow @/^2ex/ [r]^{#4}\arrow @/_2ex/ [r]_{#5}&#10;    &amp; #6&#10;    \enddiagram}&#10;&#10;\newcommand{\bigequal}[6]{\diagram&#10;#1\rrto^{#2}|&lt;\hole|&lt;&lt;\tip &amp; &amp; #3&#10;    \arrow @/^2ex/ [rrrr]^{#4}\arrow @/_2ex/ [rrrr]_{#5}&#10;    &amp; &amp; &amp; &amp; #6&#10;    \enddiagram}&#10;&#10;\newcommand{\adjpic}[4]{\diagram&#10;#1\arrow @/_2ex/ [r]_{#3} &amp; #4\arrow @/_2ex/ [l]_{#2}&#10;\enddiagram}&#10;&#10;\newcommand{\bigadjpic}[4]{\diagram&#10;#1\arrow @/_2ex/ [rr]_{#3} &amp; &amp; #4\arrow @/_2ex/ [ll]_{#2}&#10;\enddiagram}&#10;&#10;\newcommand{\reflpic}[4]{\diagram&#10;#1\rto&lt;-.8ex&gt;_{#3}|&lt;\hole|&lt;&lt;\ahook &amp; #4\arrow @/_2ex/ [l]_{#2}&#10;\enddiagram}&#10;&#10;\newcommand{\bigreflpic}[4]{\diagram&#10;#1\rrto&lt;-.8ex&gt;_{#3}|&lt;\hole|&lt;&lt;\ahook &amp; &amp; #4\arrow @/_2ex/ [ll]_{#2}&#10;\enddiagram}&#10;&#10;\newcommand{\NELongrightarrow}[2]{\save +&lt;0cm,0cm&gt;\Drop{{\kern-1.5ex}&#10;{\spreaddiagramrows{-1.2pc}\spreaddiagramcolumns{-1.2pc} \diagram&#10;&amp; \\&#10;\urdouble|&gt;\Tip^{#1}_{#2}&#10;\enddiagram}{\kern-1.5ex}}\restore}&#10;&#10;\newcommand{\SWLongrightarrow}[2]{\save +&lt;0cm,0cm&gt;\Drop{{\kern-1.5ex}&#10;{\spreaddiagramrows{-1.2pc}\spreaddiagramcolumns{-1.2pc} \diagram&#10;&amp; \dldouble|&gt;\Tip^{#2}_{#1} \\&#10;\enddiagram}{\kern-1.5ex}}\restore}&#10;&#10;\newcommand{\SELongrightarrow}[2]{\save +&lt;0cm,0cm&gt;\Drop{{\kern-1.5ex}&#10;{\spreaddiagramrows{-1.2pc}\spreaddiagramcolumns{-1.2pc} \diagram&#10;\drdouble|&gt;\Tip^{#2}_{#1} &amp; \\&#10; &amp;&#10;\enddiagram}{\kern-1.5ex}}\restore}&#10;&#10;\newcommand{\NWLongrightarrow}[2]{\save +&lt;0cm,0cm&gt;\Drop{{\kern-1.5ex}&#10;{\spreaddiagramrows{-1.2pc}\spreaddiagramcolumns{-1.2pc} \diagram&#10;\\&#10;&amp; \uldouble|&gt;\Tip^{#1}_{#2}&#10;\enddiagram}{\kern-1.5ex}}\restore}&#10;&#10;\newcommand{\NERightarrow}[2]{\save +&lt;0cm,0cm&gt;\Drop{{\kern-1.5ex}&#10;{\spreaddiagramrows{-1.4pc}\spreaddiagramcolumns{-1.4pc} \diagram&#10;&amp; \\&#10;\urdouble|&gt;\Tip^{#1}_{#2}&#10;\enddiagram}{\kern-1.5ex}}\restore}&#10;&#10;\newcommand{\SWRightarrow}[2]{\save +&lt;0cm,0cm&gt;\Drop{{\kern-1.5ex}&#10;{\spreaddiagramrows{-1.4pc}\spreaddiagramcolumns{-1.4pc} \diagram&#10;&amp; \dldouble|&gt;\Tip^{#1}_{#2} \\&#10;\enddiagram}{\kern-1.5ex}}\restore}&#10;&#10;\newcommand{\SERightarrow}[2]{\save +&lt;0cm,0cm&gt;\Drop{{\kern-1.5ex}&#10;{\spreaddiagramrows{-1.4pc}\spreaddiagramcolumns{-1.4pc} \diagram&#10;\drdouble|&gt;\Tip^{#2}_{#1} &amp; \\&#10; &amp;&#10;\enddiagram}{\kern-1.5ex}}\restore}&#10;&#10;\newcommand{\NWRightarrow}[2]{\save +&lt;0cm,0cm&gt;\Drop{{\kern-1.5ex}&#10;{\spreaddiagramrows{-1.4pc}\spreaddiagramcolumns{-1.4pc} \diagram&#10;\\&#10;&amp; \uldouble|&gt;\Tip^{#1}_{#2}&#10;\enddiagram}{\kern-1.5ex}}\restore}&#10;%/////////////////////////////////////////////////////////////////////////////////////////////////////////////&#10;&#10;\usepackage{times}&#10;\usepackage{amssymb}&#10;\usepackage{amstext}&#10;\usepackage{underarrows}&#10;&#10;%/////////////////////////////prooftree /////////////////////////////////////////////////////////////////////&#10;&#10;\def\introrule{{\cal I}}\def\elimrule{{\cal E}}%%&#10;\def\andintro{\using{\land}\introrule\justifies}%%&#10;\def\impelim{\using{\Rightarrow}\elimrule\justifies}%%&#10;\def\allintro{\using{\forall}\introrule\justifies}%%&#10;\def\allelim{\using{\forall}\elimrule\justifies}%%&#10;\def\falseelim{\using{\bot}\elimrule\justifies}%%&#10;\def\existsintro{\using{\exists}\introrule\justifies}%%&#10;&#10;%% #1 is meant to be 1 or 2 for the first or second formula&#10;\def\andelim#1{\using{\land}#1\elimrule\justifies}%%&#10;\def\orintro#1{\using{\lor}#1\introrule\justifies}%%&#10;&#10;%% #1 is meant to be a label corresponding to the discharged hypothesis/es&#10;\def\impintro#1{\using{\Rightarrow}\introrule_{#1}\justifies}%%&#10;\def\orelim#1{\using{\lor}\elimrule_{#1}\justifies}%%&#10;\def\existselim#1{\using{\exists}\elimrule_{#1}\justifies}&#10;&#10;%%==========================================================================&#10;&#10;\newdimen\proofrulebreadth \proofrulebreadth=.05em&#10;\newdimen\proofdotseparation \proofdotseparation=1.25ex&#10;\newdimen\proofrulebaseline \proofrulebaseline=2ex&#10;\newcount\proofdotnumber \proofdotnumber=3&#10;\let\then\relax&#10;\def\hfi{\hskip0pt plus.0001fil}&#10;\mathchardef\squigto=&quot;3A3B&#10;%&#10;% flag where we are&#10;\newif\ifinsideprooftree\insideprooftreefalse&#10;\newif\ifonleftofproofrule\onleftofproofrulefalse&#10;\newif\ifproofdots\proofdotsfalse&#10;\newif\ifdoubleproof\doubleprooffalse&#10;\let\wereinproofbit\relax&#10;%&#10;% dimensions and boxes of bits&#10;\newdimen\shortenproofleft&#10;\newdimen\shortenproofright&#10;\newdimen\proofbelowshift&#10;\newbox\proofabove&#10;\newbox\proofbelow&#10;\newbox\proofrulename&#10;%&#10;% miscellaneous commands for setting values&#10;\def\shiftproofbelow{\let\next\relax\afterassignment\setshiftproofbelow\dimen0 }&#10;\def\shiftproofbelowneg{\def\next{\multiply\dimen0 by-1 }%&#10;\afterassignment\setshiftproofbelow\dimen0 }&#10;\def\setshiftproofbelow{\next\proofbelowshift=\dimen0 }&#10;\def\setproofrulebreadth{\proofrulebreadth}&#10;&#10;%=============================================================================&#10;\def\prooftree{% NESTED ZERO (\ifonleftofproofrule)&#10;%&#10;% first find out whether we're at the left-hand end of a proof rule&#10;\ifnum  \lastpenalty=1 \then   \unpenalty \else&#10;\onleftofproofrulefalse \fi&#10;%&#10;% some space on left (except if we're on left, and no infinity for outermost)&#10;\ifonleftofproofrule \else   \ifinsideprooftree&#10;        \then   \hskip.5em plus1fil&#10;        \fi&#10;\fi&#10;%&#10;% begin our proof tree environment&#10;\bgroup% NESTED ONE (\proofbelow, \proofrulename, \proofabove,&#10;%               \shortenproofleft, \shortenproofright, \proofrulebreadth)&#10;\setbox\proofbelow=\hbox{}\setbox\proofrulename=\hbox{}%&#10;\let\justifies\proofover\let\leadsto\proofoverdots\let\Justifies\proofoverdbl&#10;\let\using\proofusing\let\[\prooftree&#10;\ifinsideprooftree\let\]\endprooftree\fi&#10;\proofdotsfalse\doubleprooffalse&#10;\let\thickness\setproofrulebreadth&#10;\let\shiftright\shiftproofbelow \let\shift\shiftproofbelow&#10;\let\shiftleft\shiftproofbelowneg&#10;\let\ifwasinsideprooftree\ifinsideprooftree&#10;\insideprooftreetrue&#10;%&#10;% now begin to set the top of the rule (definitions local to it)&#10;\setbox\proofabove=\hbox\bgroup$\displaystyle % NESTED TWO&#10;\let\wereinproofbit\prooftree&#10;%&#10;% these local variables will be copied out:&#10;\shortenproofleft=0pt \shortenproofright=0pt \proofbelowshift=0pt&#10;%&#10;% flags to enable inner proof tree to detect if on left:&#10;\onleftofproofruletrue\penalty1 }&#10;&#10;%=============================================================================&#10;% end whatever box and copy crucial values out of it&#10;\def\eproofbit{% NESTED TWO&#10;%&#10;% various hacks applicable to hypothesis list&#10;\ifx    \wereinproofbit\prooftree \then   \ifcase \lastpenalty&#10;        \then   \shortenproofright=0pt  % 0: some other object, no indentation&#10;        \or     \unpenalty\hfil         % 1: empty hypotheses, just glue&#10;        \or     \unpenalty\unskip       % 2: just had a tree, remove glue&#10;        \else   \shortenproofright=0pt  % eh?&#10;        \fi&#10;\fi&#10;%&#10;% pass out crucial values from scope&#10;\global\dimen0=\shortenproofleft \global\dimen1=\shortenproofright&#10;\global\dimen2=\proofrulebreadth \global\dimen3=\proofbelowshift&#10;\global\dimen4=\proofdotseparation \global\count255=\proofdotnumber&#10;%&#10;% end the box&#10;$\egroup  % NESTED ONE&#10;%&#10;% restore the values&#10;\shortenproofleft=\dimen0 \shortenproofright=\dimen1&#10;\proofrulebreadth=\dimen2 \proofbelowshift=\dimen3&#10;\proofdotseparation=\dimen4 \proofdotnumber=\count255 }&#10;&#10;%=============================================================================&#10;\def\proofover{% NESTED TWO&#10;\eproofbit % NESTED ONE&#10;\setbox\proofbelow=\hbox\bgroup % NESTED TWO&#10;\let\wereinproofbit\proofover&#10;$\displaystyle&#10;}%&#10;%&#10;%=============================================================================&#10;\def\proofoverdbl{% NESTED TWO&#10;\eproofbit % NESTED ONE&#10;\doubleprooftrue&#10;\setbox\proofbelow=\hbox\bgroup % NESTED TWO&#10;\let\wereinproofbit\proofoverdbl&#10;$\displaystyle&#10;}%&#10;%&#10;%=============================================================================&#10;\def\proofoverdots{% NESTED TWO&#10;\eproofbit % NESTED ONE&#10;\proofdotstrue&#10;\setbox\proofbelow=\hbox\bgroup % NESTED TWO&#10;\let\wereinproofbit\proofoverdots&#10;$\displaystyle&#10;}%&#10;%&#10;%=============================================================================&#10;\def\proofusing{% NESTED TWO&#10;\eproofbit % NESTED ONE&#10;\setbox\proofrulename=\hbox\bgroup % NESTED TWO&#10;\let\wereinproofbit\proofusing&#10;\kern0.3em$ }&#10;&#10;%=============================================================================&#10;\def\endprooftree{% NESTED TWO&#10;\eproofbit % NESTED ONE&#10;% \dimen0 =     length of proof rule&#10;% \dimen1 =     indentation of conclusion wrt rule&#10;% \dimen2 =     new \shortenproofleft, ie indentation of conclusion&#10;% \dimen3 =     new \shortenproofright, ie&#10;%                space on right of conclusion to end of tree&#10;% \dimen4 =     space on right of conclusion below rule&#10;  \dimen5 =0pt% spread of hypotheses&#10;% \dimen6, \dimen7 = height &amp; depth of rule&#10;%&#10;% length of rule needed by proof above&#10;\dimen0=\wd\proofabove \advance\dimen0-\shortenproofleft&#10;\advance\dimen0-\shortenproofright&#10;%&#10;% amount of spare space below&#10;\dimen1=.5\dimen0 \advance\dimen1-.5\wd\proofbelow \dimen4=\dimen1&#10;\advance\dimen1\proofbelowshift \advance\dimen4-\proofbelowshift&#10;%&#10;% conclusion sticks out to left of immediate hypotheses&#10;\ifdim  \dimen1&lt;0pt \then   \advance\shortenproofleft\dimen1&#10;        \advance\dimen0-\dimen1&#10;        \dimen1=0pt&#10;%       now it sticks out to left of tree!&#10;        \ifdim  \shortenproofleft&lt;0pt&#10;        \then   \setbox\proofabove=\hbox{%&#10;                        \kern-\shortenproofleft\unhbox\proofabove}%&#10;                \shortenproofleft=0pt&#10;        \fi&#10;\fi&#10;%&#10;% and to the right&#10;\ifdim  \dimen4&lt;0pt \then   \advance\shortenproofright\dimen4&#10;        \advance\dimen0-\dimen4&#10;        \dimen4=0pt&#10;\fi&#10;%&#10;% make sure enough space for label&#10;\ifdim  \shortenproofright&lt;\wd\proofrulename \then&#10;\shortenproofright=\wd\proofrulename \fi&#10;%&#10;% calculate new indentations&#10;\dimen2=\shortenproofleft \advance\dimen2 by\dimen1&#10;\dimen3=\shortenproofright\advance\dimen3 by\dimen4&#10;%&#10;% make the rule or dots, with name attached&#10;\ifproofdots \then&#10;        \dimen6=\shortenproofleft \advance\dimen6 .5\dimen0&#10;        \setbox1=\vbox to\proofdotseparation{\vss\hbox{$\cdot$}\vss}%&#10;        \setbox0=\hbox{%&#10;                \advance\dimen6-.5\wd1&#10;                \kern\dimen6&#10;                $\vcenter to\proofdotnumber\proofdotseparation&#10;                        {\leaders\box1\vfill}$%&#10;                \unhbox\proofrulename}%&#10;\else   \dimen6=\fontdimen22\the\textfont2 % height of maths axis&#10;        \dimen7=\dimen6&#10;        \advance\dimen6by.5\proofrulebreadth&#10;        \advance\dimen7by-.5\proofrulebreadth&#10;        \setbox0=\hbox{%&#10;                \kern\shortenproofleft&#10;                \ifdoubleproof&#10;                \then   \hbox to\dimen0{%&#10;                        $\mathsurround0pt\mathord=\mkern-6mu%&#10;                        \cleaders\hbox{$\mkern-2mu=\mkern-2mu$}\hfill&#10;                        \mkern-6mu\mathord=$}%&#10;                \else   \vrule height\dimen6 depth-\dimen7 width\dimen0&#10;                \fi&#10;                \unhbox\proofrulename}%&#10;        \ht0=\dimen6 \dp0=-\dimen7&#10;\fi&#10;%&#10;% set up to centre outermost tree only&#10;\let\doll\relax&#10;\ifwasinsideprooftree \then   \let\VBOX\vbox \else&#10;\ifmmode\else$\let\doll=$\fi&#10;        \let\VBOX\vcenter&#10;\fi&#10;% this \vbox or \vcenter is the actual output:&#10;\VBOX   {\baselineskip\proofrulebaseline \lineskip.2ex&#10;        \expandafter\lineskiplimit\ifproofdots0ex\else-0.6ex\fi&#10;        \hbox   spread\dimen5   {\hfi\unhbox\proofabove\hfi}%&#10;        \hbox{\box0}%&#10;        \hbox   {\kern\dimen2 \box\proofbelow}}\doll%&#10;%&#10;% pass new indentations out of scope&#10;\global\dimen2=\dimen2 \global\dimen3=\dimen3&#10;\egroup % NESTED ZERO&#10;\ifonleftofproofrule \then   \shortenproofleft=\dimen2 \fi&#10;\shortenproofright=\dimen3&#10;%&#10;% some space on right and flag we've just made a tree&#10;\onleftofproofrulefalse \ifinsideprooftree \then   \hskip.5em plus 1fil&#10;\penalty2 \fi }&#10;&#10;%==========================================================================&#10;% IDEAS&#10;% 1.    Specification of \shiftright and how to spread trees.&#10;% 2.    Spacing command \m which causes 1em+1fil spacing, over-riding&#10;%       exisiting space on sides of trees and not affecting the&#10;%       detection of being on the left or right.&#10;% 3.    Hack using \@currenvir to detect LaTeX environment; have to&#10;%       use \aftergroup to pass \shortenproofleft/right out.&#10;% 4.    (Pie in the sky) detect how much trees can be &quot;tucked in&quot;&#10;% 5.    Discharged hypotheses (diagonal lines).&#10;&#10;%////////////////////////////////////////////////////////////////////////////////////////////////////////////&#10;&#10;\newif\ifignore % when set to true, additional text appears containing&#10;                % further explanations or proofs (see \auxproof below)&#10;%\ignoretrue&#10;\ignorefalse&#10;&#10;\newcommand{\auxproof}[1]{&#10;\ifignore\mbox{}\newline \textbf{PROOF:} \dotfill\newline {\it&#10;#1}\mbox{}\newline \textbf{ENDPROOF}\dotfill \fi}&#10;&#10;\newcommand{\Frm}{\textit{Form}}&#10;\newcommand{\thry}{\textit{th}}&#10;&#10;&#10;%\newtheorem{examples}[definition]{Examples}&#10;%\newtheorem{assumptions}[definition]{Assumptions}&#10;%\newtheorem{observation}[definition]{Observation}&#10;&#10;\renewcommand{\arraystretch}{1.3}&#10;\renewcommand{\QEDbox}{\Diamond}&#10;&#10;\newcommand{\weg}[1]{}&#10;\newcommand{\Lstf}{\mathcal{L}_{\!\scriptscriptstyle f}}&#10;\newcommand{\Mltf}{\mathcal{M}_{\!\scriptscriptstyle f}}&#10;\newcommand{\Dstf}{\mathcal{D}_{\!\scriptscriptstyle f}}&#10;\newcommand{\Powf}{\mathcal{P}_{\!\scriptscriptstyle f}}&#10;\newcommand{\Lst}{\mathcal{L}}&#10;\newcommand{\Mlt}{\mathcal{M}}&#10;\newcommand{\Dst}{\mathcal{D}}&#10;\newcommand{\Pow}{\mathcal{P}}&#10;\newcommand{\Graph}[1]{\textrm{Graph}(#1)}&#10;\newcommand{\support}{\textrm{supp}}&#10;\newcommand{\idmap}[1]{\textrm{id}_{#1}}&#10;\newcommand{\op}[1]{#1^{\textrm{op}}}&#10;\newcommand{\elts}{\textrm{elts}}&#10;\newcommand{\indx}{\textrm{ix}}&#10;&#10;\newcommand{\ultraFil}{\mathcal{F}_{\!\!u}}&#10;\newcommand{\Fil}{\mathcal{F}}&#10;\newcommand{\Giry}{\mathcal{G}}&#10;\newcommand{\pred}{{P}}&#10;\newcommand{\sig}{\mathcal{S}}&#10;%\newcommand{\Frm}{\mathit{Frm}}&#10;%\newcommand{\thry}{\mathit{th}}&#10;\newcommand{\smallblacksquare}{{\scriptstyle\blacksquare}}&#10;\newcommand{\Meas}{\textbf{Meas}}&#10;\renewcommand{\PoSets}{\textbf{PoSets}}&#10;&#10;&#10;\begin{document}&#10;$S \in \Pow(X) = \sig(DX)$&#10;&#10;\end{document}&#10;&#10;&#10;&#10;&#10;&#10;&#10;&#10;&#10;&#10;"/>
  <p:tag name="FILENAME" val="TP_tmp"/>
  <p:tag name="FORMAT" val="png16m"/>
  <p:tag name="RES" val="600"/>
  <p:tag name="BLEND" val="0"/>
  <p:tag name="TRANSPARENT" val="1"/>
  <p:tag name="TBUG" val="0"/>
  <p:tag name="ALLOWFS" val="0"/>
  <p:tag name="ORIGWIDTH" val="193"/>
  <p:tag name="PICTUREFILESIZE" val="6557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0</TotalTime>
  <Words>629</Words>
  <Application>Microsoft Office PowerPoint</Application>
  <PresentationFormat>On-screen Show (4:3)</PresentationFormat>
  <Paragraphs>229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8" baseType="lpstr">
      <vt:lpstr>Arial</vt:lpstr>
      <vt:lpstr>Rockwell</vt:lpstr>
      <vt:lpstr>MSBM10</vt:lpstr>
      <vt:lpstr>TIMES-ROMAN</vt:lpstr>
      <vt:lpstr>CMMI8</vt:lpstr>
      <vt:lpstr>CMSY8</vt:lpstr>
      <vt:lpstr>HELVETICA</vt:lpstr>
      <vt:lpstr>CMBX12</vt:lpstr>
      <vt:lpstr>LCMSS8</vt:lpstr>
      <vt:lpstr>CMEX10</vt:lpstr>
      <vt:lpstr>MSAM10</vt:lpstr>
      <vt:lpstr>HELVETICA-BOLD</vt:lpstr>
      <vt:lpstr>Wingdings 2</vt:lpstr>
      <vt:lpstr>cmmi10</vt:lpstr>
      <vt:lpstr>Calibri</vt:lpstr>
      <vt:lpstr>Foundry</vt:lpstr>
      <vt:lpstr>Exemplaric Expressivity of Modal  Logics </vt:lpstr>
      <vt:lpstr>It  is about...</vt:lpstr>
      <vt:lpstr>Outline</vt:lpstr>
      <vt:lpstr>Via dual adjunctions</vt:lpstr>
      <vt:lpstr>Logical set-up</vt:lpstr>
      <vt:lpstr>Logical equivalence behavioural equivalence</vt:lpstr>
      <vt:lpstr>  Expressivity</vt:lpstr>
      <vt:lpstr>Sets vs. Boolean algebras   </vt:lpstr>
      <vt:lpstr>Sets vs.  meet semilattices</vt:lpstr>
      <vt:lpstr>Measure spaces  vs. meet semilattices</vt:lpstr>
      <vt:lpstr>Behaviour via coalgebras</vt:lpstr>
      <vt:lpstr>What do they have in common?</vt:lpstr>
      <vt:lpstr>The Giry monad</vt:lpstr>
      <vt:lpstr>Logic for  transition systems</vt:lpstr>
      <vt:lpstr>Logic for  Markov chains</vt:lpstr>
      <vt:lpstr>Logic for  multitransition ...</vt:lpstr>
      <vt:lpstr>Logic for  Markov processes</vt:lpstr>
      <vt:lpstr>Discrete to indiscrete</vt:lpstr>
      <vt:lpstr>Discrete to indiscrete</vt:lpstr>
      <vt:lpstr>Discrete to indiscrete</vt:lpstr>
      <vt:lpstr>Or directly ...</vt:lpstr>
      <vt:lpstr>Conclusions</vt:lpstr>
    </vt:vector>
  </TitlesOfParts>
  <Company>TU Wien - Campusversion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Exemplaric expressivity</dc:title>
  <dc:creator>ana</dc:creator>
  <cp:lastModifiedBy>ana</cp:lastModifiedBy>
  <cp:revision>310</cp:revision>
  <dcterms:created xsi:type="dcterms:W3CDTF">2008-02-21T12:30:52Z</dcterms:created>
  <dcterms:modified xsi:type="dcterms:W3CDTF">2009-12-07T07:53:29Z</dcterms:modified>
</cp:coreProperties>
</file>