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diagrams/layout1.xml" ContentType="application/vnd.openxmlformats-officedocument.drawingml.diagramLayout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notesSlides/notesSlide15.xml" ContentType="application/vnd.openxmlformats-officedocument.presentationml.notesSlide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notesSlides/notesSlide20.xml" ContentType="application/vnd.openxmlformats-officedocument.presentationml.notesSlide+xml"/>
  <Override PartName="/ppt/tags/tag53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tags/tag58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5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9" r:id="rId3"/>
    <p:sldId id="309" r:id="rId4"/>
    <p:sldId id="257" r:id="rId5"/>
    <p:sldId id="258" r:id="rId6"/>
    <p:sldId id="261" r:id="rId7"/>
    <p:sldId id="262" r:id="rId8"/>
    <p:sldId id="276" r:id="rId9"/>
    <p:sldId id="266" r:id="rId10"/>
    <p:sldId id="290" r:id="rId11"/>
    <p:sldId id="300" r:id="rId12"/>
    <p:sldId id="268" r:id="rId13"/>
    <p:sldId id="269" r:id="rId14"/>
    <p:sldId id="270" r:id="rId15"/>
    <p:sldId id="271" r:id="rId16"/>
    <p:sldId id="273" r:id="rId17"/>
    <p:sldId id="274" r:id="rId18"/>
    <p:sldId id="307" r:id="rId19"/>
    <p:sldId id="302" r:id="rId20"/>
    <p:sldId id="281" r:id="rId21"/>
    <p:sldId id="303" r:id="rId22"/>
    <p:sldId id="280" r:id="rId23"/>
    <p:sldId id="304" r:id="rId24"/>
    <p:sldId id="283" r:id="rId25"/>
    <p:sldId id="295" r:id="rId26"/>
    <p:sldId id="308" r:id="rId27"/>
    <p:sldId id="293" r:id="rId28"/>
    <p:sldId id="289" r:id="rId29"/>
  </p:sldIdLst>
  <p:sldSz cx="9144000" cy="6858000" type="screen4x3"/>
  <p:notesSz cx="6648450" cy="9774238"/>
  <p:embeddedFontLst>
    <p:embeddedFont>
      <p:font typeface="Calibri" pitchFamily="34" charset="0"/>
      <p:regular r:id="rId32"/>
      <p:bold r:id="rId33"/>
      <p:italic r:id="rId34"/>
      <p:boldItalic r:id="rId35"/>
    </p:embeddedFont>
    <p:embeddedFont>
      <p:font typeface="ＭＳ Ｐゴシック" pitchFamily="34" charset="-128"/>
      <p:regular r:id="rId36"/>
    </p:embeddedFont>
    <p:embeddedFont>
      <p:font typeface="Wingdings 3" pitchFamily="18" charset="2"/>
      <p:regular r:id="rId37"/>
    </p:embeddedFont>
    <p:embeddedFont>
      <p:font typeface="AngsanaUPC" pitchFamily="18" charset="-34"/>
      <p:regular r:id="rId38"/>
      <p:bold r:id="rId39"/>
      <p:italic r:id="rId40"/>
      <p:boldItalic r:id="rId41"/>
    </p:embeddedFont>
    <p:embeddedFont>
      <p:font typeface="cmsy10" pitchFamily="34" charset="0"/>
      <p:regular r:id="rId42"/>
    </p:embeddedFont>
    <p:embeddedFont>
      <p:font typeface="Verdana" pitchFamily="34" charset="0"/>
      <p:regular r:id="rId43"/>
      <p:bold r:id="rId44"/>
      <p:italic r:id="rId45"/>
      <p:boldItalic r:id="rId46"/>
    </p:embeddedFont>
    <p:embeddedFont>
      <p:font typeface="cmmi10" pitchFamily="34" charset="0"/>
      <p:regular r:id="rId47"/>
    </p:embeddedFont>
    <p:embeddedFont>
      <p:font typeface="Colonna MT" pitchFamily="82" charset="0"/>
      <p:regular r:id="rId48"/>
    </p:embeddedFont>
    <p:embeddedFont>
      <p:font typeface="Castellar" pitchFamily="18" charset="0"/>
      <p:regular r:id="rId49"/>
    </p:embeddedFont>
    <p:embeddedFont>
      <p:font typeface="ＭＳ Ｐ明朝" pitchFamily="18" charset="-128"/>
      <p:regular r:id="rId50"/>
    </p:embeddedFont>
    <p:embeddedFont>
      <p:font typeface="Wingdings 2" pitchFamily="18" charset="2"/>
      <p:regular r:id="rId51"/>
    </p:embeddedFont>
  </p:embeddedFontLst>
  <p:custDataLst>
    <p:tags r:id="rId52"/>
  </p:custDataLst>
  <p:defaultTextStyle>
    <a:defPPr>
      <a:defRPr lang="ja-JP"/>
    </a:defPPr>
    <a:lvl1pPr algn="ctr" rtl="0" fontAlgn="base">
      <a:spcBef>
        <a:spcPct val="50000"/>
      </a:spcBef>
      <a:spcAft>
        <a:spcPct val="0"/>
      </a:spcAft>
      <a:buClr>
        <a:schemeClr val="tx2"/>
      </a:buClr>
      <a:buSzPct val="70000"/>
      <a:buFont typeface="Wingdings" pitchFamily="2" charset="2"/>
      <a:defRPr kumimoji="1" sz="2500" kern="1200">
        <a:solidFill>
          <a:schemeClr val="tx1"/>
        </a:solidFill>
        <a:latin typeface="Arial" charset="0"/>
        <a:ea typeface="ＭＳ Ｐゴシック" pitchFamily="50" charset="-128"/>
        <a:cs typeface="+mn-cs"/>
        <a:sym typeface="Wingdings" pitchFamily="2" charset="2"/>
      </a:defRPr>
    </a:lvl1pPr>
    <a:lvl2pPr marL="457200" algn="ctr" rtl="0" fontAlgn="base">
      <a:spcBef>
        <a:spcPct val="50000"/>
      </a:spcBef>
      <a:spcAft>
        <a:spcPct val="0"/>
      </a:spcAft>
      <a:buClr>
        <a:schemeClr val="tx2"/>
      </a:buClr>
      <a:buSzPct val="70000"/>
      <a:buFont typeface="Wingdings" pitchFamily="2" charset="2"/>
      <a:defRPr kumimoji="1" sz="2500" kern="1200">
        <a:solidFill>
          <a:schemeClr val="tx1"/>
        </a:solidFill>
        <a:latin typeface="Arial" charset="0"/>
        <a:ea typeface="ＭＳ Ｐゴシック" pitchFamily="50" charset="-128"/>
        <a:cs typeface="+mn-cs"/>
        <a:sym typeface="Wingdings" pitchFamily="2" charset="2"/>
      </a:defRPr>
    </a:lvl2pPr>
    <a:lvl3pPr marL="914400" algn="ctr" rtl="0" fontAlgn="base">
      <a:spcBef>
        <a:spcPct val="50000"/>
      </a:spcBef>
      <a:spcAft>
        <a:spcPct val="0"/>
      </a:spcAft>
      <a:buClr>
        <a:schemeClr val="tx2"/>
      </a:buClr>
      <a:buSzPct val="70000"/>
      <a:buFont typeface="Wingdings" pitchFamily="2" charset="2"/>
      <a:defRPr kumimoji="1" sz="2500" kern="1200">
        <a:solidFill>
          <a:schemeClr val="tx1"/>
        </a:solidFill>
        <a:latin typeface="Arial" charset="0"/>
        <a:ea typeface="ＭＳ Ｐゴシック" pitchFamily="50" charset="-128"/>
        <a:cs typeface="+mn-cs"/>
        <a:sym typeface="Wingdings" pitchFamily="2" charset="2"/>
      </a:defRPr>
    </a:lvl3pPr>
    <a:lvl4pPr marL="1371600" algn="ctr" rtl="0" fontAlgn="base">
      <a:spcBef>
        <a:spcPct val="50000"/>
      </a:spcBef>
      <a:spcAft>
        <a:spcPct val="0"/>
      </a:spcAft>
      <a:buClr>
        <a:schemeClr val="tx2"/>
      </a:buClr>
      <a:buSzPct val="70000"/>
      <a:buFont typeface="Wingdings" pitchFamily="2" charset="2"/>
      <a:defRPr kumimoji="1" sz="2500" kern="1200">
        <a:solidFill>
          <a:schemeClr val="tx1"/>
        </a:solidFill>
        <a:latin typeface="Arial" charset="0"/>
        <a:ea typeface="ＭＳ Ｐゴシック" pitchFamily="50" charset="-128"/>
        <a:cs typeface="+mn-cs"/>
        <a:sym typeface="Wingdings" pitchFamily="2" charset="2"/>
      </a:defRPr>
    </a:lvl4pPr>
    <a:lvl5pPr marL="1828800" algn="ctr" rtl="0" fontAlgn="base">
      <a:spcBef>
        <a:spcPct val="50000"/>
      </a:spcBef>
      <a:spcAft>
        <a:spcPct val="0"/>
      </a:spcAft>
      <a:buClr>
        <a:schemeClr val="tx2"/>
      </a:buClr>
      <a:buSzPct val="70000"/>
      <a:buFont typeface="Wingdings" pitchFamily="2" charset="2"/>
      <a:defRPr kumimoji="1" sz="2500" kern="1200">
        <a:solidFill>
          <a:schemeClr val="tx1"/>
        </a:solidFill>
        <a:latin typeface="Arial" charset="0"/>
        <a:ea typeface="ＭＳ Ｐゴシック" pitchFamily="50" charset="-128"/>
        <a:cs typeface="+mn-cs"/>
        <a:sym typeface="Wingdings" pitchFamily="2" charset="2"/>
      </a:defRPr>
    </a:lvl5pPr>
    <a:lvl6pPr marL="2286000" algn="l" defTabSz="914400" rtl="0" eaLnBrk="1" latinLnBrk="0" hangingPunct="1">
      <a:defRPr kumimoji="1" sz="2500" kern="1200">
        <a:solidFill>
          <a:schemeClr val="tx1"/>
        </a:solidFill>
        <a:latin typeface="Arial" charset="0"/>
        <a:ea typeface="ＭＳ Ｐゴシック" pitchFamily="50" charset="-128"/>
        <a:cs typeface="+mn-cs"/>
        <a:sym typeface="Wingdings" pitchFamily="2" charset="2"/>
      </a:defRPr>
    </a:lvl6pPr>
    <a:lvl7pPr marL="2743200" algn="l" defTabSz="914400" rtl="0" eaLnBrk="1" latinLnBrk="0" hangingPunct="1">
      <a:defRPr kumimoji="1" sz="2500" kern="1200">
        <a:solidFill>
          <a:schemeClr val="tx1"/>
        </a:solidFill>
        <a:latin typeface="Arial" charset="0"/>
        <a:ea typeface="ＭＳ Ｐゴシック" pitchFamily="50" charset="-128"/>
        <a:cs typeface="+mn-cs"/>
        <a:sym typeface="Wingdings" pitchFamily="2" charset="2"/>
      </a:defRPr>
    </a:lvl7pPr>
    <a:lvl8pPr marL="3200400" algn="l" defTabSz="914400" rtl="0" eaLnBrk="1" latinLnBrk="0" hangingPunct="1">
      <a:defRPr kumimoji="1" sz="2500" kern="1200">
        <a:solidFill>
          <a:schemeClr val="tx1"/>
        </a:solidFill>
        <a:latin typeface="Arial" charset="0"/>
        <a:ea typeface="ＭＳ Ｐゴシック" pitchFamily="50" charset="-128"/>
        <a:cs typeface="+mn-cs"/>
        <a:sym typeface="Wingdings" pitchFamily="2" charset="2"/>
      </a:defRPr>
    </a:lvl8pPr>
    <a:lvl9pPr marL="3657600" algn="l" defTabSz="914400" rtl="0" eaLnBrk="1" latinLnBrk="0" hangingPunct="1">
      <a:defRPr kumimoji="1" sz="2500" kern="1200">
        <a:solidFill>
          <a:schemeClr val="tx1"/>
        </a:solidFill>
        <a:latin typeface="Arial" charset="0"/>
        <a:ea typeface="ＭＳ Ｐゴシック" pitchFamily="50" charset="-128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shift_jis"/>
  <p:showPr showNarration="1" useTimings="0">
    <p:present/>
    <p:sldAll/>
    <p:penClr>
      <a:srgbClr val="FF0000"/>
    </p:penClr>
  </p:showPr>
  <p:clrMru>
    <a:srgbClr val="FAFBCD"/>
    <a:srgbClr val="F7F9AD"/>
    <a:srgbClr val="FFCC00"/>
    <a:srgbClr val="009900"/>
    <a:srgbClr val="FFFF00"/>
    <a:srgbClr val="3333FF"/>
    <a:srgbClr val="00CCFF"/>
    <a:srgbClr val="6699FF"/>
    <a:srgbClr val="FFCCFF"/>
    <a:srgbClr val="FF99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303" autoAdjust="0"/>
    <p:restoredTop sz="95714" autoAdjust="0"/>
  </p:normalViewPr>
  <p:slideViewPr>
    <p:cSldViewPr>
      <p:cViewPr varScale="1">
        <p:scale>
          <a:sx n="80" d="100"/>
          <a:sy n="80" d="100"/>
        </p:scale>
        <p:origin x="-34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font" Target="fonts/font19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4" Type="http://schemas.openxmlformats.org/officeDocument/2006/relationships/font" Target="fonts/font13.fntdata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0.fntdata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4684E5-6C68-497E-8291-7F3D68F7EDF7}" type="doc">
      <dgm:prSet loTypeId="urn:microsoft.com/office/officeart/2005/8/layout/vList2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de-AT"/>
        </a:p>
      </dgm:t>
    </dgm:pt>
    <dgm:pt modelId="{AB869E33-8D01-4A36-B8F9-1ABA394D19F9}">
      <dgm:prSet/>
      <dgm:spPr>
        <a:gradFill flip="none" rotWithShape="0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8900000" scaled="1"/>
          <a:tileRect/>
        </a:gradFill>
      </dgm:spPr>
      <dgm:t>
        <a:bodyPr/>
        <a:lstStyle/>
        <a:p>
          <a:pPr rtl="0"/>
          <a:r>
            <a:rPr lang="en-US" dirty="0" smtClean="0"/>
            <a:t>is </a:t>
          </a:r>
          <a:r>
            <a:rPr lang="en-US" b="1" dirty="0" smtClean="0"/>
            <a:t>everywhere</a:t>
          </a:r>
          <a:endParaRPr lang="de-AT" dirty="0"/>
        </a:p>
      </dgm:t>
    </dgm:pt>
    <dgm:pt modelId="{44DED960-6DAE-4E29-B161-98FE44DCB50B}" type="parTrans" cxnId="{76702AC8-5EB6-4530-B19C-6DD7B4A5EBA3}">
      <dgm:prSet/>
      <dgm:spPr/>
      <dgm:t>
        <a:bodyPr/>
        <a:lstStyle/>
        <a:p>
          <a:endParaRPr lang="de-AT"/>
        </a:p>
      </dgm:t>
    </dgm:pt>
    <dgm:pt modelId="{8B391A28-338E-4DEB-9329-1BD7135D327D}" type="sibTrans" cxnId="{76702AC8-5EB6-4530-B19C-6DD7B4A5EBA3}">
      <dgm:prSet/>
      <dgm:spPr/>
      <dgm:t>
        <a:bodyPr/>
        <a:lstStyle/>
        <a:p>
          <a:endParaRPr lang="de-AT"/>
        </a:p>
      </dgm:t>
    </dgm:pt>
    <dgm:pt modelId="{1068D982-5B8E-42AA-B25F-0D067BBFC8F2}">
      <dgm:prSet/>
      <dgm:spPr/>
      <dgm:t>
        <a:bodyPr/>
        <a:lstStyle/>
        <a:p>
          <a:pPr rtl="0"/>
          <a:r>
            <a:rPr lang="en-US" dirty="0" smtClean="0"/>
            <a:t>computer networks</a:t>
          </a:r>
          <a:endParaRPr lang="de-AT" dirty="0"/>
        </a:p>
      </dgm:t>
    </dgm:pt>
    <dgm:pt modelId="{7B7A4A91-7E74-4A4D-A735-1D14232CFB0D}" type="parTrans" cxnId="{10F41FDB-5574-40CA-B672-5EEC219F0C7F}">
      <dgm:prSet/>
      <dgm:spPr/>
      <dgm:t>
        <a:bodyPr/>
        <a:lstStyle/>
        <a:p>
          <a:endParaRPr lang="de-AT"/>
        </a:p>
      </dgm:t>
    </dgm:pt>
    <dgm:pt modelId="{6A4ABFA0-871D-418F-BC60-B5F33ECCC121}" type="sibTrans" cxnId="{10F41FDB-5574-40CA-B672-5EEC219F0C7F}">
      <dgm:prSet/>
      <dgm:spPr/>
      <dgm:t>
        <a:bodyPr/>
        <a:lstStyle/>
        <a:p>
          <a:endParaRPr lang="de-AT"/>
        </a:p>
      </dgm:t>
    </dgm:pt>
    <dgm:pt modelId="{3B452F58-89C3-4745-9CC4-FDB1D41DD753}">
      <dgm:prSet/>
      <dgm:spPr/>
      <dgm:t>
        <a:bodyPr/>
        <a:lstStyle/>
        <a:p>
          <a:pPr rtl="0"/>
          <a:r>
            <a:rPr lang="en-US" dirty="0" smtClean="0"/>
            <a:t>multi-core processors</a:t>
          </a:r>
          <a:endParaRPr lang="de-AT" dirty="0"/>
        </a:p>
      </dgm:t>
    </dgm:pt>
    <dgm:pt modelId="{F741BC16-8E7E-498F-A642-E028AE69ADBC}" type="parTrans" cxnId="{6C1AFB66-CADA-4AC4-B039-42E6E29577F2}">
      <dgm:prSet/>
      <dgm:spPr/>
      <dgm:t>
        <a:bodyPr/>
        <a:lstStyle/>
        <a:p>
          <a:endParaRPr lang="de-AT"/>
        </a:p>
      </dgm:t>
    </dgm:pt>
    <dgm:pt modelId="{8011FC4F-548E-471D-A366-37D454D37A7A}" type="sibTrans" cxnId="{6C1AFB66-CADA-4AC4-B039-42E6E29577F2}">
      <dgm:prSet/>
      <dgm:spPr/>
      <dgm:t>
        <a:bodyPr/>
        <a:lstStyle/>
        <a:p>
          <a:endParaRPr lang="de-AT"/>
        </a:p>
      </dgm:t>
    </dgm:pt>
    <dgm:pt modelId="{0938AD6D-5ADF-4BEB-8393-110567EE3563}">
      <dgm:prSet/>
      <dgm:spPr/>
      <dgm:t>
        <a:bodyPr/>
        <a:lstStyle/>
        <a:p>
          <a:pPr rtl="0"/>
          <a:r>
            <a:rPr lang="en-US" dirty="0" smtClean="0"/>
            <a:t>modular, component-based design of complex systems</a:t>
          </a:r>
          <a:endParaRPr lang="de-AT" dirty="0"/>
        </a:p>
      </dgm:t>
    </dgm:pt>
    <dgm:pt modelId="{437D2F23-7C92-4C67-B0AA-F0F81EBF0E94}" type="parTrans" cxnId="{1199F1BC-8F53-4ACE-BD8C-4E4EBCC911F8}">
      <dgm:prSet/>
      <dgm:spPr/>
      <dgm:t>
        <a:bodyPr/>
        <a:lstStyle/>
        <a:p>
          <a:endParaRPr lang="de-AT"/>
        </a:p>
      </dgm:t>
    </dgm:pt>
    <dgm:pt modelId="{D4D289C0-4797-4C54-8F1E-B63001DA85F9}" type="sibTrans" cxnId="{1199F1BC-8F53-4ACE-BD8C-4E4EBCC911F8}">
      <dgm:prSet/>
      <dgm:spPr/>
      <dgm:t>
        <a:bodyPr/>
        <a:lstStyle/>
        <a:p>
          <a:endParaRPr lang="de-AT"/>
        </a:p>
      </dgm:t>
    </dgm:pt>
    <dgm:pt modelId="{17AD7A76-8FF3-4A2A-B3BF-68D4917CE2F6}">
      <dgm:prSet/>
      <dgm:spPr/>
      <dgm:t>
        <a:bodyPr/>
        <a:lstStyle/>
        <a:p>
          <a:pPr rtl="0"/>
          <a:endParaRPr lang="de-AT" dirty="0"/>
        </a:p>
      </dgm:t>
    </dgm:pt>
    <dgm:pt modelId="{A4B8EC6E-2DCE-4D0F-B5C9-28A9CCAACD22}" type="parTrans" cxnId="{EF5230D3-AA73-4035-B6E5-9FCE0E82D631}">
      <dgm:prSet/>
      <dgm:spPr/>
      <dgm:t>
        <a:bodyPr/>
        <a:lstStyle/>
        <a:p>
          <a:endParaRPr lang="de-AT"/>
        </a:p>
      </dgm:t>
    </dgm:pt>
    <dgm:pt modelId="{F27CA5B2-B21D-483F-A0BB-444CB39C651C}" type="sibTrans" cxnId="{EF5230D3-AA73-4035-B6E5-9FCE0E82D631}">
      <dgm:prSet/>
      <dgm:spPr/>
      <dgm:t>
        <a:bodyPr/>
        <a:lstStyle/>
        <a:p>
          <a:endParaRPr lang="de-AT"/>
        </a:p>
      </dgm:t>
    </dgm:pt>
    <dgm:pt modelId="{7885D704-F35A-4275-A803-A86B945C8320}">
      <dgm:prSet/>
      <dgm:spPr>
        <a:gradFill flip="none" rotWithShape="0">
          <a:gsLst>
            <a:gs pos="0">
              <a:schemeClr val="accent2">
                <a:lumMod val="75000"/>
                <a:shade val="30000"/>
                <a:satMod val="115000"/>
              </a:schemeClr>
            </a:gs>
            <a:gs pos="50000">
              <a:schemeClr val="accent2">
                <a:lumMod val="75000"/>
                <a:shade val="67500"/>
                <a:satMod val="115000"/>
              </a:schemeClr>
            </a:gs>
            <a:gs pos="100000">
              <a:schemeClr val="accent2">
                <a:lumMod val="75000"/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is </a:t>
          </a:r>
          <a:r>
            <a:rPr lang="en-US" b="1" dirty="0" smtClean="0"/>
            <a:t>hard to get right</a:t>
          </a:r>
          <a:endParaRPr lang="de-AT" dirty="0"/>
        </a:p>
      </dgm:t>
    </dgm:pt>
    <dgm:pt modelId="{ED146670-1AC3-4DCE-9CAA-6C7DF50D5000}" type="sibTrans" cxnId="{5BE2A84B-D1A0-4F5D-8B04-6DB8DA15C71C}">
      <dgm:prSet/>
      <dgm:spPr/>
      <dgm:t>
        <a:bodyPr/>
        <a:lstStyle/>
        <a:p>
          <a:endParaRPr lang="de-AT"/>
        </a:p>
      </dgm:t>
    </dgm:pt>
    <dgm:pt modelId="{93939CE7-B0C4-42F1-985B-6B1EA79C4500}" type="parTrans" cxnId="{5BE2A84B-D1A0-4F5D-8B04-6DB8DA15C71C}">
      <dgm:prSet/>
      <dgm:spPr/>
      <dgm:t>
        <a:bodyPr/>
        <a:lstStyle/>
        <a:p>
          <a:endParaRPr lang="de-AT"/>
        </a:p>
      </dgm:t>
    </dgm:pt>
    <dgm:pt modelId="{38E3DEFF-13A7-4376-A214-4D48B36899EB}">
      <dgm:prSet/>
      <dgm:spPr/>
      <dgm:t>
        <a:bodyPr/>
        <a:lstStyle/>
        <a:p>
          <a:pPr rtl="0"/>
          <a:r>
            <a:rPr lang="en-US" dirty="0" smtClean="0"/>
            <a:t>exponentially growing complexity</a:t>
          </a:r>
          <a:endParaRPr lang="de-AT" dirty="0"/>
        </a:p>
      </dgm:t>
    </dgm:pt>
    <dgm:pt modelId="{63C8A115-CEF0-46C2-9C43-17F9837F56E5}" type="sibTrans" cxnId="{5297D3EB-FAB0-4A69-B4CA-30B178A20C53}">
      <dgm:prSet/>
      <dgm:spPr/>
      <dgm:t>
        <a:bodyPr/>
        <a:lstStyle/>
        <a:p>
          <a:endParaRPr lang="de-AT"/>
        </a:p>
      </dgm:t>
    </dgm:pt>
    <dgm:pt modelId="{382E1730-7564-41FD-B1F5-391F105745DB}" type="parTrans" cxnId="{5297D3EB-FAB0-4A69-B4CA-30B178A20C53}">
      <dgm:prSet/>
      <dgm:spPr/>
      <dgm:t>
        <a:bodyPr/>
        <a:lstStyle/>
        <a:p>
          <a:endParaRPr lang="de-AT"/>
        </a:p>
      </dgm:t>
    </dgm:pt>
    <dgm:pt modelId="{81CA76B7-76C8-47FF-BEE4-9C4275BBD1EB}">
      <dgm:prSet/>
      <dgm:spPr/>
      <dgm:t>
        <a:bodyPr/>
        <a:lstStyle/>
        <a:p>
          <a:pPr rtl="0"/>
          <a:r>
            <a:rPr lang="en-US" dirty="0" smtClean="0"/>
            <a:t>need for a compositional verification</a:t>
          </a:r>
          <a:endParaRPr lang="de-AT" dirty="0"/>
        </a:p>
      </dgm:t>
    </dgm:pt>
    <dgm:pt modelId="{36319870-55F5-471B-9F32-860AEBEE0E0B}" type="sibTrans" cxnId="{E7EFEC77-AB0F-4E32-8B21-0B3EBF665155}">
      <dgm:prSet/>
      <dgm:spPr/>
      <dgm:t>
        <a:bodyPr/>
        <a:lstStyle/>
        <a:p>
          <a:endParaRPr lang="de-AT"/>
        </a:p>
      </dgm:t>
    </dgm:pt>
    <dgm:pt modelId="{C92EC91C-6D91-41F6-A5D5-B3C774A7DF6D}" type="parTrans" cxnId="{E7EFEC77-AB0F-4E32-8B21-0B3EBF665155}">
      <dgm:prSet/>
      <dgm:spPr/>
      <dgm:t>
        <a:bodyPr/>
        <a:lstStyle/>
        <a:p>
          <a:endParaRPr lang="de-AT"/>
        </a:p>
      </dgm:t>
    </dgm:pt>
    <dgm:pt modelId="{F3A731C7-402F-4423-99C2-3620AD445A49}" type="pres">
      <dgm:prSet presAssocID="{384684E5-6C68-497E-8291-7F3D68F7EDF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AT"/>
        </a:p>
      </dgm:t>
    </dgm:pt>
    <dgm:pt modelId="{FF31E8B4-3E0C-4452-8346-5991F92E2CEB}" type="pres">
      <dgm:prSet presAssocID="{AB869E33-8D01-4A36-B8F9-1ABA394D19F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7FA35920-A693-4755-B2AE-8D77B2928605}" type="pres">
      <dgm:prSet presAssocID="{AB869E33-8D01-4A36-B8F9-1ABA394D19F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B6A5F6DE-9951-4CDC-A30B-CA37888BEDD9}" type="pres">
      <dgm:prSet presAssocID="{7885D704-F35A-4275-A803-A86B945C832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4B0927C4-F5DD-4F29-A169-0CA2D1E9CA92}" type="pres">
      <dgm:prSet presAssocID="{7885D704-F35A-4275-A803-A86B945C832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5297D3EB-FAB0-4A69-B4CA-30B178A20C53}" srcId="{7885D704-F35A-4275-A803-A86B945C8320}" destId="{38E3DEFF-13A7-4376-A214-4D48B36899EB}" srcOrd="0" destOrd="0" parTransId="{382E1730-7564-41FD-B1F5-391F105745DB}" sibTransId="{63C8A115-CEF0-46C2-9C43-17F9837F56E5}"/>
    <dgm:cxn modelId="{873B8463-12A8-473B-8A72-44AC90FB8D6D}" type="presOf" srcId="{1068D982-5B8E-42AA-B25F-0D067BBFC8F2}" destId="{7FA35920-A693-4755-B2AE-8D77B2928605}" srcOrd="0" destOrd="0" presId="urn:microsoft.com/office/officeart/2005/8/layout/vList2"/>
    <dgm:cxn modelId="{E1F9B097-63F2-4B93-88B8-51A51816B644}" type="presOf" srcId="{AB869E33-8D01-4A36-B8F9-1ABA394D19F9}" destId="{FF31E8B4-3E0C-4452-8346-5991F92E2CEB}" srcOrd="0" destOrd="0" presId="urn:microsoft.com/office/officeart/2005/8/layout/vList2"/>
    <dgm:cxn modelId="{EF5230D3-AA73-4035-B6E5-9FCE0E82D631}" srcId="{AB869E33-8D01-4A36-B8F9-1ABA394D19F9}" destId="{17AD7A76-8FF3-4A2A-B3BF-68D4917CE2F6}" srcOrd="3" destOrd="0" parTransId="{A4B8EC6E-2DCE-4D0F-B5C9-28A9CCAACD22}" sibTransId="{F27CA5B2-B21D-483F-A0BB-444CB39C651C}"/>
    <dgm:cxn modelId="{6C1AFB66-CADA-4AC4-B039-42E6E29577F2}" srcId="{AB869E33-8D01-4A36-B8F9-1ABA394D19F9}" destId="{3B452F58-89C3-4745-9CC4-FDB1D41DD753}" srcOrd="1" destOrd="0" parTransId="{F741BC16-8E7E-498F-A642-E028AE69ADBC}" sibTransId="{8011FC4F-548E-471D-A366-37D454D37A7A}"/>
    <dgm:cxn modelId="{D81DAF50-3E94-4662-9EB1-87C75E9826E3}" type="presOf" srcId="{38E3DEFF-13A7-4376-A214-4D48B36899EB}" destId="{4B0927C4-F5DD-4F29-A169-0CA2D1E9CA92}" srcOrd="0" destOrd="0" presId="urn:microsoft.com/office/officeart/2005/8/layout/vList2"/>
    <dgm:cxn modelId="{8B00576D-ECC4-498C-96D6-EA6757B1BE43}" type="presOf" srcId="{3B452F58-89C3-4745-9CC4-FDB1D41DD753}" destId="{7FA35920-A693-4755-B2AE-8D77B2928605}" srcOrd="0" destOrd="1" presId="urn:microsoft.com/office/officeart/2005/8/layout/vList2"/>
    <dgm:cxn modelId="{5BE2A84B-D1A0-4F5D-8B04-6DB8DA15C71C}" srcId="{384684E5-6C68-497E-8291-7F3D68F7EDF7}" destId="{7885D704-F35A-4275-A803-A86B945C8320}" srcOrd="1" destOrd="0" parTransId="{93939CE7-B0C4-42F1-985B-6B1EA79C4500}" sibTransId="{ED146670-1AC3-4DCE-9CAA-6C7DF50D5000}"/>
    <dgm:cxn modelId="{1199F1BC-8F53-4ACE-BD8C-4E4EBCC911F8}" srcId="{AB869E33-8D01-4A36-B8F9-1ABA394D19F9}" destId="{0938AD6D-5ADF-4BEB-8393-110567EE3563}" srcOrd="2" destOrd="0" parTransId="{437D2F23-7C92-4C67-B0AA-F0F81EBF0E94}" sibTransId="{D4D289C0-4797-4C54-8F1E-B63001DA85F9}"/>
    <dgm:cxn modelId="{4FBE4A3F-CF85-4562-826F-91E98DFB96C2}" type="presOf" srcId="{7885D704-F35A-4275-A803-A86B945C8320}" destId="{B6A5F6DE-9951-4CDC-A30B-CA37888BEDD9}" srcOrd="0" destOrd="0" presId="urn:microsoft.com/office/officeart/2005/8/layout/vList2"/>
    <dgm:cxn modelId="{76702AC8-5EB6-4530-B19C-6DD7B4A5EBA3}" srcId="{384684E5-6C68-497E-8291-7F3D68F7EDF7}" destId="{AB869E33-8D01-4A36-B8F9-1ABA394D19F9}" srcOrd="0" destOrd="0" parTransId="{44DED960-6DAE-4E29-B161-98FE44DCB50B}" sibTransId="{8B391A28-338E-4DEB-9329-1BD7135D327D}"/>
    <dgm:cxn modelId="{13B78F73-6887-4EE9-9985-32592B9C601C}" type="presOf" srcId="{0938AD6D-5ADF-4BEB-8393-110567EE3563}" destId="{7FA35920-A693-4755-B2AE-8D77B2928605}" srcOrd="0" destOrd="2" presId="urn:microsoft.com/office/officeart/2005/8/layout/vList2"/>
    <dgm:cxn modelId="{A3BBAE93-8CA1-4DA2-A50D-E42407725925}" type="presOf" srcId="{17AD7A76-8FF3-4A2A-B3BF-68D4917CE2F6}" destId="{7FA35920-A693-4755-B2AE-8D77B2928605}" srcOrd="0" destOrd="3" presId="urn:microsoft.com/office/officeart/2005/8/layout/vList2"/>
    <dgm:cxn modelId="{E7EFEC77-AB0F-4E32-8B21-0B3EBF665155}" srcId="{7885D704-F35A-4275-A803-A86B945C8320}" destId="{81CA76B7-76C8-47FF-BEE4-9C4275BBD1EB}" srcOrd="1" destOrd="0" parTransId="{C92EC91C-6D91-41F6-A5D5-B3C774A7DF6D}" sibTransId="{36319870-55F5-471B-9F32-860AEBEE0E0B}"/>
    <dgm:cxn modelId="{C382725F-CEC3-4299-8E43-3EA51882C3BE}" type="presOf" srcId="{81CA76B7-76C8-47FF-BEE4-9C4275BBD1EB}" destId="{4B0927C4-F5DD-4F29-A169-0CA2D1E9CA92}" srcOrd="0" destOrd="1" presId="urn:microsoft.com/office/officeart/2005/8/layout/vList2"/>
    <dgm:cxn modelId="{10F41FDB-5574-40CA-B672-5EEC219F0C7F}" srcId="{AB869E33-8D01-4A36-B8F9-1ABA394D19F9}" destId="{1068D982-5B8E-42AA-B25F-0D067BBFC8F2}" srcOrd="0" destOrd="0" parTransId="{7B7A4A91-7E74-4A4D-A735-1D14232CFB0D}" sibTransId="{6A4ABFA0-871D-418F-BC60-B5F33ECCC121}"/>
    <dgm:cxn modelId="{666E8CE4-4F30-4540-B5D5-9B93A827C0EC}" type="presOf" srcId="{384684E5-6C68-497E-8291-7F3D68F7EDF7}" destId="{F3A731C7-402F-4423-99C2-3620AD445A49}" srcOrd="0" destOrd="0" presId="urn:microsoft.com/office/officeart/2005/8/layout/vList2"/>
    <dgm:cxn modelId="{00C8FFAB-3540-43D9-852A-C29F49C8DF84}" type="presParOf" srcId="{F3A731C7-402F-4423-99C2-3620AD445A49}" destId="{FF31E8B4-3E0C-4452-8346-5991F92E2CEB}" srcOrd="0" destOrd="0" presId="urn:microsoft.com/office/officeart/2005/8/layout/vList2"/>
    <dgm:cxn modelId="{3C1B0437-CAA5-480C-8E68-DC358ED6ED18}" type="presParOf" srcId="{F3A731C7-402F-4423-99C2-3620AD445A49}" destId="{7FA35920-A693-4755-B2AE-8D77B2928605}" srcOrd="1" destOrd="0" presId="urn:microsoft.com/office/officeart/2005/8/layout/vList2"/>
    <dgm:cxn modelId="{21900EB4-B8AE-4D33-9181-701A6FF96189}" type="presParOf" srcId="{F3A731C7-402F-4423-99C2-3620AD445A49}" destId="{B6A5F6DE-9951-4CDC-A30B-CA37888BEDD9}" srcOrd="2" destOrd="0" presId="urn:microsoft.com/office/officeart/2005/8/layout/vList2"/>
    <dgm:cxn modelId="{5F57BA09-6229-48DE-B75B-CA5AAD64323D}" type="presParOf" srcId="{F3A731C7-402F-4423-99C2-3620AD445A49}" destId="{4B0927C4-F5DD-4F29-A169-0CA2D1E9CA92}" srcOrd="3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55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370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550" y="928370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>
              <a:defRPr/>
            </a:pPr>
            <a:fld id="{F2EDA7D6-753A-42B5-894D-0E92106339E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1063" y="733425"/>
            <a:ext cx="4887912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3438"/>
            <a:ext cx="5318125" cy="439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370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8370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>
              <a:defRPr/>
            </a:pPr>
            <a:fld id="{BAFE7C46-AD9A-4184-9560-EB65DBAF1A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075D30-AEE3-49C3-B549-DFC12A84D395}" type="slidenum">
              <a:rPr lang="en-US" altLang="ja-JP" smtClean="0"/>
              <a:pPr/>
              <a:t>1</a:t>
            </a:fld>
            <a:endParaRPr lang="en-US" altLang="ja-JP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ja-JP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169451-E54E-49F0-A4D4-DD104E07337B}" type="slidenum">
              <a:rPr lang="en-US" altLang="ja-JP" smtClean="0"/>
              <a:pPr/>
              <a:t>12</a:t>
            </a:fld>
            <a:endParaRPr lang="en-US" altLang="ja-JP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279C17-29F8-4FD4-9575-7D5799D5E1BD}" type="slidenum">
              <a:rPr lang="en-US" altLang="ja-JP" smtClean="0"/>
              <a:pPr/>
              <a:t>13</a:t>
            </a:fld>
            <a:endParaRPr lang="en-US" altLang="ja-JP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7C9F79-2E11-4D6C-BA07-54DC775EA203}" type="slidenum">
              <a:rPr lang="en-US" altLang="ja-JP" smtClean="0"/>
              <a:pPr/>
              <a:t>14</a:t>
            </a:fld>
            <a:endParaRPr lang="en-US" altLang="ja-JP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BC36A7-0A0A-4BA5-B7DD-C08371CFEC34}" type="slidenum">
              <a:rPr lang="en-US" altLang="ja-JP" smtClean="0"/>
              <a:pPr/>
              <a:t>15</a:t>
            </a:fld>
            <a:endParaRPr lang="en-US" altLang="ja-JP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CA7702-AF8B-49CA-B005-952CCC4E3728}" type="slidenum">
              <a:rPr lang="en-US" altLang="ja-JP" smtClean="0"/>
              <a:pPr/>
              <a:t>16</a:t>
            </a:fld>
            <a:endParaRPr lang="en-US" altLang="ja-JP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356D4-950A-4540-90C9-4F8F3E110CEC}" type="slidenum">
              <a:rPr lang="en-US" altLang="ja-JP" smtClean="0"/>
              <a:pPr/>
              <a:t>17</a:t>
            </a:fld>
            <a:endParaRPr lang="en-US" altLang="ja-JP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169451-E54E-49F0-A4D4-DD104E07337B}" type="slidenum">
              <a:rPr lang="en-US" altLang="ja-JP" smtClean="0"/>
              <a:pPr/>
              <a:t>19</a:t>
            </a:fld>
            <a:endParaRPr lang="en-US" altLang="ja-JP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470634-F78B-4CBD-B388-03D743D8AE6D}" type="slidenum">
              <a:rPr lang="en-US" altLang="ja-JP" smtClean="0"/>
              <a:pPr/>
              <a:t>20</a:t>
            </a:fld>
            <a:endParaRPr lang="en-US" altLang="ja-JP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5C724D-B139-4D8A-8E30-63D5D75EFE55}" type="slidenum">
              <a:rPr lang="en-US" altLang="ja-JP" smtClean="0"/>
              <a:pPr/>
              <a:t>22</a:t>
            </a:fld>
            <a:endParaRPr lang="en-US" altLang="ja-JP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E02D85-D287-4148-997F-E097C7A9933C}" type="slidenum">
              <a:rPr lang="en-US" altLang="ja-JP" smtClean="0"/>
              <a:pPr/>
              <a:t>23</a:t>
            </a:fld>
            <a:endParaRPr lang="en-US" altLang="ja-JP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94DCA3-C6CB-49C8-A90B-FFF099B5E433}" type="slidenum">
              <a:rPr lang="en-US" altLang="ja-JP" smtClean="0"/>
              <a:pPr/>
              <a:t>2</a:t>
            </a:fld>
            <a:endParaRPr lang="en-US" altLang="ja-JP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996CA-B8F1-4012-AE8D-BBB2954953D7}" type="slidenum">
              <a:rPr lang="en-US" altLang="ja-JP" smtClean="0"/>
              <a:pPr/>
              <a:t>24</a:t>
            </a:fld>
            <a:endParaRPr lang="en-US" altLang="ja-JP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which is DELETE?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FE7C46-AD9A-4184-9560-EB65DBAF1AB9}" type="slidenum">
              <a:rPr lang="en-US" altLang="ja-JP" smtClean="0"/>
              <a:pPr>
                <a:defRPr/>
              </a:pPr>
              <a:t>25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356D4-950A-4540-90C9-4F8F3E110CEC}" type="slidenum">
              <a:rPr lang="en-US" altLang="ja-JP" smtClean="0"/>
              <a:pPr/>
              <a:t>26</a:t>
            </a:fld>
            <a:endParaRPr lang="en-US" altLang="ja-JP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F6BBDB-001B-487B-AB44-5450B34FF4E4}" type="slidenum">
              <a:rPr lang="en-US" altLang="ja-JP" smtClean="0"/>
              <a:pPr/>
              <a:t>27</a:t>
            </a:fld>
            <a:endParaRPr lang="en-US" altLang="ja-JP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D4960A-2FE1-4FCC-AF27-C216A6EC1B45}" type="slidenum">
              <a:rPr lang="en-US" altLang="ja-JP" smtClean="0"/>
              <a:pPr/>
              <a:t>28</a:t>
            </a:fld>
            <a:endParaRPr lang="en-US" altLang="ja-JP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7166B5-1AFB-4016-AF79-49A868513408}" type="slidenum">
              <a:rPr lang="en-US" altLang="ja-JP" smtClean="0"/>
              <a:pPr/>
              <a:t>4</a:t>
            </a:fld>
            <a:endParaRPr lang="en-US" altLang="ja-JP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9E8329-953C-45BE-8A8C-5171D0040232}" type="slidenum">
              <a:rPr lang="en-US" altLang="ja-JP" smtClean="0"/>
              <a:pPr/>
              <a:t>5</a:t>
            </a:fld>
            <a:endParaRPr lang="en-US" altLang="ja-JP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B238E1-2558-4BC2-B4DE-D114F3C8C203}" type="slidenum">
              <a:rPr lang="en-US" altLang="ja-JP" smtClean="0"/>
              <a:pPr/>
              <a:t>6</a:t>
            </a:fld>
            <a:endParaRPr lang="en-US" altLang="ja-JP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40F5F8-EB7B-4085-8405-23E4F8665739}" type="slidenum">
              <a:rPr lang="en-US" altLang="ja-JP" smtClean="0"/>
              <a:pPr/>
              <a:t>7</a:t>
            </a:fld>
            <a:endParaRPr lang="en-US" altLang="ja-JP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E7E33-CDFB-4934-9CB6-BC29A95A3E24}" type="slidenum">
              <a:rPr lang="en-US" altLang="ja-JP" smtClean="0"/>
              <a:pPr/>
              <a:t>8</a:t>
            </a:fld>
            <a:endParaRPr lang="en-US" altLang="ja-JP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4CCA03-454C-4E23-8E16-909C5EFF83DD}" type="slidenum">
              <a:rPr lang="en-US" altLang="ja-JP" smtClean="0"/>
              <a:pPr/>
              <a:t>9</a:t>
            </a:fld>
            <a:endParaRPr lang="en-US" altLang="ja-JP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7AA1E4-3AA3-4785-B71D-3D943DFA63BE}" type="slidenum">
              <a:rPr lang="en-US" altLang="ja-JP" smtClean="0"/>
              <a:pPr/>
              <a:t>10</a:t>
            </a:fld>
            <a:endParaRPr lang="en-US" altLang="ja-JP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ja-JP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ja-JP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7B31362-1DDC-42D6-BABF-07B5EDBE9712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advTm="94094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40B8614-4988-499B-9C8B-F522F2A0A1E8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advTm="94094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BB79468-204E-449A-8A76-71513F8C9BC2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advTm="94094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F0C3F18-69CC-419E-B3FD-AAF9F940BED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advTm="94094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0B9A105-4FD3-433C-A8FE-7A286CA122C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Tm="94094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8667B4A-8249-4F81-9B6F-6D03A22C4F83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Tm="94094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CD1AA23-964C-4DEA-A4DE-66D3739149E7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94094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9A7C4ED-A7B4-4EAD-A468-FD057ECF7422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Tm="94094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F2E6E7F-26D1-4684-AD61-CB23E36F7386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advTm="94094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1F5D632-11A5-4B03-9A74-7B36375991E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94094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C25F317-6407-4021-AC29-5805499943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Tm="94094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ja-JP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FCBB8F6-FDEA-42A1-8274-6738A16481E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ransition advTm="94094"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17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13" Type="http://schemas.openxmlformats.org/officeDocument/2006/relationships/image" Target="../media/image23.png"/><Relationship Id="rId3" Type="http://schemas.openxmlformats.org/officeDocument/2006/relationships/tags" Target="../tags/tag2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2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21.png"/><Relationship Id="rId5" Type="http://schemas.openxmlformats.org/officeDocument/2006/relationships/tags" Target="../tags/tag27.xml"/><Relationship Id="rId10" Type="http://schemas.openxmlformats.org/officeDocument/2006/relationships/image" Target="../media/image20.png"/><Relationship Id="rId4" Type="http://schemas.openxmlformats.org/officeDocument/2006/relationships/tags" Target="../tags/tag26.xml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24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17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image" Target="../media/image24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17.pn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tags" Target="../tags/tag3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0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29.png"/><Relationship Id="rId5" Type="http://schemas.openxmlformats.org/officeDocument/2006/relationships/tags" Target="../tags/tag40.xml"/><Relationship Id="rId10" Type="http://schemas.openxmlformats.org/officeDocument/2006/relationships/image" Target="../media/image28.png"/><Relationship Id="rId4" Type="http://schemas.openxmlformats.org/officeDocument/2006/relationships/tags" Target="../tags/tag39.xml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image" Target="../media/image32.png"/><Relationship Id="rId4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image" Target="../media/image33.png"/><Relationship Id="rId4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48.xml"/><Relationship Id="rId7" Type="http://schemas.openxmlformats.org/officeDocument/2006/relationships/notesSlide" Target="../notesSlides/notesSlide20.xml"/><Relationship Id="rId12" Type="http://schemas.openxmlformats.org/officeDocument/2006/relationships/image" Target="../media/image37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6.png"/><Relationship Id="rId5" Type="http://schemas.openxmlformats.org/officeDocument/2006/relationships/tags" Target="../tags/tag50.xml"/><Relationship Id="rId10" Type="http://schemas.openxmlformats.org/officeDocument/2006/relationships/image" Target="../media/image35.png"/><Relationship Id="rId4" Type="http://schemas.openxmlformats.org/officeDocument/2006/relationships/tags" Target="../tags/tag49.xml"/><Relationship Id="rId9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53.xml"/><Relationship Id="rId7" Type="http://schemas.openxmlformats.org/officeDocument/2006/relationships/image" Target="../media/image38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notesSlide" Target="../notesSlides/notesSlide21.xml"/><Relationship Id="rId11" Type="http://schemas.openxmlformats.org/officeDocument/2006/relationships/image" Target="../media/image4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1.png"/><Relationship Id="rId4" Type="http://schemas.openxmlformats.org/officeDocument/2006/relationships/tags" Target="../tags/tag54.xml"/><Relationship Id="rId9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57.xml"/><Relationship Id="rId7" Type="http://schemas.openxmlformats.org/officeDocument/2006/relationships/image" Target="../media/image43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8.xml"/><Relationship Id="rId9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0.xml"/><Relationship Id="rId7" Type="http://schemas.openxmlformats.org/officeDocument/2006/relationships/image" Target="../media/image9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3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38200"/>
            <a:ext cx="7772400" cy="1829761"/>
          </a:xfrm>
        </p:spPr>
        <p:txBody>
          <a:bodyPr anchor="t">
            <a:normAutofit/>
          </a:bodyPr>
          <a:lstStyle/>
          <a:p>
            <a:pPr algn="l" eaLnBrk="1" hangingPunct="1"/>
            <a:r>
              <a:rPr lang="en-US" altLang="ja-JP" sz="4000" b="1" dirty="0" smtClean="0"/>
              <a:t>The Microcosm Principle </a:t>
            </a:r>
            <a:br>
              <a:rPr lang="en-US" altLang="ja-JP" sz="4000" b="1" dirty="0" smtClean="0"/>
            </a:br>
            <a:r>
              <a:rPr lang="en-US" altLang="ja-JP" sz="4000" b="1" dirty="0" smtClean="0"/>
              <a:t>and</a:t>
            </a:r>
            <a:r>
              <a:rPr lang="en-US" altLang="ja-JP" sz="4000" dirty="0" smtClean="0"/>
              <a:t> </a:t>
            </a:r>
            <a:r>
              <a:rPr lang="en-US" altLang="ja-JP" sz="4000" b="1" dirty="0" smtClean="0"/>
              <a:t>Concurrency in </a:t>
            </a:r>
            <a:r>
              <a:rPr lang="en-US" altLang="ja-JP" sz="4000" b="1" dirty="0" err="1" smtClean="0"/>
              <a:t>Coalgebra</a:t>
            </a:r>
            <a:endParaRPr lang="en-US" altLang="ja-JP" sz="4000" b="1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743200"/>
            <a:ext cx="3886200" cy="2668588"/>
          </a:xfrm>
        </p:spPr>
        <p:txBody>
          <a:bodyPr/>
          <a:lstStyle/>
          <a:p>
            <a:pPr lvl="0" algn="l">
              <a:buClr>
                <a:srgbClr val="2DA2BF"/>
              </a:buClr>
            </a:pPr>
            <a:r>
              <a:rPr lang="en-US" altLang="ja-JP" sz="24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Ana </a:t>
            </a:r>
            <a:r>
              <a:rPr lang="en-US" altLang="ja-JP" sz="2400" b="1" dirty="0" err="1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Sokolova</a:t>
            </a:r>
            <a:endParaRPr lang="en-US" altLang="ja-JP" sz="2400" b="1" dirty="0" smtClean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lvl="0" algn="l">
              <a:buClr>
                <a:srgbClr val="2DA2BF"/>
              </a:buClr>
            </a:pPr>
            <a:r>
              <a:rPr lang="en-US" altLang="ja-JP" sz="1600" dirty="0" smtClean="0">
                <a:solidFill>
                  <a:prstClr val="black"/>
                </a:solidFill>
              </a:rPr>
              <a:t>  </a:t>
            </a:r>
            <a:r>
              <a:rPr lang="en-US" altLang="ja-JP" sz="1600" dirty="0" smtClean="0">
                <a:solidFill>
                  <a:prstClr val="black"/>
                </a:solidFill>
              </a:rPr>
              <a:t>University of </a:t>
            </a:r>
            <a:r>
              <a:rPr lang="en-US" altLang="ja-JP" sz="1600" dirty="0" smtClean="0">
                <a:solidFill>
                  <a:prstClr val="black"/>
                </a:solidFill>
              </a:rPr>
              <a:t>Salzburg, Austria</a:t>
            </a:r>
          </a:p>
          <a:p>
            <a:pPr eaLnBrk="1" hangingPunct="1"/>
            <a:r>
              <a:rPr lang="en-US" altLang="ja-JP" sz="1500" dirty="0" smtClean="0"/>
              <a:t> 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lum contrast="30000"/>
          </a:blip>
          <a:srcRect/>
          <a:stretch>
            <a:fillRect/>
          </a:stretch>
        </p:blipFill>
        <p:spPr bwMode="auto">
          <a:xfrm>
            <a:off x="9448800" y="4343400"/>
            <a:ext cx="3429000" cy="595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077" name="Picture 5" descr="ku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01200" y="160020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25"/>
          <p:cNvSpPr>
            <a:spLocks noChangeArrowheads="1"/>
          </p:cNvSpPr>
          <p:nvPr/>
        </p:nvSpPr>
        <p:spPr bwMode="auto">
          <a:xfrm>
            <a:off x="4724400" y="2743200"/>
            <a:ext cx="3733800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ja-JP" sz="24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Ichiro </a:t>
            </a:r>
            <a:r>
              <a:rPr lang="en-US" altLang="ja-JP" sz="2400" b="1" dirty="0" err="1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Hasuo</a:t>
            </a:r>
            <a:r>
              <a:rPr lang="en-US" altLang="ja-JP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 </a:t>
            </a:r>
            <a:endParaRPr lang="en-US" altLang="ja-JP" sz="1600" b="1" dirty="0" smtClean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  <a:p>
            <a:pPr algn="l" eaLnBrk="1" hangingPunct="1">
              <a:spcBef>
                <a:spcPts val="400"/>
              </a:spcBef>
            </a:pPr>
            <a:r>
              <a:rPr lang="en-US" altLang="ja-JP" sz="1600" dirty="0" smtClean="0"/>
              <a:t>  </a:t>
            </a:r>
            <a:r>
              <a:rPr lang="en-US" altLang="ja-JP" sz="1600" dirty="0" smtClean="0">
                <a:latin typeface="+mn-lt"/>
              </a:rPr>
              <a:t>Kyoto </a:t>
            </a:r>
            <a:r>
              <a:rPr lang="en-US" altLang="ja-JP" sz="1600" dirty="0" smtClean="0">
                <a:latin typeface="+mn-lt"/>
              </a:rPr>
              <a:t>University, </a:t>
            </a:r>
            <a:r>
              <a:rPr lang="en-US" altLang="ja-JP" sz="1600" dirty="0" smtClean="0">
                <a:latin typeface="+mn-lt"/>
              </a:rPr>
              <a:t>Japan</a:t>
            </a:r>
          </a:p>
          <a:p>
            <a:pPr algn="l" eaLnBrk="1" hangingPunct="1">
              <a:spcBef>
                <a:spcPts val="400"/>
              </a:spcBef>
            </a:pPr>
            <a:r>
              <a:rPr lang="en-US" altLang="ja-JP" sz="1600" dirty="0" smtClean="0">
                <a:latin typeface="+mn-lt"/>
              </a:rPr>
              <a:t>  PRESTO </a:t>
            </a:r>
            <a:r>
              <a:rPr lang="en-US" altLang="ja-JP" sz="1600" dirty="0" smtClean="0">
                <a:latin typeface="+mn-lt"/>
              </a:rPr>
              <a:t>Promotion </a:t>
            </a:r>
            <a:r>
              <a:rPr lang="en-US" altLang="ja-JP" sz="1600" dirty="0" smtClean="0">
                <a:latin typeface="+mn-lt"/>
              </a:rPr>
              <a:t>Program, Japan</a:t>
            </a:r>
          </a:p>
          <a:p>
            <a:pPr marR="64008" lvl="0" algn="l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</a:pPr>
            <a:endParaRPr kumimoji="0" lang="en-US" altLang="ja-JP" sz="1600" b="1" dirty="0" smtClean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/>
              <a:ea typeface="ＭＳ Ｐゴシック"/>
            </a:endParaRPr>
          </a:p>
          <a:p>
            <a:pPr marR="64008" lvl="0" algn="l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</a:pPr>
            <a:r>
              <a:rPr kumimoji="0" lang="en-US" altLang="ja-JP" sz="24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/>
                <a:ea typeface="ＭＳ Ｐゴシック"/>
              </a:rPr>
              <a:t>Bart Jacobs</a:t>
            </a:r>
            <a:endParaRPr kumimoji="0" lang="en-US" altLang="ja-JP" sz="1600" b="1" dirty="0" smtClean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/>
              <a:ea typeface="ＭＳ Ｐゴシック"/>
            </a:endParaRPr>
          </a:p>
          <a:p>
            <a:pPr marR="64008" lvl="0" algn="l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</a:pPr>
            <a:r>
              <a:rPr kumimoji="0" lang="en-US" altLang="ja-JP" sz="1600" dirty="0" smtClean="0">
                <a:solidFill>
                  <a:prstClr val="black"/>
                </a:solidFill>
                <a:latin typeface="Calibri"/>
                <a:ea typeface="ＭＳ Ｐゴシック"/>
              </a:rPr>
              <a:t>  </a:t>
            </a:r>
            <a:r>
              <a:rPr kumimoji="0" lang="en-US" altLang="ja-JP" sz="1600" dirty="0" err="1" smtClean="0">
                <a:solidFill>
                  <a:prstClr val="black"/>
                </a:solidFill>
                <a:latin typeface="Calibri"/>
                <a:ea typeface="ＭＳ Ｐゴシック"/>
              </a:rPr>
              <a:t>Radboud</a:t>
            </a:r>
            <a:r>
              <a:rPr kumimoji="0" lang="en-US" altLang="ja-JP" sz="1600" dirty="0" smtClean="0">
                <a:solidFill>
                  <a:prstClr val="black"/>
                </a:solidFill>
                <a:latin typeface="Calibri"/>
                <a:ea typeface="ＭＳ Ｐゴシック"/>
              </a:rPr>
              <a:t> </a:t>
            </a:r>
            <a:r>
              <a:rPr kumimoji="0" lang="en-US" altLang="ja-JP" sz="1600" dirty="0" smtClean="0">
                <a:solidFill>
                  <a:prstClr val="black"/>
                </a:solidFill>
                <a:latin typeface="Calibri"/>
                <a:ea typeface="ＭＳ Ｐゴシック"/>
              </a:rPr>
              <a:t>University </a:t>
            </a:r>
            <a:r>
              <a:rPr kumimoji="0" lang="en-US" altLang="ja-JP" sz="1600" dirty="0" smtClean="0">
                <a:solidFill>
                  <a:prstClr val="black"/>
                </a:solidFill>
                <a:latin typeface="Calibri"/>
                <a:ea typeface="ＭＳ Ｐゴシック"/>
              </a:rPr>
              <a:t>Nijmegen, NL</a:t>
            </a:r>
          </a:p>
          <a:p>
            <a:pPr marR="64008" lvl="0" algn="l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</a:pPr>
            <a:r>
              <a:rPr kumimoji="0" lang="en-US" altLang="ja-JP" sz="1600" dirty="0" smtClean="0">
                <a:solidFill>
                  <a:prstClr val="black"/>
                </a:solidFill>
                <a:latin typeface="Calibri"/>
                <a:ea typeface="ＭＳ Ｐゴシック"/>
              </a:rPr>
              <a:t>  Technical </a:t>
            </a:r>
            <a:r>
              <a:rPr kumimoji="0" lang="en-US" altLang="ja-JP" sz="1600" dirty="0" smtClean="0">
                <a:solidFill>
                  <a:prstClr val="black"/>
                </a:solidFill>
                <a:latin typeface="Calibri"/>
                <a:ea typeface="ＭＳ Ｐゴシック"/>
              </a:rPr>
              <a:t>University </a:t>
            </a:r>
            <a:r>
              <a:rPr kumimoji="0" lang="en-US" altLang="ja-JP" sz="1600" dirty="0" smtClean="0">
                <a:solidFill>
                  <a:prstClr val="black"/>
                </a:solidFill>
                <a:latin typeface="Calibri"/>
                <a:ea typeface="ＭＳ Ｐゴシック"/>
              </a:rPr>
              <a:t>Eindhoven, NL</a:t>
            </a:r>
          </a:p>
          <a:p>
            <a:pPr marR="64008" lvl="0" algn="l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</a:pPr>
            <a:endParaRPr kumimoji="0" lang="en-US" altLang="ja-JP" sz="1600" dirty="0">
              <a:solidFill>
                <a:prstClr val="black"/>
              </a:solidFill>
              <a:latin typeface="Calibri"/>
              <a:ea typeface="ＭＳ Ｐゴシック"/>
            </a:endParaRPr>
          </a:p>
          <a:p>
            <a:pPr marR="64008" lvl="0" algn="l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</a:pPr>
            <a:endParaRPr kumimoji="0" lang="en-US" altLang="ja-JP" sz="1300" dirty="0">
              <a:solidFill>
                <a:prstClr val="black"/>
              </a:solidFill>
              <a:latin typeface="Calibri"/>
              <a:ea typeface="ＭＳ Ｐゴシック"/>
            </a:endParaRPr>
          </a:p>
          <a:p>
            <a:pPr algn="l">
              <a:spcBef>
                <a:spcPct val="20000"/>
              </a:spcBef>
            </a:pPr>
            <a:endParaRPr lang="en-US" altLang="ja-JP" sz="1300" dirty="0"/>
          </a:p>
          <a:p>
            <a:pPr algn="l">
              <a:spcBef>
                <a:spcPct val="20000"/>
              </a:spcBef>
            </a:pPr>
            <a:endParaRPr lang="en-US" altLang="ja-JP" sz="1900" dirty="0"/>
          </a:p>
        </p:txBody>
      </p:sp>
      <p:pic>
        <p:nvPicPr>
          <p:cNvPr id="3079" name="Picture 2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829800" y="3429000"/>
            <a:ext cx="1981200" cy="601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advTm="94094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 bwMode="auto">
          <a:xfrm>
            <a:off x="3048000" y="4343400"/>
            <a:ext cx="2545080" cy="1508760"/>
          </a:xfrm>
          <a:prstGeom prst="rect">
            <a:avLst/>
          </a:prstGeom>
          <a:noFill/>
          <a:ln w="38100" cap="flat" cmpd="sng" algn="ctr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ja-JP" sz="3600" dirty="0" smtClean="0"/>
              <a:t>Formalizing the microcosm principle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524000" y="1295400"/>
            <a:ext cx="7162800" cy="175260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headEnd/>
            <a:tailEnd/>
          </a:ln>
          <a:effectLst>
            <a:outerShdw dist="12700" sx="1000" sy="1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ja-JP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What do we mean by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ja-JP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“</a:t>
            </a:r>
            <a:r>
              <a:rPr lang="en-US" altLang="ja-JP" sz="3200" b="1" spc="150" dirty="0" smtClean="0">
                <a:ln w="11430"/>
                <a:solidFill>
                  <a:srgbClr val="FFC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microcosm principle</a:t>
            </a:r>
            <a:r>
              <a:rPr lang="en-US" altLang="ja-JP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”?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ja-JP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mathematical definition of such nested models?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457200" y="5791200"/>
            <a:ext cx="3276600" cy="1066800"/>
          </a:xfrm>
          <a:prstGeom prst="wedgeRoundRectCallout">
            <a:avLst>
              <a:gd name="adj1" fmla="val 32917"/>
              <a:gd name="adj2" fmla="val -79014"/>
              <a:gd name="adj3" fmla="val 16667"/>
            </a:avLst>
          </a:prstGeom>
          <a:gradFill flip="none" rotWithShape="1">
            <a:gsLst>
              <a:gs pos="0">
                <a:srgbClr val="FFCC00">
                  <a:shade val="30000"/>
                  <a:satMod val="115000"/>
                </a:srgbClr>
              </a:gs>
              <a:gs pos="50000">
                <a:srgbClr val="FFCC00">
                  <a:shade val="67500"/>
                  <a:satMod val="115000"/>
                </a:srgb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de-AT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algebraic theory </a:t>
            </a:r>
          </a:p>
          <a:p>
            <a:pPr algn="ctr">
              <a:spcBef>
                <a:spcPts val="0"/>
              </a:spcBef>
            </a:pPr>
            <a:r>
              <a:rPr lang="de-AT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as </a:t>
            </a:r>
            <a:r>
              <a:rPr lang="de-AT" sz="2000" b="1" i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Lawvere theory</a:t>
            </a:r>
            <a:endParaRPr lang="de-AT" b="1" i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4876800" y="5791200"/>
            <a:ext cx="3124200" cy="1066800"/>
          </a:xfrm>
          <a:prstGeom prst="wedgeRoundRectCallout">
            <a:avLst>
              <a:gd name="adj1" fmla="val -73122"/>
              <a:gd name="adj2" fmla="val -65410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spcBef>
                <a:spcPts val="0"/>
              </a:spcBef>
            </a:pPr>
            <a:r>
              <a:rPr lang="de-AT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outer model</a:t>
            </a:r>
          </a:p>
          <a:p>
            <a:pPr>
              <a:spcBef>
                <a:spcPts val="0"/>
              </a:spcBef>
            </a:pPr>
            <a:r>
              <a:rPr lang="de-AT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as prod.-pres. functor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5029200" y="3581400"/>
            <a:ext cx="3429000" cy="990600"/>
          </a:xfrm>
          <a:prstGeom prst="wedgeRoundRectCallout">
            <a:avLst>
              <a:gd name="adj1" fmla="val -70810"/>
              <a:gd name="adj2" fmla="val 106192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spcBef>
                <a:spcPts val="0"/>
              </a:spcBef>
            </a:pPr>
            <a:r>
              <a:rPr lang="de-AT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inner model</a:t>
            </a:r>
          </a:p>
          <a:p>
            <a:pPr>
              <a:spcBef>
                <a:spcPts val="0"/>
              </a:spcBef>
            </a:pPr>
            <a:r>
              <a:rPr lang="de-AT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as lax natural trans.</a:t>
            </a:r>
          </a:p>
        </p:txBody>
      </p:sp>
    </p:spTree>
    <p:custDataLst>
      <p:tags r:id="rId1"/>
    </p:custDataLst>
  </p:cSld>
  <p:clrMapOvr>
    <a:masterClrMapping/>
  </p:clrMapOvr>
  <p:transition advTm="94094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Outline</a:t>
            </a:r>
            <a:endParaRPr lang="de-AT" dirty="0"/>
          </a:p>
        </p:txBody>
      </p:sp>
      <p:sp>
        <p:nvSpPr>
          <p:cNvPr id="10" name="Cloud 9"/>
          <p:cNvSpPr/>
          <p:nvPr/>
        </p:nvSpPr>
        <p:spPr>
          <a:xfrm>
            <a:off x="0" y="2514600"/>
            <a:ext cx="4495800" cy="3352800"/>
          </a:xfrm>
          <a:prstGeom prst="clou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lvl="0">
              <a:spcBef>
                <a:spcPts val="0"/>
              </a:spcBef>
            </a:pPr>
            <a:r>
              <a:rPr lang="en-US" sz="28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microcosm for concurrency</a:t>
            </a:r>
          </a:p>
          <a:p>
            <a:pPr lvl="0">
              <a:spcBef>
                <a:spcPts val="0"/>
              </a:spcBef>
            </a:pPr>
            <a:r>
              <a:rPr lang="en-US" sz="28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(</a:t>
            </a:r>
            <a:r>
              <a:rPr lang="en-US" sz="2800" b="1" spc="-300" dirty="0" smtClean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||   </a:t>
            </a:r>
            <a:r>
              <a:rPr lang="en-US" sz="28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and </a:t>
            </a:r>
            <a:r>
              <a:rPr lang="en-US" sz="2800" b="1" spc="-300" dirty="0" smtClean="0">
                <a:ln w="11430"/>
                <a:solidFill>
                  <a:srgbClr val="3333F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||</a:t>
            </a:r>
            <a:r>
              <a:rPr lang="en-US" sz="28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)</a:t>
            </a:r>
            <a:endParaRPr lang="de-AT" sz="2800" dirty="0"/>
          </a:p>
        </p:txBody>
      </p:sp>
      <p:sp>
        <p:nvSpPr>
          <p:cNvPr id="12" name="Down Arrow 11"/>
          <p:cNvSpPr/>
          <p:nvPr/>
        </p:nvSpPr>
        <p:spPr>
          <a:xfrm rot="18743873">
            <a:off x="3872100" y="4816557"/>
            <a:ext cx="914400" cy="5715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724400" y="4267200"/>
            <a:ext cx="4267200" cy="2286000"/>
          </a:xfrm>
          <a:prstGeom prst="roundRect">
            <a:avLst/>
          </a:prstGeom>
          <a:solidFill>
            <a:schemeClr val="bg1"/>
          </a:solidFill>
          <a:ln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AT" dirty="0" smtClean="0"/>
              <a:t>2-categorical formulation</a:t>
            </a:r>
            <a:endParaRPr lang="de-AT" dirty="0"/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4800600"/>
            <a:ext cx="2943321" cy="1744843"/>
          </a:xfrm>
          <a:prstGeom prst="rect">
            <a:avLst/>
          </a:prstGeom>
          <a:noFill/>
          <a:ln w="38100" cap="flat" cmpd="sng" algn="ctr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15" name="Down Arrow 14"/>
          <p:cNvSpPr/>
          <p:nvPr/>
        </p:nvSpPr>
        <p:spPr>
          <a:xfrm rot="10800000">
            <a:off x="6172200" y="3581400"/>
            <a:ext cx="914400" cy="5715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029200" y="1447800"/>
            <a:ext cx="2971800" cy="19812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de-AT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generic compositionality theorem</a:t>
            </a:r>
            <a:endParaRPr lang="de-AT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6248400" y="228600"/>
            <a:ext cx="2590800" cy="1371600"/>
          </a:xfrm>
          <a:prstGeom prst="wedgeEllipseCallou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bg1"/>
                </a:solidFill>
              </a:rPr>
              <a:t>for arbitrary algebraic theory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28600" y="4572000"/>
            <a:ext cx="3657600" cy="1371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</a:pPr>
            <a:r>
              <a:rPr lang="de-AT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parallel composition</a:t>
            </a:r>
          </a:p>
          <a:p>
            <a:pPr>
              <a:spcBef>
                <a:spcPts val="0"/>
              </a:spcBef>
            </a:pPr>
            <a:r>
              <a:rPr lang="de-AT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 </a:t>
            </a:r>
            <a:r>
              <a:rPr lang="de-AT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</a:t>
            </a:r>
            <a:r>
              <a:rPr lang="de-AT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nat. trans.</a:t>
            </a:r>
            <a:endParaRPr lang="de-AT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advTm="94094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590800"/>
            <a:ext cx="8229600" cy="3124200"/>
          </a:xfrm>
          <a:noFill/>
        </p:spPr>
        <p:txBody>
          <a:bodyPr anchor="ctr"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ja-JP" sz="4000" b="1" dirty="0" smtClean="0">
                <a:solidFill>
                  <a:schemeClr val="accent1">
                    <a:lumMod val="50000"/>
                  </a:schemeClr>
                </a:solidFill>
              </a:rPr>
              <a:t>Parallel composition of </a:t>
            </a:r>
            <a:r>
              <a:rPr lang="en-US" altLang="ja-JP" sz="4000" b="1" dirty="0" err="1" smtClean="0">
                <a:solidFill>
                  <a:schemeClr val="accent1">
                    <a:lumMod val="50000"/>
                  </a:schemeClr>
                </a:solidFill>
              </a:rPr>
              <a:t>coalgebras</a:t>
            </a:r>
            <a:endParaRPr lang="en-US" altLang="ja-JP" sz="4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altLang="ja-JP" sz="4000" b="1" dirty="0" smtClean="0">
                <a:solidFill>
                  <a:schemeClr val="accent1">
                    <a:lumMod val="50000"/>
                  </a:schemeClr>
                </a:solidFill>
              </a:rPr>
              <a:t>via </a:t>
            </a:r>
            <a:r>
              <a:rPr lang="en-US" altLang="ja-JP" sz="4000" i="1" dirty="0" smtClean="0">
                <a:solidFill>
                  <a:schemeClr val="accent2">
                    <a:lumMod val="75000"/>
                  </a:schemeClr>
                </a:solidFill>
              </a:rPr>
              <a:t>sync</a:t>
            </a:r>
            <a:endParaRPr lang="en-US" altLang="ja-JP" sz="3700" b="1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65760" lvl="1" indent="-256032" algn="ctr">
              <a:spcBef>
                <a:spcPts val="400"/>
              </a:spcBef>
              <a:buSzPct val="68000"/>
              <a:buNone/>
            </a:pPr>
            <a:endParaRPr lang="en-US" altLang="ja-JP" sz="4000" dirty="0" smtClean="0">
              <a:sym typeface="Wingdings" pitchFamily="2" charset="2"/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altLang="ja-JP" sz="3700" b="1" dirty="0" smtClean="0">
              <a:solidFill>
                <a:schemeClr val="tx2"/>
              </a:solidFill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6800" y="4191000"/>
            <a:ext cx="4800600" cy="31547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de-AT" sz="7200" b="1" dirty="0" smtClean="0">
                <a:ln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Part </a:t>
            </a:r>
            <a:r>
              <a:rPr lang="de-AT" sz="19900" b="1" dirty="0" smtClean="0">
                <a:ln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1</a:t>
            </a:r>
            <a:endParaRPr lang="de-AT" sz="19900" b="1" dirty="0">
              <a:ln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advTm="94094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AutoShape 5"/>
          <p:cNvSpPr>
            <a:spLocks noChangeArrowheads="1"/>
          </p:cNvSpPr>
          <p:nvPr/>
        </p:nvSpPr>
        <p:spPr bwMode="auto">
          <a:xfrm>
            <a:off x="762000" y="1828800"/>
            <a:ext cx="7696200" cy="1219200"/>
          </a:xfrm>
          <a:prstGeom prst="roundRect">
            <a:avLst>
              <a:gd name="adj" fmla="val 16667"/>
            </a:avLst>
          </a:prstGeom>
          <a:solidFill>
            <a:srgbClr val="F7F9AD"/>
          </a:solidFill>
          <a:ln>
            <a:solidFill>
              <a:srgbClr val="FFC0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de-AT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Parallel composition of </a:t>
            </a:r>
            <a:r>
              <a:rPr lang="en-US" altLang="ja-JP" dirty="0" err="1" smtClean="0"/>
              <a:t>coalgebras</a:t>
            </a:r>
            <a:endParaRPr lang="en-US" altLang="ja-JP" dirty="0" smtClean="0"/>
          </a:p>
        </p:txBody>
      </p:sp>
      <p:pic>
        <p:nvPicPr>
          <p:cNvPr id="104454" name="Picture 6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2133600"/>
            <a:ext cx="6567488" cy="749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4457" name="Picture 9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2133600"/>
            <a:ext cx="6664325" cy="749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457200" y="3505200"/>
            <a:ext cx="1828800" cy="609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b="1" dirty="0" smtClean="0"/>
              <a:t>Theorem</a:t>
            </a:r>
            <a:endParaRPr lang="de-AT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819400" y="4191000"/>
            <a:ext cx="4953000" cy="6096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en-US" altLang="ja-JP" sz="2800" b="1" dirty="0" smtClean="0">
                <a:solidFill>
                  <a:srgbClr val="FF0000"/>
                </a:solidFill>
                <a:latin typeface="cmsy10" pitchFamily="34" charset="0"/>
              </a:rPr>
              <a:t>­ </a:t>
            </a:r>
            <a:r>
              <a:rPr kumimoji="0" lang="en-US" altLang="ja-JP" sz="2800" b="1" dirty="0" smtClean="0">
                <a:solidFill>
                  <a:schemeClr val="bg1">
                    <a:lumMod val="95000"/>
                  </a:schemeClr>
                </a:solidFill>
                <a:latin typeface="cmsy10" pitchFamily="34" charset="0"/>
              </a:rPr>
              <a:t> </a:t>
            </a:r>
            <a:r>
              <a:rPr kumimoji="0" lang="en-US" altLang="ja-JP" sz="2800" b="1" dirty="0" smtClean="0">
                <a:solidFill>
                  <a:schemeClr val="bg1">
                    <a:lumMod val="95000"/>
                  </a:schemeClr>
                </a:solidFill>
              </a:rPr>
              <a:t>:  </a:t>
            </a:r>
            <a:r>
              <a:rPr kumimoji="0" lang="en-US" altLang="ja-JP" sz="2800" b="1" dirty="0" err="1" smtClean="0">
                <a:solidFill>
                  <a:schemeClr val="bg1">
                    <a:lumMod val="95000"/>
                  </a:schemeClr>
                </a:solidFill>
              </a:rPr>
              <a:t>Coalg</a:t>
            </a:r>
            <a:r>
              <a:rPr kumimoji="0" lang="en-US" altLang="ja-JP" sz="2800" b="1" i="1" baseline="-25000" dirty="0" err="1" smtClean="0">
                <a:solidFill>
                  <a:schemeClr val="bg1">
                    <a:lumMod val="95000"/>
                  </a:schemeClr>
                </a:solidFill>
              </a:rPr>
              <a:t>F</a:t>
            </a:r>
            <a:r>
              <a:rPr kumimoji="0" lang="en-US" altLang="ja-JP" sz="2800" b="1" i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0" lang="en-US" altLang="ja-JP" sz="2800" b="1" dirty="0" smtClean="0">
                <a:solidFill>
                  <a:schemeClr val="bg1">
                    <a:lumMod val="95000"/>
                  </a:schemeClr>
                </a:solidFill>
              </a:rPr>
              <a:t>x </a:t>
            </a:r>
            <a:r>
              <a:rPr kumimoji="0" lang="en-US" altLang="ja-JP" sz="2800" b="1" dirty="0" err="1" smtClean="0">
                <a:solidFill>
                  <a:schemeClr val="bg1">
                    <a:lumMod val="95000"/>
                  </a:schemeClr>
                </a:solidFill>
              </a:rPr>
              <a:t>Coalg</a:t>
            </a:r>
            <a:r>
              <a:rPr kumimoji="0" lang="en-US" altLang="ja-JP" sz="2800" b="1" i="1" baseline="-25000" dirty="0" err="1" smtClean="0">
                <a:solidFill>
                  <a:schemeClr val="bg1">
                    <a:lumMod val="95000"/>
                  </a:schemeClr>
                </a:solidFill>
              </a:rPr>
              <a:t>F</a:t>
            </a:r>
            <a:r>
              <a:rPr kumimoji="0" lang="en-US" altLang="ja-JP" sz="2800" b="1" i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0" lang="en-US" altLang="ja-JP" sz="2800" b="1" dirty="0" smtClean="0">
                <a:solidFill>
                  <a:schemeClr val="bg1">
                    <a:lumMod val="95000"/>
                  </a:schemeClr>
                </a:solidFill>
              </a:rPr>
              <a:t> </a:t>
            </a:r>
            <a:r>
              <a:rPr kumimoji="0" lang="en-US" altLang="ja-JP" sz="2800" b="1" dirty="0" err="1" smtClean="0">
                <a:solidFill>
                  <a:schemeClr val="bg1">
                    <a:lumMod val="95000"/>
                  </a:schemeClr>
                </a:solidFill>
              </a:rPr>
              <a:t>Coalg</a:t>
            </a:r>
            <a:r>
              <a:rPr kumimoji="0" lang="en-US" altLang="ja-JP" sz="2800" b="1" i="1" baseline="-25000" dirty="0" err="1" smtClean="0">
                <a:solidFill>
                  <a:schemeClr val="bg1">
                    <a:lumMod val="95000"/>
                  </a:schemeClr>
                </a:solidFill>
              </a:rPr>
              <a:t>F</a:t>
            </a:r>
            <a:endParaRPr lang="de-AT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419600" y="5867400"/>
            <a:ext cx="3276600" cy="6096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en-US" altLang="ja-JP" sz="2800" b="1" dirty="0" smtClean="0">
                <a:solidFill>
                  <a:srgbClr val="00B050"/>
                </a:solidFill>
                <a:latin typeface="cmsy10" pitchFamily="34" charset="0"/>
              </a:rPr>
              <a:t>­</a:t>
            </a:r>
            <a:r>
              <a:rPr kumimoji="0" lang="en-US" altLang="ja-JP" sz="2800" b="1" dirty="0" smtClean="0">
                <a:solidFill>
                  <a:srgbClr val="FF0000"/>
                </a:solidFill>
                <a:latin typeface="cmsy10" pitchFamily="34" charset="0"/>
              </a:rPr>
              <a:t>  </a:t>
            </a:r>
            <a:r>
              <a:rPr kumimoji="0" lang="en-US" altLang="ja-JP" sz="2800" b="1" dirty="0" smtClean="0">
                <a:solidFill>
                  <a:schemeClr val="tx1"/>
                </a:solidFill>
              </a:rPr>
              <a:t>:  C</a:t>
            </a:r>
            <a:r>
              <a:rPr kumimoji="0" lang="en-US" altLang="ja-JP" sz="2800" b="1" i="1" dirty="0" smtClean="0">
                <a:solidFill>
                  <a:schemeClr val="tx1"/>
                </a:solidFill>
              </a:rPr>
              <a:t> </a:t>
            </a:r>
            <a:r>
              <a:rPr kumimoji="0" lang="en-US" altLang="ja-JP" sz="2800" b="1" dirty="0" smtClean="0">
                <a:solidFill>
                  <a:schemeClr val="tx1"/>
                </a:solidFill>
              </a:rPr>
              <a:t>x C</a:t>
            </a:r>
            <a:r>
              <a:rPr kumimoji="0" lang="en-US" altLang="ja-JP" sz="2800" b="1" i="1" dirty="0" smtClean="0">
                <a:solidFill>
                  <a:schemeClr val="tx1"/>
                </a:solidFill>
              </a:rPr>
              <a:t> </a:t>
            </a:r>
            <a:r>
              <a:rPr kumimoji="0" lang="en-US" altLang="ja-JP" sz="2800" b="1" dirty="0" smtClean="0">
                <a:solidFill>
                  <a:schemeClr val="tx1"/>
                </a:solidFill>
              </a:rPr>
              <a:t> C</a:t>
            </a:r>
            <a:endParaRPr lang="de-AT" b="1" dirty="0">
              <a:solidFill>
                <a:schemeClr val="tx1"/>
              </a:solidFill>
            </a:endParaRPr>
          </a:p>
        </p:txBody>
      </p:sp>
      <p:sp>
        <p:nvSpPr>
          <p:cNvPr id="13" name="Up Arrow 12"/>
          <p:cNvSpPr/>
          <p:nvPr/>
        </p:nvSpPr>
        <p:spPr>
          <a:xfrm>
            <a:off x="5715000" y="4876800"/>
            <a:ext cx="1981200" cy="990600"/>
          </a:xfrm>
          <a:prstGeom prst="upArrow">
            <a:avLst>
              <a:gd name="adj1" fmla="val 67866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lifting</a:t>
            </a:r>
            <a:endParaRPr lang="de-AT" dirty="0"/>
          </a:p>
        </p:txBody>
      </p:sp>
      <p:sp>
        <p:nvSpPr>
          <p:cNvPr id="14" name="Oval Callout 13"/>
          <p:cNvSpPr/>
          <p:nvPr/>
        </p:nvSpPr>
        <p:spPr>
          <a:xfrm>
            <a:off x="3657600" y="4876800"/>
            <a:ext cx="1981200" cy="914400"/>
          </a:xfrm>
          <a:prstGeom prst="wedgeEllipseCallout">
            <a:avLst>
              <a:gd name="adj1" fmla="val 53217"/>
              <a:gd name="adj2" fmla="val 34136"/>
            </a:avLst>
          </a:prstGeom>
          <a:gradFill flip="none" rotWithShape="1">
            <a:gsLst>
              <a:gs pos="0">
                <a:srgbClr val="FFCC00">
                  <a:shade val="30000"/>
                  <a:satMod val="115000"/>
                </a:srgbClr>
              </a:gs>
              <a:gs pos="50000">
                <a:srgbClr val="FFCC00">
                  <a:shade val="67500"/>
                  <a:satMod val="115000"/>
                </a:srgbClr>
              </a:gs>
              <a:gs pos="100000">
                <a:srgbClr val="FFCC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de-AT" b="1" i="1" spc="150" dirty="0" smtClean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</a:t>
            </a:r>
            <a:r>
              <a:rPr lang="de-AT" b="1" spc="150" dirty="0" smtClean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with sync</a:t>
            </a:r>
            <a:endParaRPr lang="de-AT" b="1" spc="150" dirty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57200" y="5257800"/>
            <a:ext cx="3733800" cy="762000"/>
          </a:xfrm>
          <a:prstGeom prst="roundRect">
            <a:avLst>
              <a:gd name="adj" fmla="val 21343"/>
            </a:avLst>
          </a:prstGeom>
          <a:solidFill>
            <a:srgbClr val="F7F9AD"/>
          </a:solidFill>
          <a:ln>
            <a:solidFill>
              <a:srgbClr val="FFCC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Clr>
                <a:schemeClr val="accent5"/>
              </a:buClr>
            </a:pPr>
            <a:r>
              <a:rPr lang="en-US" altLang="ja-JP" sz="2000" b="1" dirty="0" err="1" smtClean="0"/>
              <a:t>sync</a:t>
            </a:r>
            <a:r>
              <a:rPr lang="en-US" altLang="ja-JP" sz="2000" i="1" baseline="-25000" dirty="0" err="1" smtClean="0"/>
              <a:t>X,Y</a:t>
            </a:r>
            <a:r>
              <a:rPr lang="en-US" altLang="ja-JP" sz="2000" i="1" baseline="-25000" dirty="0" smtClean="0"/>
              <a:t>  </a:t>
            </a:r>
            <a:r>
              <a:rPr lang="en-US" altLang="ja-JP" sz="2000" dirty="0" smtClean="0"/>
              <a:t>:  </a:t>
            </a:r>
            <a:r>
              <a:rPr lang="en-US" altLang="ja-JP" sz="2000" i="1" dirty="0" smtClean="0"/>
              <a:t>FX </a:t>
            </a:r>
            <a:r>
              <a:rPr lang="en-US" altLang="ja-JP" sz="2000" b="1" dirty="0" smtClean="0">
                <a:solidFill>
                  <a:srgbClr val="009900"/>
                </a:solidFill>
                <a:latin typeface="cmsy10" pitchFamily="34" charset="0"/>
              </a:rPr>
              <a:t>­</a:t>
            </a:r>
            <a:r>
              <a:rPr lang="en-US" altLang="ja-JP" sz="2000" b="1" i="1" dirty="0" smtClean="0"/>
              <a:t> </a:t>
            </a:r>
            <a:r>
              <a:rPr lang="en-US" altLang="ja-JP" sz="2000" i="1" dirty="0" smtClean="0"/>
              <a:t>FY   F</a:t>
            </a:r>
            <a:r>
              <a:rPr lang="en-US" altLang="ja-JP" sz="2000" dirty="0" smtClean="0"/>
              <a:t>(</a:t>
            </a:r>
            <a:r>
              <a:rPr lang="en-US" altLang="ja-JP" sz="2000" i="1" dirty="0" smtClean="0"/>
              <a:t>X </a:t>
            </a:r>
            <a:r>
              <a:rPr lang="en-US" altLang="ja-JP" sz="2000" b="1" dirty="0" smtClean="0">
                <a:solidFill>
                  <a:srgbClr val="009900"/>
                </a:solidFill>
                <a:latin typeface="cmsy10" pitchFamily="34" charset="0"/>
              </a:rPr>
              <a:t>­</a:t>
            </a:r>
            <a:r>
              <a:rPr lang="en-US" altLang="ja-JP" sz="2000" i="1" dirty="0" smtClean="0"/>
              <a:t> Y</a:t>
            </a:r>
            <a:r>
              <a:rPr lang="en-US" altLang="ja-JP" sz="2000" dirty="0" smtClean="0"/>
              <a:t>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62000" y="1295400"/>
            <a:ext cx="1828800" cy="609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Aim</a:t>
            </a:r>
            <a:endParaRPr lang="de-AT" b="1" dirty="0"/>
          </a:p>
        </p:txBody>
      </p:sp>
      <p:sp>
        <p:nvSpPr>
          <p:cNvPr id="8" name="Oval Callout 7"/>
          <p:cNvSpPr/>
          <p:nvPr/>
        </p:nvSpPr>
        <p:spPr>
          <a:xfrm>
            <a:off x="1905000" y="304800"/>
            <a:ext cx="7239000" cy="1524000"/>
          </a:xfrm>
          <a:prstGeom prst="wedgeEllipseCallout">
            <a:avLst>
              <a:gd name="adj1" fmla="val -33261"/>
              <a:gd name="adj2" fmla="val 6056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65760" lvl="0" indent="-256032" algn="l" fontAlgn="auto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</a:pPr>
            <a:r>
              <a:rPr kumimoji="0" lang="en-US" altLang="ja-JP" sz="2400" dirty="0" err="1" smtClean="0">
                <a:solidFill>
                  <a:schemeClr val="bg1"/>
                </a:solidFill>
              </a:rPr>
              <a:t>bifunctor</a:t>
            </a:r>
            <a:r>
              <a:rPr kumimoji="0" lang="en-US" altLang="ja-JP" sz="2400" dirty="0" smtClean="0">
                <a:solidFill>
                  <a:schemeClr val="bg1"/>
                </a:solidFill>
              </a:rPr>
              <a:t> </a:t>
            </a:r>
            <a:r>
              <a:rPr kumimoji="0" lang="en-US" altLang="ja-JP" sz="2400" b="1" dirty="0" err="1">
                <a:solidFill>
                  <a:schemeClr val="bg1"/>
                </a:solidFill>
              </a:rPr>
              <a:t>Coalg</a:t>
            </a:r>
            <a:r>
              <a:rPr kumimoji="0" lang="en-US" altLang="ja-JP" sz="2400" b="1" i="1" baseline="-25000" dirty="0" err="1">
                <a:solidFill>
                  <a:schemeClr val="bg1"/>
                </a:solidFill>
              </a:rPr>
              <a:t>F</a:t>
            </a:r>
            <a:r>
              <a:rPr kumimoji="0" lang="en-US" altLang="ja-JP" sz="2400" b="1" i="1" dirty="0">
                <a:solidFill>
                  <a:schemeClr val="bg1"/>
                </a:solidFill>
              </a:rPr>
              <a:t> </a:t>
            </a:r>
            <a:r>
              <a:rPr kumimoji="0" lang="en-US" altLang="ja-JP" sz="2400" b="1" dirty="0">
                <a:solidFill>
                  <a:schemeClr val="bg1"/>
                </a:solidFill>
              </a:rPr>
              <a:t>x </a:t>
            </a:r>
            <a:r>
              <a:rPr kumimoji="0" lang="en-US" altLang="ja-JP" sz="2400" b="1" dirty="0" err="1">
                <a:solidFill>
                  <a:schemeClr val="bg1"/>
                </a:solidFill>
              </a:rPr>
              <a:t>Coalg</a:t>
            </a:r>
            <a:r>
              <a:rPr kumimoji="0" lang="en-US" altLang="ja-JP" sz="2400" b="1" i="1" baseline="-25000" dirty="0" err="1">
                <a:solidFill>
                  <a:schemeClr val="bg1"/>
                </a:solidFill>
              </a:rPr>
              <a:t>F</a:t>
            </a:r>
            <a:r>
              <a:rPr kumimoji="0" lang="en-US" altLang="ja-JP" sz="2400" b="1" i="1" dirty="0">
                <a:solidFill>
                  <a:schemeClr val="bg1"/>
                </a:solidFill>
              </a:rPr>
              <a:t> </a:t>
            </a:r>
            <a:r>
              <a:rPr kumimoji="0" lang="en-US" altLang="ja-JP" sz="2400" b="1" dirty="0">
                <a:solidFill>
                  <a:schemeClr val="bg1"/>
                </a:solidFill>
              </a:rPr>
              <a:t> </a:t>
            </a:r>
            <a:r>
              <a:rPr kumimoji="0" lang="en-US" altLang="ja-JP" sz="2400" b="1" dirty="0" err="1">
                <a:solidFill>
                  <a:schemeClr val="bg1"/>
                </a:solidFill>
              </a:rPr>
              <a:t>Coalg</a:t>
            </a:r>
            <a:r>
              <a:rPr kumimoji="0" lang="en-US" altLang="ja-JP" sz="2400" b="1" i="1" baseline="-25000" dirty="0" err="1">
                <a:solidFill>
                  <a:schemeClr val="bg1"/>
                </a:solidFill>
              </a:rPr>
              <a:t>F</a:t>
            </a:r>
            <a:endParaRPr kumimoji="0" lang="en-US" altLang="ja-JP" sz="2400" b="1" i="1" baseline="-25000" dirty="0">
              <a:solidFill>
                <a:schemeClr val="bg1"/>
              </a:solidFill>
            </a:endParaRPr>
          </a:p>
          <a:p>
            <a:pPr marL="365760" lvl="0" indent="-256032" fontAlgn="auto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</a:pPr>
            <a:endParaRPr kumimoji="0" lang="en-US" altLang="ja-JP" sz="2400" dirty="0" smtClean="0">
              <a:solidFill>
                <a:schemeClr val="bg1"/>
              </a:solidFill>
            </a:endParaRPr>
          </a:p>
          <a:p>
            <a:pPr marL="365760" lvl="0" indent="-256032" algn="l" fontAlgn="auto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</a:pPr>
            <a:r>
              <a:rPr kumimoji="0" lang="en-US" altLang="ja-JP" sz="2400" dirty="0" smtClean="0">
                <a:solidFill>
                  <a:schemeClr val="bg1"/>
                </a:solidFill>
              </a:rPr>
              <a:t> </a:t>
            </a:r>
            <a:r>
              <a:rPr kumimoji="0" lang="en-US" altLang="ja-JP" sz="2400" dirty="0">
                <a:solidFill>
                  <a:schemeClr val="bg1"/>
                </a:solidFill>
              </a:rPr>
              <a:t>usually denoted by</a:t>
            </a:r>
            <a:r>
              <a:rPr kumimoji="0" lang="en-US" altLang="ja-JP" sz="2400" dirty="0">
                <a:solidFill>
                  <a:prstClr val="black"/>
                </a:solidFill>
              </a:rPr>
              <a:t> </a:t>
            </a:r>
            <a:r>
              <a:rPr kumimoji="0" lang="en-US" altLang="ja-JP" sz="2400" b="1" dirty="0">
                <a:solidFill>
                  <a:srgbClr val="FF0000"/>
                </a:solidFill>
                <a:latin typeface="cmsy10" pitchFamily="34" charset="0"/>
              </a:rPr>
              <a:t>­</a:t>
            </a:r>
            <a:r>
              <a:rPr kumimoji="0" lang="en-US" altLang="ja-JP" sz="2400" b="1" dirty="0">
                <a:solidFill>
                  <a:prstClr val="black"/>
                </a:solidFill>
                <a:latin typeface="cmsy10" pitchFamily="34" charset="0"/>
              </a:rPr>
              <a:t>  </a:t>
            </a:r>
            <a:r>
              <a:rPr kumimoji="0" lang="en-US" altLang="ja-JP" sz="2400" dirty="0">
                <a:solidFill>
                  <a:schemeClr val="bg1"/>
                </a:solidFill>
              </a:rPr>
              <a:t>(tensor)</a:t>
            </a:r>
            <a:endParaRPr lang="de-AT" sz="28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94094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17" grpId="0" animBg="1"/>
      <p:bldP spid="8" grpId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990600" y="2133600"/>
            <a:ext cx="6172200" cy="2438400"/>
          </a:xfrm>
          <a:prstGeom prst="roundRect">
            <a:avLst/>
          </a:prstGeom>
          <a:noFill/>
          <a:ln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Parallel composition via sync</a:t>
            </a:r>
          </a:p>
        </p:txBody>
      </p:sp>
      <p:pic>
        <p:nvPicPr>
          <p:cNvPr id="10" name="Picture 9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558327" y="2514600"/>
            <a:ext cx="5081323" cy="1729742"/>
          </a:xfrm>
          <a:prstGeom prst="rect">
            <a:avLst/>
          </a:prstGeom>
          <a:noFill/>
          <a:ln/>
          <a:effectLst/>
        </p:spPr>
      </p:pic>
      <p:sp>
        <p:nvSpPr>
          <p:cNvPr id="109587" name="AutoShape 19"/>
          <p:cNvSpPr>
            <a:spLocks noChangeArrowheads="1"/>
          </p:cNvSpPr>
          <p:nvPr/>
        </p:nvSpPr>
        <p:spPr bwMode="auto">
          <a:xfrm>
            <a:off x="6400800" y="4343400"/>
            <a:ext cx="2514600" cy="838200"/>
          </a:xfrm>
          <a:prstGeom prst="wedgeRoundRectCallout">
            <a:avLst>
              <a:gd name="adj1" fmla="val -83154"/>
              <a:gd name="adj2" fmla="val -55789"/>
              <a:gd name="adj3" fmla="val 16667"/>
            </a:avLst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ja-JP" sz="2400" b="1" dirty="0">
                <a:solidFill>
                  <a:srgbClr val="00B050"/>
                </a:solidFill>
                <a:latin typeface="cmsy10" pitchFamily="34" charset="0"/>
              </a:rPr>
              <a:t>­</a:t>
            </a:r>
            <a:r>
              <a:rPr lang="en-US" altLang="ja-JP" sz="2400" b="1" dirty="0">
                <a:solidFill>
                  <a:schemeClr val="bg1"/>
                </a:solidFill>
                <a:latin typeface="cmsy10" pitchFamily="34" charset="0"/>
              </a:rPr>
              <a:t> </a:t>
            </a:r>
            <a:r>
              <a:rPr lang="en-US" altLang="ja-JP" sz="2400" dirty="0">
                <a:solidFill>
                  <a:schemeClr val="bg1"/>
                </a:solidFill>
              </a:rPr>
              <a:t>on </a:t>
            </a:r>
            <a:r>
              <a:rPr lang="en-US" altLang="ja-JP" sz="2400" dirty="0" smtClean="0">
                <a:solidFill>
                  <a:schemeClr val="bg1"/>
                </a:solidFill>
              </a:rPr>
              <a:t>the base </a:t>
            </a:r>
            <a:r>
              <a:rPr lang="en-US" altLang="ja-JP" sz="2400" dirty="0">
                <a:solidFill>
                  <a:schemeClr val="bg1"/>
                </a:solidFill>
              </a:rPr>
              <a:t>category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209800" y="5257800"/>
            <a:ext cx="2133600" cy="990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</a:t>
            </a:r>
            <a:r>
              <a:rPr lang="de-AT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</a:t>
            </a:r>
            <a:endParaRPr lang="de-AT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486400" y="5257800"/>
            <a:ext cx="1752600" cy="990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</a:t>
            </a:r>
            <a:r>
              <a:rPr lang="en-US" altLang="ja-JP" sz="3200" b="1" dirty="0" smtClean="0">
                <a:solidFill>
                  <a:srgbClr val="FF0000"/>
                </a:solidFill>
                <a:latin typeface="cmsy10" pitchFamily="34" charset="0"/>
              </a:rPr>
              <a:t>­</a:t>
            </a:r>
            <a:endParaRPr lang="de-AT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343400" y="5486400"/>
            <a:ext cx="1143000" cy="533400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7" name="Rounded Rectangle 26"/>
          <p:cNvSpPr/>
          <p:nvPr/>
        </p:nvSpPr>
        <p:spPr>
          <a:xfrm>
            <a:off x="5029200" y="1143000"/>
            <a:ext cx="3733800" cy="762000"/>
          </a:xfrm>
          <a:prstGeom prst="roundRect">
            <a:avLst>
              <a:gd name="adj" fmla="val 21343"/>
            </a:avLst>
          </a:prstGeom>
          <a:solidFill>
            <a:srgbClr val="F7F9AD"/>
          </a:solidFill>
          <a:ln>
            <a:solidFill>
              <a:srgbClr val="FFCC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Clr>
                <a:schemeClr val="accent5"/>
              </a:buClr>
            </a:pPr>
            <a:r>
              <a:rPr lang="en-US" altLang="ja-JP" sz="2000" b="1" dirty="0" err="1" smtClean="0"/>
              <a:t>sync</a:t>
            </a:r>
            <a:r>
              <a:rPr lang="en-US" altLang="ja-JP" sz="2000" i="1" baseline="-25000" dirty="0" err="1" smtClean="0"/>
              <a:t>X,Y</a:t>
            </a:r>
            <a:r>
              <a:rPr lang="en-US" altLang="ja-JP" sz="2000" i="1" baseline="-25000" dirty="0" smtClean="0"/>
              <a:t>  </a:t>
            </a:r>
            <a:r>
              <a:rPr lang="en-US" altLang="ja-JP" sz="2000" dirty="0" smtClean="0"/>
              <a:t>:  </a:t>
            </a:r>
            <a:r>
              <a:rPr lang="en-US" altLang="ja-JP" sz="2000" i="1" dirty="0" smtClean="0"/>
              <a:t>FX </a:t>
            </a:r>
            <a:r>
              <a:rPr lang="en-US" altLang="ja-JP" sz="2000" b="1" dirty="0" smtClean="0">
                <a:solidFill>
                  <a:srgbClr val="009900"/>
                </a:solidFill>
                <a:latin typeface="cmsy10" pitchFamily="34" charset="0"/>
              </a:rPr>
              <a:t>­</a:t>
            </a:r>
            <a:r>
              <a:rPr lang="en-US" altLang="ja-JP" sz="2000" b="1" i="1" dirty="0" smtClean="0"/>
              <a:t> </a:t>
            </a:r>
            <a:r>
              <a:rPr lang="en-US" altLang="ja-JP" sz="2000" i="1" dirty="0" smtClean="0"/>
              <a:t>FY   F</a:t>
            </a:r>
            <a:r>
              <a:rPr lang="en-US" altLang="ja-JP" sz="2000" dirty="0" smtClean="0"/>
              <a:t>(</a:t>
            </a:r>
            <a:r>
              <a:rPr lang="en-US" altLang="ja-JP" sz="2000" i="1" dirty="0" smtClean="0"/>
              <a:t>X </a:t>
            </a:r>
            <a:r>
              <a:rPr lang="en-US" altLang="ja-JP" sz="2000" b="1" dirty="0" smtClean="0">
                <a:solidFill>
                  <a:srgbClr val="009900"/>
                </a:solidFill>
                <a:latin typeface="cmsy10" pitchFamily="34" charset="0"/>
              </a:rPr>
              <a:t>­</a:t>
            </a:r>
            <a:r>
              <a:rPr lang="en-US" altLang="ja-JP" sz="2000" i="1" dirty="0" smtClean="0"/>
              <a:t> Y</a:t>
            </a:r>
            <a:r>
              <a:rPr lang="en-US" altLang="ja-JP" sz="2000" dirty="0" smtClean="0"/>
              <a:t>)</a:t>
            </a:r>
          </a:p>
        </p:txBody>
      </p:sp>
    </p:spTree>
    <p:custDataLst>
      <p:tags r:id="rId1"/>
    </p:custDataLst>
  </p:cSld>
  <p:clrMapOvr>
    <a:masterClrMapping/>
  </p:clrMapOvr>
  <p:transition advTm="94094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08" name="AutoShape 16"/>
          <p:cNvSpPr>
            <a:spLocks noChangeArrowheads="1"/>
          </p:cNvSpPr>
          <p:nvPr/>
        </p:nvSpPr>
        <p:spPr bwMode="auto">
          <a:xfrm>
            <a:off x="1371600" y="2819400"/>
            <a:ext cx="7010400" cy="685800"/>
          </a:xfrm>
          <a:prstGeom prst="roundRect">
            <a:avLst>
              <a:gd name="adj" fmla="val 16667"/>
            </a:avLst>
          </a:prstGeom>
          <a:solidFill>
            <a:srgbClr val="FAFBCD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de-AT"/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ja-JP" sz="25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ja-JP" sz="2500" i="1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ja-JP" sz="2500" b="1" u="sng" dirty="0" smtClean="0"/>
              <a:t>CSP-style</a:t>
            </a:r>
            <a:r>
              <a:rPr lang="en-US" altLang="ja-JP" sz="2500" dirty="0" smtClean="0"/>
              <a:t> (Hoare)  </a:t>
            </a:r>
          </a:p>
          <a:p>
            <a:pPr eaLnBrk="1" hangingPunct="1">
              <a:lnSpc>
                <a:spcPct val="80000"/>
              </a:lnSpc>
            </a:pPr>
            <a:endParaRPr lang="en-US" altLang="ja-JP" sz="2500" dirty="0" smtClean="0"/>
          </a:p>
          <a:p>
            <a:pPr eaLnBrk="1" hangingPunct="1">
              <a:lnSpc>
                <a:spcPct val="80000"/>
              </a:lnSpc>
            </a:pPr>
            <a:endParaRPr lang="en-US" altLang="ja-JP" sz="2500" dirty="0" smtClean="0"/>
          </a:p>
          <a:p>
            <a:pPr eaLnBrk="1" hangingPunct="1">
              <a:lnSpc>
                <a:spcPct val="80000"/>
              </a:lnSpc>
            </a:pPr>
            <a:endParaRPr lang="en-US" altLang="ja-JP" sz="2500" dirty="0" smtClean="0"/>
          </a:p>
          <a:p>
            <a:pPr eaLnBrk="1" hangingPunct="1">
              <a:lnSpc>
                <a:spcPct val="80000"/>
              </a:lnSpc>
            </a:pPr>
            <a:endParaRPr lang="en-US" altLang="ja-JP" sz="2500" b="1" u="sng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ja-JP" sz="2500" b="1" u="sng" dirty="0" smtClean="0"/>
              <a:t>CCS-style</a:t>
            </a:r>
            <a:r>
              <a:rPr lang="en-US" altLang="ja-JP" sz="2500" dirty="0" smtClean="0"/>
              <a:t> (Milner)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2500" dirty="0" smtClean="0"/>
              <a:t>	Assuming</a:t>
            </a:r>
          </a:p>
          <a:p>
            <a:pPr eaLnBrk="1" hangingPunct="1">
              <a:lnSpc>
                <a:spcPct val="80000"/>
              </a:lnSpc>
            </a:pPr>
            <a:endParaRPr lang="en-US" altLang="ja-JP" sz="2500" b="1" u="sng" dirty="0" smtClean="0"/>
          </a:p>
          <a:p>
            <a:pPr eaLnBrk="1" hangingPunct="1">
              <a:lnSpc>
                <a:spcPct val="80000"/>
              </a:lnSpc>
            </a:pPr>
            <a:endParaRPr lang="en-US" altLang="ja-JP" sz="2500" b="1" u="sng" dirty="0" smtClean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dirty="0" smtClean="0"/>
              <a:t>Examples of </a:t>
            </a:r>
            <a:br>
              <a:rPr lang="en-US" altLang="ja-JP" sz="3200" dirty="0" smtClean="0"/>
            </a:br>
            <a:r>
              <a:rPr lang="en-US" altLang="ja-JP" sz="3200" b="1" dirty="0" smtClean="0"/>
              <a:t>sync </a:t>
            </a:r>
            <a:r>
              <a:rPr lang="en-US" altLang="ja-JP" sz="3200" dirty="0" smtClean="0"/>
              <a:t>: </a:t>
            </a:r>
            <a:r>
              <a:rPr lang="en-US" altLang="ja-JP" sz="3200" dirty="0" smtClean="0">
                <a:latin typeface="cmmi10" pitchFamily="34" charset="0"/>
                <a:sym typeface="Wingdings" pitchFamily="2" charset="2"/>
              </a:rPr>
              <a:t>FX</a:t>
            </a:r>
            <a:r>
              <a:rPr lang="en-US" altLang="ja-JP" sz="3200" i="1" dirty="0" smtClean="0">
                <a:sym typeface="Wingdings" pitchFamily="2" charset="2"/>
              </a:rPr>
              <a:t> </a:t>
            </a:r>
            <a:r>
              <a:rPr lang="en-US" altLang="ja-JP" sz="3200" b="1" dirty="0" smtClean="0">
                <a:latin typeface="cmsy10" pitchFamily="34" charset="0"/>
                <a:sym typeface="Wingdings" pitchFamily="2" charset="2"/>
              </a:rPr>
              <a:t>­</a:t>
            </a:r>
            <a:r>
              <a:rPr lang="en-US" altLang="ja-JP" sz="3200" b="1" i="1" dirty="0" smtClean="0">
                <a:sym typeface="Wingdings" pitchFamily="2" charset="2"/>
              </a:rPr>
              <a:t> </a:t>
            </a:r>
            <a:r>
              <a:rPr lang="en-US" altLang="ja-JP" sz="3200" dirty="0" smtClean="0">
                <a:latin typeface="cmmi10" pitchFamily="34" charset="0"/>
                <a:sym typeface="Wingdings" pitchFamily="2" charset="2"/>
              </a:rPr>
              <a:t>FY</a:t>
            </a:r>
            <a:r>
              <a:rPr lang="en-US" altLang="ja-JP" sz="3200" i="1" dirty="0" smtClean="0">
                <a:sym typeface="Wingdings" pitchFamily="2" charset="2"/>
              </a:rPr>
              <a:t>   </a:t>
            </a:r>
            <a:r>
              <a:rPr lang="en-US" altLang="ja-JP" sz="3200" dirty="0" smtClean="0">
                <a:latin typeface="cmmi10" pitchFamily="34" charset="0"/>
                <a:sym typeface="Wingdings" pitchFamily="2" charset="2"/>
              </a:rPr>
              <a:t>F</a:t>
            </a:r>
            <a:r>
              <a:rPr lang="en-US" altLang="ja-JP" sz="3200" dirty="0" smtClean="0">
                <a:sym typeface="Wingdings" pitchFamily="2" charset="2"/>
              </a:rPr>
              <a:t>(</a:t>
            </a:r>
            <a:r>
              <a:rPr lang="en-US" altLang="ja-JP" sz="3200" dirty="0" smtClean="0">
                <a:latin typeface="cmmi10" pitchFamily="34" charset="0"/>
                <a:sym typeface="Wingdings" pitchFamily="2" charset="2"/>
              </a:rPr>
              <a:t>X</a:t>
            </a:r>
            <a:r>
              <a:rPr lang="en-US" altLang="ja-JP" sz="3200" i="1" dirty="0" smtClean="0">
                <a:sym typeface="Wingdings" pitchFamily="2" charset="2"/>
              </a:rPr>
              <a:t> </a:t>
            </a:r>
            <a:r>
              <a:rPr lang="en-US" altLang="ja-JP" sz="3200" b="1" dirty="0" smtClean="0">
                <a:latin typeface="cmsy10" pitchFamily="34" charset="0"/>
                <a:sym typeface="Wingdings" pitchFamily="2" charset="2"/>
              </a:rPr>
              <a:t>­</a:t>
            </a:r>
            <a:r>
              <a:rPr lang="en-US" altLang="ja-JP" sz="3200" i="1" dirty="0" smtClean="0">
                <a:sym typeface="Wingdings" pitchFamily="2" charset="2"/>
              </a:rPr>
              <a:t> </a:t>
            </a:r>
            <a:r>
              <a:rPr lang="en-US" altLang="ja-JP" sz="3200" dirty="0" smtClean="0">
                <a:latin typeface="cmmi10" pitchFamily="34" charset="0"/>
                <a:sym typeface="Wingdings" pitchFamily="2" charset="2"/>
              </a:rPr>
              <a:t>Y</a:t>
            </a:r>
            <a:r>
              <a:rPr lang="en-US" altLang="ja-JP" sz="3200" dirty="0" smtClean="0">
                <a:sym typeface="Wingdings" pitchFamily="2" charset="2"/>
              </a:rPr>
              <a:t>)</a:t>
            </a:r>
          </a:p>
        </p:txBody>
      </p:sp>
      <p:pic>
        <p:nvPicPr>
          <p:cNvPr id="110598" name="Picture 6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91000" y="3886200"/>
            <a:ext cx="3200400" cy="392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10602" name="Picture 10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2895600"/>
            <a:ext cx="6837363" cy="511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10606" name="Picture 14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0800" y="4343400"/>
            <a:ext cx="4191000" cy="292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10607" name="Picture 15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2133600"/>
            <a:ext cx="3201988" cy="407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10610" name="AutoShape 18"/>
          <p:cNvSpPr>
            <a:spLocks noChangeArrowheads="1"/>
          </p:cNvSpPr>
          <p:nvPr/>
        </p:nvSpPr>
        <p:spPr bwMode="auto">
          <a:xfrm>
            <a:off x="1371600" y="4876800"/>
            <a:ext cx="7010400" cy="685800"/>
          </a:xfrm>
          <a:prstGeom prst="roundRect">
            <a:avLst>
              <a:gd name="adj" fmla="val 16667"/>
            </a:avLst>
          </a:prstGeom>
          <a:solidFill>
            <a:srgbClr val="FAFBCD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de-AT"/>
          </a:p>
        </p:txBody>
      </p:sp>
      <p:sp>
        <p:nvSpPr>
          <p:cNvPr id="12" name="Rounded Rectangle 11"/>
          <p:cNvSpPr/>
          <p:nvPr/>
        </p:nvSpPr>
        <p:spPr>
          <a:xfrm>
            <a:off x="4800600" y="5791200"/>
            <a:ext cx="4038600" cy="60960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0099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800" b="1" i="1" dirty="0" smtClean="0"/>
              <a:t>C </a:t>
            </a:r>
            <a:r>
              <a:rPr lang="en-US" altLang="ja-JP" sz="2800" dirty="0" smtClean="0"/>
              <a:t>= </a:t>
            </a:r>
            <a:r>
              <a:rPr lang="en-US" altLang="ja-JP" sz="2800" b="1" dirty="0" smtClean="0"/>
              <a:t>Sets</a:t>
            </a:r>
            <a:r>
              <a:rPr lang="en-US" altLang="ja-JP" sz="2800" dirty="0" smtClean="0"/>
              <a:t>, </a:t>
            </a:r>
            <a:r>
              <a:rPr lang="en-US" altLang="ja-JP" sz="2800" b="1" dirty="0" smtClean="0"/>
              <a:t> </a:t>
            </a:r>
            <a:r>
              <a:rPr lang="en-US" altLang="ja-JP" sz="2800" i="1" dirty="0" smtClean="0"/>
              <a:t>F </a:t>
            </a:r>
            <a:r>
              <a:rPr lang="en-US" altLang="ja-JP" sz="2800" dirty="0" smtClean="0"/>
              <a:t>= </a:t>
            </a:r>
            <a:r>
              <a:rPr lang="en-US" altLang="ja-JP" sz="2800" i="1" dirty="0" err="1" smtClean="0"/>
              <a:t>P</a:t>
            </a:r>
            <a:r>
              <a:rPr lang="en-US" altLang="ja-JP" sz="2800" baseline="-25000" dirty="0" err="1" smtClean="0"/>
              <a:t>fin</a:t>
            </a:r>
            <a:r>
              <a:rPr lang="en-US" altLang="ja-JP" sz="2800" dirty="0" smtClean="0"/>
              <a:t>(</a:t>
            </a:r>
            <a:r>
              <a:rPr lang="en-US" altLang="ja-JP" sz="2800" dirty="0" smtClean="0">
                <a:latin typeface="Symbol" pitchFamily="18" charset="2"/>
                <a:sym typeface="Symbol" pitchFamily="18" charset="2"/>
              </a:rPr>
              <a:t></a:t>
            </a:r>
            <a:r>
              <a:rPr lang="en-US" altLang="ja-JP" sz="2800" dirty="0" smtClean="0"/>
              <a:t> x _)</a:t>
            </a:r>
            <a:endParaRPr lang="de-AT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105400" y="6324600"/>
            <a:ext cx="4038600" cy="609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800" i="1" dirty="0" smtClean="0"/>
              <a:t>F-</a:t>
            </a:r>
            <a:r>
              <a:rPr lang="en-US" altLang="ja-JP" sz="2800" dirty="0" err="1" smtClean="0"/>
              <a:t>coalgebra</a:t>
            </a:r>
            <a:r>
              <a:rPr lang="en-US" altLang="ja-JP" sz="2800" dirty="0" smtClean="0"/>
              <a:t> = LTS</a:t>
            </a:r>
            <a:endParaRPr lang="de-AT" b="1" dirty="0">
              <a:solidFill>
                <a:schemeClr val="tx1"/>
              </a:solidFill>
            </a:endParaRPr>
          </a:p>
        </p:txBody>
      </p:sp>
      <p:pic>
        <p:nvPicPr>
          <p:cNvPr id="110604" name="Picture 12" descr="TP_tmp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4953000"/>
            <a:ext cx="6856413" cy="512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7" name="Rounded Rectangle 16"/>
          <p:cNvSpPr/>
          <p:nvPr/>
        </p:nvSpPr>
        <p:spPr>
          <a:xfrm>
            <a:off x="5410200" y="1447800"/>
            <a:ext cx="3505200" cy="4572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b="1" dirty="0" smtClean="0"/>
              <a:t>x : Sets</a:t>
            </a:r>
            <a:r>
              <a:rPr lang="en-US" altLang="ja-JP" sz="2400" b="1" dirty="0"/>
              <a:t> </a:t>
            </a:r>
            <a:r>
              <a:rPr lang="en-US" altLang="ja-JP" sz="2400" dirty="0" smtClean="0"/>
              <a:t>x </a:t>
            </a:r>
            <a:r>
              <a:rPr lang="en-US" altLang="ja-JP" sz="2400" b="1" dirty="0">
                <a:solidFill>
                  <a:prstClr val="black"/>
                </a:solidFill>
              </a:rPr>
              <a:t>Sets </a:t>
            </a:r>
            <a:r>
              <a:rPr lang="en-US" altLang="ja-JP" sz="2400" b="1" dirty="0" smtClean="0">
                <a:solidFill>
                  <a:prstClr val="black"/>
                </a:solidFill>
              </a:rPr>
              <a:t> </a:t>
            </a:r>
            <a:r>
              <a:rPr lang="en-US" altLang="ja-JP" sz="2400" b="1" dirty="0">
                <a:solidFill>
                  <a:prstClr val="black"/>
                </a:solidFill>
              </a:rPr>
              <a:t>Sets </a:t>
            </a:r>
            <a:endParaRPr lang="de-AT" sz="24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343400" y="152400"/>
            <a:ext cx="4648200" cy="6096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en-US" altLang="ja-JP" sz="2400" b="1" dirty="0" smtClean="0">
                <a:solidFill>
                  <a:srgbClr val="FF0000"/>
                </a:solidFill>
                <a:latin typeface="cmsy10" pitchFamily="34" charset="0"/>
              </a:rPr>
              <a:t>­ </a:t>
            </a:r>
            <a:r>
              <a:rPr kumimoji="0" lang="en-US" altLang="ja-JP" sz="2400" b="1" dirty="0" smtClean="0">
                <a:solidFill>
                  <a:schemeClr val="bg1">
                    <a:lumMod val="95000"/>
                  </a:schemeClr>
                </a:solidFill>
                <a:latin typeface="cmsy10" pitchFamily="34" charset="0"/>
              </a:rPr>
              <a:t> </a:t>
            </a:r>
            <a:r>
              <a:rPr kumimoji="0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:  </a:t>
            </a:r>
            <a:r>
              <a:rPr kumimoji="0" lang="en-US" altLang="ja-JP" sz="2400" b="1" dirty="0" err="1" smtClean="0">
                <a:solidFill>
                  <a:schemeClr val="bg1">
                    <a:lumMod val="95000"/>
                  </a:schemeClr>
                </a:solidFill>
              </a:rPr>
              <a:t>Coalg</a:t>
            </a:r>
            <a:r>
              <a:rPr kumimoji="0" lang="en-US" altLang="ja-JP" sz="2400" b="1" i="1" baseline="-25000" dirty="0" err="1" smtClean="0">
                <a:solidFill>
                  <a:schemeClr val="bg1">
                    <a:lumMod val="95000"/>
                  </a:schemeClr>
                </a:solidFill>
              </a:rPr>
              <a:t>F</a:t>
            </a:r>
            <a:r>
              <a:rPr kumimoji="0" lang="en-US" altLang="ja-JP" sz="2400" b="1" i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0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x </a:t>
            </a:r>
            <a:r>
              <a:rPr kumimoji="0" lang="en-US" altLang="ja-JP" sz="2400" b="1" dirty="0" err="1" smtClean="0">
                <a:solidFill>
                  <a:schemeClr val="bg1">
                    <a:lumMod val="95000"/>
                  </a:schemeClr>
                </a:solidFill>
              </a:rPr>
              <a:t>Coalg</a:t>
            </a:r>
            <a:r>
              <a:rPr kumimoji="0" lang="en-US" altLang="ja-JP" sz="2400" b="1" i="1" baseline="-25000" dirty="0" err="1" smtClean="0">
                <a:solidFill>
                  <a:schemeClr val="bg1">
                    <a:lumMod val="95000"/>
                  </a:schemeClr>
                </a:solidFill>
              </a:rPr>
              <a:t>F</a:t>
            </a:r>
            <a:r>
              <a:rPr kumimoji="0" lang="en-US" altLang="ja-JP" sz="2400" b="1" i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0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 </a:t>
            </a:r>
            <a:r>
              <a:rPr kumimoji="0" lang="en-US" altLang="ja-JP" sz="2400" b="1" dirty="0" err="1" smtClean="0">
                <a:solidFill>
                  <a:schemeClr val="bg1">
                    <a:lumMod val="95000"/>
                  </a:schemeClr>
                </a:solidFill>
              </a:rPr>
              <a:t>Coalg</a:t>
            </a:r>
            <a:r>
              <a:rPr kumimoji="0" lang="en-US" altLang="ja-JP" sz="2400" b="1" i="1" baseline="-25000" dirty="0" err="1" smtClean="0">
                <a:solidFill>
                  <a:schemeClr val="bg1">
                    <a:lumMod val="95000"/>
                  </a:schemeClr>
                </a:solidFill>
              </a:rPr>
              <a:t>F</a:t>
            </a:r>
            <a:endParaRPr lang="de-AT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Up Arrow 19"/>
          <p:cNvSpPr/>
          <p:nvPr/>
        </p:nvSpPr>
        <p:spPr>
          <a:xfrm>
            <a:off x="7467600" y="685800"/>
            <a:ext cx="1371600" cy="762000"/>
          </a:xfrm>
          <a:prstGeom prst="upArrow">
            <a:avLst>
              <a:gd name="adj1" fmla="val 67866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 smtClean="0"/>
              <a:t>lifting</a:t>
            </a:r>
            <a:endParaRPr lang="de-AT" sz="2400" dirty="0"/>
          </a:p>
        </p:txBody>
      </p:sp>
      <p:sp>
        <p:nvSpPr>
          <p:cNvPr id="21" name="Oval Callout 20"/>
          <p:cNvSpPr/>
          <p:nvPr/>
        </p:nvSpPr>
        <p:spPr>
          <a:xfrm>
            <a:off x="5715000" y="685800"/>
            <a:ext cx="1676400" cy="762000"/>
          </a:xfrm>
          <a:prstGeom prst="wedgeEllipseCallout">
            <a:avLst>
              <a:gd name="adj1" fmla="val 53217"/>
              <a:gd name="adj2" fmla="val 34136"/>
            </a:avLst>
          </a:prstGeom>
          <a:gradFill flip="none" rotWithShape="1">
            <a:gsLst>
              <a:gs pos="0">
                <a:srgbClr val="FFCC00">
                  <a:shade val="30000"/>
                  <a:satMod val="115000"/>
                </a:srgbClr>
              </a:gs>
              <a:gs pos="50000">
                <a:srgbClr val="FFCC00">
                  <a:shade val="67500"/>
                  <a:satMod val="115000"/>
                </a:srgbClr>
              </a:gs>
              <a:gs pos="100000">
                <a:srgbClr val="FFCC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de-AT" sz="2000" b="1" i="1" spc="150" dirty="0" smtClean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</a:t>
            </a:r>
            <a:r>
              <a:rPr lang="de-AT" sz="2000" b="1" spc="150" dirty="0" smtClean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with sync</a:t>
            </a:r>
            <a:endParaRPr lang="de-AT" sz="2000" b="1" spc="150" dirty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 advTm="94094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8" grpId="0" animBg="1"/>
      <p:bldP spid="110610" grpId="0" animBg="1"/>
      <p:bldP spid="12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895600" y="4191000"/>
            <a:ext cx="4572000" cy="2286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370013" y="3048000"/>
            <a:ext cx="7313612" cy="3505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ja-JP" b="1" spc="-300" dirty="0" smtClean="0">
                <a:solidFill>
                  <a:srgbClr val="3333FF"/>
                </a:solidFill>
              </a:rPr>
              <a:t>||</a:t>
            </a:r>
            <a:r>
              <a:rPr lang="en-US" altLang="ja-JP" b="1" dirty="0" smtClean="0">
                <a:solidFill>
                  <a:srgbClr val="3333FF"/>
                </a:solidFill>
              </a:rPr>
              <a:t>    </a:t>
            </a:r>
            <a:r>
              <a:rPr lang="en-US" altLang="ja-JP" dirty="0" smtClean="0"/>
              <a:t>“composition of states/</a:t>
            </a:r>
            <a:r>
              <a:rPr lang="en-US" altLang="ja-JP" i="1" dirty="0" smtClean="0"/>
              <a:t>behavior</a:t>
            </a:r>
            <a:r>
              <a:rPr lang="en-US" altLang="ja-JP" dirty="0" smtClean="0"/>
              <a:t>”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ja-JP" dirty="0" smtClean="0"/>
              <a:t>	     arises by </a:t>
            </a:r>
            <a:r>
              <a:rPr lang="en-US" altLang="ja-JP" b="1" dirty="0" err="1" smtClean="0"/>
              <a:t>coinduction</a:t>
            </a:r>
            <a:endParaRPr lang="en-US" altLang="ja-JP" b="1" dirty="0" smtClean="0"/>
          </a:p>
          <a:p>
            <a:pPr eaLnBrk="1" hangingPunct="1">
              <a:buFont typeface="Wingdings" pitchFamily="2" charset="2"/>
              <a:buNone/>
            </a:pPr>
            <a:endParaRPr lang="en-US" altLang="ja-JP" dirty="0" smtClean="0"/>
          </a:p>
          <a:p>
            <a:pPr eaLnBrk="1" hangingPunct="1">
              <a:buFont typeface="Wingdings" pitchFamily="2" charset="2"/>
              <a:buNone/>
            </a:pPr>
            <a:endParaRPr lang="en-US" altLang="ja-JP" dirty="0" smtClean="0"/>
          </a:p>
          <a:p>
            <a:pPr eaLnBrk="1" hangingPunct="1">
              <a:buFont typeface="Wingdings" pitchFamily="2" charset="2"/>
              <a:buNone/>
            </a:pPr>
            <a:endParaRPr lang="en-US" altLang="ja-JP" dirty="0" smtClean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Inner composition</a:t>
            </a: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1219200" y="1828800"/>
            <a:ext cx="7696200" cy="1066800"/>
          </a:xfrm>
          <a:prstGeom prst="roundRect">
            <a:avLst>
              <a:gd name="adj" fmla="val 16667"/>
            </a:avLst>
          </a:prstGeom>
          <a:solidFill>
            <a:srgbClr val="FAFBCD"/>
          </a:solidFill>
          <a:ln>
            <a:solidFill>
              <a:srgbClr val="FFC0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de-AT"/>
          </a:p>
        </p:txBody>
      </p:sp>
      <p:pic>
        <p:nvPicPr>
          <p:cNvPr id="17413" name="Picture 6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1981200"/>
            <a:ext cx="6664325" cy="749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" name="Picture 9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200400" y="4724400"/>
            <a:ext cx="4030671" cy="1435389"/>
          </a:xfrm>
          <a:prstGeom prst="rect">
            <a:avLst/>
          </a:prstGeom>
          <a:noFill/>
          <a:ln/>
          <a:effectLst/>
        </p:spPr>
      </p:pic>
      <p:sp>
        <p:nvSpPr>
          <p:cNvPr id="9" name="Rounded Rectangle 8"/>
          <p:cNvSpPr/>
          <p:nvPr/>
        </p:nvSpPr>
        <p:spPr>
          <a:xfrm>
            <a:off x="1219200" y="1295400"/>
            <a:ext cx="1828800" cy="609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Aim</a:t>
            </a:r>
            <a:endParaRPr lang="de-AT" b="1" dirty="0"/>
          </a:p>
        </p:txBody>
      </p:sp>
    </p:spTree>
    <p:custDataLst>
      <p:tags r:id="rId1"/>
    </p:custDataLst>
  </p:cSld>
  <p:clrMapOvr>
    <a:masterClrMapping/>
  </p:clrMapOvr>
  <p:transition advTm="94094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1370013" y="1600199"/>
            <a:ext cx="7392987" cy="5029201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ja-JP" sz="2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ja-JP" sz="2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ja-JP" sz="2800" dirty="0" smtClean="0"/>
          </a:p>
          <a:p>
            <a:pPr marL="624078" indent="-514350">
              <a:lnSpc>
                <a:spcPct val="80000"/>
              </a:lnSpc>
              <a:buNone/>
            </a:pPr>
            <a:endParaRPr lang="en-US" altLang="ja-JP" sz="3600" b="1" i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624078" indent="-514350">
              <a:lnSpc>
                <a:spcPct val="80000"/>
              </a:lnSpc>
              <a:buNone/>
            </a:pPr>
            <a:r>
              <a:rPr lang="en-US" altLang="ja-JP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for</a:t>
            </a:r>
            <a:r>
              <a:rPr lang="en-US" altLang="ja-JP" sz="2800" b="1" i="1" dirty="0" smtClean="0"/>
              <a:t>  </a:t>
            </a:r>
            <a:r>
              <a:rPr lang="en-US" altLang="ja-JP" sz="2800" b="1" dirty="0" smtClean="0">
                <a:solidFill>
                  <a:srgbClr val="FF0000"/>
                </a:solidFill>
                <a:latin typeface="cmsy10" pitchFamily="34" charset="0"/>
              </a:rPr>
              <a:t>­ </a:t>
            </a:r>
            <a:r>
              <a:rPr lang="en-US" altLang="ja-JP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by</a:t>
            </a:r>
            <a:r>
              <a:rPr lang="de-AT" sz="2800" dirty="0" smtClean="0"/>
              <a:t>                                   </a:t>
            </a:r>
            <a:r>
              <a:rPr lang="de-AT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and</a:t>
            </a:r>
            <a:r>
              <a:rPr lang="de-AT" sz="2800" dirty="0" smtClean="0"/>
              <a:t> </a:t>
            </a:r>
            <a:r>
              <a:rPr lang="en-US" altLang="ja-JP" sz="2800" b="1" spc="-300" dirty="0" smtClean="0">
                <a:solidFill>
                  <a:srgbClr val="3333FF"/>
                </a:solidFill>
              </a:rPr>
              <a:t>||   </a:t>
            </a:r>
            <a:r>
              <a:rPr lang="en-US" altLang="ja-JP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by</a:t>
            </a:r>
            <a:r>
              <a:rPr lang="de-AT" sz="2800" dirty="0" smtClean="0"/>
              <a:t>                                  </a:t>
            </a:r>
          </a:p>
          <a:p>
            <a:pPr marL="624078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800" dirty="0" smtClean="0"/>
          </a:p>
          <a:p>
            <a:pPr marL="624078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800" dirty="0" smtClean="0"/>
          </a:p>
          <a:p>
            <a:pPr marL="624078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800" dirty="0" smtClean="0"/>
          </a:p>
          <a:p>
            <a:pPr marL="624078" indent="-514350">
              <a:lnSpc>
                <a:spcPct val="80000"/>
              </a:lnSpc>
              <a:buFont typeface="+mj-lt"/>
              <a:buAutoNum type="arabicPeriod"/>
            </a:pPr>
            <a:endParaRPr lang="de-AT" sz="2800" dirty="0" smtClean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Compositionality theorem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62000" y="1295400"/>
            <a:ext cx="1828800" cy="609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b="1" dirty="0" smtClean="0"/>
              <a:t>Theorem</a:t>
            </a:r>
            <a:endParaRPr lang="de-AT" b="1" dirty="0"/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685800" y="1828800"/>
            <a:ext cx="7696200" cy="1066800"/>
          </a:xfrm>
          <a:prstGeom prst="roundRect">
            <a:avLst>
              <a:gd name="adj" fmla="val 16667"/>
            </a:avLst>
          </a:prstGeom>
          <a:solidFill>
            <a:srgbClr val="FAFBCD"/>
          </a:solidFill>
          <a:ln>
            <a:solidFill>
              <a:srgbClr val="FFC0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de-AT"/>
          </a:p>
        </p:txBody>
      </p:sp>
      <p:pic>
        <p:nvPicPr>
          <p:cNvPr id="17" name="Picture 6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5400" y="1981200"/>
            <a:ext cx="6664325" cy="749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23" name="Group 22"/>
          <p:cNvGrpSpPr/>
          <p:nvPr/>
        </p:nvGrpSpPr>
        <p:grpSpPr>
          <a:xfrm>
            <a:off x="609600" y="4038600"/>
            <a:ext cx="4343400" cy="1600200"/>
            <a:chOff x="2819400" y="4191000"/>
            <a:chExt cx="4953000" cy="2286000"/>
          </a:xfrm>
        </p:grpSpPr>
        <p:sp>
          <p:nvSpPr>
            <p:cNvPr id="18" name="Rounded Rectangle 17"/>
            <p:cNvSpPr/>
            <p:nvPr/>
          </p:nvSpPr>
          <p:spPr>
            <a:xfrm>
              <a:off x="2819400" y="4191000"/>
              <a:ext cx="4953000" cy="60960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0" lang="en-US" altLang="ja-JP" sz="2400" b="1" dirty="0" smtClean="0">
                  <a:solidFill>
                    <a:srgbClr val="FF0000"/>
                  </a:solidFill>
                  <a:latin typeface="cmsy10" pitchFamily="34" charset="0"/>
                </a:rPr>
                <a:t>­ </a:t>
              </a:r>
              <a:r>
                <a:rPr kumimoji="0" lang="en-US" altLang="ja-JP" sz="2400" b="1" dirty="0" smtClean="0">
                  <a:solidFill>
                    <a:schemeClr val="bg1">
                      <a:lumMod val="95000"/>
                    </a:schemeClr>
                  </a:solidFill>
                  <a:latin typeface="cmsy10" pitchFamily="34" charset="0"/>
                </a:rPr>
                <a:t> </a:t>
              </a:r>
              <a:r>
                <a:rPr kumimoji="0" lang="en-US" altLang="ja-JP" sz="2400" b="1" dirty="0" smtClean="0">
                  <a:solidFill>
                    <a:schemeClr val="bg1">
                      <a:lumMod val="95000"/>
                    </a:schemeClr>
                  </a:solidFill>
                </a:rPr>
                <a:t>:  </a:t>
              </a:r>
              <a:r>
                <a:rPr kumimoji="0" lang="en-US" altLang="ja-JP" sz="2400" b="1" dirty="0" err="1" smtClean="0">
                  <a:solidFill>
                    <a:schemeClr val="bg1">
                      <a:lumMod val="95000"/>
                    </a:schemeClr>
                  </a:solidFill>
                </a:rPr>
                <a:t>Coalg</a:t>
              </a:r>
              <a:r>
                <a:rPr kumimoji="0" lang="en-US" altLang="ja-JP" sz="2400" b="1" i="1" baseline="-25000" dirty="0" err="1" smtClean="0">
                  <a:solidFill>
                    <a:schemeClr val="bg1">
                      <a:lumMod val="95000"/>
                    </a:schemeClr>
                  </a:solidFill>
                </a:rPr>
                <a:t>F</a:t>
              </a:r>
              <a:r>
                <a:rPr kumimoji="0" lang="en-US" altLang="ja-JP" sz="2400" b="1" i="1" dirty="0" smtClean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kumimoji="0" lang="en-US" altLang="ja-JP" sz="2400" b="1" dirty="0" smtClean="0">
                  <a:solidFill>
                    <a:schemeClr val="bg1">
                      <a:lumMod val="95000"/>
                    </a:schemeClr>
                  </a:solidFill>
                </a:rPr>
                <a:t>x </a:t>
              </a:r>
              <a:r>
                <a:rPr kumimoji="0" lang="en-US" altLang="ja-JP" sz="2400" b="1" dirty="0" err="1" smtClean="0">
                  <a:solidFill>
                    <a:schemeClr val="bg1">
                      <a:lumMod val="95000"/>
                    </a:schemeClr>
                  </a:solidFill>
                </a:rPr>
                <a:t>Coalg</a:t>
              </a:r>
              <a:r>
                <a:rPr kumimoji="0" lang="en-US" altLang="ja-JP" sz="2400" b="1" i="1" baseline="-25000" dirty="0" err="1" smtClean="0">
                  <a:solidFill>
                    <a:schemeClr val="bg1">
                      <a:lumMod val="95000"/>
                    </a:schemeClr>
                  </a:solidFill>
                </a:rPr>
                <a:t>F</a:t>
              </a:r>
              <a:r>
                <a:rPr kumimoji="0" lang="en-US" altLang="ja-JP" sz="2400" b="1" i="1" dirty="0" smtClean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kumimoji="0" lang="en-US" altLang="ja-JP" sz="2400" b="1" dirty="0" smtClean="0">
                  <a:solidFill>
                    <a:schemeClr val="bg1">
                      <a:lumMod val="95000"/>
                    </a:schemeClr>
                  </a:solidFill>
                </a:rPr>
                <a:t> </a:t>
              </a:r>
              <a:r>
                <a:rPr kumimoji="0" lang="en-US" altLang="ja-JP" sz="2400" b="1" dirty="0" err="1" smtClean="0">
                  <a:solidFill>
                    <a:schemeClr val="bg1">
                      <a:lumMod val="95000"/>
                    </a:schemeClr>
                  </a:solidFill>
                </a:rPr>
                <a:t>Coalg</a:t>
              </a:r>
              <a:r>
                <a:rPr kumimoji="0" lang="en-US" altLang="ja-JP" sz="2400" b="1" i="1" baseline="-25000" dirty="0" err="1" smtClean="0">
                  <a:solidFill>
                    <a:schemeClr val="bg1">
                      <a:lumMod val="95000"/>
                    </a:schemeClr>
                  </a:solidFill>
                </a:rPr>
                <a:t>F</a:t>
              </a:r>
              <a:endParaRPr lang="de-AT" sz="24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419600" y="5867400"/>
              <a:ext cx="3276600" cy="6096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0" lang="en-US" altLang="ja-JP" sz="2400" b="1" dirty="0" smtClean="0">
                  <a:solidFill>
                    <a:srgbClr val="00B050"/>
                  </a:solidFill>
                  <a:latin typeface="cmsy10" pitchFamily="34" charset="0"/>
                </a:rPr>
                <a:t>­</a:t>
              </a:r>
              <a:r>
                <a:rPr kumimoji="0" lang="en-US" altLang="ja-JP" sz="2400" b="1" dirty="0" smtClean="0">
                  <a:solidFill>
                    <a:srgbClr val="FF0000"/>
                  </a:solidFill>
                  <a:latin typeface="cmsy10" pitchFamily="34" charset="0"/>
                </a:rPr>
                <a:t>  </a:t>
              </a:r>
              <a:r>
                <a:rPr kumimoji="0" lang="en-US" altLang="ja-JP" sz="2400" b="1" dirty="0" smtClean="0">
                  <a:solidFill>
                    <a:schemeClr val="tx1"/>
                  </a:solidFill>
                </a:rPr>
                <a:t>:  C</a:t>
              </a:r>
              <a:r>
                <a:rPr kumimoji="0" lang="en-US" altLang="ja-JP" sz="2400" b="1" i="1" dirty="0" smtClean="0">
                  <a:solidFill>
                    <a:schemeClr val="tx1"/>
                  </a:solidFill>
                </a:rPr>
                <a:t> </a:t>
              </a:r>
              <a:r>
                <a:rPr kumimoji="0" lang="en-US" altLang="ja-JP" sz="2400" b="1" dirty="0" smtClean="0">
                  <a:solidFill>
                    <a:schemeClr val="tx1"/>
                  </a:solidFill>
                </a:rPr>
                <a:t>x C</a:t>
              </a:r>
              <a:r>
                <a:rPr kumimoji="0" lang="en-US" altLang="ja-JP" sz="2400" b="1" i="1" dirty="0" smtClean="0">
                  <a:solidFill>
                    <a:schemeClr val="tx1"/>
                  </a:solidFill>
                </a:rPr>
                <a:t> </a:t>
              </a:r>
              <a:r>
                <a:rPr kumimoji="0" lang="en-US" altLang="ja-JP" sz="2400" b="1" dirty="0" smtClean="0">
                  <a:solidFill>
                    <a:schemeClr val="tx1"/>
                  </a:solidFill>
                </a:rPr>
                <a:t> C</a:t>
              </a:r>
              <a:endParaRPr lang="de-AT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Up Arrow 19"/>
            <p:cNvSpPr/>
            <p:nvPr/>
          </p:nvSpPr>
          <p:spPr>
            <a:xfrm>
              <a:off x="5715000" y="4876800"/>
              <a:ext cx="1981200" cy="990600"/>
            </a:xfrm>
            <a:prstGeom prst="upArrow">
              <a:avLst>
                <a:gd name="adj1" fmla="val 67866"/>
                <a:gd name="adj2" fmla="val 50000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lifting</a:t>
              </a:r>
              <a:endParaRPr lang="de-AT" dirty="0"/>
            </a:p>
          </p:txBody>
        </p:sp>
        <p:sp>
          <p:nvSpPr>
            <p:cNvPr id="21" name="Oval Callout 20"/>
            <p:cNvSpPr/>
            <p:nvPr/>
          </p:nvSpPr>
          <p:spPr>
            <a:xfrm>
              <a:off x="3657600" y="4876800"/>
              <a:ext cx="1981200" cy="914400"/>
            </a:xfrm>
            <a:prstGeom prst="wedgeEllipseCallout">
              <a:avLst>
                <a:gd name="adj1" fmla="val 53217"/>
                <a:gd name="adj2" fmla="val 34136"/>
              </a:avLst>
            </a:prstGeom>
            <a:gradFill flip="none" rotWithShape="1">
              <a:gsLst>
                <a:gs pos="0">
                  <a:srgbClr val="FFCC00">
                    <a:shade val="30000"/>
                    <a:satMod val="115000"/>
                  </a:srgbClr>
                </a:gs>
                <a:gs pos="50000">
                  <a:srgbClr val="FFCC00">
                    <a:shade val="67500"/>
                    <a:satMod val="115000"/>
                  </a:srgbClr>
                </a:gs>
                <a:gs pos="100000">
                  <a:srgbClr val="FFCC00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>
                <a:spcBef>
                  <a:spcPts val="0"/>
                </a:spcBef>
              </a:pPr>
              <a:r>
                <a:rPr lang="de-AT" b="1" i="1" spc="150" dirty="0" smtClean="0">
                  <a:ln w="11430"/>
                  <a:solidFill>
                    <a:schemeClr val="tx1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F</a:t>
              </a:r>
              <a:r>
                <a:rPr lang="de-AT" b="1" spc="150" dirty="0" smtClean="0">
                  <a:ln w="11430"/>
                  <a:solidFill>
                    <a:schemeClr val="tx1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 with sync</a:t>
              </a:r>
              <a:endParaRPr lang="de-AT" b="1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5410200" y="3962400"/>
            <a:ext cx="3505200" cy="18288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5" name="Picture 24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562600" y="4343400"/>
            <a:ext cx="3276600" cy="1166852"/>
          </a:xfrm>
          <a:prstGeom prst="rect">
            <a:avLst/>
          </a:prstGeom>
          <a:noFill/>
          <a:ln/>
          <a:effectLst/>
        </p:spPr>
      </p:pic>
      <p:sp>
        <p:nvSpPr>
          <p:cNvPr id="28" name="Rounded Rectangle 27"/>
          <p:cNvSpPr/>
          <p:nvPr/>
        </p:nvSpPr>
        <p:spPr>
          <a:xfrm>
            <a:off x="1066800" y="6096000"/>
            <a:ext cx="7239000" cy="533400"/>
          </a:xfrm>
          <a:prstGeom prst="roundRect">
            <a:avLst/>
          </a:prstGeom>
          <a:solidFill>
            <a:srgbClr val="FAFBCD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400" dirty="0" smtClean="0">
                <a:solidFill>
                  <a:sysClr val="windowText" lastClr="000000"/>
                </a:solidFill>
              </a:rPr>
              <a:t>Assumptions: </a:t>
            </a:r>
            <a:r>
              <a:rPr kumimoji="0" lang="en-US" altLang="ja-JP" sz="2400" b="1" dirty="0" smtClean="0">
                <a:solidFill>
                  <a:srgbClr val="00B050"/>
                </a:solidFill>
                <a:latin typeface="cmsy10" pitchFamily="34" charset="0"/>
              </a:rPr>
              <a:t>­</a:t>
            </a:r>
            <a:r>
              <a:rPr lang="de-AT" sz="2400" spc="150" dirty="0" smtClean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,</a:t>
            </a:r>
            <a:r>
              <a:rPr kumimoji="0" lang="en-US" altLang="ja-JP" sz="2400" b="1" dirty="0" smtClean="0">
                <a:solidFill>
                  <a:srgbClr val="00B050"/>
                </a:solidFill>
                <a:latin typeface="cmsy10" pitchFamily="34" charset="0"/>
              </a:rPr>
              <a:t> </a:t>
            </a:r>
            <a:r>
              <a:rPr lang="de-AT" sz="2400" b="1" spc="150" dirty="0" smtClean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sync</a:t>
            </a:r>
            <a:r>
              <a:rPr lang="de-AT" sz="2400" spc="150" dirty="0" smtClean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, final exists</a:t>
            </a:r>
            <a:r>
              <a:rPr lang="de-AT" sz="2400" dirty="0" smtClean="0">
                <a:solidFill>
                  <a:sysClr val="windowText" lastClr="000000"/>
                </a:solidFill>
              </a:rPr>
              <a:t>  </a:t>
            </a:r>
            <a:endParaRPr lang="de-AT" sz="2400" dirty="0">
              <a:solidFill>
                <a:sysClr val="windowText" lastClr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94094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1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Equational properties</a:t>
            </a:r>
            <a:endParaRPr lang="de-AT" dirty="0"/>
          </a:p>
        </p:txBody>
      </p:sp>
      <p:sp>
        <p:nvSpPr>
          <p:cNvPr id="5" name="Rounded Rectangle 4"/>
          <p:cNvSpPr/>
          <p:nvPr/>
        </p:nvSpPr>
        <p:spPr>
          <a:xfrm>
            <a:off x="4800600" y="1447800"/>
            <a:ext cx="4114800" cy="1219200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associative</a:t>
            </a:r>
            <a:endParaRPr kumimoji="0" lang="en-US" altLang="ja-JP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msy10" pitchFamily="34" charset="0"/>
            </a:endParaRPr>
          </a:p>
          <a:p>
            <a:r>
              <a:rPr kumimoji="0" lang="en-US" altLang="ja-JP" sz="2400" b="1" dirty="0" smtClean="0">
                <a:solidFill>
                  <a:srgbClr val="FF0000"/>
                </a:solidFill>
                <a:latin typeface="cmsy10" pitchFamily="34" charset="0"/>
              </a:rPr>
              <a:t>­  </a:t>
            </a:r>
            <a:r>
              <a:rPr kumimoji="0" lang="en-US" altLang="ja-JP" sz="2400" b="1" dirty="0" smtClean="0">
                <a:solidFill>
                  <a:schemeClr val="bg1"/>
                </a:solidFill>
              </a:rPr>
              <a:t>:  </a:t>
            </a:r>
            <a:r>
              <a:rPr kumimoji="0" lang="en-US" altLang="ja-JP" sz="2400" b="1" dirty="0" err="1" smtClean="0">
                <a:solidFill>
                  <a:schemeClr val="bg1"/>
                </a:solidFill>
              </a:rPr>
              <a:t>Coalg</a:t>
            </a:r>
            <a:r>
              <a:rPr kumimoji="0" lang="en-US" altLang="ja-JP" sz="2400" b="1" i="1" baseline="-25000" dirty="0" err="1" smtClean="0">
                <a:solidFill>
                  <a:schemeClr val="bg1"/>
                </a:solidFill>
              </a:rPr>
              <a:t>F</a:t>
            </a:r>
            <a:r>
              <a:rPr kumimoji="0" lang="en-US" altLang="ja-JP" sz="2400" b="1" i="1" dirty="0" smtClean="0">
                <a:solidFill>
                  <a:schemeClr val="bg1"/>
                </a:solidFill>
              </a:rPr>
              <a:t> </a:t>
            </a:r>
            <a:r>
              <a:rPr kumimoji="0" lang="en-US" altLang="ja-JP" sz="2400" b="1" dirty="0" smtClean="0">
                <a:solidFill>
                  <a:schemeClr val="bg1"/>
                </a:solidFill>
              </a:rPr>
              <a:t>x </a:t>
            </a:r>
            <a:r>
              <a:rPr kumimoji="0" lang="en-US" altLang="ja-JP" sz="2400" b="1" dirty="0" err="1" smtClean="0">
                <a:solidFill>
                  <a:schemeClr val="bg1"/>
                </a:solidFill>
              </a:rPr>
              <a:t>Coalg</a:t>
            </a:r>
            <a:r>
              <a:rPr kumimoji="0" lang="en-US" altLang="ja-JP" sz="2400" b="1" i="1" baseline="-25000" dirty="0" err="1" smtClean="0">
                <a:solidFill>
                  <a:schemeClr val="bg1"/>
                </a:solidFill>
              </a:rPr>
              <a:t>F</a:t>
            </a:r>
            <a:r>
              <a:rPr kumimoji="0" lang="en-US" altLang="ja-JP" sz="2400" b="1" i="1" dirty="0" smtClean="0">
                <a:solidFill>
                  <a:schemeClr val="bg1"/>
                </a:solidFill>
              </a:rPr>
              <a:t> </a:t>
            </a:r>
            <a:r>
              <a:rPr kumimoji="0" lang="en-US" altLang="ja-JP" sz="2400" b="1" dirty="0" smtClean="0">
                <a:solidFill>
                  <a:schemeClr val="bg1"/>
                </a:solidFill>
              </a:rPr>
              <a:t> </a:t>
            </a:r>
            <a:r>
              <a:rPr kumimoji="0" lang="en-US" altLang="ja-JP" sz="2400" b="1" dirty="0" err="1" smtClean="0">
                <a:solidFill>
                  <a:schemeClr val="bg1"/>
                </a:solidFill>
              </a:rPr>
              <a:t>Coalg</a:t>
            </a:r>
            <a:r>
              <a:rPr kumimoji="0" lang="en-US" altLang="ja-JP" sz="2400" b="1" i="1" baseline="-25000" dirty="0" err="1" smtClean="0">
                <a:solidFill>
                  <a:schemeClr val="bg1"/>
                </a:solidFill>
              </a:rPr>
              <a:t>F</a:t>
            </a:r>
            <a:endParaRPr lang="de-AT" sz="24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638800" y="5410200"/>
            <a:ext cx="3276600" cy="12192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associative</a:t>
            </a:r>
            <a:endParaRPr kumimoji="0" lang="en-US" altLang="ja-JP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msy10" pitchFamily="34" charset="0"/>
            </a:endParaRPr>
          </a:p>
          <a:p>
            <a:r>
              <a:rPr kumimoji="0" lang="en-US" altLang="ja-JP" sz="2800" b="1" dirty="0" smtClean="0">
                <a:solidFill>
                  <a:srgbClr val="00B050"/>
                </a:solidFill>
                <a:latin typeface="cmsy10" pitchFamily="34" charset="0"/>
              </a:rPr>
              <a:t>­</a:t>
            </a:r>
            <a:r>
              <a:rPr kumimoji="0" lang="en-US" altLang="ja-JP" sz="2800" b="1" dirty="0" smtClean="0">
                <a:solidFill>
                  <a:srgbClr val="FF0000"/>
                </a:solidFill>
                <a:latin typeface="cmsy10" pitchFamily="34" charset="0"/>
              </a:rPr>
              <a:t>  </a:t>
            </a:r>
            <a:r>
              <a:rPr kumimoji="0" lang="en-US" altLang="ja-JP" sz="2800" b="1" dirty="0" smtClean="0">
                <a:solidFill>
                  <a:schemeClr val="tx1"/>
                </a:solidFill>
              </a:rPr>
              <a:t>:  C</a:t>
            </a:r>
            <a:r>
              <a:rPr kumimoji="0" lang="en-US" altLang="ja-JP" sz="2800" b="1" i="1" dirty="0" smtClean="0">
                <a:solidFill>
                  <a:schemeClr val="tx1"/>
                </a:solidFill>
              </a:rPr>
              <a:t> </a:t>
            </a:r>
            <a:r>
              <a:rPr kumimoji="0" lang="en-US" altLang="ja-JP" sz="2800" b="1" dirty="0" smtClean="0">
                <a:solidFill>
                  <a:schemeClr val="tx1"/>
                </a:solidFill>
              </a:rPr>
              <a:t>x C</a:t>
            </a:r>
            <a:r>
              <a:rPr kumimoji="0" lang="en-US" altLang="ja-JP" sz="2800" b="1" i="1" dirty="0" smtClean="0">
                <a:solidFill>
                  <a:schemeClr val="tx1"/>
                </a:solidFill>
              </a:rPr>
              <a:t> </a:t>
            </a:r>
            <a:r>
              <a:rPr kumimoji="0" lang="en-US" altLang="ja-JP" sz="2800" b="1" dirty="0" smtClean="0">
                <a:solidFill>
                  <a:schemeClr val="tx1"/>
                </a:solidFill>
              </a:rPr>
              <a:t> C</a:t>
            </a:r>
            <a:endParaRPr lang="de-AT" b="1" dirty="0">
              <a:solidFill>
                <a:schemeClr val="tx1"/>
              </a:solidFill>
            </a:endParaRPr>
          </a:p>
        </p:txBody>
      </p:sp>
      <p:sp>
        <p:nvSpPr>
          <p:cNvPr id="7" name="Up Arrow 6"/>
          <p:cNvSpPr/>
          <p:nvPr/>
        </p:nvSpPr>
        <p:spPr>
          <a:xfrm>
            <a:off x="7315200" y="2667000"/>
            <a:ext cx="1600200" cy="2743200"/>
          </a:xfrm>
          <a:prstGeom prst="upArrow">
            <a:avLst>
              <a:gd name="adj1" fmla="val 67866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lifting</a:t>
            </a:r>
            <a:endParaRPr lang="de-AT" dirty="0"/>
          </a:p>
        </p:txBody>
      </p:sp>
      <p:sp>
        <p:nvSpPr>
          <p:cNvPr id="8" name="Oval Callout 7"/>
          <p:cNvSpPr/>
          <p:nvPr/>
        </p:nvSpPr>
        <p:spPr>
          <a:xfrm>
            <a:off x="-762000" y="2819400"/>
            <a:ext cx="7848600" cy="2743200"/>
          </a:xfrm>
          <a:prstGeom prst="wedgeEllipseCallout">
            <a:avLst>
              <a:gd name="adj1" fmla="val 53217"/>
              <a:gd name="adj2" fmla="val 34136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l">
              <a:spcBef>
                <a:spcPts val="0"/>
              </a:spcBef>
            </a:pPr>
            <a:r>
              <a:rPr lang="de-AT" b="1" i="1" spc="150" dirty="0" smtClean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</a:t>
            </a:r>
            <a:r>
              <a:rPr lang="de-AT" b="1" spc="150" dirty="0" smtClean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with</a:t>
            </a:r>
          </a:p>
          <a:p>
            <a:pPr algn="l">
              <a:spcBef>
                <a:spcPts val="0"/>
              </a:spcBef>
            </a:pPr>
            <a:r>
              <a:rPr lang="de-AT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de-AT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associative“</a:t>
            </a:r>
          </a:p>
          <a:p>
            <a:pPr algn="l">
              <a:spcBef>
                <a:spcPts val="0"/>
              </a:spcBef>
            </a:pPr>
            <a:r>
              <a:rPr lang="de-AT" sz="24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l">
              <a:spcBef>
                <a:spcPts val="0"/>
              </a:spcBef>
            </a:pPr>
            <a:r>
              <a:rPr lang="de-AT" b="1" spc="150" dirty="0" smtClean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sync</a:t>
            </a:r>
            <a:endParaRPr lang="de-AT" b="1" spc="150" dirty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 t="8274" r="1544" b="-3524"/>
          <a:stretch>
            <a:fillRect/>
          </a:stretch>
        </p:blipFill>
        <p:spPr bwMode="auto">
          <a:xfrm>
            <a:off x="1447800" y="4114800"/>
            <a:ext cx="5105400" cy="82051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sp>
        <p:nvSpPr>
          <p:cNvPr id="10" name="Oval Callout 9"/>
          <p:cNvSpPr/>
          <p:nvPr/>
        </p:nvSpPr>
        <p:spPr>
          <a:xfrm>
            <a:off x="1752600" y="2667000"/>
            <a:ext cx="5715000" cy="1219200"/>
          </a:xfrm>
          <a:prstGeom prst="wedgeEllipseCallout">
            <a:avLst>
              <a:gd name="adj1" fmla="val -47585"/>
              <a:gd name="adj2" fmla="val 35511"/>
            </a:avLst>
          </a:prstGeom>
          <a:ln cmpd="sng">
            <a:solidFill>
              <a:srgbClr val="002060"/>
            </a:solidFill>
          </a:ln>
          <a:effectLst>
            <a:outerShdw dist="12700" sx="1000" sy="1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365760" lvl="0" indent="-256032" fontAlgn="auto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</a:pPr>
            <a:r>
              <a:rPr kumimoji="0" lang="en-US" altLang="ja-JP" sz="36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commutativity</a:t>
            </a:r>
            <a:r>
              <a:rPr kumimoji="0" lang="en-US" altLang="ja-JP" sz="3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de-AT" sz="40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0" y="4495800"/>
            <a:ext cx="7543800" cy="1981200"/>
          </a:xfrm>
          <a:prstGeom prst="wedgeEllipseCallout">
            <a:avLst>
              <a:gd name="adj1" fmla="val -26570"/>
              <a:gd name="adj2" fmla="val -73071"/>
            </a:avLst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dist="12700" sx="1000" sy="1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365760" lvl="0" indent="-256032" fontAlgn="auto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</a:pPr>
            <a:r>
              <a:rPr kumimoji="0" lang="en-US" altLang="ja-JP" sz="36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arbitrary algebraic theory?</a:t>
            </a:r>
            <a:endParaRPr lang="de-AT" sz="40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advTm="94094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229600" cy="4525963"/>
          </a:xfrm>
          <a:noFill/>
        </p:spPr>
        <p:txBody>
          <a:bodyPr anchor="ctr"/>
          <a:lstStyle/>
          <a:p>
            <a:pPr algn="ctr">
              <a:buNone/>
            </a:pPr>
            <a:r>
              <a:rPr lang="en-US" altLang="ja-JP" sz="4000" b="1" dirty="0" smtClean="0">
                <a:solidFill>
                  <a:schemeClr val="tx2"/>
                </a:solidFill>
              </a:rPr>
              <a:t>2-categorical formulation of</a:t>
            </a:r>
          </a:p>
          <a:p>
            <a:pPr algn="ctr">
              <a:buNone/>
            </a:pPr>
            <a:r>
              <a:rPr lang="en-US" altLang="ja-JP" sz="4000" b="1" dirty="0" smtClean="0">
                <a:solidFill>
                  <a:schemeClr val="tx2"/>
                </a:solidFill>
              </a:rPr>
              <a:t>the microcosm principle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altLang="ja-JP" sz="3700" b="1" dirty="0" smtClean="0">
              <a:solidFill>
                <a:schemeClr val="tx2"/>
              </a:solidFill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6800" y="4191000"/>
            <a:ext cx="4800600" cy="31547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de-AT" sz="7200" b="1" dirty="0" smtClean="0">
                <a:ln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Part </a:t>
            </a:r>
            <a:r>
              <a:rPr lang="de-AT" sz="19900" b="1" dirty="0" smtClean="0">
                <a:ln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2</a:t>
            </a:r>
            <a:endParaRPr lang="de-AT" sz="19900" b="1" dirty="0">
              <a:ln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4038600" y="-76200"/>
            <a:ext cx="5867400" cy="1828800"/>
          </a:xfrm>
          <a:prstGeom prst="wedgeEllipseCallout">
            <a:avLst>
              <a:gd name="adj1" fmla="val -38754"/>
              <a:gd name="adj2" fmla="val 78747"/>
            </a:avLst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365760" lvl="0" indent="-256032" fontAlgn="auto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</a:pPr>
            <a:r>
              <a:rPr kumimoji="0" lang="en-US" altLang="ja-JP" sz="36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for arbitrary algebraic theory</a:t>
            </a:r>
            <a:endParaRPr lang="de-AT" sz="40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advTm="94094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19200" y="1828800"/>
            <a:ext cx="7391400" cy="76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28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Categorical</a:t>
            </a:r>
            <a:r>
              <a:rPr lang="de-AT" sz="2800" dirty="0" smtClean="0">
                <a:solidFill>
                  <a:schemeClr val="bg1">
                    <a:lumMod val="95000"/>
                  </a:schemeClr>
                </a:solidFill>
              </a:rPr>
              <a:t> theory of state-based systems</a:t>
            </a:r>
            <a:endParaRPr lang="de-AT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-2590800" y="3048000"/>
            <a:ext cx="7313613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ja-JP" sz="2500" i="1" dirty="0" smtClean="0"/>
          </a:p>
          <a:p>
            <a:pPr eaLnBrk="1" hangingPunct="1">
              <a:buFont typeface="Wingdings" pitchFamily="2" charset="2"/>
              <a:buNone/>
            </a:pPr>
            <a:endParaRPr lang="en-US" altLang="ja-JP" i="1" dirty="0" smtClean="0"/>
          </a:p>
          <a:p>
            <a:pPr eaLnBrk="1" hangingPunct="1">
              <a:buFont typeface="Wingdings" pitchFamily="2" charset="2"/>
              <a:buNone/>
            </a:pPr>
            <a:endParaRPr lang="en-US" altLang="ja-JP" i="1" dirty="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ja-JP" sz="3600" dirty="0" smtClean="0"/>
              <a:t>A short review of </a:t>
            </a:r>
            <a:r>
              <a:rPr lang="en-US" altLang="ja-JP" sz="3600" dirty="0" err="1" smtClean="0"/>
              <a:t>coalgebra</a:t>
            </a:r>
            <a:r>
              <a:rPr lang="en-US" altLang="ja-JP" sz="3600" dirty="0" smtClean="0"/>
              <a:t>/</a:t>
            </a:r>
            <a:r>
              <a:rPr lang="en-US" altLang="ja-JP" sz="3600" dirty="0" err="1" smtClean="0"/>
              <a:t>coinduction</a:t>
            </a:r>
            <a:endParaRPr lang="en-US" altLang="ja-JP" sz="3600" dirty="0" smtClean="0"/>
          </a:p>
        </p:txBody>
      </p:sp>
      <p:graphicFrame>
        <p:nvGraphicFramePr>
          <p:cNvPr id="83082" name="Group 138"/>
          <p:cNvGraphicFramePr>
            <a:graphicFrameLocks noGrp="1"/>
          </p:cNvGraphicFramePr>
          <p:nvPr/>
        </p:nvGraphicFramePr>
        <p:xfrm>
          <a:off x="1295400" y="2819400"/>
          <a:ext cx="7239000" cy="382333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00200"/>
                <a:gridCol w="5638800"/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de-DE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pitchFamily="50" charset="-128"/>
                      </a:endParaRPr>
                    </a:p>
                  </a:txBody>
                  <a:tcPr horzOverflow="overflow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0" i="0" u="none" strike="noStrike" kern="1200" cap="none" spc="300" normalizeH="0" baseline="0" dirty="0" smtClean="0">
                          <a:ln w="18415" cmpd="sng">
                            <a:noFill/>
                            <a:prstDash val="solid"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categorically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042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system</a:t>
                      </a:r>
                      <a:endParaRPr kumimoji="1" lang="en-US" altLang="ja-JP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</a:t>
                      </a:r>
                      <a:r>
                        <a:rPr kumimoji="1" lang="en-US" altLang="ja-JP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coalgebra</a:t>
                      </a:r>
                      <a:endParaRPr kumimoji="1" lang="en-US" altLang="ja-JP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BCD"/>
                    </a:solidFill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behavior-preserving map</a:t>
                      </a:r>
                      <a:endParaRPr kumimoji="1" lang="en-US" altLang="ja-JP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</a:t>
                      </a:r>
                      <a:r>
                        <a:rPr kumimoji="1" lang="en-US" altLang="ja-JP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morphism</a:t>
                      </a:r>
                      <a:r>
                        <a:rPr kumimoji="1" lang="en-US" altLang="ja-JP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of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</a:t>
                      </a:r>
                      <a:r>
                        <a:rPr kumimoji="1" lang="en-US" altLang="ja-JP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coalgebras</a:t>
                      </a:r>
                      <a:r>
                        <a:rPr kumimoji="1" lang="en-US" altLang="ja-JP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1" lang="en-US" altLang="ja-JP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BCD"/>
                    </a:solidFill>
                  </a:tcPr>
                </a:tc>
              </a:tr>
              <a:tr h="1130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behavior</a:t>
                      </a:r>
                      <a:endParaRPr kumimoji="1" lang="en-US" altLang="ja-JP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</a:t>
                      </a:r>
                      <a:r>
                        <a:rPr kumimoji="1" lang="en-US" altLang="ja-JP" sz="2800" b="1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coinduction</a:t>
                      </a:r>
                      <a:endParaRPr kumimoji="1" lang="en-US" altLang="ja-JP" sz="2400" b="1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</a:t>
                      </a:r>
                      <a:r>
                        <a:rPr kumimoji="1" lang="en-US" altLang="ja-JP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(via final </a:t>
                      </a:r>
                      <a:r>
                        <a:rPr kumimoji="1" lang="en-US" altLang="ja-JP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coalgebra</a:t>
                      </a:r>
                      <a:r>
                        <a:rPr kumimoji="1" lang="en-US" altLang="ja-JP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BCD"/>
                    </a:solidFill>
                  </a:tcPr>
                </a:tc>
              </a:tr>
            </a:tbl>
          </a:graphicData>
        </a:graphic>
      </p:graphicFrame>
      <p:pic>
        <p:nvPicPr>
          <p:cNvPr id="83037" name="Picture 93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0" y="5638800"/>
            <a:ext cx="2438400" cy="981075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83084" name="Picture 140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00800" y="3429000"/>
            <a:ext cx="533400" cy="850604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83085" name="Picture 141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53200" y="4419600"/>
            <a:ext cx="1600200" cy="1017588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sp>
        <p:nvSpPr>
          <p:cNvPr id="13" name="Oval Callout 12"/>
          <p:cNvSpPr/>
          <p:nvPr/>
        </p:nvSpPr>
        <p:spPr>
          <a:xfrm>
            <a:off x="-990600" y="2133600"/>
            <a:ext cx="6096000" cy="1371600"/>
          </a:xfrm>
          <a:prstGeom prst="wedgeEllipseCallout">
            <a:avLst>
              <a:gd name="adj1" fmla="val -4498"/>
              <a:gd name="adj2" fmla="val 216122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r>
              <a:rPr lang="de-AT" sz="2400" dirty="0" smtClean="0">
                <a:solidFill>
                  <a:schemeClr val="bg1">
                    <a:lumMod val="95000"/>
                  </a:schemeClr>
                </a:solidFill>
              </a:rPr>
              <a:t>in </a:t>
            </a:r>
            <a:r>
              <a:rPr lang="de-AT" sz="2400" b="1" dirty="0" smtClean="0">
                <a:solidFill>
                  <a:schemeClr val="bg1">
                    <a:lumMod val="95000"/>
                  </a:schemeClr>
                </a:solidFill>
              </a:rPr>
              <a:t>Sets</a:t>
            </a:r>
            <a:r>
              <a:rPr lang="de-AT" sz="2400" dirty="0" smtClean="0">
                <a:solidFill>
                  <a:schemeClr val="bg1">
                    <a:lumMod val="95000"/>
                  </a:schemeClr>
                </a:solidFill>
              </a:rPr>
              <a:t> : bisimilarity</a:t>
            </a:r>
          </a:p>
          <a:p>
            <a:pPr algn="ctr">
              <a:spcBef>
                <a:spcPts val="0"/>
              </a:spcBef>
            </a:pPr>
            <a:r>
              <a:rPr lang="de-AT" sz="2400" dirty="0" smtClean="0">
                <a:solidFill>
                  <a:schemeClr val="bg1">
                    <a:lumMod val="95000"/>
                  </a:schemeClr>
                </a:solidFill>
              </a:rPr>
              <a:t>in Kleisli: trace semantics</a:t>
            </a:r>
          </a:p>
          <a:p>
            <a:pPr algn="ctr">
              <a:spcBef>
                <a:spcPts val="0"/>
              </a:spcBef>
            </a:pPr>
            <a:r>
              <a:rPr lang="de-AT" sz="1600" dirty="0" smtClean="0">
                <a:solidFill>
                  <a:schemeClr val="bg1">
                    <a:lumMod val="95000"/>
                  </a:schemeClr>
                </a:solidFill>
              </a:rPr>
              <a:t>[Hasuo,Jacobs,Sokolova LMCS´07]</a:t>
            </a:r>
            <a:endParaRPr lang="de-AT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219200" y="1524000"/>
            <a:ext cx="3733800" cy="381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dist="38100" sx="1000" sy="1000" rotWithShape="0">
              <a:srgbClr val="000000"/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de-AT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Theory of </a:t>
            </a:r>
            <a:r>
              <a:rPr lang="de-AT" b="1" spc="150" dirty="0" smtClean="0">
                <a:ln w="11430"/>
                <a:solidFill>
                  <a:srgbClr val="FFC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coalgebra</a:t>
            </a:r>
            <a:endParaRPr lang="de-AT" b="1" spc="150" dirty="0">
              <a:ln w="11430"/>
              <a:solidFill>
                <a:srgbClr val="FFC0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 advTm="94094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1370013" y="1827213"/>
            <a:ext cx="7392987" cy="4802187"/>
          </a:xfrm>
        </p:spPr>
        <p:txBody>
          <a:bodyPr/>
          <a:lstStyle/>
          <a:p>
            <a:pPr lvl="1"/>
            <a:endParaRPr lang="en-US" altLang="ja-JP" b="1" u="sng" dirty="0" smtClean="0"/>
          </a:p>
          <a:p>
            <a:pPr lvl="1" eaLnBrk="1" hangingPunct="1"/>
            <a:endParaRPr lang="en-US" altLang="ja-JP" dirty="0" smtClean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err="1" smtClean="0"/>
              <a:t>Lawvere</a:t>
            </a:r>
            <a:r>
              <a:rPr lang="en-US" altLang="ja-JP" dirty="0" smtClean="0"/>
              <a:t> theory </a:t>
            </a:r>
            <a:r>
              <a:rPr lang="en-US" altLang="ja-JP" dirty="0" smtClean="0">
                <a:latin typeface="Castellar" pitchFamily="18" charset="0"/>
              </a:rPr>
              <a:t>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09600" y="3505200"/>
            <a:ext cx="6019800" cy="2209800"/>
          </a:xfrm>
          <a:prstGeom prst="roundRect">
            <a:avLst>
              <a:gd name="adj" fmla="val 9488"/>
            </a:avLst>
          </a:prstGeom>
          <a:ln>
            <a:solidFill>
              <a:schemeClr val="accent2">
                <a:lumMod val="75000"/>
              </a:schemeClr>
            </a:solidFill>
          </a:ln>
          <a:effectLst>
            <a:outerShdw dist="12700" sx="1000" sy="1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ja-JP" dirty="0" smtClean="0"/>
              <a:t>A </a:t>
            </a:r>
            <a:r>
              <a:rPr lang="en-US" altLang="ja-JP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Lawvere</a:t>
            </a:r>
            <a:r>
              <a:rPr lang="en-US" altLang="ja-JP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theory</a:t>
            </a:r>
            <a:r>
              <a:rPr lang="en-US" altLang="ja-JP" b="1" i="1" dirty="0" smtClean="0"/>
              <a:t>  </a:t>
            </a:r>
            <a:r>
              <a:rPr kumimoji="0" lang="en-US" altLang="ja-JP" sz="3200" b="1" dirty="0" smtClean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stellar" pitchFamily="18" charset="0"/>
                <a:cs typeface="+mj-cs"/>
              </a:rPr>
              <a:t>L</a:t>
            </a:r>
            <a:r>
              <a:rPr lang="en-US" altLang="ja-JP" b="1" i="1" dirty="0" smtClean="0"/>
              <a:t>  </a:t>
            </a:r>
            <a:r>
              <a:rPr lang="en-US" altLang="ja-JP" dirty="0" smtClean="0"/>
              <a:t>is a small category</a:t>
            </a:r>
          </a:p>
          <a:p>
            <a:pPr algn="l">
              <a:buFont typeface="Courier New" pitchFamily="49" charset="0"/>
              <a:buChar char="o"/>
            </a:pPr>
            <a:r>
              <a:rPr lang="en-US" altLang="ja-JP" b="1" i="1" dirty="0" smtClean="0"/>
              <a:t>  </a:t>
            </a:r>
            <a:r>
              <a:rPr lang="en-US" altLang="ja-JP" dirty="0" smtClean="0"/>
              <a:t> with objects natural numbers </a:t>
            </a:r>
          </a:p>
          <a:p>
            <a:pPr algn="l">
              <a:buFont typeface="Courier New" pitchFamily="49" charset="0"/>
              <a:buChar char="o"/>
            </a:pPr>
            <a:r>
              <a:rPr lang="en-US" altLang="ja-JP" b="1" i="1" dirty="0" smtClean="0"/>
              <a:t>   </a:t>
            </a:r>
            <a:r>
              <a:rPr lang="en-US" altLang="ja-JP" dirty="0" smtClean="0"/>
              <a:t>that has finite products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09600" y="3124200"/>
            <a:ext cx="25908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de-AT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Definition</a:t>
            </a:r>
            <a:endParaRPr lang="de-AT" b="1" spc="150" dirty="0">
              <a:ln w="11430"/>
              <a:solidFill>
                <a:srgbClr val="FFC0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304800" y="1371600"/>
            <a:ext cx="9448800" cy="1371600"/>
          </a:xfrm>
          <a:prstGeom prst="wedgeEllipseCallout">
            <a:avLst>
              <a:gd name="adj1" fmla="val -26570"/>
              <a:gd name="adj2" fmla="val -73071"/>
            </a:avLst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dist="12700" sx="1000" sy="1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365760" lvl="0" indent="-256032" fontAlgn="auto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</a:pPr>
            <a:r>
              <a:rPr kumimoji="0" lang="en-US" altLang="ja-JP" sz="36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 </a:t>
            </a:r>
            <a:r>
              <a:rPr kumimoji="0" lang="en-US" altLang="ja-JP" sz="3600" b="1" spc="150" dirty="0" smtClean="0">
                <a:ln w="11430"/>
                <a:solidFill>
                  <a:srgbClr val="FFC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category</a:t>
            </a:r>
            <a:r>
              <a:rPr kumimoji="0" lang="en-US" altLang="ja-JP" sz="36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representing an algebraic theory</a:t>
            </a:r>
            <a:endParaRPr lang="de-AT" sz="40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 advTm="94094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Lawvere theory</a:t>
            </a:r>
            <a:endParaRPr lang="de-AT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162800" cy="5232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81400"/>
                <a:gridCol w="3581400"/>
              </a:tblGrid>
              <a:tr h="864676">
                <a:tc>
                  <a:txBody>
                    <a:bodyPr/>
                    <a:lstStyle/>
                    <a:p>
                      <a:pPr algn="ctr"/>
                      <a:r>
                        <a:rPr lang="de-AT" sz="2400" b="1" cap="none" spc="300" dirty="0" smtClean="0">
                          <a:ln w="13500">
                            <a:solidFill>
                              <a:schemeClr val="accent1">
                                <a:shade val="2500"/>
                                <a:alpha val="6500"/>
                              </a:schemeClr>
                            </a:solidFill>
                            <a:prstDash val="solid"/>
                          </a:ln>
                          <a:solidFill>
                            <a:schemeClr val="accent1">
                              <a:tint val="3000"/>
                              <a:alpha val="95000"/>
                            </a:schemeClr>
                          </a:solidFill>
                          <a:effectLst>
                            <a:innerShdw blurRad="50900" dist="38500" dir="13500000">
                              <a:srgbClr val="000000">
                                <a:alpha val="60000"/>
                              </a:srgbClr>
                            </a:innerShdw>
                          </a:effectLst>
                        </a:rPr>
                        <a:t>algebraic theory</a:t>
                      </a:r>
                      <a:endParaRPr lang="de-AT" sz="2400" b="1" cap="none" spc="300" dirty="0">
                        <a:ln w="13500">
                          <a:solidFill>
                            <a:schemeClr val="accent1">
                              <a:shade val="2500"/>
                              <a:alpha val="6500"/>
                            </a:schemeClr>
                          </a:solidFill>
                          <a:prstDash val="solid"/>
                        </a:ln>
                        <a:solidFill>
                          <a:schemeClr val="accent1">
                            <a:tint val="3000"/>
                            <a:alpha val="95000"/>
                          </a:schemeClr>
                        </a:solidFill>
                        <a:effectLst>
                          <a:innerShdw blurRad="50900" dist="38500" dir="13500000">
                            <a:srgbClr val="000000">
                              <a:alpha val="60000"/>
                            </a:srgbClr>
                          </a:innerShdw>
                        </a:effectLst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b="1" cap="none" spc="300" dirty="0" smtClean="0">
                          <a:ln w="13500">
                            <a:solidFill>
                              <a:schemeClr val="accent1">
                                <a:shade val="2500"/>
                                <a:alpha val="6500"/>
                              </a:schemeClr>
                            </a:solidFill>
                            <a:prstDash val="solid"/>
                          </a:ln>
                          <a:solidFill>
                            <a:schemeClr val="accent1">
                              <a:tint val="3000"/>
                              <a:alpha val="95000"/>
                            </a:schemeClr>
                          </a:solidFill>
                          <a:effectLst>
                            <a:innerShdw blurRad="50900" dist="38500" dir="13500000">
                              <a:srgbClr val="000000">
                                <a:alpha val="60000"/>
                              </a:srgbClr>
                            </a:innerShdw>
                          </a:effectLst>
                        </a:rPr>
                        <a:t>as category </a:t>
                      </a:r>
                      <a:r>
                        <a:rPr lang="de-AT" sz="3200" b="1" cap="none" spc="300" dirty="0" smtClean="0">
                          <a:ln w="13500">
                            <a:solidFill>
                              <a:schemeClr val="accent1">
                                <a:shade val="2500"/>
                                <a:alpha val="6500"/>
                              </a:schemeClr>
                            </a:solidFill>
                            <a:prstDash val="solid"/>
                          </a:ln>
                          <a:solidFill>
                            <a:schemeClr val="accent1">
                              <a:tint val="3000"/>
                              <a:alpha val="95000"/>
                            </a:schemeClr>
                          </a:solidFill>
                          <a:effectLst>
                            <a:innerShdw blurRad="50900" dist="38500" dir="13500000">
                              <a:srgbClr val="000000">
                                <a:alpha val="60000"/>
                              </a:srgbClr>
                            </a:innerShdw>
                          </a:effectLst>
                          <a:latin typeface="Castellar" pitchFamily="18" charset="0"/>
                        </a:rPr>
                        <a:t>L</a:t>
                      </a:r>
                      <a:endParaRPr lang="de-AT" sz="3200" b="1" cap="none" spc="300" dirty="0">
                        <a:ln w="13500">
                          <a:solidFill>
                            <a:schemeClr val="accent1">
                              <a:shade val="2500"/>
                              <a:alpha val="6500"/>
                            </a:schemeClr>
                          </a:solidFill>
                          <a:prstDash val="solid"/>
                        </a:ln>
                        <a:solidFill>
                          <a:schemeClr val="accent1">
                            <a:tint val="3000"/>
                            <a:alpha val="95000"/>
                          </a:schemeClr>
                        </a:solidFill>
                        <a:effectLst>
                          <a:innerShdw blurRad="50900" dist="38500" dir="13500000">
                            <a:srgbClr val="000000">
                              <a:alpha val="60000"/>
                            </a:srgbClr>
                          </a:innerShdw>
                        </a:effectLst>
                        <a:latin typeface="Castellar" pitchFamily="18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3862"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operations</a:t>
                      </a:r>
                    </a:p>
                    <a:p>
                      <a:pPr algn="ctr"/>
                      <a:endParaRPr lang="de-AT" sz="24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endParaRPr lang="de-AT" sz="24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as </a:t>
                      </a:r>
                      <a:r>
                        <a:rPr lang="de-AT" sz="2400" b="1" dirty="0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arrows</a:t>
                      </a:r>
                    </a:p>
                    <a:p>
                      <a:pPr algn="ctr"/>
                      <a:endParaRPr lang="de-AT" sz="24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endParaRPr lang="de-AT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3862"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equations</a:t>
                      </a:r>
                    </a:p>
                    <a:p>
                      <a:pPr algn="ctr"/>
                      <a:endParaRPr lang="de-AT" sz="24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endParaRPr lang="de-AT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as </a:t>
                      </a:r>
                      <a:r>
                        <a:rPr lang="de-AT" sz="2400" b="1" dirty="0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commuting diagrams</a:t>
                      </a:r>
                    </a:p>
                    <a:p>
                      <a:pPr algn="ctr"/>
                      <a:endParaRPr lang="de-AT" sz="24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endParaRPr lang="de-AT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Cloud 5"/>
          <p:cNvSpPr/>
          <p:nvPr/>
        </p:nvSpPr>
        <p:spPr>
          <a:xfrm>
            <a:off x="1371600" y="2743200"/>
            <a:ext cx="3048000" cy="1600200"/>
          </a:xfrm>
          <a:prstGeom prst="cloud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spcBef>
                <a:spcPts val="0"/>
              </a:spcBef>
            </a:pPr>
            <a:r>
              <a:rPr lang="de-AT" b="1" dirty="0" smtClean="0"/>
              <a:t>m</a:t>
            </a:r>
            <a:r>
              <a:rPr lang="de-AT" dirty="0" smtClean="0"/>
              <a:t> (binary)</a:t>
            </a:r>
          </a:p>
          <a:p>
            <a:pPr algn="l">
              <a:spcBef>
                <a:spcPts val="0"/>
              </a:spcBef>
            </a:pPr>
            <a:r>
              <a:rPr lang="de-AT" b="1" dirty="0" smtClean="0"/>
              <a:t>e</a:t>
            </a:r>
            <a:r>
              <a:rPr lang="de-AT" dirty="0" smtClean="0"/>
              <a:t> (nullary)</a:t>
            </a:r>
            <a:endParaRPr lang="de-AT" dirty="0"/>
          </a:p>
        </p:txBody>
      </p:sp>
      <p:sp>
        <p:nvSpPr>
          <p:cNvPr id="7" name="Cloud 6"/>
          <p:cNvSpPr/>
          <p:nvPr/>
        </p:nvSpPr>
        <p:spPr>
          <a:xfrm>
            <a:off x="4800600" y="2743200"/>
            <a:ext cx="3581400" cy="1600200"/>
          </a:xfrm>
          <a:prstGeom prst="cloud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Cloud 7"/>
          <p:cNvSpPr/>
          <p:nvPr/>
        </p:nvSpPr>
        <p:spPr>
          <a:xfrm>
            <a:off x="3962400" y="4800600"/>
            <a:ext cx="5181600" cy="2057400"/>
          </a:xfrm>
          <a:prstGeom prst="cloud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Cloud 8"/>
          <p:cNvSpPr/>
          <p:nvPr/>
        </p:nvSpPr>
        <p:spPr>
          <a:xfrm>
            <a:off x="1219200" y="4876800"/>
            <a:ext cx="3048000" cy="1600200"/>
          </a:xfrm>
          <a:prstGeom prst="cloud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spcBef>
                <a:spcPts val="0"/>
              </a:spcBef>
            </a:pPr>
            <a:r>
              <a:rPr lang="de-AT" dirty="0" smtClean="0"/>
              <a:t>assoc. of </a:t>
            </a:r>
            <a:r>
              <a:rPr lang="de-AT" b="1" dirty="0" smtClean="0"/>
              <a:t>m</a:t>
            </a:r>
          </a:p>
          <a:p>
            <a:pPr algn="l">
              <a:spcBef>
                <a:spcPts val="0"/>
              </a:spcBef>
            </a:pPr>
            <a:r>
              <a:rPr lang="de-AT" dirty="0" smtClean="0"/>
              <a:t>unit law </a:t>
            </a:r>
            <a:endParaRPr lang="de-AT" dirty="0"/>
          </a:p>
        </p:txBody>
      </p:sp>
      <p:pic>
        <p:nvPicPr>
          <p:cNvPr id="10" name="Picture 37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1200" y="3124200"/>
            <a:ext cx="404168" cy="90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1" name="Picture 40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1800" y="3124200"/>
            <a:ext cx="295832" cy="90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2" name="Picture 24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0" y="5257800"/>
            <a:ext cx="1381125" cy="958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3" name="Picture 43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00600" y="5257800"/>
            <a:ext cx="1735138" cy="747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4" name="Oval Callout 13"/>
          <p:cNvSpPr/>
          <p:nvPr/>
        </p:nvSpPr>
        <p:spPr>
          <a:xfrm>
            <a:off x="3886200" y="-304800"/>
            <a:ext cx="6629400" cy="2133600"/>
          </a:xfrm>
          <a:prstGeom prst="wedgeEllipseCallout">
            <a:avLst>
              <a:gd name="adj1" fmla="val 3745"/>
              <a:gd name="adj2" fmla="val 60887"/>
            </a:avLst>
          </a:prstGeom>
          <a:solidFill>
            <a:srgbClr val="FAFBCD"/>
          </a:solidFill>
          <a:ln cmpd="sng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spcBef>
                <a:spcPts val="0"/>
              </a:spcBef>
            </a:pPr>
            <a:r>
              <a:rPr lang="de-AT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arrows:</a:t>
            </a:r>
          </a:p>
          <a:p>
            <a:pPr algn="l">
              <a:spcBef>
                <a:spcPts val="0"/>
              </a:spcBef>
              <a:buFont typeface="Courier New" pitchFamily="49" charset="0"/>
              <a:buChar char="o"/>
            </a:pPr>
            <a:r>
              <a:rPr lang="de-AT" dirty="0" smtClean="0"/>
              <a:t> projections</a:t>
            </a:r>
          </a:p>
          <a:p>
            <a:pPr algn="l">
              <a:spcBef>
                <a:spcPts val="0"/>
              </a:spcBef>
              <a:buFont typeface="Courier New" pitchFamily="49" charset="0"/>
              <a:buChar char="o"/>
            </a:pPr>
            <a:r>
              <a:rPr lang="de-AT" dirty="0" smtClean="0"/>
              <a:t> composed terms</a:t>
            </a:r>
            <a:endParaRPr lang="de-AT" dirty="0"/>
          </a:p>
        </p:txBody>
      </p:sp>
      <p:pic>
        <p:nvPicPr>
          <p:cNvPr id="15" name="Picture 4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48600" y="762000"/>
            <a:ext cx="1169988" cy="392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6" name="Picture 19" descr="TP_tmp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05600" y="1295400"/>
            <a:ext cx="2359025" cy="287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advTm="94094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Models for a </a:t>
            </a:r>
            <a:r>
              <a:rPr lang="en-US" altLang="ja-JP" dirty="0" err="1" smtClean="0"/>
              <a:t>Lawvere</a:t>
            </a:r>
            <a:r>
              <a:rPr lang="en-US" altLang="ja-JP" dirty="0" smtClean="0"/>
              <a:t> theory </a:t>
            </a:r>
            <a:r>
              <a:rPr lang="en-US" altLang="ja-JP" dirty="0" smtClean="0">
                <a:latin typeface="Castellar" pitchFamily="18" charset="0"/>
              </a:rPr>
              <a:t>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9600" y="1828800"/>
            <a:ext cx="8077200" cy="2895600"/>
          </a:xfrm>
          <a:prstGeom prst="roundRect">
            <a:avLst>
              <a:gd name="adj" fmla="val 9488"/>
            </a:avLst>
          </a:prstGeom>
          <a:ln cmpd="sng">
            <a:solidFill>
              <a:schemeClr val="accent4"/>
            </a:solidFill>
          </a:ln>
          <a:effectLst>
            <a:outerShdw dist="12700" sx="1000" sy="1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dirty="0" smtClean="0"/>
              <a:t>a set with </a:t>
            </a:r>
            <a:r>
              <a:rPr lang="en-US" altLang="ja-JP" dirty="0" smtClean="0">
                <a:latin typeface="Castellar" pitchFamily="18" charset="0"/>
              </a:rPr>
              <a:t>L</a:t>
            </a:r>
            <a:r>
              <a:rPr lang="en-US" altLang="ja-JP" dirty="0" smtClean="0"/>
              <a:t>-structure,  </a:t>
            </a:r>
            <a:r>
              <a:rPr lang="en-US" altLang="ja-JP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itchFamily="18" charset="0"/>
              </a:rPr>
              <a:t>L</a:t>
            </a:r>
            <a:r>
              <a:rPr lang="en-US" altLang="ja-JP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-set</a:t>
            </a:r>
            <a:endParaRPr lang="en-US" altLang="ja-JP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tellar" pitchFamily="18" charset="0"/>
            </a:endParaRPr>
          </a:p>
          <a:p>
            <a:pPr algn="l">
              <a:buFont typeface="Courier New" pitchFamily="49" charset="0"/>
              <a:buChar char="o"/>
            </a:pPr>
            <a:endParaRPr lang="en-US" altLang="ja-JP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609600" y="1524000"/>
            <a:ext cx="5257800" cy="4572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de-AT" b="1" spc="150" dirty="0" smtClean="0">
                <a:ln w="11430"/>
                <a:solidFill>
                  <a:srgbClr val="FFC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Standard</a:t>
            </a:r>
            <a:r>
              <a:rPr lang="de-AT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: set-theoretic model</a:t>
            </a:r>
            <a:endParaRPr lang="de-AT" b="1" spc="150" dirty="0">
              <a:ln w="11430"/>
              <a:solidFill>
                <a:srgbClr val="FFC0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25604" name="Picture 83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773" y="2514600"/>
            <a:ext cx="2820827" cy="198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105400" y="257169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 smtClean="0">
                <a:latin typeface="+mn-lt"/>
                <a:cs typeface="AngsanaUPC" pitchFamily="18" charset="-34"/>
              </a:rPr>
              <a:t>(product-preserving)</a:t>
            </a:r>
            <a:endParaRPr lang="de-AT" sz="2000" dirty="0">
              <a:latin typeface="+mn-lt"/>
              <a:cs typeface="AngsanaUPC" pitchFamily="18" charset="-34"/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5334000" y="3124200"/>
            <a:ext cx="2667000" cy="990600"/>
          </a:xfrm>
          <a:prstGeom prst="wedgeEllipseCallout">
            <a:avLst>
              <a:gd name="adj1" fmla="val -67180"/>
              <a:gd name="adj2" fmla="val 2825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de-AT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binary op. on </a:t>
            </a:r>
            <a:r>
              <a:rPr lang="de-AT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mmi10" pitchFamily="34" charset="0"/>
              </a:rPr>
              <a:t>X</a:t>
            </a:r>
            <a:endParaRPr lang="de-AT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cmmi10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00600" y="5029200"/>
            <a:ext cx="3276600" cy="1295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88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mi10" pitchFamily="34" charset="0"/>
              </a:rPr>
              <a:t>X</a:t>
            </a:r>
            <a:r>
              <a:rPr lang="en-US" altLang="ja-JP" sz="8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ja-JP" sz="8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sy10" pitchFamily="34" charset="0"/>
              </a:rPr>
              <a:t>2</a:t>
            </a:r>
            <a:r>
              <a:rPr lang="en-US" altLang="ja-JP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ja-JP" sz="115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lonna MT" pitchFamily="82" charset="0"/>
              </a:rPr>
              <a:t>C</a:t>
            </a:r>
            <a:r>
              <a:rPr lang="de-AT" sz="115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lonna MT" pitchFamily="82" charset="0"/>
              </a:rPr>
              <a:t> </a:t>
            </a:r>
            <a:endParaRPr lang="de-AT" sz="115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lonna MT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5105400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3600" b="1" dirty="0" smtClean="0">
                <a:solidFill>
                  <a:srgbClr val="C00000"/>
                </a:solidFill>
                <a:latin typeface="+mn-lt"/>
                <a:cs typeface="AngsanaUPC" pitchFamily="18" charset="-34"/>
              </a:rPr>
              <a:t>what about nested models?</a:t>
            </a:r>
            <a:endParaRPr lang="de-AT" sz="3600" b="1" dirty="0">
              <a:solidFill>
                <a:srgbClr val="C00000"/>
              </a:solidFill>
              <a:latin typeface="+mn-lt"/>
              <a:cs typeface="AngsanaUPC" pitchFamily="18" charset="-34"/>
            </a:endParaRPr>
          </a:p>
        </p:txBody>
      </p:sp>
    </p:spTree>
    <p:custDataLst>
      <p:tags r:id="rId1"/>
    </p:custDataLst>
  </p:cSld>
  <p:clrMapOvr>
    <a:masterClrMapping/>
  </p:clrMapOvr>
  <p:transition advTm="94094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1" grpId="0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Outer model: </a:t>
            </a:r>
            <a:r>
              <a:rPr lang="en-US" altLang="ja-JP" b="1" dirty="0" smtClean="0">
                <a:latin typeface="Castellar" pitchFamily="18" charset="0"/>
              </a:rPr>
              <a:t>L</a:t>
            </a:r>
            <a:r>
              <a:rPr lang="en-US" altLang="ja-JP" dirty="0" smtClean="0"/>
              <a:t>-category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09600" y="1828800"/>
            <a:ext cx="6629400" cy="2895600"/>
          </a:xfrm>
          <a:prstGeom prst="roundRect">
            <a:avLst>
              <a:gd name="adj" fmla="val 9488"/>
            </a:avLst>
          </a:prstGeom>
          <a:ln>
            <a:solidFill>
              <a:schemeClr val="accent2"/>
            </a:solidFill>
          </a:ln>
          <a:effectLst>
            <a:outerShdw dist="12700" sx="1000" sy="1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l">
              <a:buFont typeface="Courier New" pitchFamily="49" charset="0"/>
              <a:buChar char="o"/>
            </a:pPr>
            <a:r>
              <a:rPr lang="en-US" altLang="ja-JP" b="1" i="1" dirty="0" smtClean="0"/>
              <a:t> </a:t>
            </a:r>
            <a:r>
              <a:rPr lang="en-US" altLang="ja-JP" dirty="0" smtClean="0"/>
              <a:t>a </a:t>
            </a:r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category</a:t>
            </a:r>
            <a:r>
              <a:rPr lang="en-US" altLang="ja-JP" dirty="0" smtClean="0"/>
              <a:t> with </a:t>
            </a:r>
            <a:r>
              <a:rPr lang="en-US" altLang="ja-JP" dirty="0" smtClean="0">
                <a:latin typeface="Castellar" pitchFamily="18" charset="0"/>
              </a:rPr>
              <a:t>L</a:t>
            </a:r>
            <a:r>
              <a:rPr lang="en-US" altLang="ja-JP" dirty="0" smtClean="0"/>
              <a:t>-structure,  </a:t>
            </a:r>
            <a:r>
              <a:rPr lang="en-US" altLang="ja-JP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itchFamily="18" charset="0"/>
              </a:rPr>
              <a:t>L</a:t>
            </a:r>
            <a:r>
              <a:rPr lang="en-US" altLang="ja-JP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-category</a:t>
            </a:r>
            <a:endParaRPr lang="en-US" altLang="ja-JP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tellar" pitchFamily="18" charset="0"/>
            </a:endParaRPr>
          </a:p>
          <a:p>
            <a:pPr algn="l">
              <a:buFont typeface="Courier New" pitchFamily="49" charset="0"/>
              <a:buChar char="o"/>
            </a:pPr>
            <a:endParaRPr lang="en-US" altLang="ja-JP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609600" y="1524000"/>
            <a:ext cx="2743200" cy="4572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de-AT" b="1" spc="150" dirty="0" smtClean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outer model</a:t>
            </a:r>
            <a:endParaRPr lang="de-AT" b="1" spc="150" dirty="0">
              <a:ln w="11430"/>
              <a:solidFill>
                <a:schemeClr val="bg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57600" y="2586335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 smtClean="0">
                <a:latin typeface="+mn-lt"/>
                <a:cs typeface="AngsanaUPC" pitchFamily="18" charset="-34"/>
              </a:rPr>
              <a:t>(product-preserving)</a:t>
            </a:r>
            <a:endParaRPr lang="de-AT" sz="2000" dirty="0">
              <a:latin typeface="+mn-lt"/>
              <a:cs typeface="AngsanaUPC" pitchFamily="18" charset="-34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38948" y="2558748"/>
            <a:ext cx="684000" cy="504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34151" name="Picture 7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199" y="2514600"/>
            <a:ext cx="3616171" cy="1981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 advTm="94094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609600" y="1828800"/>
            <a:ext cx="8077200" cy="1905000"/>
          </a:xfrm>
          <a:prstGeom prst="roundRect">
            <a:avLst>
              <a:gd name="adj" fmla="val 9488"/>
            </a:avLst>
          </a:prstGeom>
          <a:ln>
            <a:solidFill>
              <a:schemeClr val="accent4"/>
            </a:solidFill>
          </a:ln>
          <a:effectLst>
            <a:outerShdw dist="12700" sx="1000" sy="1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368000" rtlCol="0" anchor="t"/>
          <a:lstStyle/>
          <a:p>
            <a:pPr algn="l">
              <a:spcBef>
                <a:spcPts val="0"/>
              </a:spcBef>
            </a:pPr>
            <a:r>
              <a:rPr lang="en-US" altLang="ja-JP" b="1" i="1" dirty="0" smtClean="0"/>
              <a:t> </a:t>
            </a:r>
            <a:r>
              <a:rPr lang="en-US" altLang="ja-JP" dirty="0" smtClean="0"/>
              <a:t>Given an  </a:t>
            </a:r>
            <a:r>
              <a:rPr lang="en-US" altLang="ja-JP" dirty="0" smtClean="0">
                <a:latin typeface="Castellar" pitchFamily="18" charset="0"/>
              </a:rPr>
              <a:t>L</a:t>
            </a:r>
            <a:r>
              <a:rPr lang="en-US" altLang="ja-JP" dirty="0" smtClean="0"/>
              <a:t>-category </a:t>
            </a:r>
            <a:r>
              <a:rPr lang="en-US" altLang="ja-JP" dirty="0" smtClean="0">
                <a:latin typeface="Castellar" pitchFamily="18" charset="0"/>
              </a:rPr>
              <a:t>C,</a:t>
            </a:r>
          </a:p>
          <a:p>
            <a:pPr algn="l">
              <a:spcBef>
                <a:spcPts val="0"/>
              </a:spcBef>
            </a:pPr>
            <a:r>
              <a:rPr lang="en-US" altLang="ja-JP" sz="2800" dirty="0" smtClean="0"/>
              <a:t>      </a:t>
            </a:r>
            <a:r>
              <a:rPr lang="en-US" altLang="ja-JP" sz="3200" dirty="0" smtClean="0"/>
              <a:t>an </a:t>
            </a:r>
            <a:r>
              <a:rPr lang="en-US" altLang="ja-JP" sz="3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itchFamily="18" charset="0"/>
              </a:rPr>
              <a:t>L</a:t>
            </a:r>
            <a:r>
              <a:rPr lang="en-US" altLang="ja-JP" sz="3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-object</a:t>
            </a:r>
            <a:r>
              <a:rPr lang="en-US" altLang="ja-JP" sz="3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ja-JP" sz="3200" dirty="0" smtClean="0">
                <a:latin typeface="cmmi10" pitchFamily="34" charset="0"/>
              </a:rPr>
              <a:t>X</a:t>
            </a:r>
            <a:r>
              <a:rPr lang="en-US" altLang="ja-JP" sz="3200" dirty="0" smtClean="0"/>
              <a:t> in it </a:t>
            </a:r>
            <a:endParaRPr lang="en-US" altLang="ja-JP" dirty="0" smtClean="0"/>
          </a:p>
          <a:p>
            <a:pPr algn="l">
              <a:spcBef>
                <a:spcPts val="0"/>
              </a:spcBef>
            </a:pPr>
            <a:r>
              <a:rPr lang="en-US" altLang="ja-JP" dirty="0" smtClean="0"/>
              <a:t>is a 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lax</a:t>
            </a:r>
            <a:r>
              <a:rPr lang="en-US" altLang="ja-JP" dirty="0" smtClean="0"/>
              <a:t> natural transformation</a:t>
            </a:r>
          </a:p>
          <a:p>
            <a:pPr algn="l">
              <a:spcBef>
                <a:spcPts val="0"/>
              </a:spcBef>
            </a:pPr>
            <a:r>
              <a:rPr lang="en-US" altLang="ja-JP" dirty="0" smtClean="0"/>
              <a:t>compatible with products.</a:t>
            </a:r>
          </a:p>
        </p:txBody>
      </p:sp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19383" y="1867037"/>
            <a:ext cx="3036364" cy="1800000"/>
          </a:xfrm>
          <a:prstGeom prst="rect">
            <a:avLst/>
          </a:prstGeom>
          <a:noFill/>
          <a:ln w="38100" cap="flat" cmpd="sng" algn="ctr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-2590800" y="7086600"/>
            <a:ext cx="82296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ja-JP" sz="2500" b="1" dirty="0" smtClean="0"/>
              <a:t>Definition</a:t>
            </a:r>
            <a:r>
              <a:rPr lang="en-US" altLang="ja-JP" sz="2500" dirty="0" smtClean="0"/>
              <a:t>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ja-JP" sz="2500" dirty="0" smtClean="0"/>
              <a:t>	</a:t>
            </a:r>
            <a:endParaRPr lang="en-US" altLang="ja-JP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altLang="ja-JP" sz="2100" b="1" dirty="0" smtClean="0"/>
          </a:p>
          <a:p>
            <a:pPr eaLnBrk="1" hangingPunct="1">
              <a:buFont typeface="Wingdings" pitchFamily="2" charset="2"/>
              <a:buNone/>
            </a:pPr>
            <a:endParaRPr lang="en-US" altLang="ja-JP" sz="2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ja-JP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</a:t>
            </a:r>
            <a:endParaRPr lang="en-US" altLang="ja-JP" sz="21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ja-JP" sz="2100" b="1" u="sng" dirty="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Inner model: </a:t>
            </a:r>
            <a:r>
              <a:rPr lang="en-US" altLang="ja-JP" b="1" dirty="0" smtClean="0">
                <a:latin typeface="Castellar" pitchFamily="18" charset="0"/>
              </a:rPr>
              <a:t>L</a:t>
            </a:r>
            <a:r>
              <a:rPr lang="en-US" altLang="ja-JP" dirty="0" smtClean="0"/>
              <a:t>-object</a:t>
            </a:r>
          </a:p>
        </p:txBody>
      </p:sp>
      <p:sp>
        <p:nvSpPr>
          <p:cNvPr id="21" name="Snip Same Side Corner Rectangle 20"/>
          <p:cNvSpPr/>
          <p:nvPr/>
        </p:nvSpPr>
        <p:spPr>
          <a:xfrm rot="10800000">
            <a:off x="5334000" y="1981200"/>
            <a:ext cx="1447800" cy="1066800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4" name="Rounded Rectangle 23"/>
          <p:cNvSpPr/>
          <p:nvPr/>
        </p:nvSpPr>
        <p:spPr>
          <a:xfrm>
            <a:off x="609600" y="1447800"/>
            <a:ext cx="1981200" cy="457200"/>
          </a:xfrm>
          <a:prstGeom prst="roundRect">
            <a:avLst/>
          </a:prstGeom>
          <a:ln>
            <a:solidFill>
              <a:schemeClr val="accent4">
                <a:lumMod val="50000"/>
              </a:schemeClr>
            </a:solidFill>
          </a:ln>
          <a:effectLst>
            <a:outerShdw dist="12700" sx="1000" sy="1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de-AT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Definition</a:t>
            </a:r>
            <a:endParaRPr lang="de-AT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04800" y="4343400"/>
            <a:ext cx="4114800" cy="1905000"/>
          </a:xfrm>
          <a:prstGeom prst="roundRect">
            <a:avLst>
              <a:gd name="adj" fmla="val 9488"/>
            </a:avLst>
          </a:prstGeom>
          <a:ln>
            <a:solidFill>
              <a:schemeClr val="accent6"/>
            </a:solidFill>
          </a:ln>
          <a:effectLst>
            <a:outerShdw dist="12700" sx="1000" sy="1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368000" rtlCol="0" anchor="t"/>
          <a:lstStyle/>
          <a:p>
            <a:pPr algn="l">
              <a:spcBef>
                <a:spcPts val="0"/>
              </a:spcBef>
            </a:pPr>
            <a:endParaRPr lang="en-US" altLang="ja-JP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228600" y="4038600"/>
            <a:ext cx="2209800" cy="4572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de-AT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components</a:t>
            </a:r>
            <a:endParaRPr lang="de-AT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36209" name="Picture 17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4559300"/>
            <a:ext cx="2387600" cy="1612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0" name="Rounded Rectangle 29"/>
          <p:cNvSpPr/>
          <p:nvPr/>
        </p:nvSpPr>
        <p:spPr>
          <a:xfrm>
            <a:off x="4572000" y="4343400"/>
            <a:ext cx="4114800" cy="2133600"/>
          </a:xfrm>
          <a:prstGeom prst="roundRect">
            <a:avLst>
              <a:gd name="adj" fmla="val 9488"/>
            </a:avLst>
          </a:prstGeom>
          <a:ln>
            <a:solidFill>
              <a:schemeClr val="accent6"/>
            </a:solidFill>
          </a:ln>
          <a:effectLst>
            <a:outerShdw dist="12700" sx="1000" sy="1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368000" rtlCol="0" anchor="t"/>
          <a:lstStyle/>
          <a:p>
            <a:pPr algn="l">
              <a:spcBef>
                <a:spcPts val="0"/>
              </a:spcBef>
            </a:pPr>
            <a:endParaRPr lang="en-US" altLang="ja-JP" dirty="0" smtClean="0"/>
          </a:p>
        </p:txBody>
      </p:sp>
      <p:sp>
        <p:nvSpPr>
          <p:cNvPr id="31" name="Rounded Rectangle 30"/>
          <p:cNvSpPr/>
          <p:nvPr/>
        </p:nvSpPr>
        <p:spPr>
          <a:xfrm>
            <a:off x="4495800" y="4038600"/>
            <a:ext cx="2667000" cy="4572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de-AT" b="1" spc="150" dirty="0" smtClean="0">
                <a:ln w="11430"/>
                <a:solidFill>
                  <a:srgbClr val="FFC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lax</a:t>
            </a:r>
            <a:r>
              <a:rPr lang="de-AT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naturality</a:t>
            </a:r>
            <a:endParaRPr lang="de-AT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36211" name="Picture 19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59313" y="4572000"/>
            <a:ext cx="3913187" cy="13001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36212" name="Line 20"/>
          <p:cNvSpPr>
            <a:spLocks noChangeShapeType="1"/>
          </p:cNvSpPr>
          <p:nvPr/>
        </p:nvSpPr>
        <p:spPr bwMode="auto">
          <a:xfrm>
            <a:off x="5940425" y="5935662"/>
            <a:ext cx="2581275" cy="1588"/>
          </a:xfrm>
          <a:prstGeom prst="line">
            <a:avLst/>
          </a:prstGeom>
          <a:noFill/>
          <a:ln w="38100" cmpd="thinThick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AT"/>
          </a:p>
        </p:txBody>
      </p:sp>
      <p:pic>
        <p:nvPicPr>
          <p:cNvPr id="136218" name="Picture 26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3413" y="6013450"/>
            <a:ext cx="2647950" cy="387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36221" name="Rectangle 29"/>
          <p:cNvSpPr>
            <a:spLocks noChangeArrowheads="1"/>
          </p:cNvSpPr>
          <p:nvPr/>
        </p:nvSpPr>
        <p:spPr bwMode="auto">
          <a:xfrm>
            <a:off x="7162800" y="5183187"/>
            <a:ext cx="990600" cy="457200"/>
          </a:xfrm>
          <a:prstGeom prst="rect">
            <a:avLst/>
          </a:prstGeom>
          <a:solidFill>
            <a:srgbClr val="FFFFFF"/>
          </a:solidFill>
          <a:ln w="381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29" name="Oval Callout 28"/>
          <p:cNvSpPr/>
          <p:nvPr/>
        </p:nvSpPr>
        <p:spPr>
          <a:xfrm>
            <a:off x="2286000" y="5715000"/>
            <a:ext cx="2895600" cy="1295400"/>
          </a:xfrm>
          <a:prstGeom prst="wedgeEllipseCallout">
            <a:avLst>
              <a:gd name="adj1" fmla="val -23780"/>
              <a:gd name="adj2" fmla="val -78676"/>
            </a:avLst>
          </a:prstGeom>
          <a:solidFill>
            <a:schemeClr val="bg1"/>
          </a:solidFill>
          <a:ln cmpd="sng">
            <a:solidFill>
              <a:srgbClr val="C00000"/>
            </a:solidFill>
          </a:ln>
          <a:effectLst>
            <a:outerShdw dist="12700" sx="1000" sy="1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de-AT" dirty="0" smtClean="0">
                <a:latin typeface="cmmi10" pitchFamily="34" charset="0"/>
              </a:rPr>
              <a:t>X</a:t>
            </a:r>
            <a:r>
              <a:rPr lang="de-AT" dirty="0" smtClean="0"/>
              <a:t>: carrier obj.</a:t>
            </a:r>
            <a:endParaRPr lang="de-AT" dirty="0"/>
          </a:p>
        </p:txBody>
      </p:sp>
      <p:pic>
        <p:nvPicPr>
          <p:cNvPr id="136198" name="Picture 6" descr="TP_tmp"/>
          <p:cNvPicPr preferRelativeResize="0"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0400" y="6318000"/>
            <a:ext cx="899609" cy="540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</p:pic>
      <p:sp>
        <p:nvSpPr>
          <p:cNvPr id="32" name="Oval Callout 31"/>
          <p:cNvSpPr/>
          <p:nvPr/>
        </p:nvSpPr>
        <p:spPr>
          <a:xfrm>
            <a:off x="4495800" y="1447800"/>
            <a:ext cx="4343400" cy="2286000"/>
          </a:xfrm>
          <a:prstGeom prst="wedgeEllipseCallout">
            <a:avLst/>
          </a:prstGeom>
          <a:solidFill>
            <a:srgbClr val="FFC000"/>
          </a:solidFill>
          <a:ln>
            <a:noFill/>
          </a:ln>
          <a:effectLst>
            <a:outerShdw dist="12700" sx="1000" sy="1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de-AT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inner alg. str. </a:t>
            </a:r>
          </a:p>
          <a:p>
            <a:pPr algn="ctr">
              <a:spcBef>
                <a:spcPts val="0"/>
              </a:spcBef>
            </a:pPr>
            <a:r>
              <a:rPr lang="de-AT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by</a:t>
            </a:r>
          </a:p>
          <a:p>
            <a:pPr algn="ctr">
              <a:spcBef>
                <a:spcPts val="0"/>
              </a:spcBef>
            </a:pPr>
            <a:r>
              <a:rPr lang="de-AT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mediating 2-cells</a:t>
            </a:r>
            <a:endParaRPr lang="de-AT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 advTm="94094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1" animBg="1"/>
      <p:bldP spid="23" grpId="0" animBg="1"/>
      <p:bldP spid="25" grpId="0" animBg="1"/>
      <p:bldP spid="30" grpId="0" animBg="1"/>
      <p:bldP spid="31" grpId="0" animBg="1"/>
      <p:bldP spid="136212" grpId="0" animBg="1"/>
      <p:bldP spid="136221" grpId="0" animBg="1"/>
      <p:bldP spid="29" grpId="0" animBg="1"/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486400" y="1278775"/>
            <a:ext cx="685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de-AT" dirty="0" smtClean="0"/>
              <a:t>Results</a:t>
            </a:r>
            <a:endParaRPr lang="de-AT" i="1" dirty="0"/>
          </a:p>
        </p:txBody>
      </p:sp>
      <p:sp>
        <p:nvSpPr>
          <p:cNvPr id="14" name="Cloud Callout 13"/>
          <p:cNvSpPr/>
          <p:nvPr/>
        </p:nvSpPr>
        <p:spPr>
          <a:xfrm>
            <a:off x="-228600" y="0"/>
            <a:ext cx="4191000" cy="1524000"/>
          </a:xfrm>
          <a:prstGeom prst="cloudCallout">
            <a:avLst>
              <a:gd name="adj1" fmla="val 57051"/>
              <a:gd name="adj2" fmla="val 1936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altLang="ja-JP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lax </a:t>
            </a:r>
            <a:r>
              <a:rPr lang="en-US" altLang="ja-JP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stellar" pitchFamily="18" charset="0"/>
              </a:rPr>
              <a:t>L</a:t>
            </a:r>
            <a:r>
              <a:rPr lang="en-US" altLang="ja-JP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-</a:t>
            </a:r>
            <a:r>
              <a:rPr lang="en-US" altLang="ja-JP" sz="28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functor</a:t>
            </a:r>
            <a:r>
              <a:rPr lang="de-AT" sz="36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   = </a:t>
            </a:r>
            <a:r>
              <a:rPr lang="de-AT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mmi10" pitchFamily="34" charset="0"/>
              </a:rPr>
              <a:t>F</a:t>
            </a:r>
            <a:r>
              <a:rPr lang="de-AT" sz="3200" b="1" i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de-AT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with sync</a:t>
            </a:r>
            <a:endParaRPr lang="de-AT" sz="3200" b="1" i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257800" y="7391400"/>
            <a:ext cx="4114800" cy="2438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AT" dirty="0" smtClean="0"/>
              <a:t>Generalizes</a:t>
            </a:r>
            <a:endParaRPr lang="de-AT" dirty="0"/>
          </a:p>
        </p:txBody>
      </p:sp>
      <p:pic>
        <p:nvPicPr>
          <p:cNvPr id="17" name="Picture 16" descr="parCompViaSync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0835" y="7696200"/>
            <a:ext cx="3673165" cy="1764000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-2895600" y="7162800"/>
            <a:ext cx="4114800" cy="2438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AT" dirty="0" smtClean="0"/>
              <a:t>Generalizes</a:t>
            </a:r>
            <a:endParaRPr lang="de-AT" dirty="0"/>
          </a:p>
        </p:txBody>
      </p:sp>
      <p:pic>
        <p:nvPicPr>
          <p:cNvPr id="20" name="Picture 11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1146"/>
          <a:stretch>
            <a:fillRect/>
          </a:stretch>
        </p:blipFill>
        <p:spPr bwMode="auto">
          <a:xfrm>
            <a:off x="-2667000" y="7696200"/>
            <a:ext cx="3706010" cy="158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5" name="Rounded Rectangle 24"/>
          <p:cNvSpPr/>
          <p:nvPr/>
        </p:nvSpPr>
        <p:spPr>
          <a:xfrm>
            <a:off x="609600" y="2133600"/>
            <a:ext cx="4953000" cy="6096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en-US" altLang="ja-JP" sz="2800" b="1" dirty="0" err="1" smtClean="0">
                <a:solidFill>
                  <a:schemeClr val="bg1">
                    <a:lumMod val="95000"/>
                  </a:schemeClr>
                </a:solidFill>
              </a:rPr>
              <a:t>Coalg</a:t>
            </a:r>
            <a:r>
              <a:rPr kumimoji="0" lang="en-US" altLang="ja-JP" sz="2800" b="1" i="1" baseline="-25000" dirty="0" err="1" smtClean="0">
                <a:solidFill>
                  <a:schemeClr val="bg1">
                    <a:lumMod val="95000"/>
                  </a:schemeClr>
                </a:solidFill>
              </a:rPr>
              <a:t>F</a:t>
            </a:r>
            <a:r>
              <a:rPr kumimoji="0" lang="en-US" altLang="ja-JP" sz="2800" b="1" dirty="0" smtClean="0">
                <a:solidFill>
                  <a:schemeClr val="bg1">
                    <a:lumMod val="95000"/>
                  </a:schemeClr>
                </a:solidFill>
              </a:rPr>
              <a:t> is an </a:t>
            </a:r>
            <a:r>
              <a:rPr kumimoji="0" lang="en-US" altLang="ja-JP" sz="2800" b="1" i="1" dirty="0" smtClean="0">
                <a:solidFill>
                  <a:schemeClr val="bg1">
                    <a:lumMod val="95000"/>
                  </a:schemeClr>
                </a:solidFill>
              </a:rPr>
              <a:t>L</a:t>
            </a:r>
            <a:r>
              <a:rPr kumimoji="0" lang="en-US" altLang="ja-JP" sz="2800" b="1" dirty="0" smtClean="0">
                <a:solidFill>
                  <a:schemeClr val="bg1">
                    <a:lumMod val="95000"/>
                  </a:schemeClr>
                </a:solidFill>
              </a:rPr>
              <a:t>-category</a:t>
            </a:r>
            <a:endParaRPr lang="de-AT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286000" y="3657600"/>
            <a:ext cx="3276600" cy="6096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en-US" altLang="ja-JP" sz="2800" b="1" i="1" dirty="0" smtClean="0">
                <a:solidFill>
                  <a:schemeClr val="tx1"/>
                </a:solidFill>
              </a:rPr>
              <a:t>L</a:t>
            </a:r>
            <a:r>
              <a:rPr kumimoji="0" lang="en-US" altLang="ja-JP" sz="2800" b="1" dirty="0" smtClean="0">
                <a:solidFill>
                  <a:schemeClr val="tx1"/>
                </a:solidFill>
              </a:rPr>
              <a:t>-category  C </a:t>
            </a:r>
            <a:endParaRPr lang="de-AT" b="1" dirty="0">
              <a:solidFill>
                <a:schemeClr val="tx1"/>
              </a:solidFill>
            </a:endParaRPr>
          </a:p>
        </p:txBody>
      </p:sp>
      <p:sp>
        <p:nvSpPr>
          <p:cNvPr id="27" name="Up Arrow 26"/>
          <p:cNvSpPr/>
          <p:nvPr/>
        </p:nvSpPr>
        <p:spPr>
          <a:xfrm>
            <a:off x="3276600" y="2667000"/>
            <a:ext cx="1981200" cy="990600"/>
          </a:xfrm>
          <a:prstGeom prst="upArrow">
            <a:avLst>
              <a:gd name="adj1" fmla="val 67866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lifting</a:t>
            </a:r>
            <a:endParaRPr lang="de-AT" dirty="0"/>
          </a:p>
        </p:txBody>
      </p:sp>
      <p:sp>
        <p:nvSpPr>
          <p:cNvPr id="28" name="Oval Callout 27"/>
          <p:cNvSpPr/>
          <p:nvPr/>
        </p:nvSpPr>
        <p:spPr>
          <a:xfrm>
            <a:off x="990600" y="2667000"/>
            <a:ext cx="2209800" cy="914400"/>
          </a:xfrm>
          <a:prstGeom prst="wedgeEllipseCallout">
            <a:avLst>
              <a:gd name="adj1" fmla="val 53217"/>
              <a:gd name="adj2" fmla="val 34136"/>
            </a:avLst>
          </a:prstGeom>
          <a:gradFill flip="none" rotWithShape="1">
            <a:gsLst>
              <a:gs pos="0">
                <a:srgbClr val="FFCC00">
                  <a:shade val="30000"/>
                  <a:satMod val="115000"/>
                </a:srgbClr>
              </a:gs>
              <a:gs pos="50000">
                <a:srgbClr val="FFCC00">
                  <a:shade val="67500"/>
                  <a:satMod val="115000"/>
                </a:srgbClr>
              </a:gs>
              <a:gs pos="100000">
                <a:srgbClr val="FFCC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de-AT" b="1" spc="150" dirty="0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lax</a:t>
            </a:r>
            <a:r>
              <a:rPr lang="de-AT" b="1" spc="150" dirty="0" smtClean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de-AT" b="1" i="1" spc="150" dirty="0" smtClean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L</a:t>
            </a:r>
            <a:r>
              <a:rPr lang="de-AT" b="1" spc="150" dirty="0" smtClean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-functor </a:t>
            </a:r>
            <a:r>
              <a:rPr lang="de-AT" b="1" i="1" spc="150" dirty="0" smtClean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</a:t>
            </a:r>
            <a:endParaRPr lang="de-AT" b="1" i="1" spc="150" dirty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09600" y="5410200"/>
            <a:ext cx="6248400" cy="6096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dirty="0" smtClean="0">
                <a:solidFill>
                  <a:schemeClr val="tx1"/>
                </a:solidFill>
              </a:rPr>
              <a:t>The final object of an L-category is an L-object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114800" y="228600"/>
            <a:ext cx="4724400" cy="2286000"/>
            <a:chOff x="4114800" y="228600"/>
            <a:chExt cx="4724400" cy="2286000"/>
          </a:xfrm>
        </p:grpSpPr>
        <p:sp>
          <p:nvSpPr>
            <p:cNvPr id="5" name="Rounded Rectangular Callout 4"/>
            <p:cNvSpPr/>
            <p:nvPr/>
          </p:nvSpPr>
          <p:spPr>
            <a:xfrm>
              <a:off x="4114800" y="228600"/>
              <a:ext cx="4724400" cy="2286000"/>
            </a:xfrm>
            <a:prstGeom prst="wedgeRoundRectCallout">
              <a:avLst>
                <a:gd name="adj1" fmla="val -69654"/>
                <a:gd name="adj2" fmla="val 66677"/>
                <a:gd name="adj3" fmla="val 16667"/>
              </a:avLst>
            </a:prstGeom>
            <a:ln cmpd="sng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>
                <a:spcBef>
                  <a:spcPts val="0"/>
                </a:spcBef>
                <a:tabLst>
                  <a:tab pos="3325813" algn="l"/>
                </a:tabLst>
              </a:pPr>
              <a:r>
                <a:rPr lang="en-US" altLang="ja-JP" sz="2800" b="1" u="sng" dirty="0" smtClean="0">
                  <a:solidFill>
                    <a:schemeClr val="accent2">
                      <a:lumMod val="75000"/>
                    </a:schemeClr>
                  </a:solidFill>
                </a:rPr>
                <a:t>lax</a:t>
              </a:r>
              <a:r>
                <a:rPr lang="en-US" altLang="ja-JP" sz="2800" u="sng" dirty="0" smtClean="0"/>
                <a:t> </a:t>
              </a:r>
              <a:r>
                <a:rPr lang="en-US" altLang="ja-JP" sz="2800" b="1" i="1" u="sng" dirty="0" smtClean="0"/>
                <a:t>L</a:t>
              </a:r>
              <a:r>
                <a:rPr lang="en-US" altLang="ja-JP" sz="2800" u="sng" dirty="0" smtClean="0"/>
                <a:t>-</a:t>
              </a:r>
              <a:r>
                <a:rPr lang="en-US" altLang="ja-JP" sz="2800" u="sng" dirty="0" err="1" smtClean="0"/>
                <a:t>functor</a:t>
              </a:r>
              <a:r>
                <a:rPr lang="en-US" altLang="ja-JP" sz="2800" u="sng" dirty="0" smtClean="0"/>
                <a:t>? </a:t>
              </a:r>
            </a:p>
            <a:p>
              <a:pPr algn="r">
                <a:spcBef>
                  <a:spcPts val="0"/>
                </a:spcBef>
                <a:tabLst>
                  <a:tab pos="3325813" algn="l"/>
                </a:tabLst>
              </a:pPr>
              <a:r>
                <a:rPr lang="en-US" sz="2800" dirty="0" smtClean="0"/>
                <a:t>                              </a:t>
              </a:r>
            </a:p>
            <a:p>
              <a:pPr algn="r">
                <a:spcBef>
                  <a:spcPts val="0"/>
                </a:spcBef>
                <a:tabLst>
                  <a:tab pos="3325813" algn="l"/>
                </a:tabLst>
              </a:pPr>
              <a:r>
                <a:rPr lang="en-US" sz="2800" dirty="0" smtClean="0"/>
                <a:t>  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lax </a:t>
              </a:r>
              <a:r>
                <a:rPr lang="en-US" sz="2400" dirty="0" err="1" smtClean="0"/>
                <a:t>natur</a:t>
              </a:r>
              <a:r>
                <a:rPr lang="en-US" sz="2400" dirty="0" smtClean="0"/>
                <a:t>.</a:t>
              </a:r>
            </a:p>
            <a:p>
              <a:pPr algn="r">
                <a:spcBef>
                  <a:spcPts val="0"/>
                </a:spcBef>
                <a:tabLst>
                  <a:tab pos="3325813" algn="l"/>
                </a:tabLst>
              </a:pPr>
              <a:r>
                <a:rPr lang="en-US" sz="2400" dirty="0" smtClean="0"/>
                <a:t>                                trans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de-A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6" name="Picture 30" descr="TP_tmp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53000" y="990600"/>
              <a:ext cx="2304001" cy="10080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  <p:grpSp>
        <p:nvGrpSpPr>
          <p:cNvPr id="35" name="Group 34"/>
          <p:cNvGrpSpPr/>
          <p:nvPr/>
        </p:nvGrpSpPr>
        <p:grpSpPr>
          <a:xfrm>
            <a:off x="4495800" y="2590800"/>
            <a:ext cx="4419600" cy="2438400"/>
            <a:chOff x="4495800" y="2590800"/>
            <a:chExt cx="4419600" cy="2438400"/>
          </a:xfrm>
        </p:grpSpPr>
        <p:sp>
          <p:nvSpPr>
            <p:cNvPr id="13" name="Rounded Rectangular Callout 12"/>
            <p:cNvSpPr/>
            <p:nvPr/>
          </p:nvSpPr>
          <p:spPr>
            <a:xfrm>
              <a:off x="4495800" y="2590800"/>
              <a:ext cx="4419600" cy="2438400"/>
            </a:xfrm>
            <a:prstGeom prst="wedgeRoundRectCallout">
              <a:avLst>
                <a:gd name="adj1" fmla="val 29805"/>
                <a:gd name="adj2" fmla="val -68541"/>
                <a:gd name="adj3" fmla="val 16667"/>
              </a:avLst>
            </a:prstGeom>
            <a:ln cmpd="sng">
              <a:solidFill>
                <a:srgbClr val="0099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r>
                <a:rPr lang="de-AT" u="sng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lax naturality?</a:t>
              </a:r>
              <a:endParaRPr lang="de-AT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9" name="Picture 31" descr="TP_tmp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800600" y="3200400"/>
              <a:ext cx="3962400" cy="1258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grpSp>
          <p:nvGrpSpPr>
            <p:cNvPr id="10" name="Group 34"/>
            <p:cNvGrpSpPr>
              <a:grpSpLocks/>
            </p:cNvGrpSpPr>
            <p:nvPr/>
          </p:nvGrpSpPr>
          <p:grpSpPr bwMode="auto">
            <a:xfrm>
              <a:off x="4876800" y="4495800"/>
              <a:ext cx="3776663" cy="439738"/>
              <a:chOff x="3120" y="1392"/>
              <a:chExt cx="2379" cy="277"/>
            </a:xfrm>
          </p:grpSpPr>
          <p:sp>
            <p:nvSpPr>
              <p:cNvPr id="11" name="Line 24"/>
              <p:cNvSpPr>
                <a:spLocks noChangeShapeType="1"/>
              </p:cNvSpPr>
              <p:nvPr/>
            </p:nvSpPr>
            <p:spPr bwMode="auto">
              <a:xfrm>
                <a:off x="4176" y="1392"/>
                <a:ext cx="1290" cy="1"/>
              </a:xfrm>
              <a:prstGeom prst="line">
                <a:avLst/>
              </a:prstGeom>
              <a:noFill/>
              <a:ln w="381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AT"/>
              </a:p>
            </p:txBody>
          </p:sp>
          <p:pic>
            <p:nvPicPr>
              <p:cNvPr id="12" name="Picture 32" descr="TP_tmp"/>
              <p:cNvPicPr>
                <a:picLocks noChangeAspect="1" noChangeArrowheads="1"/>
              </p:cNvPicPr>
              <p:nvPr>
                <p:custDataLst>
                  <p:tags r:id="rId3"/>
                </p:custDataLst>
              </p:nvPr>
            </p:nvPicPr>
            <p:blipFill>
              <a:blip r:embed="rId1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120" y="1440"/>
                <a:ext cx="2379" cy="229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</p:pic>
        </p:grp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6096000" y="4495800"/>
              <a:ext cx="2581275" cy="1588"/>
            </a:xfrm>
            <a:prstGeom prst="line">
              <a:avLst/>
            </a:prstGeom>
            <a:noFill/>
            <a:ln w="57150" cmpd="thinThick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AT"/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609600" y="4876800"/>
            <a:ext cx="1828800" cy="609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b="1" dirty="0" smtClean="0"/>
              <a:t>Theorem</a:t>
            </a:r>
            <a:endParaRPr lang="de-AT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609600" y="1600200"/>
            <a:ext cx="1828800" cy="609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b="1" dirty="0" smtClean="0"/>
              <a:t>Theorem</a:t>
            </a:r>
            <a:endParaRPr lang="de-AT" b="1" dirty="0"/>
          </a:p>
        </p:txBody>
      </p:sp>
      <p:sp>
        <p:nvSpPr>
          <p:cNvPr id="34" name="Rounded Rectangle 33"/>
          <p:cNvSpPr/>
          <p:nvPr/>
        </p:nvSpPr>
        <p:spPr>
          <a:xfrm rot="1557264">
            <a:off x="5057680" y="1681504"/>
            <a:ext cx="3733800" cy="9906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50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Equations are built in!</a:t>
            </a:r>
            <a:endParaRPr lang="de-AT" dirty="0"/>
          </a:p>
        </p:txBody>
      </p:sp>
    </p:spTree>
  </p:cSld>
  <p:clrMapOvr>
    <a:masterClrMapping/>
  </p:clrMapOvr>
  <p:transition advTm="94094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32" grpId="0" animBg="1"/>
      <p:bldP spid="33" grpId="0" animBg="1"/>
      <p:bldP spid="3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685801" y="1600199"/>
            <a:ext cx="8077200" cy="5029201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ja-JP" sz="2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ja-JP" sz="2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ja-JP" sz="2800" dirty="0" smtClean="0"/>
          </a:p>
          <a:p>
            <a:pPr marL="624078" indent="-514350">
              <a:lnSpc>
                <a:spcPct val="80000"/>
              </a:lnSpc>
              <a:buNone/>
            </a:pPr>
            <a:endParaRPr lang="en-US" altLang="ja-JP" sz="3600" b="1" i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624078" indent="-514350">
              <a:lnSpc>
                <a:spcPct val="80000"/>
              </a:lnSpc>
              <a:spcBef>
                <a:spcPts val="0"/>
              </a:spcBef>
              <a:buNone/>
            </a:pPr>
            <a:endParaRPr lang="en-US" altLang="ja-JP" sz="28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624078" indent="-514350">
              <a:lnSpc>
                <a:spcPct val="80000"/>
              </a:lnSpc>
              <a:spcBef>
                <a:spcPts val="0"/>
              </a:spcBef>
              <a:buNone/>
            </a:pPr>
            <a:r>
              <a:rPr lang="de-AT" altLang="ja-JP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 a situation</a:t>
            </a:r>
          </a:p>
          <a:p>
            <a:pPr marL="624078" indent="-514350">
              <a:lnSpc>
                <a:spcPct val="80000"/>
              </a:lnSpc>
              <a:spcBef>
                <a:spcPts val="0"/>
              </a:spcBef>
              <a:buNone/>
            </a:pPr>
            <a:r>
              <a:rPr lang="de-AT" altLang="ja-JP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de-AT" sz="2800" dirty="0" smtClean="0"/>
              <a:t>                                  </a:t>
            </a:r>
          </a:p>
          <a:p>
            <a:pPr marL="624078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800" dirty="0" smtClean="0"/>
          </a:p>
          <a:p>
            <a:pPr marL="624078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800" dirty="0" smtClean="0"/>
          </a:p>
          <a:p>
            <a:pPr marL="624078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800" dirty="0" smtClean="0"/>
          </a:p>
          <a:p>
            <a:pPr marL="624078" indent="-514350">
              <a:lnSpc>
                <a:spcPct val="80000"/>
              </a:lnSpc>
              <a:buFont typeface="+mj-lt"/>
              <a:buAutoNum type="arabicPeriod"/>
            </a:pPr>
            <a:endParaRPr lang="de-AT" sz="2800" dirty="0" smtClean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Compositionality theorem</a:t>
            </a: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685800" y="1828800"/>
            <a:ext cx="7696200" cy="1447800"/>
          </a:xfrm>
          <a:prstGeom prst="roundRect">
            <a:avLst>
              <a:gd name="adj" fmla="val 16667"/>
            </a:avLst>
          </a:prstGeom>
          <a:solidFill>
            <a:srgbClr val="FAFBCD"/>
          </a:solidFill>
          <a:ln>
            <a:solidFill>
              <a:srgbClr val="FFC0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de-AT"/>
          </a:p>
        </p:txBody>
      </p:sp>
      <p:sp>
        <p:nvSpPr>
          <p:cNvPr id="24" name="Rounded Rectangle 23"/>
          <p:cNvSpPr/>
          <p:nvPr/>
        </p:nvSpPr>
        <p:spPr>
          <a:xfrm>
            <a:off x="6096000" y="3962400"/>
            <a:ext cx="2819400" cy="1295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dirty="0" smtClean="0">
                <a:solidFill>
                  <a:schemeClr val="tx1"/>
                </a:solidFill>
              </a:rPr>
              <a:t>The final object of an L-category is an L-object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62000" y="6096000"/>
            <a:ext cx="8077200" cy="533400"/>
          </a:xfrm>
          <a:prstGeom prst="roundRect">
            <a:avLst/>
          </a:prstGeom>
          <a:solidFill>
            <a:srgbClr val="FAFBCD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AT" sz="2400" dirty="0" smtClean="0">
                <a:solidFill>
                  <a:sysClr val="windowText" lastClr="000000"/>
                </a:solidFill>
              </a:rPr>
              <a:t>Assumptions: </a:t>
            </a:r>
            <a:r>
              <a:rPr kumimoji="0" lang="de-AT" altLang="ja-JP" sz="2400" b="1" dirty="0" smtClean="0">
                <a:solidFill>
                  <a:schemeClr val="tx1"/>
                </a:solidFill>
              </a:rPr>
              <a:t>C </a:t>
            </a:r>
            <a:r>
              <a:rPr kumimoji="0" lang="de-AT" altLang="ja-JP" sz="2400" dirty="0" smtClean="0">
                <a:solidFill>
                  <a:schemeClr val="tx1"/>
                </a:solidFill>
              </a:rPr>
              <a:t>is an </a:t>
            </a:r>
            <a:r>
              <a:rPr kumimoji="0" lang="de-AT" altLang="ja-JP" sz="2400" b="1" i="1" dirty="0" smtClean="0">
                <a:solidFill>
                  <a:schemeClr val="tx1"/>
                </a:solidFill>
              </a:rPr>
              <a:t>L</a:t>
            </a:r>
            <a:r>
              <a:rPr kumimoji="0" lang="de-AT" altLang="ja-JP" sz="2400" dirty="0" smtClean="0">
                <a:solidFill>
                  <a:schemeClr val="tx1"/>
                </a:solidFill>
              </a:rPr>
              <a:t>-category, </a:t>
            </a:r>
            <a:r>
              <a:rPr kumimoji="0" lang="de-AT" altLang="ja-JP" sz="2400" b="1" i="1" dirty="0" smtClean="0">
                <a:solidFill>
                  <a:schemeClr val="tx1"/>
                </a:solidFill>
              </a:rPr>
              <a:t>F</a:t>
            </a:r>
            <a:r>
              <a:rPr kumimoji="0" lang="de-AT" altLang="ja-JP" sz="2400" dirty="0" smtClean="0">
                <a:solidFill>
                  <a:schemeClr val="tx1"/>
                </a:solidFill>
              </a:rPr>
              <a:t> is lax </a:t>
            </a:r>
            <a:r>
              <a:rPr kumimoji="0" lang="de-AT" altLang="ja-JP" sz="2400" b="1" i="1" dirty="0" smtClean="0">
                <a:solidFill>
                  <a:schemeClr val="tx1"/>
                </a:solidFill>
              </a:rPr>
              <a:t>L</a:t>
            </a:r>
            <a:r>
              <a:rPr kumimoji="0" lang="de-AT" altLang="ja-JP" sz="2400" dirty="0" smtClean="0">
                <a:solidFill>
                  <a:schemeClr val="tx1"/>
                </a:solidFill>
              </a:rPr>
              <a:t>-functor</a:t>
            </a:r>
            <a:r>
              <a:rPr lang="de-AT" sz="2400" spc="150" dirty="0" smtClean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, final exists</a:t>
            </a:r>
            <a:r>
              <a:rPr lang="de-AT" sz="2400" dirty="0" smtClean="0">
                <a:solidFill>
                  <a:sysClr val="windowText" lastClr="000000"/>
                </a:solidFill>
              </a:rPr>
              <a:t>  </a:t>
            </a:r>
            <a:endParaRPr lang="de-AT" sz="2400" dirty="0">
              <a:solidFill>
                <a:sysClr val="windowText" lastClr="000000"/>
              </a:solidFill>
            </a:endParaRPr>
          </a:p>
        </p:txBody>
      </p:sp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1295400" y="1981200"/>
            <a:ext cx="3886200" cy="1219200"/>
            <a:chOff x="960" y="2304"/>
            <a:chExt cx="2431" cy="736"/>
          </a:xfrm>
        </p:grpSpPr>
        <p:pic>
          <p:nvPicPr>
            <p:cNvPr id="22" name="Picture 16" descr="TP_tmp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60" y="2304"/>
              <a:ext cx="2431" cy="6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23" name="Picture 22" descr="TP_tmp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56" y="2640"/>
              <a:ext cx="432" cy="400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</p:pic>
      </p:grpSp>
      <p:sp>
        <p:nvSpPr>
          <p:cNvPr id="26" name="AutoShape 26"/>
          <p:cNvSpPr>
            <a:spLocks noChangeArrowheads="1"/>
          </p:cNvSpPr>
          <p:nvPr/>
        </p:nvSpPr>
        <p:spPr bwMode="auto">
          <a:xfrm>
            <a:off x="5410200" y="1905000"/>
            <a:ext cx="2667000" cy="1143000"/>
          </a:xfrm>
          <a:prstGeom prst="bracketPair">
            <a:avLst>
              <a:gd name="adj" fmla="val 8611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endParaRPr lang="de-AT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5486400" y="1981200"/>
            <a:ext cx="1981200" cy="3810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/>
            <a:r>
              <a:rPr lang="en-US" altLang="ja-JP" sz="1900" dirty="0"/>
              <a:t>by </a:t>
            </a:r>
            <a:r>
              <a:rPr lang="en-US" altLang="ja-JP" sz="1900" dirty="0" err="1"/>
              <a:t>coinduction</a:t>
            </a:r>
            <a:endParaRPr lang="en-US" altLang="ja-JP" sz="1900" dirty="0"/>
          </a:p>
        </p:txBody>
      </p:sp>
      <p:pic>
        <p:nvPicPr>
          <p:cNvPr id="29" name="Picture 15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67400" y="2362200"/>
            <a:ext cx="2057400" cy="827088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sp>
        <p:nvSpPr>
          <p:cNvPr id="38" name="Rounded Rectangle 37"/>
          <p:cNvSpPr/>
          <p:nvPr/>
        </p:nvSpPr>
        <p:spPr>
          <a:xfrm>
            <a:off x="2590800" y="1295400"/>
            <a:ext cx="5791200" cy="5334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000" b="1" dirty="0" smtClean="0"/>
              <a:t>The behaviour functor </a:t>
            </a:r>
            <a:r>
              <a:rPr lang="de-AT" sz="2000" b="1" i="1" dirty="0" smtClean="0"/>
              <a:t>beh</a:t>
            </a:r>
            <a:r>
              <a:rPr lang="de-AT" sz="2000" b="1" dirty="0" smtClean="0"/>
              <a:t> is a strict L-functor</a:t>
            </a:r>
            <a:endParaRPr lang="de-AT" sz="20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762000" y="3886200"/>
            <a:ext cx="4953000" cy="6096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en-US" altLang="ja-JP" sz="2800" b="1" dirty="0" err="1" smtClean="0">
                <a:solidFill>
                  <a:schemeClr val="bg1">
                    <a:lumMod val="95000"/>
                  </a:schemeClr>
                </a:solidFill>
              </a:rPr>
              <a:t>Coalg</a:t>
            </a:r>
            <a:r>
              <a:rPr kumimoji="0" lang="en-US" altLang="ja-JP" sz="2800" b="1" i="1" baseline="-25000" dirty="0" err="1" smtClean="0">
                <a:solidFill>
                  <a:schemeClr val="bg1">
                    <a:lumMod val="95000"/>
                  </a:schemeClr>
                </a:solidFill>
              </a:rPr>
              <a:t>F</a:t>
            </a:r>
            <a:r>
              <a:rPr kumimoji="0" lang="en-US" altLang="ja-JP" sz="2800" b="1" dirty="0" smtClean="0">
                <a:solidFill>
                  <a:schemeClr val="bg1">
                    <a:lumMod val="95000"/>
                  </a:schemeClr>
                </a:solidFill>
              </a:rPr>
              <a:t> is an </a:t>
            </a:r>
            <a:r>
              <a:rPr kumimoji="0" lang="en-US" altLang="ja-JP" sz="2800" b="1" i="1" dirty="0" smtClean="0">
                <a:solidFill>
                  <a:schemeClr val="bg1">
                    <a:lumMod val="95000"/>
                  </a:schemeClr>
                </a:solidFill>
              </a:rPr>
              <a:t>L</a:t>
            </a:r>
            <a:r>
              <a:rPr kumimoji="0" lang="en-US" altLang="ja-JP" sz="2800" b="1" dirty="0" smtClean="0">
                <a:solidFill>
                  <a:schemeClr val="bg1">
                    <a:lumMod val="95000"/>
                  </a:schemeClr>
                </a:solidFill>
              </a:rPr>
              <a:t>-category</a:t>
            </a:r>
            <a:endParaRPr lang="de-AT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438400" y="5410200"/>
            <a:ext cx="3276600" cy="6096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en-US" altLang="ja-JP" sz="2800" b="1" i="1" dirty="0" smtClean="0">
                <a:solidFill>
                  <a:schemeClr val="tx1"/>
                </a:solidFill>
              </a:rPr>
              <a:t>L</a:t>
            </a:r>
            <a:r>
              <a:rPr kumimoji="0" lang="en-US" altLang="ja-JP" sz="2800" b="1" dirty="0" smtClean="0">
                <a:solidFill>
                  <a:schemeClr val="tx1"/>
                </a:solidFill>
              </a:rPr>
              <a:t>-category  C </a:t>
            </a:r>
            <a:endParaRPr lang="de-AT" b="1" dirty="0">
              <a:solidFill>
                <a:schemeClr val="tx1"/>
              </a:solidFill>
            </a:endParaRPr>
          </a:p>
        </p:txBody>
      </p:sp>
      <p:sp>
        <p:nvSpPr>
          <p:cNvPr id="41" name="Up Arrow 40"/>
          <p:cNvSpPr/>
          <p:nvPr/>
        </p:nvSpPr>
        <p:spPr>
          <a:xfrm>
            <a:off x="3429000" y="4419600"/>
            <a:ext cx="1981200" cy="990600"/>
          </a:xfrm>
          <a:prstGeom prst="upArrow">
            <a:avLst>
              <a:gd name="adj1" fmla="val 67866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lifting</a:t>
            </a:r>
            <a:endParaRPr lang="de-AT" dirty="0"/>
          </a:p>
        </p:txBody>
      </p:sp>
      <p:sp>
        <p:nvSpPr>
          <p:cNvPr id="42" name="Oval Callout 41"/>
          <p:cNvSpPr/>
          <p:nvPr/>
        </p:nvSpPr>
        <p:spPr>
          <a:xfrm>
            <a:off x="1143000" y="4419600"/>
            <a:ext cx="2209800" cy="914400"/>
          </a:xfrm>
          <a:prstGeom prst="wedgeEllipseCallout">
            <a:avLst>
              <a:gd name="adj1" fmla="val 53217"/>
              <a:gd name="adj2" fmla="val 34136"/>
            </a:avLst>
          </a:prstGeom>
          <a:gradFill flip="none" rotWithShape="1">
            <a:gsLst>
              <a:gs pos="0">
                <a:srgbClr val="FFCC00">
                  <a:shade val="30000"/>
                  <a:satMod val="115000"/>
                </a:srgbClr>
              </a:gs>
              <a:gs pos="50000">
                <a:srgbClr val="FFCC00">
                  <a:shade val="67500"/>
                  <a:satMod val="115000"/>
                </a:srgbClr>
              </a:gs>
              <a:gs pos="100000">
                <a:srgbClr val="FFCC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de-AT" b="1" spc="150" dirty="0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lax</a:t>
            </a:r>
            <a:r>
              <a:rPr lang="de-AT" b="1" spc="150" dirty="0" smtClean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de-AT" b="1" i="1" spc="150" dirty="0" smtClean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L</a:t>
            </a:r>
            <a:r>
              <a:rPr lang="de-AT" b="1" spc="150" dirty="0" smtClean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-functor </a:t>
            </a:r>
            <a:r>
              <a:rPr lang="de-AT" b="1" i="1" spc="150" dirty="0" smtClean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</a:t>
            </a:r>
            <a:endParaRPr lang="de-AT" b="1" i="1" spc="150" dirty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2000" y="1295400"/>
            <a:ext cx="1828800" cy="533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b="1" dirty="0" smtClean="0"/>
              <a:t>Theorem</a:t>
            </a:r>
            <a:endParaRPr lang="de-AT" b="1" dirty="0"/>
          </a:p>
        </p:txBody>
      </p:sp>
    </p:spTree>
    <p:custDataLst>
      <p:tags r:id="rId1"/>
    </p:custDataLst>
  </p:cSld>
  <p:clrMapOvr>
    <a:masterClrMapping/>
  </p:clrMapOvr>
  <p:transition advTm="94094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Related and future work: </a:t>
            </a:r>
            <a:r>
              <a:rPr lang="en-US" altLang="ja-JP" dirty="0" err="1" smtClean="0"/>
              <a:t>bialgebras</a:t>
            </a:r>
            <a:endParaRPr lang="en-US" altLang="ja-JP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609600" y="1676400"/>
            <a:ext cx="4724400" cy="1447800"/>
            <a:chOff x="609600" y="1676400"/>
            <a:chExt cx="4724400" cy="1447800"/>
          </a:xfrm>
        </p:grpSpPr>
        <p:sp>
          <p:nvSpPr>
            <p:cNvPr id="4" name="Rounded Rectangle 3"/>
            <p:cNvSpPr/>
            <p:nvPr/>
          </p:nvSpPr>
          <p:spPr>
            <a:xfrm>
              <a:off x="609600" y="1676400"/>
              <a:ext cx="3429000" cy="45720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Bialgebraic structures</a:t>
              </a:r>
              <a:endParaRPr lang="de-AT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09600" y="2133600"/>
              <a:ext cx="4724400" cy="990600"/>
            </a:xfrm>
            <a:prstGeom prst="roundRect">
              <a:avLst/>
            </a:prstGeom>
            <a:solidFill>
              <a:schemeClr val="bg1"/>
            </a:solidFill>
            <a:ln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5760" lvl="0" indent="-256032" algn="l" fontAlgn="auto">
                <a:spcBef>
                  <a:spcPts val="400"/>
                </a:spcBef>
                <a:spcAft>
                  <a:spcPts val="0"/>
                </a:spcAft>
                <a:buClr>
                  <a:srgbClr val="2DA2BF"/>
                </a:buClr>
                <a:buSzPct val="68000"/>
              </a:pPr>
              <a:r>
                <a:rPr kumimoji="0" lang="en-US" altLang="ja-JP" sz="2400" dirty="0" smtClean="0">
                  <a:solidFill>
                    <a:prstClr val="black"/>
                  </a:solidFill>
                </a:rPr>
                <a:t>[</a:t>
              </a:r>
              <a:r>
                <a:rPr kumimoji="0" lang="en-US" altLang="ja-JP" sz="2400" dirty="0" err="1" smtClean="0">
                  <a:solidFill>
                    <a:prstClr val="black"/>
                  </a:solidFill>
                </a:rPr>
                <a:t>Turi-Plotkin</a:t>
              </a:r>
              <a:r>
                <a:rPr kumimoji="0" lang="en-US" altLang="ja-JP" sz="2400" dirty="0" smtClean="0">
                  <a:solidFill>
                    <a:prstClr val="black"/>
                  </a:solidFill>
                </a:rPr>
                <a:t>, Bartels, </a:t>
              </a:r>
              <a:r>
                <a:rPr kumimoji="0" lang="en-US" altLang="ja-JP" sz="2400" dirty="0" err="1" smtClean="0">
                  <a:solidFill>
                    <a:prstClr val="black"/>
                  </a:solidFill>
                </a:rPr>
                <a:t>Klin</a:t>
              </a:r>
              <a:r>
                <a:rPr kumimoji="0" lang="en-US" altLang="ja-JP" sz="2400" dirty="0" smtClean="0">
                  <a:solidFill>
                    <a:prstClr val="black"/>
                  </a:solidFill>
                </a:rPr>
                <a:t>, …] </a:t>
              </a:r>
            </a:p>
            <a:p>
              <a:pPr marL="365760" lvl="0" indent="-256032" algn="l" fontAlgn="auto">
                <a:spcBef>
                  <a:spcPts val="400"/>
                </a:spcBef>
                <a:spcAft>
                  <a:spcPts val="0"/>
                </a:spcAft>
                <a:buClr>
                  <a:srgbClr val="2DA2BF"/>
                </a:buClr>
                <a:buSzPct val="68000"/>
              </a:pPr>
              <a:r>
                <a:rPr kumimoji="0" lang="en-US" altLang="ja-JP" sz="2400" dirty="0" smtClean="0">
                  <a:solidFill>
                    <a:schemeClr val="accent2">
                      <a:lumMod val="75000"/>
                    </a:schemeClr>
                  </a:solidFill>
                </a:rPr>
                <a:t>algebraic structures on </a:t>
              </a:r>
              <a:r>
                <a:rPr kumimoji="0" lang="en-US" altLang="ja-JP" sz="2400" dirty="0" err="1" smtClean="0">
                  <a:solidFill>
                    <a:schemeClr val="accent2">
                      <a:lumMod val="75000"/>
                    </a:schemeClr>
                  </a:solidFill>
                </a:rPr>
                <a:t>coalgebras</a:t>
              </a:r>
              <a:endParaRPr kumimoji="0" lang="en-US" altLang="ja-JP" sz="2400" dirty="0" smtClean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9600" y="3657600"/>
            <a:ext cx="7315200" cy="1447800"/>
            <a:chOff x="609600" y="3352800"/>
            <a:chExt cx="7315200" cy="1447800"/>
          </a:xfrm>
        </p:grpSpPr>
        <p:sp>
          <p:nvSpPr>
            <p:cNvPr id="6" name="Rounded Rectangle 5"/>
            <p:cNvSpPr/>
            <p:nvPr/>
          </p:nvSpPr>
          <p:spPr>
            <a:xfrm>
              <a:off x="609600" y="3352800"/>
              <a:ext cx="3429000" cy="45720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In the current work</a:t>
              </a:r>
              <a:endParaRPr lang="de-AT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09600" y="3810000"/>
              <a:ext cx="7315200" cy="990600"/>
            </a:xfrm>
            <a:prstGeom prst="roundRect">
              <a:avLst/>
            </a:prstGeom>
            <a:solidFill>
              <a:schemeClr val="bg1"/>
            </a:solidFill>
            <a:ln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5760" lvl="0" indent="-256032" algn="l" fontAlgn="auto">
                <a:spcBef>
                  <a:spcPts val="400"/>
                </a:spcBef>
                <a:spcAft>
                  <a:spcPts val="0"/>
                </a:spcAft>
                <a:buClr>
                  <a:srgbClr val="2DA2BF"/>
                </a:buClr>
                <a:buSzPct val="68000"/>
              </a:pPr>
              <a:r>
                <a:rPr kumimoji="0" lang="en-US" altLang="ja-JP" sz="2400" dirty="0" smtClean="0">
                  <a:solidFill>
                    <a:schemeClr val="accent2">
                      <a:lumMod val="75000"/>
                    </a:schemeClr>
                  </a:solidFill>
                </a:rPr>
                <a:t>Equations, </a:t>
              </a:r>
              <a:r>
                <a:rPr kumimoji="0" lang="en-US" altLang="ja-JP" sz="2400" dirty="0" smtClean="0">
                  <a:solidFill>
                    <a:prstClr val="black"/>
                  </a:solidFill>
                </a:rPr>
                <a:t>not only operations ,are </a:t>
              </a:r>
              <a:r>
                <a:rPr kumimoji="0" lang="en-US" altLang="ja-JP" sz="2400" smtClean="0">
                  <a:solidFill>
                    <a:prstClr val="black"/>
                  </a:solidFill>
                </a:rPr>
                <a:t>an integral </a:t>
              </a:r>
              <a:r>
                <a:rPr kumimoji="0" lang="en-US" altLang="ja-JP" sz="2400" dirty="0" smtClean="0">
                  <a:solidFill>
                    <a:prstClr val="black"/>
                  </a:solidFill>
                </a:rPr>
                <a:t>part</a:t>
              </a:r>
            </a:p>
            <a:p>
              <a:pPr marL="365760" lvl="0" indent="-256032" algn="l" fontAlgn="auto">
                <a:spcBef>
                  <a:spcPts val="400"/>
                </a:spcBef>
                <a:spcAft>
                  <a:spcPts val="0"/>
                </a:spcAft>
                <a:buClr>
                  <a:srgbClr val="2DA2BF"/>
                </a:buClr>
                <a:buSzPct val="68000"/>
              </a:pPr>
              <a:r>
                <a:rPr kumimoji="0" lang="en-US" altLang="ja-JP" sz="2400" dirty="0" smtClean="0">
                  <a:solidFill>
                    <a:prstClr val="black"/>
                  </a:solidFill>
                </a:rPr>
                <a:t>The algebraic structures are </a:t>
              </a:r>
              <a:r>
                <a:rPr kumimoji="0" lang="en-US" altLang="ja-JP" sz="2400" dirty="0" smtClean="0">
                  <a:solidFill>
                    <a:schemeClr val="accent2">
                      <a:lumMod val="75000"/>
                    </a:schemeClr>
                  </a:solidFill>
                </a:rPr>
                <a:t>nested</a:t>
              </a:r>
              <a:r>
                <a:rPr kumimoji="0" lang="en-US" altLang="ja-JP" sz="2400" dirty="0" smtClean="0">
                  <a:solidFill>
                    <a:prstClr val="black"/>
                  </a:solidFill>
                </a:rPr>
                <a:t>, </a:t>
              </a:r>
              <a:r>
                <a:rPr kumimoji="0" lang="en-US" altLang="ja-JP" sz="2400" dirty="0" smtClean="0">
                  <a:solidFill>
                    <a:schemeClr val="accent2">
                      <a:lumMod val="75000"/>
                    </a:schemeClr>
                  </a:solidFill>
                </a:rPr>
                <a:t>higher dimensional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800600" y="5410200"/>
            <a:ext cx="3429000" cy="1219200"/>
            <a:chOff x="609600" y="5105400"/>
            <a:chExt cx="3429000" cy="1219200"/>
          </a:xfrm>
        </p:grpSpPr>
        <p:sp>
          <p:nvSpPr>
            <p:cNvPr id="8" name="Rounded Rectangle 7"/>
            <p:cNvSpPr/>
            <p:nvPr/>
          </p:nvSpPr>
          <p:spPr>
            <a:xfrm>
              <a:off x="609600" y="5105400"/>
              <a:ext cx="3429000" cy="45720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Missing</a:t>
              </a:r>
              <a:endParaRPr lang="de-AT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09600" y="5562600"/>
              <a:ext cx="3429000" cy="762000"/>
            </a:xfrm>
            <a:prstGeom prst="roundRect">
              <a:avLst/>
            </a:prstGeom>
            <a:solidFill>
              <a:schemeClr val="bg1"/>
            </a:solidFill>
            <a:ln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5760" lvl="0" indent="-256032" algn="l" fontAlgn="auto">
                <a:spcBef>
                  <a:spcPts val="400"/>
                </a:spcBef>
                <a:spcAft>
                  <a:spcPts val="0"/>
                </a:spcAft>
                <a:buClr>
                  <a:srgbClr val="2DA2BF"/>
                </a:buClr>
                <a:buSzPct val="68000"/>
              </a:pPr>
              <a:r>
                <a:rPr kumimoji="0" lang="en-US" altLang="ja-JP" sz="2400" dirty="0" smtClean="0">
                  <a:solidFill>
                    <a:prstClr val="black"/>
                  </a:solidFill>
                </a:rPr>
                <a:t>Full </a:t>
              </a:r>
              <a:r>
                <a:rPr kumimoji="0" lang="en-US" altLang="ja-JP" sz="2400" dirty="0" smtClean="0">
                  <a:solidFill>
                    <a:schemeClr val="accent2">
                      <a:lumMod val="75000"/>
                    </a:schemeClr>
                  </a:solidFill>
                </a:rPr>
                <a:t>GSOS</a:t>
              </a:r>
              <a:r>
                <a:rPr kumimoji="0" lang="en-US" altLang="ja-JP" sz="2400" dirty="0" smtClean="0">
                  <a:solidFill>
                    <a:prstClr val="black"/>
                  </a:solidFill>
                </a:rPr>
                <a:t> expressivity</a:t>
              </a:r>
            </a:p>
          </p:txBody>
        </p:sp>
      </p:grpSp>
    </p:spTree>
    <p:custDataLst>
      <p:tags r:id="rId1"/>
    </p:custDataLst>
  </p:cSld>
  <p:clrMapOvr>
    <a:masterClrMapping/>
  </p:clrMapOvr>
  <p:transition advTm="94094"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Conclusion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57200" y="1447800"/>
            <a:ext cx="7543800" cy="2819400"/>
            <a:chOff x="457200" y="1447800"/>
            <a:chExt cx="7543800" cy="2819400"/>
          </a:xfrm>
        </p:grpSpPr>
        <p:sp>
          <p:nvSpPr>
            <p:cNvPr id="22" name="Rounded Rectangle 21"/>
            <p:cNvSpPr/>
            <p:nvPr/>
          </p:nvSpPr>
          <p:spPr>
            <a:xfrm>
              <a:off x="457200" y="1828800"/>
              <a:ext cx="7543800" cy="2438400"/>
            </a:xfrm>
            <a:prstGeom prst="roundRect">
              <a:avLst/>
            </a:prstGeom>
            <a:solidFill>
              <a:schemeClr val="bg1"/>
            </a:solidFill>
            <a:ln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66800" y="2057400"/>
              <a:ext cx="6477000" cy="1981200"/>
              <a:chOff x="838200" y="2514600"/>
              <a:chExt cx="7315200" cy="23622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5181600" y="4038600"/>
                <a:ext cx="2971800" cy="838200"/>
              </a:xfrm>
              <a:prstGeom prst="roundRect">
                <a:avLst>
                  <a:gd name="adj" fmla="val 9488"/>
                </a:avLst>
              </a:prstGeom>
              <a:ln>
                <a:solidFill>
                  <a:srgbClr val="FFFF00"/>
                </a:solidFill>
              </a:ln>
              <a:effectLst>
                <a:outerShdw dist="12700" sx="1000" sy="1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l">
                  <a:spcBef>
                    <a:spcPts val="0"/>
                  </a:spcBef>
                  <a:buFont typeface="Courier New" pitchFamily="49" charset="0"/>
                  <a:buChar char="o"/>
                </a:pPr>
                <a:r>
                  <a:rPr lang="de-AT" sz="2000" dirty="0" smtClean="0"/>
                  <a:t> </a:t>
                </a:r>
                <a:r>
                  <a:rPr lang="de-AT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operations   </a:t>
                </a:r>
                <a:endParaRPr lang="de-AT" sz="2000" b="1" spc="-3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l">
                  <a:spcBef>
                    <a:spcPts val="0"/>
                  </a:spcBef>
                  <a:buFont typeface="Courier New" pitchFamily="49" charset="0"/>
                  <a:buChar char="o"/>
                </a:pPr>
                <a:r>
                  <a:rPr lang="de-AT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equations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5181600" y="3505200"/>
                <a:ext cx="2971800" cy="533400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CC00">
                      <a:shade val="30000"/>
                      <a:satMod val="115000"/>
                    </a:srgbClr>
                  </a:gs>
                  <a:gs pos="50000">
                    <a:srgbClr val="FFCC00">
                      <a:shade val="67500"/>
                      <a:satMod val="115000"/>
                    </a:srgbClr>
                  </a:gs>
                  <a:gs pos="100000">
                    <a:srgbClr val="FFCC00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bevelT w="27940" h="12700"/>
                  <a:contourClr>
                    <a:srgbClr val="DDDDDD"/>
                  </a:contourClr>
                </a:sp3d>
              </a:bodyPr>
              <a:lstStyle/>
              <a:p>
                <a:pPr algn="ctr"/>
                <a:r>
                  <a:rPr lang="de-AT" sz="2400" b="1" spc="150" dirty="0" smtClean="0">
                    <a:ln w="11430"/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25400" algn="tl" rotWithShape="0">
                        <a:srgbClr val="000000">
                          <a:alpha val="43000"/>
                        </a:srgbClr>
                      </a:outerShdw>
                    </a:effectLst>
                  </a:rPr>
                  <a:t>algebraic theory</a:t>
                </a:r>
                <a:endParaRPr lang="de-AT" sz="2400" b="1" spc="150" dirty="0">
                  <a:ln w="11430"/>
                  <a:solidFill>
                    <a:schemeClr val="bg1">
                      <a:lumMod val="95000"/>
                    </a:schemeClr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838200" y="2514600"/>
                <a:ext cx="2362200" cy="10668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ja-JP" sz="4800" dirty="0" smtClean="0">
                    <a:solidFill>
                      <a:schemeClr val="accent5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mmi10" pitchFamily="34" charset="0"/>
                  </a:rPr>
                  <a:t>X</a:t>
                </a:r>
                <a:r>
                  <a:rPr lang="en-US" altLang="ja-JP" sz="48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altLang="ja-JP" sz="48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msy10" pitchFamily="34" charset="0"/>
                  </a:rPr>
                  <a:t>2</a:t>
                </a:r>
                <a:r>
                  <a:rPr lang="en-US" altLang="ja-JP" sz="48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altLang="ja-JP" sz="6600" dirty="0" smtClean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lonna MT" pitchFamily="82" charset="0"/>
                  </a:rPr>
                  <a:t>C</a:t>
                </a:r>
                <a:r>
                  <a:rPr lang="de-AT" sz="36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lonna MT" pitchFamily="82" charset="0"/>
                  </a:rPr>
                  <a:t> </a:t>
                </a:r>
                <a:endParaRPr lang="de-AT" sz="3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lonna MT" pitchFamily="82" charset="0"/>
                </a:endParaRPr>
              </a:p>
            </p:txBody>
          </p:sp>
          <p:sp>
            <p:nvSpPr>
              <p:cNvPr id="17" name="Bent Arrow 16"/>
              <p:cNvSpPr/>
              <p:nvPr/>
            </p:nvSpPr>
            <p:spPr>
              <a:xfrm rot="16200000">
                <a:off x="2781300" y="1714500"/>
                <a:ext cx="762000" cy="4038600"/>
              </a:xfrm>
              <a:prstGeom prst="bentArrow">
                <a:avLst>
                  <a:gd name="adj1" fmla="val 50007"/>
                  <a:gd name="adj2" fmla="val 46562"/>
                  <a:gd name="adj3" fmla="val 26194"/>
                  <a:gd name="adj4" fmla="val 45352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vert="vert" rtlCol="0" anchor="b"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bevelT w="27940" h="12700"/>
                  <a:contourClr>
                    <a:srgbClr val="DDDDDD"/>
                  </a:contourClr>
                </a:sp3d>
              </a:bodyPr>
              <a:lstStyle/>
              <a:p>
                <a:pPr algn="ctr"/>
                <a:endParaRPr lang="de-AT" sz="2800" b="1" spc="150" dirty="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endParaRPr>
              </a:p>
              <a:p>
                <a:pPr algn="ctr"/>
                <a:endParaRPr lang="de-AT" sz="2800" b="1" spc="150" dirty="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endParaRPr>
              </a:p>
              <a:p>
                <a:pPr algn="ctr"/>
                <a:endParaRPr lang="de-AT" sz="2800" b="1" spc="150" dirty="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endParaRPr>
              </a:p>
              <a:p>
                <a:pPr algn="ctr"/>
                <a:endParaRPr lang="de-AT" sz="2800" b="1" spc="150" dirty="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endParaRPr>
              </a:p>
              <a:p>
                <a:pPr algn="ctr"/>
                <a:r>
                  <a:rPr lang="de-AT" sz="2000" b="1" spc="150" dirty="0" smtClean="0">
                    <a:ln w="11430"/>
                    <a:solidFill>
                      <a:srgbClr val="F8F8F8"/>
                    </a:solidFill>
                    <a:effectLst>
                      <a:outerShdw blurRad="25400" algn="tl" rotWithShape="0">
                        <a:srgbClr val="000000">
                          <a:alpha val="43000"/>
                        </a:srgbClr>
                      </a:outerShdw>
                    </a:effectLst>
                  </a:rPr>
                  <a:t>inner interpretation</a:t>
                </a:r>
                <a:endParaRPr lang="de-AT" sz="20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8" name="Bent Arrow 17"/>
              <p:cNvSpPr/>
              <p:nvPr/>
            </p:nvSpPr>
            <p:spPr>
              <a:xfrm flipH="1">
                <a:off x="3048000" y="2743200"/>
                <a:ext cx="4114800" cy="762000"/>
              </a:xfrm>
              <a:prstGeom prst="bentArrow">
                <a:avLst>
                  <a:gd name="adj1" fmla="val 37399"/>
                  <a:gd name="adj2" fmla="val 31793"/>
                  <a:gd name="adj3" fmla="val 17836"/>
                  <a:gd name="adj4" fmla="val 32429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t"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bevelT w="27940" h="12700"/>
                  <a:contourClr>
                    <a:srgbClr val="DDDDDD"/>
                  </a:contourClr>
                </a:sp3d>
              </a:bodyPr>
              <a:lstStyle/>
              <a:p>
                <a:pPr algn="ctr"/>
                <a:r>
                  <a:rPr lang="de-AT" sz="2000" b="1" spc="150" dirty="0" smtClean="0">
                    <a:ln w="11430"/>
                    <a:solidFill>
                      <a:srgbClr val="F8F8F8"/>
                    </a:solidFill>
                    <a:effectLst>
                      <a:outerShdw blurRad="25400" algn="tl" rotWithShape="0">
                        <a:srgbClr val="000000">
                          <a:alpha val="43000"/>
                        </a:srgbClr>
                      </a:outerShdw>
                    </a:effectLst>
                  </a:rPr>
                  <a:t>outer interpretation</a:t>
                </a:r>
                <a:endParaRPr lang="de-AT" sz="20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4" name="Rounded Rectangle 23"/>
            <p:cNvSpPr/>
            <p:nvPr/>
          </p:nvSpPr>
          <p:spPr>
            <a:xfrm>
              <a:off x="533400" y="1447800"/>
              <a:ext cx="3048000" cy="45720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Microcosm principle</a:t>
              </a:r>
              <a:endParaRPr lang="de-AT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43000" y="4495800"/>
            <a:ext cx="2743200" cy="2209800"/>
            <a:chOff x="457200" y="4495800"/>
            <a:chExt cx="2743200" cy="2209800"/>
          </a:xfrm>
        </p:grpSpPr>
        <p:sp>
          <p:nvSpPr>
            <p:cNvPr id="27" name="Rounded Rectangle 26"/>
            <p:cNvSpPr/>
            <p:nvPr/>
          </p:nvSpPr>
          <p:spPr>
            <a:xfrm>
              <a:off x="457200" y="5181600"/>
              <a:ext cx="2743200" cy="1524000"/>
            </a:xfrm>
            <a:prstGeom prst="roundRect">
              <a:avLst/>
            </a:prstGeom>
            <a:solidFill>
              <a:schemeClr val="bg1"/>
            </a:solidFill>
            <a:ln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2000" y="5181600"/>
              <a:ext cx="2186189" cy="1296000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miter lim="800000"/>
              <a:headEnd/>
              <a:tailEnd/>
            </a:ln>
            <a:effectLst/>
          </p:spPr>
        </p:pic>
        <p:sp>
          <p:nvSpPr>
            <p:cNvPr id="26" name="Rounded Rectangle 25"/>
            <p:cNvSpPr/>
            <p:nvPr/>
          </p:nvSpPr>
          <p:spPr>
            <a:xfrm>
              <a:off x="457200" y="4495800"/>
              <a:ext cx="2667000" cy="68580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2-categorical formulation</a:t>
              </a:r>
              <a:endParaRPr lang="de-AT" dirty="0"/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4191000" y="5105400"/>
            <a:ext cx="3733800" cy="1524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Concurrency  in coalgebra as motivation and           CS example</a:t>
            </a:r>
            <a:endParaRPr lang="de-AT" dirty="0"/>
          </a:p>
        </p:txBody>
      </p:sp>
    </p:spTree>
    <p:custDataLst>
      <p:tags r:id="rId1"/>
    </p:custDataLst>
  </p:cSld>
  <p:clrMapOvr>
    <a:masterClrMapping/>
  </p:clrMapOvr>
  <p:transition advTm="94094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/>
          <p:cNvSpPr/>
          <p:nvPr/>
        </p:nvSpPr>
        <p:spPr>
          <a:xfrm>
            <a:off x="1066800" y="2286000"/>
            <a:ext cx="2514600" cy="1981200"/>
          </a:xfrm>
          <a:prstGeom prst="roundRect">
            <a:avLst/>
          </a:prstGeom>
          <a:solidFill>
            <a:srgbClr val="FAFBCD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rgbClr val="F7F9AD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Coalgebra</a:t>
            </a:r>
            <a:r>
              <a:rPr lang="en-US" dirty="0" smtClean="0"/>
              <a:t> example – LTS	</a:t>
            </a:r>
            <a:endParaRPr lang="de-AT" dirty="0"/>
          </a:p>
        </p:txBody>
      </p:sp>
      <p:sp>
        <p:nvSpPr>
          <p:cNvPr id="54" name="Rounded Rectangle 53"/>
          <p:cNvSpPr/>
          <p:nvPr/>
        </p:nvSpPr>
        <p:spPr>
          <a:xfrm>
            <a:off x="4572000" y="2514600"/>
            <a:ext cx="4038600" cy="609600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800" b="1" i="1" dirty="0" smtClean="0"/>
              <a:t>C </a:t>
            </a:r>
            <a:r>
              <a:rPr lang="en-US" altLang="ja-JP" sz="2800" dirty="0" smtClean="0"/>
              <a:t>= </a:t>
            </a:r>
            <a:r>
              <a:rPr lang="en-US" altLang="ja-JP" sz="2800" b="1" dirty="0" smtClean="0"/>
              <a:t>Sets</a:t>
            </a:r>
            <a:r>
              <a:rPr lang="en-US" altLang="ja-JP" sz="2800" dirty="0" smtClean="0"/>
              <a:t>, </a:t>
            </a:r>
            <a:r>
              <a:rPr lang="en-US" altLang="ja-JP" sz="2800" b="1" dirty="0" smtClean="0"/>
              <a:t> </a:t>
            </a:r>
            <a:r>
              <a:rPr lang="en-US" altLang="ja-JP" sz="2800" i="1" dirty="0" smtClean="0"/>
              <a:t>F </a:t>
            </a:r>
            <a:r>
              <a:rPr lang="en-US" altLang="ja-JP" sz="2800" dirty="0" smtClean="0"/>
              <a:t>= </a:t>
            </a:r>
            <a:r>
              <a:rPr lang="en-US" altLang="ja-JP" sz="2800" i="1" dirty="0" err="1" smtClean="0"/>
              <a:t>P</a:t>
            </a:r>
            <a:r>
              <a:rPr lang="en-US" altLang="ja-JP" sz="2800" baseline="-25000" dirty="0" err="1" smtClean="0"/>
              <a:t>fin</a:t>
            </a:r>
            <a:r>
              <a:rPr lang="en-US" altLang="ja-JP" sz="2800" dirty="0" smtClean="0"/>
              <a:t>(</a:t>
            </a:r>
            <a:r>
              <a:rPr lang="en-US" altLang="ja-JP" sz="2800" dirty="0" smtClean="0">
                <a:latin typeface="Symbol" pitchFamily="18" charset="2"/>
                <a:sym typeface="Symbol" pitchFamily="18" charset="2"/>
              </a:rPr>
              <a:t></a:t>
            </a:r>
            <a:r>
              <a:rPr lang="en-US" altLang="ja-JP" sz="2800" dirty="0" smtClean="0"/>
              <a:t> x _)</a:t>
            </a:r>
            <a:endParaRPr lang="de-AT" b="1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4572000" y="3581400"/>
            <a:ext cx="4038600" cy="6096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800" i="1" dirty="0" smtClean="0">
                <a:solidFill>
                  <a:schemeClr val="bg1"/>
                </a:solidFill>
              </a:rPr>
              <a:t>F-</a:t>
            </a:r>
            <a:r>
              <a:rPr lang="en-US" altLang="ja-JP" sz="2800" dirty="0" err="1" smtClean="0">
                <a:solidFill>
                  <a:schemeClr val="bg1"/>
                </a:solidFill>
              </a:rPr>
              <a:t>coalgebra</a:t>
            </a:r>
            <a:r>
              <a:rPr lang="en-US" altLang="ja-JP" sz="2800" dirty="0" smtClean="0">
                <a:solidFill>
                  <a:schemeClr val="bg1"/>
                </a:solidFill>
              </a:rPr>
              <a:t> = LTS</a:t>
            </a:r>
            <a:endParaRPr lang="de-AT" b="1" dirty="0">
              <a:solidFill>
                <a:schemeClr val="bg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1066800" y="4648200"/>
            <a:ext cx="6934200" cy="1676400"/>
          </a:xfrm>
          <a:prstGeom prst="roundRect">
            <a:avLst/>
          </a:prstGeom>
          <a:solidFill>
            <a:srgbClr val="FAFBCD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coalgebra</a:t>
            </a:r>
            <a:r>
              <a:rPr lang="en-US" i="1" dirty="0" smtClean="0">
                <a:solidFill>
                  <a:schemeClr val="tx1"/>
                </a:solidFill>
              </a:rPr>
              <a:t>      c: X </a:t>
            </a:r>
            <a:r>
              <a:rPr lang="en-US" i="1" dirty="0" smtClean="0">
                <a:solidFill>
                  <a:schemeClr val="tx1"/>
                </a:solidFill>
                <a:sym typeface="Symbol"/>
              </a:rPr>
              <a:t> FX</a:t>
            </a:r>
          </a:p>
          <a:p>
            <a:pPr algn="l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states</a:t>
            </a:r>
            <a:r>
              <a:rPr lang="en-US" dirty="0" smtClean="0">
                <a:solidFill>
                  <a:schemeClr val="tx1"/>
                </a:solidFill>
                <a:sym typeface="Symbol"/>
              </a:rPr>
              <a:t> </a:t>
            </a:r>
            <a:r>
              <a:rPr lang="en-US" i="1" dirty="0" smtClean="0">
                <a:solidFill>
                  <a:schemeClr val="tx1"/>
                </a:solidFill>
                <a:sym typeface="Symbol"/>
              </a:rPr>
              <a:t>            X </a:t>
            </a:r>
            <a:r>
              <a:rPr lang="en-US" dirty="0" smtClean="0">
                <a:solidFill>
                  <a:schemeClr val="tx1"/>
                </a:solidFill>
                <a:sym typeface="Symbol"/>
              </a:rPr>
              <a:t>=</a:t>
            </a:r>
            <a:r>
              <a:rPr lang="en-US" i="1" dirty="0" smtClean="0">
                <a:solidFill>
                  <a:schemeClr val="tx1"/>
                </a:solidFill>
                <a:sym typeface="Symbol"/>
              </a:rPr>
              <a:t> </a:t>
            </a:r>
            <a:r>
              <a:rPr lang="en-US" dirty="0" smtClean="0">
                <a:solidFill>
                  <a:schemeClr val="tx1"/>
                </a:solidFill>
                <a:sym typeface="Symbol"/>
              </a:rPr>
              <a:t>{</a:t>
            </a:r>
            <a:r>
              <a:rPr lang="en-US" i="1" dirty="0" smtClean="0">
                <a:solidFill>
                  <a:schemeClr val="tx1"/>
                </a:solidFill>
                <a:sym typeface="Symbol"/>
              </a:rPr>
              <a:t> </a:t>
            </a:r>
            <a:r>
              <a:rPr lang="en-US" dirty="0" smtClean="0">
                <a:solidFill>
                  <a:schemeClr val="tx1"/>
                </a:solidFill>
                <a:sym typeface="Symbol"/>
              </a:rPr>
              <a:t>1,2,3,4}      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labels</a:t>
            </a:r>
            <a:r>
              <a:rPr lang="en-US" dirty="0" smtClean="0">
                <a:solidFill>
                  <a:schemeClr val="tx1"/>
                </a:solidFill>
                <a:sym typeface="Symbol"/>
              </a:rPr>
              <a:t>  </a:t>
            </a:r>
            <a:r>
              <a:rPr lang="en-US" altLang="ja-JP" sz="2400" dirty="0" smtClean="0">
                <a:solidFill>
                  <a:schemeClr val="tx1"/>
                </a:solidFill>
                <a:latin typeface="Symbol" pitchFamily="18" charset="2"/>
                <a:sym typeface="Symbol" pitchFamily="18" charset="2"/>
              </a:rPr>
              <a:t> </a:t>
            </a:r>
            <a:r>
              <a:rPr lang="en-US" altLang="ja-JP" sz="2400" dirty="0" smtClean="0">
                <a:solidFill>
                  <a:schemeClr val="tx1"/>
                </a:solidFill>
                <a:sym typeface="Symbol" pitchFamily="18" charset="2"/>
              </a:rPr>
              <a:t>= {</a:t>
            </a:r>
            <a:r>
              <a:rPr lang="en-US" altLang="ja-JP" sz="2400" dirty="0" err="1" smtClean="0">
                <a:solidFill>
                  <a:schemeClr val="tx1"/>
                </a:solidFill>
                <a:sym typeface="Symbol" pitchFamily="18" charset="2"/>
              </a:rPr>
              <a:t>a,b</a:t>
            </a:r>
            <a:r>
              <a:rPr lang="en-US" altLang="ja-JP" sz="2400" dirty="0" smtClean="0">
                <a:solidFill>
                  <a:schemeClr val="tx1"/>
                </a:solidFill>
                <a:sym typeface="Symbol" pitchFamily="18" charset="2"/>
              </a:rPr>
              <a:t>} </a:t>
            </a:r>
            <a:r>
              <a:rPr lang="en-US" altLang="ja-JP" sz="2400" dirty="0" smtClean="0">
                <a:solidFill>
                  <a:schemeClr val="tx1"/>
                </a:solidFill>
                <a:latin typeface="Symbol" pitchFamily="18" charset="2"/>
                <a:sym typeface="Symbol" pitchFamily="18" charset="2"/>
              </a:rPr>
              <a:t> </a:t>
            </a:r>
            <a:endParaRPr lang="en-US" dirty="0" smtClean="0">
              <a:solidFill>
                <a:schemeClr val="tx1"/>
              </a:solidFill>
              <a:sym typeface="Symbol"/>
            </a:endParaRPr>
          </a:p>
          <a:p>
            <a:pPr algn="l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transitions</a:t>
            </a:r>
            <a:r>
              <a:rPr lang="en-US" i="1" dirty="0" smtClean="0">
                <a:solidFill>
                  <a:schemeClr val="tx1"/>
                </a:solidFill>
                <a:sym typeface="Symbol"/>
              </a:rPr>
              <a:t>    c</a:t>
            </a:r>
            <a:r>
              <a:rPr lang="en-US" dirty="0" smtClean="0">
                <a:solidFill>
                  <a:schemeClr val="tx1"/>
                </a:solidFill>
                <a:sym typeface="Symbol"/>
              </a:rPr>
              <a:t>(1)</a:t>
            </a:r>
            <a:r>
              <a:rPr lang="en-US" i="1" dirty="0" smtClean="0">
                <a:solidFill>
                  <a:schemeClr val="tx1"/>
                </a:solidFill>
                <a:sym typeface="Symbol"/>
              </a:rPr>
              <a:t> </a:t>
            </a:r>
            <a:r>
              <a:rPr lang="en-US" dirty="0" smtClean="0">
                <a:solidFill>
                  <a:schemeClr val="tx1"/>
                </a:solidFill>
                <a:sym typeface="Symbol"/>
              </a:rPr>
              <a:t>= {(a,2), (b,3)},   c(2) = , …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endParaRPr lang="de-AT" i="1" dirty="0">
              <a:solidFill>
                <a:schemeClr val="tx1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676400" y="2438400"/>
            <a:ext cx="1295400" cy="1600200"/>
            <a:chOff x="6934200" y="457200"/>
            <a:chExt cx="1295400" cy="1600200"/>
          </a:xfrm>
        </p:grpSpPr>
        <p:grpSp>
          <p:nvGrpSpPr>
            <p:cNvPr id="77" name="Group 76"/>
            <p:cNvGrpSpPr/>
            <p:nvPr/>
          </p:nvGrpSpPr>
          <p:grpSpPr>
            <a:xfrm>
              <a:off x="6934200" y="457200"/>
              <a:ext cx="1219200" cy="1600200"/>
              <a:chOff x="6858000" y="609600"/>
              <a:chExt cx="1219200" cy="1600200"/>
            </a:xfrm>
          </p:grpSpPr>
          <p:cxnSp>
            <p:nvCxnSpPr>
              <p:cNvPr id="74" name="Straight Arrow Connector 73"/>
              <p:cNvCxnSpPr>
                <a:stCxn id="60" idx="2"/>
                <a:endCxn id="58" idx="5"/>
              </p:cNvCxnSpPr>
              <p:nvPr/>
            </p:nvCxnSpPr>
            <p:spPr>
              <a:xfrm rot="10800000">
                <a:off x="7118164" y="1479364"/>
                <a:ext cx="654237" cy="578037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Flowchart: Connector 56"/>
              <p:cNvSpPr/>
              <p:nvPr/>
            </p:nvSpPr>
            <p:spPr>
              <a:xfrm>
                <a:off x="7315200" y="609600"/>
                <a:ext cx="304800" cy="304800"/>
              </a:xfrm>
              <a:prstGeom prst="flowChartConnector">
                <a:avLst/>
              </a:prstGeom>
              <a:solidFill>
                <a:schemeClr val="accent2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1</a:t>
                </a:r>
                <a:endParaRPr lang="de-AT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Flowchart: Connector 57"/>
              <p:cNvSpPr/>
              <p:nvPr/>
            </p:nvSpPr>
            <p:spPr>
              <a:xfrm>
                <a:off x="6858000" y="1219200"/>
                <a:ext cx="304800" cy="304800"/>
              </a:xfrm>
              <a:prstGeom prst="flowChartConnector">
                <a:avLst/>
              </a:prstGeom>
              <a:solidFill>
                <a:schemeClr val="accent2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2</a:t>
                </a:r>
                <a:endParaRPr lang="de-AT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Flowchart: Connector 58"/>
              <p:cNvSpPr/>
              <p:nvPr/>
            </p:nvSpPr>
            <p:spPr>
              <a:xfrm>
                <a:off x="7772400" y="1219200"/>
                <a:ext cx="304800" cy="304800"/>
              </a:xfrm>
              <a:prstGeom prst="flowChartConnector">
                <a:avLst/>
              </a:prstGeom>
              <a:solidFill>
                <a:schemeClr val="accent2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3</a:t>
                </a:r>
                <a:endParaRPr lang="de-AT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Flowchart: Connector 59"/>
              <p:cNvSpPr/>
              <p:nvPr/>
            </p:nvSpPr>
            <p:spPr>
              <a:xfrm>
                <a:off x="7772400" y="1905000"/>
                <a:ext cx="304800" cy="304800"/>
              </a:xfrm>
              <a:prstGeom prst="flowChartConnector">
                <a:avLst/>
              </a:prstGeom>
              <a:solidFill>
                <a:schemeClr val="accent2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4</a:t>
                </a:r>
                <a:endParaRPr lang="de-AT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Straight Arrow Connector 63"/>
              <p:cNvCxnSpPr>
                <a:stCxn id="57" idx="3"/>
              </p:cNvCxnSpPr>
              <p:nvPr/>
            </p:nvCxnSpPr>
            <p:spPr>
              <a:xfrm rot="5400000">
                <a:off x="7048501" y="907863"/>
                <a:ext cx="349437" cy="273237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stCxn id="57" idx="5"/>
                <a:endCxn id="59" idx="1"/>
              </p:cNvCxnSpPr>
              <p:nvPr/>
            </p:nvCxnSpPr>
            <p:spPr>
              <a:xfrm rot="16200000" flipH="1">
                <a:off x="7499163" y="945963"/>
                <a:ext cx="394074" cy="241674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59" idx="4"/>
                <a:endCxn id="60" idx="0"/>
              </p:cNvCxnSpPr>
              <p:nvPr/>
            </p:nvCxnSpPr>
            <p:spPr>
              <a:xfrm rot="5400000">
                <a:off x="7734300" y="1714500"/>
                <a:ext cx="381000" cy="1588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/>
            <p:cNvSpPr txBox="1"/>
            <p:nvPr/>
          </p:nvSpPr>
          <p:spPr>
            <a:xfrm>
              <a:off x="8001000" y="12954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 dirty="0" smtClean="0">
                  <a:latin typeface="+mn-lt"/>
                  <a:cs typeface="AngsanaUPC" pitchFamily="18" charset="-34"/>
                </a:rPr>
                <a:t>a</a:t>
              </a:r>
              <a:endParaRPr lang="de-AT" sz="1800" i="1" dirty="0">
                <a:latin typeface="+mn-lt"/>
                <a:cs typeface="AngsanaUPC" pitchFamily="18" charset="-34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086600" y="6096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 dirty="0" smtClean="0">
                  <a:latin typeface="+mn-lt"/>
                  <a:cs typeface="AngsanaUPC" pitchFamily="18" charset="-34"/>
                </a:rPr>
                <a:t>a</a:t>
              </a:r>
              <a:endParaRPr lang="de-AT" sz="1800" i="1" dirty="0">
                <a:latin typeface="+mn-lt"/>
                <a:cs typeface="AngsanaUPC" pitchFamily="18" charset="-34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315200" y="14478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 dirty="0" smtClean="0">
                  <a:latin typeface="+mn-lt"/>
                  <a:cs typeface="AngsanaUPC" pitchFamily="18" charset="-34"/>
                </a:rPr>
                <a:t>a</a:t>
              </a:r>
              <a:endParaRPr lang="de-AT" sz="1800" i="1" dirty="0">
                <a:latin typeface="+mn-lt"/>
                <a:cs typeface="AngsanaUPC" pitchFamily="18" charset="-34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96200" y="6096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 dirty="0" smtClean="0">
                  <a:latin typeface="+mn-lt"/>
                  <a:cs typeface="AngsanaUPC" pitchFamily="18" charset="-34"/>
                </a:rPr>
                <a:t>b</a:t>
              </a:r>
              <a:endParaRPr lang="de-AT" sz="1800" i="1" dirty="0">
                <a:latin typeface="+mn-lt"/>
                <a:cs typeface="AngsanaUPC" pitchFamily="18" charset="-34"/>
              </a:endParaRPr>
            </a:p>
          </p:txBody>
        </p:sp>
      </p:grpSp>
    </p:spTree>
  </p:cSld>
  <p:clrMapOvr>
    <a:masterClrMapping/>
  </p:clrMapOvr>
  <p:transition advTm="94094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609600" y="1447801"/>
          <a:ext cx="8074025" cy="480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Concurrency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3505200" y="-152400"/>
            <a:ext cx="6096000" cy="1676400"/>
          </a:xfrm>
          <a:prstGeom prst="wedgeEllipseCallout">
            <a:avLst>
              <a:gd name="adj1" fmla="val -54552"/>
              <a:gd name="adj2" fmla="val 19418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altLang="ja-JP" sz="4400" b="1" i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</a:t>
            </a:r>
            <a:r>
              <a:rPr lang="en-US" altLang="ja-JP" sz="4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altLang="ja-JP" sz="4400" b="1" spc="-30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||</a:t>
            </a:r>
            <a:r>
              <a:rPr lang="en-US" altLang="ja-JP" sz="4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altLang="ja-JP" sz="4400" b="1" i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</a:t>
            </a:r>
          </a:p>
          <a:p>
            <a:pPr>
              <a:spcBef>
                <a:spcPts val="0"/>
              </a:spcBef>
            </a:pPr>
            <a:r>
              <a:rPr lang="de-AT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running </a:t>
            </a:r>
            <a:r>
              <a:rPr lang="de-AT" sz="2400" b="1" i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</a:t>
            </a:r>
            <a:r>
              <a:rPr lang="de-AT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and </a:t>
            </a:r>
            <a:r>
              <a:rPr lang="de-AT" sz="2400" b="1" i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</a:t>
            </a:r>
            <a:r>
              <a:rPr lang="de-AT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in parallel</a:t>
            </a:r>
          </a:p>
        </p:txBody>
      </p:sp>
    </p:spTree>
    <p:custDataLst>
      <p:tags r:id="rId1"/>
    </p:custDataLst>
  </p:cSld>
  <p:clrMapOvr>
    <a:masterClrMapping/>
  </p:clrMapOvr>
  <p:transition advTm="94094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F31E8B4-3E0C-4452-8346-5991F92E2C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FA35920-A693-4755-B2AE-8D77B29286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6A5F6DE-9951-4CDC-A30B-CA37888BED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B0927C4-F5DD-4F29-A169-0CA2D1E9CA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5"/>
          <p:cNvSpPr>
            <a:spLocks noChangeArrowheads="1"/>
          </p:cNvSpPr>
          <p:nvPr/>
        </p:nvSpPr>
        <p:spPr bwMode="auto">
          <a:xfrm>
            <a:off x="1524000" y="1371600"/>
            <a:ext cx="7162800" cy="17526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>
            <a:outerShdw dist="12700" sx="1000" sy="1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ja-JP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Behavior of </a:t>
            </a:r>
            <a:r>
              <a:rPr lang="en-US" altLang="ja-JP" sz="3200" b="1" i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</a:t>
            </a:r>
            <a:r>
              <a:rPr lang="en-US" altLang="ja-JP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altLang="ja-JP" sz="3200" b="1" spc="-30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||</a:t>
            </a:r>
            <a:r>
              <a:rPr lang="en-US" altLang="ja-JP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altLang="ja-JP" sz="3200" b="1" i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ja-JP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is determined by</a:t>
            </a:r>
            <a:r>
              <a:rPr lang="en-US" altLang="ja-JP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ja-JP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behavior of </a:t>
            </a:r>
            <a:r>
              <a:rPr lang="en-US" altLang="ja-JP" sz="3200" b="1" i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</a:t>
            </a:r>
            <a:r>
              <a:rPr lang="en-US" altLang="ja-JP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  </a:t>
            </a:r>
            <a:r>
              <a:rPr lang="en-US" altLang="ja-JP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and</a:t>
            </a:r>
            <a:r>
              <a:rPr lang="en-US" altLang="ja-JP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  </a:t>
            </a:r>
            <a:r>
              <a:rPr lang="en-US" altLang="ja-JP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behavior of </a:t>
            </a:r>
            <a:r>
              <a:rPr lang="en-US" altLang="ja-JP" sz="3200" b="1" i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Compositionality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5638800" y="0"/>
            <a:ext cx="4343400" cy="1143000"/>
          </a:xfrm>
          <a:prstGeom prst="wedgeEllipseCallout">
            <a:avLst>
              <a:gd name="adj1" fmla="val -23991"/>
              <a:gd name="adj2" fmla="val 85726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dirty="0" smtClean="0"/>
              <a:t>aids </a:t>
            </a:r>
            <a:r>
              <a:rPr lang="de-A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compositional verification</a:t>
            </a:r>
            <a:endParaRPr lang="de-AT" dirty="0"/>
          </a:p>
        </p:txBody>
      </p:sp>
      <p:sp>
        <p:nvSpPr>
          <p:cNvPr id="7" name="Rounded Rectangle 6"/>
          <p:cNvSpPr/>
          <p:nvPr/>
        </p:nvSpPr>
        <p:spPr>
          <a:xfrm>
            <a:off x="609600" y="3505200"/>
            <a:ext cx="8077200" cy="914400"/>
          </a:xfrm>
          <a:prstGeom prst="roundRect">
            <a:avLst>
              <a:gd name="adj" fmla="val 9488"/>
            </a:avLst>
          </a:prstGeom>
          <a:ln>
            <a:solidFill>
              <a:srgbClr val="FFC000"/>
            </a:solidFill>
          </a:ln>
          <a:effectLst>
            <a:outerShdw dist="12700" sx="1000" sy="1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2800" i="1" dirty="0"/>
          </a:p>
        </p:txBody>
      </p:sp>
      <p:sp>
        <p:nvSpPr>
          <p:cNvPr id="8" name="Rounded Rectangle 7"/>
          <p:cNvSpPr/>
          <p:nvPr/>
        </p:nvSpPr>
        <p:spPr>
          <a:xfrm>
            <a:off x="609600" y="3200400"/>
            <a:ext cx="4800600" cy="457200"/>
          </a:xfrm>
          <a:prstGeom prst="round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de-AT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Conventional presentation</a:t>
            </a:r>
            <a:endParaRPr lang="de-AT" b="1" spc="150" dirty="0">
              <a:ln w="11430"/>
              <a:solidFill>
                <a:srgbClr val="FFC0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3810000"/>
            <a:ext cx="76824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val Callout 8"/>
          <p:cNvSpPr/>
          <p:nvPr/>
        </p:nvSpPr>
        <p:spPr>
          <a:xfrm>
            <a:off x="1295400" y="4724400"/>
            <a:ext cx="7848600" cy="1905000"/>
          </a:xfrm>
          <a:prstGeom prst="wedgeEllipseCallout">
            <a:avLst>
              <a:gd name="adj1" fmla="val -48495"/>
              <a:gd name="adj2" fmla="val -83888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l">
              <a:spcBef>
                <a:spcPts val="0"/>
              </a:spcBef>
            </a:pPr>
            <a:r>
              <a:rPr lang="de-AT" sz="2800" spc="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behavioral  equivalence</a:t>
            </a:r>
          </a:p>
          <a:p>
            <a:pPr algn="l">
              <a:spcBef>
                <a:spcPts val="0"/>
              </a:spcBef>
              <a:buClr>
                <a:schemeClr val="bg1"/>
              </a:buClr>
              <a:buFont typeface="Courier New" pitchFamily="49" charset="0"/>
              <a:buChar char="o"/>
            </a:pPr>
            <a:r>
              <a:rPr lang="de-AT" sz="2800" dirty="0" smtClean="0">
                <a:solidFill>
                  <a:schemeClr val="tx1"/>
                </a:solidFill>
              </a:rPr>
              <a:t> </a:t>
            </a:r>
            <a:r>
              <a:rPr lang="de-AT" sz="2400" dirty="0" smtClean="0">
                <a:solidFill>
                  <a:schemeClr val="bg1"/>
                </a:solidFill>
              </a:rPr>
              <a:t>bisimilarity</a:t>
            </a:r>
          </a:p>
          <a:p>
            <a:pPr algn="l">
              <a:spcBef>
                <a:spcPts val="0"/>
              </a:spcBef>
              <a:buClr>
                <a:schemeClr val="bg1"/>
              </a:buClr>
              <a:buFont typeface="Courier New" pitchFamily="49" charset="0"/>
              <a:buChar char="o"/>
            </a:pPr>
            <a:r>
              <a:rPr lang="de-AT" sz="2400" dirty="0" smtClean="0">
                <a:solidFill>
                  <a:schemeClr val="bg1"/>
                </a:solidFill>
              </a:rPr>
              <a:t>  trace equivalence</a:t>
            </a:r>
          </a:p>
          <a:p>
            <a:pPr algn="l">
              <a:spcBef>
                <a:spcPts val="0"/>
              </a:spcBef>
              <a:buClr>
                <a:schemeClr val="bg1"/>
              </a:buClr>
              <a:buFont typeface="Courier New" pitchFamily="49" charset="0"/>
              <a:buChar char="o"/>
            </a:pPr>
            <a:r>
              <a:rPr lang="de-AT" sz="2400" dirty="0" smtClean="0">
                <a:solidFill>
                  <a:schemeClr val="bg1"/>
                </a:solidFill>
              </a:rPr>
              <a:t>  ...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715000" y="5410200"/>
            <a:ext cx="3124200" cy="12192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„bisimilarity is a congruence“</a:t>
            </a:r>
            <a:endParaRPr lang="de-AT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 advTm="94094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6324600" y="1752600"/>
            <a:ext cx="2362200" cy="990600"/>
          </a:xfrm>
          <a:prstGeom prst="roundRect">
            <a:avLst/>
          </a:prstGeom>
          <a:solidFill>
            <a:srgbClr val="FAFBC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8072" name="AutoShape 8"/>
          <p:cNvSpPr>
            <a:spLocks noChangeArrowheads="1"/>
          </p:cNvSpPr>
          <p:nvPr/>
        </p:nvSpPr>
        <p:spPr bwMode="auto">
          <a:xfrm>
            <a:off x="1524000" y="3429000"/>
            <a:ext cx="7315200" cy="12192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de-AT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1370013" y="1827213"/>
            <a:ext cx="7240587" cy="541178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SzPct val="120000"/>
              <a:buFont typeface="Arial" pitchFamily="34" charset="0"/>
              <a:buChar char="•"/>
            </a:pPr>
            <a:r>
              <a:rPr lang="en-US" altLang="ja-JP" sz="2800" b="1" dirty="0" smtClean="0"/>
              <a:t>Final </a:t>
            </a:r>
            <a:r>
              <a:rPr lang="en-US" altLang="ja-JP" sz="2800" b="1" dirty="0" err="1" smtClean="0"/>
              <a:t>coalgebra</a:t>
            </a:r>
            <a:r>
              <a:rPr lang="en-US" altLang="ja-JP" sz="2800" b="1" dirty="0" smtClean="0"/>
              <a:t> semantics</a:t>
            </a:r>
            <a:r>
              <a:rPr lang="en-US" altLang="ja-JP" sz="2800" dirty="0" smtClean="0"/>
              <a:t> as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2800" dirty="0" smtClean="0"/>
              <a:t>	process semantics.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ja-JP" sz="2800" dirty="0" smtClean="0"/>
          </a:p>
          <a:p>
            <a:pPr eaLnBrk="1" hangingPunct="1">
              <a:lnSpc>
                <a:spcPct val="80000"/>
              </a:lnSpc>
              <a:buSzPct val="120000"/>
              <a:buFont typeface="Arial" pitchFamily="34" charset="0"/>
              <a:buChar char="•"/>
            </a:pPr>
            <a:r>
              <a:rPr lang="en-US" altLang="ja-JP" sz="2800" dirty="0" err="1" smtClean="0"/>
              <a:t>Coalgebraic</a:t>
            </a:r>
            <a:r>
              <a:rPr lang="en-US" altLang="ja-JP" sz="2800" dirty="0" smtClean="0"/>
              <a:t> compositionality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ja-JP" sz="2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ja-JP" sz="2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ja-JP" sz="2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ja-JP" sz="2800" b="1" u="sng" dirty="0" smtClean="0"/>
          </a:p>
          <a:p>
            <a:pPr>
              <a:lnSpc>
                <a:spcPct val="80000"/>
              </a:lnSpc>
              <a:buNone/>
            </a:pPr>
            <a:endParaRPr lang="en-US" altLang="ja-JP" sz="2500" b="1" dirty="0" smtClean="0">
              <a:sym typeface="Wingdings" pitchFamily="2" charset="2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Compositionality in </a:t>
            </a:r>
            <a:r>
              <a:rPr lang="en-US" altLang="ja-JP" dirty="0" err="1" smtClean="0"/>
              <a:t>coalgebra</a:t>
            </a:r>
            <a:endParaRPr lang="en-US" altLang="ja-JP" dirty="0" smtClean="0"/>
          </a:p>
        </p:txBody>
      </p:sp>
      <p:pic>
        <p:nvPicPr>
          <p:cNvPr id="88071" name="Picture 7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3657600"/>
            <a:ext cx="6567488" cy="7493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7176" name="Picture 30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00800" y="1905000"/>
            <a:ext cx="2209800" cy="808038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88091" name="Picture 27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3657600"/>
            <a:ext cx="6567488" cy="749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1" name="Rounded Rectangular Callout 10"/>
          <p:cNvSpPr/>
          <p:nvPr/>
        </p:nvSpPr>
        <p:spPr>
          <a:xfrm>
            <a:off x="228600" y="1905000"/>
            <a:ext cx="6934200" cy="1295400"/>
          </a:xfrm>
          <a:prstGeom prst="wedgeRoundRectCallout">
            <a:avLst>
              <a:gd name="adj1" fmla="val -6951"/>
              <a:gd name="adj2" fmla="val 80990"/>
              <a:gd name="adj3" fmla="val 16667"/>
            </a:avLst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80000" lvl="1" algn="l">
              <a:lnSpc>
                <a:spcPct val="80000"/>
              </a:lnSpc>
              <a:spcBef>
                <a:spcPts val="0"/>
              </a:spcBef>
            </a:pPr>
            <a:r>
              <a:rPr lang="en-US" altLang="ja-JP" sz="3600" b="1" spc="-300" dirty="0" smtClean="0">
                <a:solidFill>
                  <a:srgbClr val="FF0000"/>
                </a:solidFill>
              </a:rPr>
              <a:t>||</a:t>
            </a:r>
            <a:r>
              <a:rPr lang="en-US" altLang="ja-JP" sz="3600" b="1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altLang="ja-JP" sz="3600" b="1" dirty="0" smtClean="0">
                <a:solidFill>
                  <a:schemeClr val="bg1"/>
                </a:solidFill>
              </a:rPr>
              <a:t>:  </a:t>
            </a:r>
            <a:r>
              <a:rPr lang="en-US" altLang="ja-JP" sz="3600" b="1" dirty="0" err="1" smtClean="0">
                <a:solidFill>
                  <a:schemeClr val="bg1"/>
                </a:solidFill>
              </a:rPr>
              <a:t>Coalg</a:t>
            </a:r>
            <a:r>
              <a:rPr lang="en-US" altLang="ja-JP" sz="3600" b="1" i="1" baseline="-25000" dirty="0" err="1" smtClean="0">
                <a:solidFill>
                  <a:schemeClr val="bg1"/>
                </a:solidFill>
              </a:rPr>
              <a:t>F</a:t>
            </a:r>
            <a:r>
              <a:rPr lang="en-US" altLang="ja-JP" sz="3600" b="1" i="1" dirty="0" smtClean="0">
                <a:solidFill>
                  <a:schemeClr val="bg1"/>
                </a:solidFill>
              </a:rPr>
              <a:t> </a:t>
            </a:r>
            <a:r>
              <a:rPr lang="en-US" altLang="ja-JP" sz="3600" b="1" dirty="0" smtClean="0">
                <a:solidFill>
                  <a:schemeClr val="bg1"/>
                </a:solidFill>
              </a:rPr>
              <a:t>x </a:t>
            </a:r>
            <a:r>
              <a:rPr lang="en-US" altLang="ja-JP" sz="3600" b="1" dirty="0" err="1" smtClean="0">
                <a:solidFill>
                  <a:schemeClr val="bg1"/>
                </a:solidFill>
              </a:rPr>
              <a:t>Coalg</a:t>
            </a:r>
            <a:r>
              <a:rPr lang="en-US" altLang="ja-JP" sz="3600" b="1" i="1" baseline="-25000" dirty="0" err="1" smtClean="0">
                <a:solidFill>
                  <a:schemeClr val="bg1"/>
                </a:solidFill>
              </a:rPr>
              <a:t>F</a:t>
            </a:r>
            <a:r>
              <a:rPr lang="en-US" altLang="ja-JP" sz="3600" b="1" i="1" baseline="-25000" dirty="0" smtClean="0">
                <a:solidFill>
                  <a:schemeClr val="bg1"/>
                </a:solidFill>
              </a:rPr>
              <a:t>  </a:t>
            </a:r>
            <a:r>
              <a:rPr lang="en-US" altLang="ja-JP" sz="3600" b="1" dirty="0" smtClean="0">
                <a:solidFill>
                  <a:schemeClr val="bg1"/>
                </a:solidFill>
              </a:rPr>
              <a:t>  </a:t>
            </a:r>
            <a:r>
              <a:rPr lang="en-US" altLang="ja-JP" sz="3600" b="1" dirty="0" err="1" smtClean="0">
                <a:solidFill>
                  <a:schemeClr val="bg1"/>
                </a:solidFill>
              </a:rPr>
              <a:t>Coalg</a:t>
            </a:r>
            <a:r>
              <a:rPr lang="en-US" altLang="ja-JP" sz="3600" b="1" i="1" baseline="-25000" dirty="0" err="1" smtClean="0">
                <a:solidFill>
                  <a:schemeClr val="bg1"/>
                </a:solidFill>
              </a:rPr>
              <a:t>F</a:t>
            </a:r>
            <a:r>
              <a:rPr lang="en-US" altLang="ja-JP" sz="3600" dirty="0" smtClean="0">
                <a:solidFill>
                  <a:schemeClr val="bg1"/>
                </a:solidFill>
              </a:rPr>
              <a:t> </a:t>
            </a:r>
          </a:p>
          <a:p>
            <a:pPr marL="180000" lvl="1" algn="l">
              <a:lnSpc>
                <a:spcPct val="80000"/>
              </a:lnSpc>
              <a:spcBef>
                <a:spcPts val="0"/>
              </a:spcBef>
            </a:pPr>
            <a:r>
              <a:rPr lang="en-US" altLang="ja-JP" sz="2800" dirty="0" smtClean="0">
                <a:solidFill>
                  <a:schemeClr val="bg1"/>
                </a:solidFill>
              </a:rPr>
              <a:t>composing </a:t>
            </a:r>
            <a:r>
              <a:rPr lang="en-US" altLang="ja-JP" sz="2800" dirty="0" err="1" smtClean="0">
                <a:solidFill>
                  <a:schemeClr val="bg1"/>
                </a:solidFill>
              </a:rPr>
              <a:t>coalgebras</a:t>
            </a:r>
            <a:r>
              <a:rPr lang="en-US" altLang="ja-JP" sz="2800" dirty="0" smtClean="0">
                <a:solidFill>
                  <a:schemeClr val="bg1"/>
                </a:solidFill>
              </a:rPr>
              <a:t>/systems</a:t>
            </a:r>
            <a:r>
              <a:rPr lang="en-US" altLang="ja-JP" sz="2800" b="1" i="1" dirty="0" smtClean="0">
                <a:solidFill>
                  <a:schemeClr val="bg1"/>
                </a:solidFill>
              </a:rPr>
              <a:t> </a:t>
            </a:r>
            <a:endParaRPr lang="en-US" altLang="ja-JP" sz="3600" b="1" spc="-300" dirty="0" smtClean="0">
              <a:solidFill>
                <a:schemeClr val="bg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724400" y="4876800"/>
            <a:ext cx="3657600" cy="1295400"/>
          </a:xfrm>
          <a:prstGeom prst="wedgeRoundRectCallout">
            <a:avLst>
              <a:gd name="adj1" fmla="val 6411"/>
              <a:gd name="adj2" fmla="val -77295"/>
              <a:gd name="adj3" fmla="val 16667"/>
            </a:avLst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l">
              <a:spcBef>
                <a:spcPts val="0"/>
              </a:spcBef>
            </a:pPr>
            <a:r>
              <a:rPr lang="en-US" altLang="ja-JP" sz="3600" b="1" spc="-300" dirty="0" smtClean="0">
                <a:solidFill>
                  <a:srgbClr val="3333FF"/>
                </a:solidFill>
              </a:rPr>
              <a:t>||</a:t>
            </a:r>
            <a:r>
              <a:rPr lang="en-US" altLang="ja-JP" sz="3600" b="1" dirty="0" smtClean="0"/>
              <a:t> : </a:t>
            </a:r>
            <a:r>
              <a:rPr lang="en-US" altLang="ja-JP" sz="3600" b="1" i="1" dirty="0" smtClean="0"/>
              <a:t>Z </a:t>
            </a:r>
            <a:r>
              <a:rPr lang="en-US" altLang="ja-JP" sz="3600" b="1" dirty="0" smtClean="0"/>
              <a:t>x </a:t>
            </a:r>
            <a:r>
              <a:rPr lang="en-US" altLang="ja-JP" sz="3600" b="1" i="1" dirty="0" smtClean="0"/>
              <a:t>Z  </a:t>
            </a:r>
            <a:r>
              <a:rPr lang="en-US" altLang="ja-JP" sz="3600" b="1" dirty="0" smtClean="0"/>
              <a:t>  </a:t>
            </a:r>
            <a:r>
              <a:rPr lang="en-US" altLang="ja-JP" sz="3600" b="1" i="1" dirty="0" smtClean="0"/>
              <a:t>Z</a:t>
            </a:r>
            <a:r>
              <a:rPr lang="en-US" altLang="ja-JP" sz="3600" b="1" dirty="0" smtClean="0"/>
              <a:t>  </a:t>
            </a:r>
          </a:p>
          <a:p>
            <a:pPr marL="0" lvl="1" algn="l">
              <a:spcBef>
                <a:spcPts val="0"/>
              </a:spcBef>
            </a:pPr>
            <a:r>
              <a:rPr lang="en-US" altLang="ja-JP" sz="2800" dirty="0" smtClean="0"/>
              <a:t>composing behavior</a:t>
            </a:r>
            <a:r>
              <a:rPr lang="en-US" altLang="ja-JP" sz="2800" b="1" dirty="0" smtClean="0"/>
              <a:t>    </a:t>
            </a:r>
            <a:r>
              <a:rPr lang="en-US" altLang="ja-JP" b="1" dirty="0" smtClean="0"/>
              <a:t>	           </a:t>
            </a:r>
          </a:p>
        </p:txBody>
      </p:sp>
    </p:spTree>
    <p:custDataLst>
      <p:tags r:id="rId1"/>
    </p:custDataLst>
  </p:cSld>
  <p:clrMapOvr>
    <a:masterClrMapping/>
  </p:clrMapOvr>
  <p:transition advTm="94094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2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AutoShape 9"/>
          <p:cNvSpPr>
            <a:spLocks noChangeArrowheads="1"/>
          </p:cNvSpPr>
          <p:nvPr/>
        </p:nvSpPr>
        <p:spPr bwMode="auto">
          <a:xfrm>
            <a:off x="1066800" y="1676400"/>
            <a:ext cx="4953000" cy="12954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endParaRPr lang="de-AT"/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6858000"/>
            <a:ext cx="7313612" cy="3352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ja-JP" sz="2800" dirty="0" smtClean="0">
                <a:sym typeface="Wingdings" pitchFamily="2" charset="2"/>
              </a:rPr>
              <a:t>The same “algebraic theory”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400" b="1" i="1" dirty="0" smtClean="0">
                <a:sym typeface="Wingdings" pitchFamily="2" charset="2"/>
              </a:rPr>
              <a:t>operations </a:t>
            </a:r>
            <a:r>
              <a:rPr lang="en-US" altLang="ja-JP" sz="2400" dirty="0" smtClean="0">
                <a:sym typeface="Wingdings" pitchFamily="2" charset="2"/>
              </a:rPr>
              <a:t>  (binary </a:t>
            </a:r>
            <a:r>
              <a:rPr lang="en-US" altLang="ja-JP" sz="2400" spc="-300" dirty="0" smtClean="0">
                <a:sym typeface="Wingdings" pitchFamily="2" charset="2"/>
              </a:rPr>
              <a:t>||</a:t>
            </a:r>
            <a:r>
              <a:rPr lang="en-US" altLang="ja-JP" sz="2400" dirty="0" smtClean="0">
                <a:sym typeface="Wingdings" pitchFamily="2" charset="2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400" b="1" i="1" dirty="0" smtClean="0">
                <a:sym typeface="Wingdings" pitchFamily="2" charset="2"/>
              </a:rPr>
              <a:t>equations    </a:t>
            </a:r>
            <a:r>
              <a:rPr lang="en-US" altLang="ja-JP" sz="2400" dirty="0" smtClean="0">
                <a:sym typeface="Wingdings" pitchFamily="2" charset="2"/>
              </a:rPr>
              <a:t>(e.g. </a:t>
            </a:r>
            <a:r>
              <a:rPr lang="en-US" altLang="ja-JP" sz="2400" dirty="0" err="1" smtClean="0">
                <a:sym typeface="Wingdings" pitchFamily="2" charset="2"/>
              </a:rPr>
              <a:t>associativity</a:t>
            </a:r>
            <a:r>
              <a:rPr lang="en-US" altLang="ja-JP" sz="2400" dirty="0" smtClean="0">
                <a:sym typeface="Wingdings" pitchFamily="2" charset="2"/>
              </a:rPr>
              <a:t> of </a:t>
            </a:r>
            <a:r>
              <a:rPr lang="en-US" altLang="ja-JP" sz="2400" spc="-300" dirty="0" smtClean="0">
                <a:sym typeface="Wingdings" pitchFamily="2" charset="2"/>
              </a:rPr>
              <a:t>||</a:t>
            </a:r>
            <a:r>
              <a:rPr lang="en-US" altLang="ja-JP" sz="2400" dirty="0" smtClean="0">
                <a:sym typeface="Wingdings" pitchFamily="2" charset="2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endParaRPr lang="en-US" altLang="ja-JP" sz="2400" b="1" i="1" dirty="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ja-JP" sz="2800" dirty="0" smtClean="0">
                <a:sym typeface="Wingdings" pitchFamily="2" charset="2"/>
              </a:rPr>
              <a:t>is carried by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400" dirty="0" smtClean="0"/>
              <a:t>the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category</a:t>
            </a:r>
            <a:r>
              <a:rPr lang="en-US" altLang="ja-JP" sz="2400" dirty="0" smtClean="0">
                <a:solidFill>
                  <a:srgbClr val="FF0000"/>
                </a:solidFill>
              </a:rPr>
              <a:t> 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Coalg</a:t>
            </a:r>
            <a:r>
              <a:rPr lang="en-US" altLang="ja-JP" sz="2400" b="1" baseline="-25000" dirty="0" err="1" smtClean="0">
                <a:solidFill>
                  <a:srgbClr val="FF0000"/>
                </a:solidFill>
              </a:rPr>
              <a:t>F</a:t>
            </a:r>
            <a:r>
              <a:rPr lang="en-US" altLang="ja-JP" sz="2400" dirty="0" smtClean="0"/>
              <a:t>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400" dirty="0" smtClean="0"/>
              <a:t>its </a:t>
            </a:r>
            <a:r>
              <a:rPr lang="en-US" altLang="ja-JP" sz="2400" b="1" dirty="0" smtClean="0">
                <a:solidFill>
                  <a:srgbClr val="3333FF"/>
                </a:solidFill>
              </a:rPr>
              <a:t>object</a:t>
            </a:r>
            <a:r>
              <a:rPr lang="en-US" altLang="ja-JP" sz="2400" dirty="0" smtClean="0">
                <a:solidFill>
                  <a:srgbClr val="3333FF"/>
                </a:solidFill>
              </a:rPr>
              <a:t> </a:t>
            </a:r>
            <a:r>
              <a:rPr lang="en-US" altLang="ja-JP" sz="2400" i="1" dirty="0" smtClean="0">
                <a:solidFill>
                  <a:srgbClr val="3333FF"/>
                </a:solidFill>
              </a:rPr>
              <a:t>Z </a:t>
            </a:r>
            <a:r>
              <a:rPr lang="en-US" altLang="ja-JP" sz="2400" b="1" dirty="0" smtClean="0">
                <a:solidFill>
                  <a:srgbClr val="3333FF"/>
                </a:solidFill>
                <a:latin typeface="cmsy10" pitchFamily="34" charset="0"/>
              </a:rPr>
              <a:t>2</a:t>
            </a:r>
            <a:r>
              <a:rPr lang="en-US" altLang="ja-JP" sz="2400" dirty="0" smtClean="0">
                <a:solidFill>
                  <a:srgbClr val="3333FF"/>
                </a:solidFill>
              </a:rPr>
              <a:t> </a:t>
            </a:r>
            <a:r>
              <a:rPr lang="en-US" altLang="ja-JP" sz="2400" b="1" dirty="0" err="1" smtClean="0">
                <a:solidFill>
                  <a:srgbClr val="3333FF"/>
                </a:solidFill>
              </a:rPr>
              <a:t>Coalg</a:t>
            </a:r>
            <a:r>
              <a:rPr lang="en-US" altLang="ja-JP" sz="2400" b="1" baseline="-25000" dirty="0" err="1" smtClean="0">
                <a:solidFill>
                  <a:srgbClr val="3333FF"/>
                </a:solidFill>
              </a:rPr>
              <a:t>F</a:t>
            </a:r>
            <a:endParaRPr lang="en-US" altLang="ja-JP" sz="2400" b="1" baseline="-25000" dirty="0" smtClean="0">
              <a:solidFill>
                <a:srgbClr val="3333FF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400" dirty="0" smtClean="0">
                <a:sym typeface="Wingdings" pitchFamily="2" charset="2"/>
              </a:rPr>
              <a:t>in a nested manner!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ja-JP" sz="2400" dirty="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ja-JP" sz="2800" dirty="0" smtClean="0">
                <a:sym typeface="Wingdings" pitchFamily="2" charset="2"/>
              </a:rPr>
              <a:t>“Microcosm principle” (Baez &amp; Dolan)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655638"/>
          </a:xfrm>
        </p:spPr>
        <p:txBody>
          <a:bodyPr anchor="b">
            <a:noAutofit/>
          </a:bodyPr>
          <a:lstStyle/>
          <a:p>
            <a:pPr eaLnBrk="1" hangingPunct="1"/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en-US" altLang="ja-JP" sz="3600" i="1" dirty="0" smtClean="0"/>
              <a:t>the microcosm principle</a:t>
            </a:r>
            <a:endParaRPr lang="en-US" altLang="ja-JP" sz="3600" dirty="0" smtClean="0"/>
          </a:p>
        </p:txBody>
      </p:sp>
      <p:pic>
        <p:nvPicPr>
          <p:cNvPr id="8196" name="Picture 5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1828800"/>
            <a:ext cx="4572000" cy="904875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6324600" y="1600200"/>
            <a:ext cx="1447800" cy="473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/>
            <a:r>
              <a:rPr lang="en-US" altLang="ja-JP"/>
              <a:t>with</a:t>
            </a:r>
          </a:p>
        </p:txBody>
      </p:sp>
      <p:pic>
        <p:nvPicPr>
          <p:cNvPr id="8198" name="Picture 8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24600" y="2057400"/>
            <a:ext cx="2438400" cy="757238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5715000" y="4724400"/>
            <a:ext cx="3200400" cy="1981200"/>
          </a:xfrm>
          <a:prstGeom prst="roundRect">
            <a:avLst>
              <a:gd name="adj" fmla="val 9488"/>
            </a:avLst>
          </a:prstGeom>
          <a:ln>
            <a:solidFill>
              <a:srgbClr val="FFFF00"/>
            </a:solidFill>
          </a:ln>
          <a:effectLst>
            <a:outerShdw dist="12700" sx="1000" sy="1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spcBef>
                <a:spcPts val="0"/>
              </a:spcBef>
              <a:buFont typeface="Courier New" pitchFamily="49" charset="0"/>
              <a:buChar char="o"/>
            </a:pPr>
            <a:r>
              <a:rPr lang="de-AT" sz="2800" dirty="0" smtClean="0"/>
              <a:t> </a:t>
            </a:r>
            <a:r>
              <a:rPr lang="de-AT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operations   </a:t>
            </a:r>
          </a:p>
          <a:p>
            <a:pPr algn="l">
              <a:spcBef>
                <a:spcPts val="0"/>
              </a:spcBef>
            </a:pPr>
            <a:r>
              <a:rPr lang="de-AT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de-AT" sz="2400" dirty="0" smtClean="0"/>
              <a:t>binary </a:t>
            </a:r>
            <a:r>
              <a:rPr lang="de-AT" sz="2400" spc="-300" dirty="0" smtClean="0"/>
              <a:t>||</a:t>
            </a:r>
            <a:endParaRPr lang="de-AT" sz="2800" b="1" spc="-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  <a:buFont typeface="Courier New" pitchFamily="49" charset="0"/>
              <a:buChar char="o"/>
            </a:pPr>
            <a:r>
              <a:rPr lang="de-AT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equations</a:t>
            </a:r>
          </a:p>
          <a:p>
            <a:pPr algn="l">
              <a:spcBef>
                <a:spcPts val="0"/>
              </a:spcBef>
            </a:pPr>
            <a:r>
              <a:rPr lang="de-AT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de-AT" sz="2400" dirty="0" smtClean="0"/>
              <a:t>e.g. assoc. of </a:t>
            </a:r>
            <a:r>
              <a:rPr lang="de-AT" sz="2400" spc="-300" dirty="0" smtClean="0"/>
              <a:t>||</a:t>
            </a:r>
            <a:endParaRPr lang="de-AT" sz="2800" b="1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5638800" y="4343400"/>
            <a:ext cx="3276600" cy="533400"/>
          </a:xfrm>
          <a:prstGeom prst="roundRect">
            <a:avLst/>
          </a:prstGeom>
          <a:gradFill flip="none" rotWithShape="1">
            <a:gsLst>
              <a:gs pos="0">
                <a:srgbClr val="FFCC00">
                  <a:shade val="30000"/>
                  <a:satMod val="115000"/>
                </a:srgbClr>
              </a:gs>
              <a:gs pos="50000">
                <a:srgbClr val="FFCC00">
                  <a:shade val="67500"/>
                  <a:satMod val="115000"/>
                </a:srgb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de-AT" b="1" spc="150" dirty="0" smtClean="0">
                <a:ln w="11430"/>
                <a:solidFill>
                  <a:schemeClr val="bg1">
                    <a:lumMod val="9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algebraic theory</a:t>
            </a:r>
            <a:endParaRPr lang="de-AT" b="1" spc="150" dirty="0">
              <a:ln w="11430"/>
              <a:solidFill>
                <a:schemeClr val="bg1">
                  <a:lumMod val="95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38200" y="3352800"/>
            <a:ext cx="3505200" cy="1371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88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mi10" pitchFamily="34" charset="0"/>
              </a:rPr>
              <a:t>X</a:t>
            </a:r>
            <a:r>
              <a:rPr lang="en-US" altLang="ja-JP" sz="8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ja-JP" sz="8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sy10" pitchFamily="34" charset="0"/>
              </a:rPr>
              <a:t>2</a:t>
            </a:r>
            <a:r>
              <a:rPr lang="en-US" altLang="ja-JP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ja-JP" sz="115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lonna MT" pitchFamily="82" charset="0"/>
              </a:rPr>
              <a:t>C</a:t>
            </a:r>
            <a:r>
              <a:rPr lang="de-AT" sz="115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lonna MT" pitchFamily="82" charset="0"/>
              </a:rPr>
              <a:t> </a:t>
            </a:r>
            <a:endParaRPr lang="de-AT" sz="115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lonna MT" pitchFamily="82" charset="0"/>
            </a:endParaRPr>
          </a:p>
        </p:txBody>
      </p:sp>
      <p:sp>
        <p:nvSpPr>
          <p:cNvPr id="12" name="Bent Arrow 11"/>
          <p:cNvSpPr/>
          <p:nvPr/>
        </p:nvSpPr>
        <p:spPr>
          <a:xfrm flipH="1">
            <a:off x="4191000" y="3505200"/>
            <a:ext cx="4114800" cy="762000"/>
          </a:xfrm>
          <a:prstGeom prst="bentArrow">
            <a:avLst>
              <a:gd name="adj1" fmla="val 37399"/>
              <a:gd name="adj2" fmla="val 31793"/>
              <a:gd name="adj3" fmla="val 17836"/>
              <a:gd name="adj4" fmla="val 3242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de-AT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outer interpretation</a:t>
            </a:r>
            <a:endParaRPr lang="de-AT" sz="28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Bent Arrow 13"/>
          <p:cNvSpPr/>
          <p:nvPr/>
        </p:nvSpPr>
        <p:spPr>
          <a:xfrm rot="16200000">
            <a:off x="2857500" y="2781300"/>
            <a:ext cx="1143000" cy="4419600"/>
          </a:xfrm>
          <a:prstGeom prst="bentArrow">
            <a:avLst>
              <a:gd name="adj1" fmla="val 40776"/>
              <a:gd name="adj2" fmla="val 31793"/>
              <a:gd name="adj3" fmla="val 26194"/>
              <a:gd name="adj4" fmla="val 32429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vert" rtlCol="0" anchor="b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endParaRPr lang="de-AT" sz="28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endParaRPr lang="de-AT" sz="28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endParaRPr lang="de-AT" sz="28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endParaRPr lang="de-AT" sz="28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r>
              <a:rPr lang="de-AT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inner interpretation</a:t>
            </a:r>
            <a:endParaRPr lang="de-AT" sz="28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457200" y="304800"/>
            <a:ext cx="8229600" cy="6096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Nested algebraic structures:</a:t>
            </a:r>
          </a:p>
        </p:txBody>
      </p:sp>
    </p:spTree>
    <p:custDataLst>
      <p:tags r:id="rId1"/>
    </p:custDataLst>
  </p:cSld>
  <p:clrMapOvr>
    <a:masterClrMapping/>
  </p:clrMapOvr>
  <p:transition advTm="94094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6"/>
          <p:cNvPicPr>
            <a:picLocks noChangeAspect="1" noChangeArrowheads="1"/>
          </p:cNvPicPr>
          <p:nvPr/>
        </p:nvPicPr>
        <p:blipFill>
          <a:blip r:embed="rId3">
            <a:lum bright="26000" contrast="-26000"/>
          </a:blip>
          <a:srcRect/>
          <a:stretch>
            <a:fillRect/>
          </a:stretch>
        </p:blipFill>
        <p:spPr bwMode="auto">
          <a:xfrm>
            <a:off x="4973706" y="0"/>
            <a:ext cx="4170294" cy="68580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0" y="1447800"/>
            <a:ext cx="4800600" cy="50292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	We name this principle the </a:t>
            </a:r>
            <a:r>
              <a:rPr lang="en-US" i="1" dirty="0" smtClean="0"/>
              <a:t>microcosm principle, after the theory, common in pre-modern correlative cosmologies, </a:t>
            </a:r>
            <a:r>
              <a:rPr lang="en-US" dirty="0" smtClean="0"/>
              <a:t>that every feature of the microcosm (e.g. the human soul) corresponds to some feature of the macrocosm. </a:t>
            </a:r>
          </a:p>
          <a:p>
            <a:pPr>
              <a:buNone/>
            </a:pPr>
            <a:endParaRPr lang="en-US" dirty="0" smtClean="0"/>
          </a:p>
          <a:p>
            <a:pPr algn="r">
              <a:buNone/>
            </a:pPr>
            <a:r>
              <a:rPr lang="en-US" sz="1800" dirty="0" smtClean="0"/>
              <a:t>John Baez &amp; James Dolan</a:t>
            </a:r>
          </a:p>
          <a:p>
            <a:pPr algn="r">
              <a:buNone/>
            </a:pPr>
            <a:r>
              <a:rPr lang="en-US" sz="1800" i="1" dirty="0" smtClean="0"/>
              <a:t>Higher-Dimensional Algebra III: </a:t>
            </a:r>
          </a:p>
          <a:p>
            <a:pPr algn="r">
              <a:buNone/>
            </a:pPr>
            <a:r>
              <a:rPr lang="en-US" sz="1800" i="1" dirty="0" smtClean="0"/>
              <a:t>n-Categories and the Algebra of </a:t>
            </a:r>
            <a:r>
              <a:rPr lang="en-US" sz="1800" i="1" dirty="0" err="1" smtClean="0"/>
              <a:t>Opetopes</a:t>
            </a:r>
            <a:endParaRPr lang="en-US" sz="1800" i="1" dirty="0" smtClean="0"/>
          </a:p>
          <a:p>
            <a:pPr algn="r">
              <a:buNone/>
            </a:pPr>
            <a:r>
              <a:rPr lang="en-US" sz="1800" dirty="0" smtClean="0"/>
              <a:t>Adv. Math. 1998</a:t>
            </a:r>
          </a:p>
          <a:p>
            <a:pPr algn="r">
              <a:buNone/>
            </a:pPr>
            <a:endParaRPr lang="de-DE" sz="2000" dirty="0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Microcosm in macrocosm</a:t>
            </a:r>
          </a:p>
        </p:txBody>
      </p:sp>
    </p:spTree>
  </p:cSld>
  <p:clrMapOvr>
    <a:masterClrMapping/>
  </p:clrMapOvr>
  <p:transition advTm="94094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ja-JP" dirty="0" smtClean="0"/>
              <a:t>The microcosm principle: </a:t>
            </a:r>
            <a:br>
              <a:rPr lang="en-US" altLang="ja-JP" dirty="0" smtClean="0"/>
            </a:br>
            <a:r>
              <a:rPr lang="en-US" altLang="ja-JP" dirty="0" smtClean="0"/>
              <a:t>you may have seen it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3400" y="1981200"/>
            <a:ext cx="8153400" cy="3352800"/>
          </a:xfrm>
          <a:prstGeom prst="roundRect">
            <a:avLst>
              <a:gd name="adj" fmla="val 9488"/>
            </a:avLst>
          </a:prstGeom>
          <a:noFill/>
          <a:ln w="38100">
            <a:solidFill>
              <a:srgbClr val="0070C0"/>
            </a:solidFill>
          </a:ln>
          <a:effectLst>
            <a:outerShdw blurRad="107950" dist="12700" dir="5400000" sx="1000" sy="1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2800" i="1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1524000"/>
            <a:ext cx="5410200" cy="4572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de-AT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monoid in a monoidal category</a:t>
            </a:r>
            <a:endParaRPr lang="de-AT" b="1" spc="150" dirty="0">
              <a:ln w="11430"/>
              <a:solidFill>
                <a:srgbClr val="FFC0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98310" name="Picture 6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2209800"/>
            <a:ext cx="7833541" cy="2859596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sp>
        <p:nvSpPr>
          <p:cNvPr id="7" name="Curved Up Arrow 6"/>
          <p:cNvSpPr/>
          <p:nvPr/>
        </p:nvSpPr>
        <p:spPr>
          <a:xfrm flipH="1">
            <a:off x="2743200" y="5105400"/>
            <a:ext cx="3429000" cy="914400"/>
          </a:xfrm>
          <a:prstGeom prst="curvedUpArrow">
            <a:avLst>
              <a:gd name="adj1" fmla="val 74159"/>
              <a:gd name="adj2" fmla="val 113046"/>
              <a:gd name="adj3" fmla="val 250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smtClean="0">
                <a:solidFill>
                  <a:srgbClr val="002060"/>
                </a:solidFill>
              </a:rPr>
              <a:t>inner</a:t>
            </a:r>
            <a:r>
              <a:rPr lang="de-AT" b="1" dirty="0" smtClean="0">
                <a:solidFill>
                  <a:srgbClr val="C00000"/>
                </a:solidFill>
              </a:rPr>
              <a:t> </a:t>
            </a:r>
            <a:r>
              <a:rPr lang="de-AT" b="1" dirty="0" smtClean="0">
                <a:solidFill>
                  <a:schemeClr val="tx1"/>
                </a:solidFill>
              </a:rPr>
              <a:t>depends on</a:t>
            </a:r>
            <a:r>
              <a:rPr lang="de-AT" b="1" dirty="0" smtClean="0">
                <a:solidFill>
                  <a:srgbClr val="C00000"/>
                </a:solidFill>
              </a:rPr>
              <a:t> outer</a:t>
            </a:r>
            <a:endParaRPr lang="de-AT" b="1" dirty="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94094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single]{myaccents}&#10;\usepackage{fancybox,amssymb,amstext,amsmath,&#10;stmaryrd,wasysym,verbatim,pst-tree,proof}  &#10;\usepackage[english]{babel}&#10;\usepackage[dvips,ps,all]{xy}&#10;\CompileMatrices &#10;\xyoption{v2}&#10;\xyoption{curve}&#10;\xyoption{2cell}&#10;\SelectTips{cm}{}  % Tips (of arrows) are in accordance with Computer Modern&#10;\UseAllTwocells&#10;\SilentMatrices&#10;\def\labelstyle{\textstyle}&#10;\def\twocellstyle{\textstyle}&#10;\usepackage{graphicx} % required for `\includegraphics' (yatex added)&#10;\mathversion{bold}&#10;%\usepackage{macros}&#10;\bibliographystyle{FirstInitialPlain}&#10;\renewcommand{\emph}[1]{\textbf{#1}}&#10;%\definecolor{dblue}{rgb}{.141,.188,.235}    % Dark blue      #24303C&#10;%\definecolor{mblue}{rgb}{.298,.392,.490}    % Medium blue    #4C647D&#10;\definecolor{lblue}{rgb}{.522,.592,.647}    % Light blue     #8597A5&#10;\definecolor{llblue}{rgb}{.83,.83, 1.0} % Lighter blue   #DCE4EC&#10;\newrgbcolor{peach}{.9529 .7686 .8510}     % for important point&#10;\newrgbcolor{white}{1 1 1}       % for hiding lines&#10;\newrgbcolor{lgreen}{.6 1 .6}   % for arrows&#10;\newrgbcolor{sdred}{.91 .19 .19} % slightly dark red&#10;\newrgbcolor{dgreen}{0 .6 0}&#10;\newrgbcolor{lyellow}{1 1 .65}&#10;% box for item&#10;\newcommand{\myitembox}{{\labelitemi}\quad}&#10;% \myfbox&#10;%    for (ordinary) box, for important points&#10;\newcommand{\myfbox}[1]{\psframebox*[linewidth=.2ex,linecolor=peach,framearc=.1,&#10;fillcolor=peach]{#1}}&#10;% \myfboxb&#10;%    for (ordinary) blue box, for (just) grouping&#10;\newcommand{\myfboxb}[1]{\psframebox*[linewidth=.2ex,linecolor=lblue,framearc=.1,&#10;fillcolor=llblue]{#1}}&#10;\newcommand{\myfboxy}[1]{\psframebox*[linewidth=.2ex,linecolor=lblue,framearc=.1,&#10;fillcolor=lyellow]{#1}}&#10;% \myoval for node&#10;%    #1 is the name of the node&#10;\newcommand{\myoval}[2]{\ovalnode[linewidth=.2ex,linecolor=lgreen,framearc=.2]{#1}{#2}}&#10;% \myfboxos  (my fbox on slide) for node&#10;%      #1 is the number of slides where frame appears&#10;%      #2 is the name of the node&#10;\newcommand{\myfboxos}[3]{%&#10;  \psset{linecolor=white}%&#10;  \onSlide*{#1}{\psset{linecolor=lgreen}}%&#10;  \rnode{#2}{\psframebox[linewidth=.2ex,framearc=.2]{#3}}%&#10;  \psset{linecolor=black}}&#10;\newcommand{\myovalos}[3]{%&#10;  \psset{linecolor=white}%&#10;  \onSlide*{#1}{\psset{linecolor=lgreen}}%&#10;  \rnode{#2}{\psovalbox[linewidth=.2ex,framearc=.2]{#3}}%&#10;  \psset{linecolor=black}}&#10;\newcommand{\myfboxosb}[3]{%&#10;  \psset{linecolor=white}%&#10;  \onSlide*{#1}{\psset{linecolor=lblue}}%&#10;  \rnode{#2}{\psframebox[linewidth=.2ex,framearc=.2]{#3}}%&#10;  \psset{linecolor=black}}&#10;\newcommand{\myovalosb}[3]{%&#10;  \psset{linecolor=white}%&#10;  \onSlide*{#1}{\psset{linecolor=lblue}}%&#10;  \rnode{#2}{\psovalbox[linewidth=.2ex,framearc=.2]{#3}}%&#10;  \psset{linecolor=black}}&#10;&#10;&#10;&#10;%%%%%%%%%%%%%%%%%%%%%%%%%%%%%%%%%%%%%%%%%%%%%%%%%%%%%%%%%%%%%&#10;% for this specific document&#10;\newcommand{\Sets}{\mathbf{Sets}}&#10;\newcommand{\setin}[3]{\{#1\in#2\;|\;#3\}}&#10;\newcommand{\id}{\mathrm{id}}&#10;\newcommand{\after}{\mathrel{\circ}}&#10;\newcommand{\co}{\mathrel{\circ}}&#10;\newcommand{\NNO}{{\mathbb{N}}}&#10;\newcommand{\cat}[1]{{\mathbb{#1}}}&#10;\newcommand{\C}{\mathbb{C}}&#10;\newcommand{\congrightarrow}{\mathrel{\stackrel{&#10;           \raisebox{.5ex}{$\scriptstyle\cong\,$}}{&#10;           \raisebox{0ex}[0ex][0ex]{$\rightarrow$}}}}&#10;\newcommand{\iso}{\congrightarrow}&#10;\newcommand{\twocl}{\Rightarrow}&#10;%\newcommand{\place}{\mbox{$-$}} % place holder&#10;\newcommand{\place}{\underline{\phantom{n}}\,} % place holder&#10;\newcommand{\pow}{\mathcal{P}}&#10;\newcommand{\fpow}{\pow_{\mathrm{fin.}}}&#10;\newcommand{\dist}{\mathcal{D}}&#10;\newcommand{\lift}{\mathcal{L}}&#10;\newcommand{\dcpo}{\mathbf{DCpo}}&#10;\newcommand{\dcpob}{\mathbf{DCpo}_{\bot}}&#10;\newdir{ &gt;}{{}*!/-8pt/@{&gt;}}  % for mono @{ &gt;-&gt;}&#10;\newcommand{\mono}{\rightarrowtail}&#10;\newcommand{\epi}{\twoheadrightarrow}&#10;\newcommand{\op}{\mathop{\mathrm{op}}\nolimits}&#10;\newcommand{\weg}[1]{}&#10;\newcommand{\defiff}{\;\stackrel{\mathrm{def}}&#10;      {\Longleftrightarrow}\;}&#10;\newcommand{\defeq}{\;\stackrel{\mathrm{def}}&#10;      {=}\;}&#10;\newcommand{\myQEDbox}{\Box}&#10;\newcommand{\myQED}{\hspace*{\fill}$\myQEDbox$}&#10;\newcommand{\st}{\mathsf{st}}&#10;\newcommand{\dst}{\mathsf{dst}}&#10;% for periods, base categories, etc.&#10;% e.g. #1 = -3em, #2 = 1em, #3 = \Sets&#10;\newcommand{\shifted}[3]{\save[]!&lt;#1,#2&gt;*{#3}\restore}&#10;\newcommand{\idmap}[1]{\textrm{id}_{#1}}&#10;\newcommand{\relliftop}[1]{\textrm{Rel}(#1)}&#10;\newcommand{\rellift}[2]{\relliftop{#1}(#2)}&#10;\newcommand{\Kleisli}[1]{\mathcal{K}{\kern-.2ex}\ell(#1)}&#10;\newcommand{\trace}{\mathsf{tr}}&#10;\newcommand{\tuple}{\langle\rangle}&#10;\newcommand{\beh}{\mathsf{beh}}&#10;\newcommand{\Alg}{\mathbf{Alg}}&#10;\newcommand{\lef}{\sqsubseteq_{\mathbf{fwd}}}&#10;\newcommand{\leb}{\sqsubseteq_{\mathbf{bwd}}}&#10;\newcommand{\lebf}{\sqsubseteq_{\mathbf{BF}}}&#10;\newcommand{\lefb}{\sqsubseteq_{\mathbf{FB}}}&#10;&#10;%%%%%%%%%%%%%%%%%%%%%%%%%%%%%%%%%%%%%%%%%%%%%%%%%%%%%%%&#10;%% logical connectives thanks to mr.kashima&#10;%% for the name of inference rules,&#10;%% use the one whose initial is capital&#10;%% as binary operators&#10;\newcommand{\imp}{\to}&#10;\newcommand{\Imp}{\IMP}&#10;% \newcommand{\conj}{\land}   % collides with Conjecture env. in&#10;                              % elsart.cls&#10;\def\conj{\land}&#10;\newcommand{\Conj}{\mbox{$\land$}}&#10;\newcommand{\disj}{\lor}&#10;\newcommand{\Disj}{\OR}&#10;\newcommand{\Forall}{\ALL}&#10;\newcommand{\Exists}{\EX}&#10;\newcommand{\Neg}{\NOT}&#10;%\renewcommand{\land}{\mbox{$\land$}}&#10;%\renewcommand{\lor}{\mbox{$\lor$}}&#10;\newcommand{\OR}{\mbox{$\lor$}} &#10;\newcommand{\IMP}{\mbox{$\imp$}} &#10;\newcommand{\NOT}{\mbox{$\lnot$}} &#10;\newcommand{\ALL}{\mbox{$\forall$}} &#10;\newcommand{\EX}{\mbox{$\exists$}} &#10;\newcommand{\BOT}{\mbox{$\bot$}} &#10;&#10;\begin{document}&#10; $\xymatrix@C+3em@R-0em{&#10;  {F X}&#10;                \ar@{--&gt;}[r]&#10;%                \ar@{}[rd]|{=}&#10; &amp;&#10;  {F Z}&#10; \\&#10;  {X}&#10;                \ar[u]^{\scriptstyle c}&#10;                \ar@{--&gt;}[r]_{\scriptstyle \mathsf{beh}(c)}&#10; &amp;&#10;  {Z}&#10;                \ar[u]_{\scriptstyle\text{final}}^{\scriptstyle\cong}&#10;  }&#10; $&#10;&#10;\end{document}&#10;"/>
  <p:tag name="EXTERNALNAME" val="TP_tmp"/>
  <p:tag name="BLEND" val="0"/>
  <p:tag name="TRANSPARENT" val="1"/>
  <p:tag name="RESOLUTION" val="600"/>
  <p:tag name="WORKAROUNDTRANSPARENCYBUG" val="0"/>
  <p:tag name="ALLOWFONTSUBSTITUTION" val="0"/>
  <p:tag name="BITMAPFORMAT" val="png256"/>
  <p:tag name="ORIGWIDTH" val="197"/>
  <p:tag name="PICTUREFILESIZE" val="1087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single]{myaccents}&#10;\usepackage{fancybox,amssymb,amstext,amsmath,&#10;stmaryrd,wasysym,verbatim,pst-tree,proof}  &#10;\usepackage[english]{babel}&#10;\usepackage[dvips,ps,all]{xy}&#10;\CompileMatrices &#10;\xyoption{v2}&#10;\xyoption{curve}&#10;\xyoption{2cell}&#10;\SelectTips{cm}{}  % Tips (of arrows) are in accordance with Computer Modern&#10;\UseAllTwocells&#10;\SilentMatrices&#10;\def\labelstyle{\textstyle}&#10;\def\twocellstyle{\textstyle}&#10;\usepackage{graphicx} % required for `\includegraphics' (yatex added)&#10;\mathversion{bold}&#10;%\usepackage{macros}&#10;\bibliographystyle{FirstInitialPlain}&#10;\renewcommand{\emph}[1]{\textbf{#1}}&#10;%\definecolor{dblue}{rgb}{.141,.188,.235}    % Dark blue      #24303C&#10;%\definecolor{mblue}{rgb}{.298,.392,.490}    % Medium blue    #4C647D&#10;\definecolor{lblue}{rgb}{.522,.592,.647}    % Light blue     #8597A5&#10;\definecolor{llblue}{rgb}{.83,.83, 1.0} % Lighter blue   #DCE4EC&#10;\newrgbcolor{peach}{.9529 .7686 .8510}     % for important point&#10;\newrgbcolor{white}{1 1 1}       % for hiding lines&#10;\newrgbcolor{lgreen}{.6 1 .6}   % for arrows&#10;\newrgbcolor{sdred}{.91 .19 .19} % slightly dark red&#10;\newrgbcolor{dgreen}{0 .6 0}&#10;\newrgbcolor{lyellow}{1 1 .65}&#10;% box for item&#10;\newcommand{\myitembox}{{\labelitemi}\quad}&#10;% \myfbox&#10;%    for (ordinary) box, for important points&#10;\newcommand{\myfbox}[1]{\psframebox*[linewidth=.2ex,linecolor=peach,framearc=.1,&#10;fillcolor=peach]{#1}}&#10;% \myfboxb&#10;%    for (ordinary) blue box, for (just) grouping&#10;\newcommand{\myfboxb}[1]{\psframebox*[linewidth=.2ex,linecolor=lblue,framearc=.1,&#10;fillcolor=llblue]{#1}}&#10;\newcommand{\myfboxy}[1]{\psframebox*[linewidth=.2ex,linecolor=lblue,framearc=.1,&#10;fillcolor=lyellow]{#1}}&#10;% \myoval for node&#10;%    #1 is the name of the node&#10;\newcommand{\myoval}[2]{\ovalnode[linewidth=.2ex,linecolor=lgreen,framearc=.2]{#1}{#2}}&#10;% \myfboxos  (my fbox on slide) for node&#10;%      #1 is the number of slides where frame appears&#10;%      #2 is the name of the node&#10;\newcommand{\myfboxos}[3]{%&#10;  \psset{linecolor=white}%&#10;  \onSlide*{#1}{\psset{linecolor=lgreen}}%&#10;  \rnode{#2}{\psframebox[linewidth=.2ex,framearc=.2]{#3}}%&#10;  \psset{linecolor=black}}&#10;\newcommand{\myovalos}[3]{%&#10;  \psset{linecolor=white}%&#10;  \onSlide*{#1}{\psset{linecolor=lgreen}}%&#10;  \rnode{#2}{\psovalbox[linewidth=.2ex,framearc=.2]{#3}}%&#10;  \psset{linecolor=black}}&#10;\newcommand{\myfboxosb}[3]{%&#10;  \psset{linecolor=white}%&#10;  \onSlide*{#1}{\psset{linecolor=lblue}}%&#10;  \rnode{#2}{\psframebox[linewidth=.2ex,framearc=.2]{#3}}%&#10;  \psset{linecolor=black}}&#10;\newcommand{\myovalosb}[3]{%&#10;  \psset{linecolor=white}%&#10;  \onSlide*{#1}{\psset{linecolor=lblue}}%&#10;  \rnode{#2}{\psovalbox[linewidth=.2ex,framearc=.2]{#3}}%&#10;  \psset{linecolor=black}}&#10;&#10;&#10;&#10;%%%%%%%%%%%%%%%%%%%%%%%%%%%%%%%%%%%%%%%%%%%%%%%%%%%%%%%%%%%%%&#10;% for this specific document&#10;\newcommand{\Sets}{\mathbf{Sets}}&#10;\newcommand{\setin}[3]{\{#1\in#2\;|\;#3\}}&#10;\newcommand{\id}{\mathrm{id}}&#10;\newcommand{\after}{\mathrel{\circ}}&#10;\newcommand{\co}{\mathrel{\circ}}&#10;\newcommand{\NNO}{{\mathbb{N}}}&#10;\newcommand{\cat}[1]{{\mathbb{#1}}}&#10;\newcommand{\C}{\mathbb{C}}&#10;\newcommand{\congrightarrow}{\mathrel{\stackrel{&#10;           \raisebox{.5ex}{$\scriptstyle\cong\,$}}{&#10;           \raisebox{0ex}[0ex][0ex]{$\rightarrow$}}}}&#10;\newcommand{\iso}{\congrightarrow}&#10;\newcommand{\twocl}{\Rightarrow}&#10;%\newcommand{\place}{\mbox{$-$}} % place holder&#10;\newcommand{\place}{\underline{\phantom{n}}\,} % place holder&#10;\newcommand{\pow}{\mathcal{P}}&#10;\newcommand{\fpow}{\pow_{\mathrm{fin.}}}&#10;\newcommand{\dist}{\mathcal{D}}&#10;\newcommand{\lift}{\mathcal{L}}&#10;\newcommand{\dcpo}{\mathbf{DCpo}}&#10;\newcommand{\dcpob}{\mathbf{DCpo}_{\bot}}&#10;\newdir{ &gt;}{{}*!/-8pt/@{&gt;}}  % for mono @{ &gt;-&gt;}&#10;\newcommand{\mono}{\rightarrowtail}&#10;\newcommand{\epi}{\twoheadrightarrow}&#10;\newcommand{\op}{\mathop{\mathrm{op}}\nolimits}&#10;\newcommand{\weg}[1]{}&#10;\newcommand{\defiff}{\;\stackrel{\mathrm{def}}&#10;      {\Longleftrightarrow}\;}&#10;\newcommand{\defeq}{\;\stackrel{\mathrm{def}}&#10;      {=}\;}&#10;\newcommand{\myQEDbox}{\Box}&#10;\newcommand{\myQED}{\hspace*{\fill}$\myQEDbox$}&#10;\newcommand{\st}{\mathsf{st}}&#10;\newcommand{\dst}{\mathsf{dst}}&#10;% for periods, base categories, etc.&#10;% e.g. #1 = -3em, #2 = 1em, #3 = \Sets&#10;\newcommand{\shifted}[3]{\save[]!&lt;#1,#2&gt;*{#3}\restore}&#10;\newcommand{\idmap}[1]{\textrm{id}_{#1}}&#10;\newcommand{\relliftop}[1]{\textrm{Rel}(#1)}&#10;\newcommand{\rellift}[2]{\relliftop{#1}(#2)}&#10;\newcommand{\Kleisli}[1]{\mathcal{K}{\kern-.2ex}\ell(#1)}&#10;\newcommand{\trace}{\mathsf{tr}}&#10;\newcommand{\tuple}{\langle\rangle}&#10;\newcommand{\beh}{\mathsf{beh}}&#10;\newcommand{\Alg}{\mathbf{Alg}}&#10;\newcommand{\lef}{\sqsubseteq_{\mathbf{fwd}}}&#10;\newcommand{\leb}{\sqsubseteq_{\mathbf{bwd}}}&#10;\newcommand{\lebf}{\sqsubseteq_{\mathbf{BF}}}&#10;\newcommand{\lefb}{\sqsubseteq_{\mathbf{FB}}}&#10;&#10;%%%%%%%%%%%%%%%%%%%%%%%%%%%%%%%%%%%%%%%%%%%%%%%%%%%%%%%&#10;%% logical connectives thanks to mr.kashima&#10;%% for the name of inference rules,&#10;%% use the one whose initial is capital&#10;%% as binary operators&#10;\newcommand{\imp}{\to}&#10;\newcommand{\Imp}{\IMP}&#10;% \newcommand{\conj}{\land}   % collides with Conjecture env. in&#10;                              % elsart.cls&#10;\def\conj{\land}&#10;\newcommand{\Conj}{\mbox{$\land$}}&#10;\newcommand{\disj}{\lor}&#10;\newcommand{\Disj}{\OR}&#10;\newcommand{\Forall}{\ALL}&#10;\newcommand{\Exists}{\EX}&#10;\newcommand{\Neg}{\NOT}&#10;%\renewcommand{\land}{\mbox{$\land$}}&#10;%\renewcommand{\lor}{\mbox{$\lor$}}&#10;\newcommand{\OR}{\mbox{$\lor$}} &#10;\newcommand{\IMP}{\mbox{$\imp$}} &#10;\newcommand{\NOT}{\mbox{$\lnot$}} &#10;\newcommand{\ALL}{\mbox{$\forall$}} &#10;\newcommand{\EX}{\mbox{$\exists$}} &#10;\newcommand{\BOT}{\mbox{$\bot$}} &#10;&#10;\begin{document}&#10;\begin{displaymath}&#10;  \beh&#10;   \biggl(     &#10;     \vcenter{\xymatrix@R=.8em{{FX}\\ {X}\ar[u]^{c}}}&#10;     {\red\pmb{\bigg\|}}&#10;     \vcenter{\xymatrix@R=.8em{{FY}\\ {Y}\ar[u]^{d}}}&#10;   \biggr)&#10; \quad&#10; =&#10; \quad&#10; \beh&#10;   \biggl(     &#10;     \vcenter{\xymatrix@R=.8em{{FX}\\ {X}\ar[u]^{c}}}&#10;   \biggr)&#10;     {\blue \;\pmb{\bigg\|}\;}&#10; \beh&#10;   \biggl(     &#10;     \vcenter{\xymatrix@R=.8em{{FY}\\ {Y}\ar[u]^{d}}}&#10;   \biggr)&#10;\end{displaymath}&#10;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482"/>
  <p:tag name="PICTUREFILESIZE" val="2606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single]{myaccents}&#10;\usepackage{fancybox,amssymb,amstext,amsmath,&#10;stmaryrd,wasysym,verbatim,pst-tree,proof}  &#10;\usepackage[english]{babel}&#10;\usepackage[dvips,ps,all]{xy}&#10;\CompileMatrices &#10;\xyoption{v2}&#10;\xyoption{curve}&#10;\xyoption{2cell}&#10;\SelectTips{cm}{}  % Tips (of arrows) are in accordance with Computer Modern&#10;\UseAllTwocells&#10;\SilentMatrices&#10;\def\labelstyle{\textstyle}&#10;\def\twocellstyle{\textstyle}&#10;\usepackage{graphicx} % required for `\includegraphics' (yatex added)&#10;\mathversion{bold}&#10;%\usepackage{macros}&#10;\bibliographystyle{FirstInitialPlain}&#10;\renewcommand{\emph}[1]{\textbf{#1}}&#10;%\definecolor{dblue}{rgb}{.141,.188,.235}    % Dark blue      #24303C&#10;%\definecolor{mblue}{rgb}{.298,.392,.490}    % Medium blue    #4C647D&#10;\definecolor{lblue}{rgb}{.522,.592,.647}    % Light blue     #8597A5&#10;\definecolor{llblue}{rgb}{.83,.83, 1.0} % Lighter blue   #DCE4EC&#10;\newrgbcolor{peach}{.9529 .7686 .8510}     % for important point&#10;\newrgbcolor{white}{1 1 1}       % for hiding lines&#10;\newrgbcolor{lgreen}{.6 1 .6}   % for arrows&#10;\newrgbcolor{sdred}{.91 .19 .19} % slightly dark red&#10;\newrgbcolor{dgreen}{0 .6 0}&#10;\newrgbcolor{lyellow}{1 1 .65}&#10;% box for item&#10;\newcommand{\myitembox}{{\labelitemi}\quad}&#10;% \myfbox&#10;%    for (ordinary) box, for important points&#10;\newcommand{\myfbox}[1]{\psframebox*[linewidth=.2ex,linecolor=peach,framearc=.1,&#10;fillcolor=peach]{#1}}&#10;% \myfboxb&#10;%    for (ordinary) blue box, for (just) grouping&#10;\newcommand{\myfboxb}[1]{\psframebox*[linewidth=.2ex,linecolor=lblue,framearc=.1,&#10;fillcolor=llblue]{#1}}&#10;\newcommand{\myfboxy}[1]{\psframebox*[linewidth=.2ex,linecolor=lblue,framearc=.1,&#10;fillcolor=lyellow]{#1}}&#10;% \myoval for node&#10;%    #1 is the name of the node&#10;\newcommand{\myoval}[2]{\ovalnode[linewidth=.2ex,linecolor=lgreen,framearc=.2]{#1}{#2}}&#10;% \myfboxos  (my fbox on slide) for node&#10;%      #1 is the number of slides where frame appears&#10;%      #2 is the name of the node&#10;\newcommand{\myfboxos}[3]{%&#10;  \psset{linecolor=white}%&#10;  \onSlide*{#1}{\psset{linecolor=lgreen}}%&#10;  \rnode{#2}{\psframebox[linewidth=.2ex,framearc=.2]{#3}}%&#10;  \psset{linecolor=black}}&#10;\newcommand{\myovalos}[3]{%&#10;  \psset{linecolor=white}%&#10;  \onSlide*{#1}{\psset{linecolor=lgreen}}%&#10;  \rnode{#2}{\psovalbox[linewidth=.2ex,framearc=.2]{#3}}%&#10;  \psset{linecolor=black}}&#10;\newcommand{\myfboxosb}[3]{%&#10;  \psset{linecolor=white}%&#10;  \onSlide*{#1}{\psset{linecolor=lblue}}%&#10;  \rnode{#2}{\psframebox[linewidth=.2ex,framearc=.2]{#3}}%&#10;  \psset{linecolor=black}}&#10;\newcommand{\myovalosb}[3]{%&#10;  \psset{linecolor=white}%&#10;  \onSlide*{#1}{\psset{linecolor=lblue}}%&#10;  \rnode{#2}{\psovalbox[linewidth=.2ex,framearc=.2]{#3}}%&#10;  \psset{linecolor=black}}&#10;&#10;&#10;&#10;%%%%%%%%%%%%%%%%%%%%%%%%%%%%%%%%%%%%%%%%%%%%%%%%%%%%%%%%%%%%%&#10;% for this specific document&#10;\newcommand{\Sets}{\mathbf{Sets}}&#10;\newcommand{\setin}[3]{\{#1\in#2\;|\;#3\}}&#10;\newcommand{\id}{\mathrm{id}}&#10;\newcommand{\after}{\mathrel{\circ}}&#10;\newcommand{\co}{\mathrel{\circ}}&#10;\newcommand{\NNO}{{\mathbb{N}}}&#10;\newcommand{\cat}[1]{{\mathbb{#1}}}&#10;\newcommand{\C}{\mathbb{C}}&#10;\newcommand{\congrightarrow}{\mathrel{\stackrel{&#10;           \raisebox{.5ex}{$\scriptstyle\cong\,$}}{&#10;           \raisebox{0ex}[0ex][0ex]{$\rightarrow$}}}}&#10;\newcommand{\iso}{\congrightarrow}&#10;\newcommand{\twocl}{\Rightarrow}&#10;%\newcommand{\place}{\mbox{$-$}} % place holder&#10;\newcommand{\place}{\underline{\phantom{n}}\,} % place holder&#10;\newcommand{\pow}{\mathcal{P}}&#10;\newcommand{\fpow}{\pow_{\mathrm{fin.}}}&#10;\newcommand{\dist}{\mathcal{D}}&#10;\newcommand{\lift}{\mathcal{L}}&#10;\newcommand{\dcpo}{\mathbf{DCpo}}&#10;\newcommand{\dcpob}{\mathbf{DCpo}_{\bot}}&#10;\newdir{ &gt;}{{}*!/-8pt/@{&gt;}}  % for mono @{ &gt;-&gt;}&#10;\newcommand{\mono}{\rightarrowtail}&#10;\newcommand{\epi}{\twoheadrightarrow}&#10;\newcommand{\op}{\mathop{\mathrm{op}}\nolimits}&#10;\newcommand{\weg}[1]{}&#10;\newcommand{\defiff}{\;\stackrel{\mathrm{def}}&#10;      {\Longleftrightarrow}\;}&#10;\newcommand{\defeq}{\;\stackrel{\mathrm{def}}&#10;      {=}\;}&#10;\newcommand{\myQEDbox}{\Box}&#10;\newcommand{\myQED}{\hspace*{\fill}$\myQEDbox$}&#10;\newcommand{\st}{\mathsf{st}}&#10;\newcommand{\dst}{\mathsf{dst}}&#10;% for periods, base categories, etc.&#10;% e.g. #1 = -3em, #2 = 1em, #3 = \Sets&#10;\newcommand{\shifted}[3]{\save[]!&lt;#1,#2&gt;*{#3}\restore}&#10;\newcommand{\idmap}[1]{\textrm{id}_{#1}}&#10;\newcommand{\relliftop}[1]{\textrm{Rel}(#1)}&#10;\newcommand{\rellift}[2]{\relliftop{#1}(#2)}&#10;\newcommand{\Kleisli}[1]{\mathcal{K}{\kern-.2ex}\ell(#1)}&#10;\newcommand{\trace}{\mathsf{tr}}&#10;\newcommand{\tuple}{\langle\rangle}&#10;\newcommand{\beh}{\mathsf{beh}}&#10;\newcommand{\Alg}{\mathbf{Alg}}&#10;\newcommand{\lef}{\sqsubseteq_{\mathbf{fwd}}}&#10;\newcommand{\leb}{\sqsubseteq_{\mathbf{bwd}}}&#10;\newcommand{\lebf}{\sqsubseteq_{\mathbf{BF}}}&#10;\newcommand{\lefb}{\sqsubseteq_{\mathbf{FB}}}&#10;&#10;%%%%%%%%%%%%%%%%%%%%%%%%%%%%%%%%%%%%%%%%%%%%%%%%%%%%%%%&#10;%% logical connectives thanks to mr.kashima&#10;%% for the name of inference rules,&#10;%% use the one whose initial is capital&#10;%% as binary operators&#10;\newcommand{\imp}{\to}&#10;\newcommand{\Imp}{\IMP}&#10;% \newcommand{\conj}{\land}   % collides with Conjecture env. in&#10;                              % elsart.cls&#10;\def\conj{\land}&#10;\newcommand{\Conj}{\mbox{$\land$}}&#10;\newcommand{\disj}{\lor}&#10;\newcommand{\Disj}{\OR}&#10;\newcommand{\Forall}{\ALL}&#10;\newcommand{\Exists}{\EX}&#10;\newcommand{\Neg}{\NOT}&#10;%\renewcommand{\land}{\mbox{$\land$}}&#10;%\renewcommand{\lor}{\mbox{$\lor$}}&#10;\newcommand{\OR}{\mbox{$\lor$}} &#10;\newcommand{\IMP}{\mbox{$\imp$}} &#10;\newcommand{\NOT}{\mbox{$\lnot$}} &#10;\newcommand{\ALL}{\mbox{$\forall$}} &#10;\newcommand{\EX}{\mbox{$\exists$}} &#10;\newcommand{\BOT}{\mbox{$\bot$}} &#10;\newcommand{\Coalg}{\mathbf{Coalg}}&#10;&#10;\begin{document}&#10; \begin{displaymath}&#10;\begin{array}{ccccc}&#10;   \Coalg_{F}&amp; \times &amp; \Coalg_{F} &amp;\stackrel{{\red&#10;    \pmb\parallel}}{\longrightarrow}&#10;   &amp; \Coalg_{F}&#10; \\&#10;   Z &amp; \times &amp; Z &amp;\stackrel{{\blue \pmb\parallel}}{\longrightarrow} &amp; Z&#10;\end{array} &#10;\end{displaymath}&#10;\end{document}&#10;\end{document}&#10;"/>
  <p:tag name="EXTERNALNAME" val="TP_tmp"/>
  <p:tag name="BLEND" val="0"/>
  <p:tag name="TRANSPARENT" val="1"/>
  <p:tag name="RESOLUTION" val="600"/>
  <p:tag name="WORKAROUNDTRANSPARENCYBUG" val="0"/>
  <p:tag name="ALLOWFONTSUBSTITUTION" val="0"/>
  <p:tag name="BITMAPFORMAT" val="png256"/>
  <p:tag name="ORIGWIDTH" val="338"/>
  <p:tag name="PICTUREFILESIZE" val="1436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single]{myaccents}&#10;\usepackage{fancybox,amssymb,amstext,amsmath,&#10;stmaryrd,wasysym,verbatim,pst-tree,proof}  &#10;\usepackage[english]{babel}&#10;\usepackage[dvips,ps,all]{xy}&#10;\CompileMatrices &#10;\xyoption{v2}&#10;\xyoption{curve}&#10;\xyoption{2cell}&#10;\SelectTips{cm}{}  % Tips (of arrows) are in accordance with Computer Modern&#10;\UseAllTwocells&#10;\SilentMatrices&#10;\def\labelstyle{\textstyle}&#10;\def\twocellstyle{\textstyle}&#10;\usepackage{graphicx} % required for `\includegraphics' (yatex added)&#10;\mathversion{bold}&#10;%\usepackage{macros}&#10;\bibliographystyle{FirstInitialPlain}&#10;\renewcommand{\emph}[1]{\textbf{#1}}&#10;%\definecolor{dblue}{rgb}{.141,.188,.235}    % Dark blue      #24303C&#10;%\definecolor{mblue}{rgb}{.298,.392,.490}    % Medium blue    #4C647D&#10;\definecolor{lblue}{rgb}{.522,.592,.647}    % Light blue     #8597A5&#10;\definecolor{llblue}{rgb}{.83,.83, 1.0} % Lighter blue   #DCE4EC&#10;\newrgbcolor{peach}{.9529 .7686 .8510}     % for important point&#10;\newrgbcolor{white}{1 1 1}       % for hiding lines&#10;\newrgbcolor{lgreen}{.6 1 .6}   % for arrows&#10;\newrgbcolor{sdred}{.91 .19 .19} % slightly dark red&#10;\newrgbcolor{dgreen}{0 .6 0}&#10;\newrgbcolor{lyellow}{1 1 .65}&#10;% box for item&#10;\newcommand{\myitembox}{{\labelitemi}\quad}&#10;% \myfbox&#10;%    for (ordinary) box, for important points&#10;\newcommand{\myfbox}[1]{\psframebox*[linewidth=.2ex,linecolor=peach,framearc=.1,&#10;fillcolor=peach]{#1}}&#10;% \myfboxb&#10;%    for (ordinary) blue box, for (just) grouping&#10;\newcommand{\myfboxb}[1]{\psframebox*[linewidth=.2ex,linecolor=lblue,framearc=.1,&#10;fillcolor=llblue]{#1}}&#10;\newcommand{\myfboxy}[1]{\psframebox*[linewidth=.2ex,linecolor=lblue,framearc=.1,&#10;fillcolor=lyellow]{#1}}&#10;% \myoval for node&#10;%    #1 is the name of the node&#10;\newcommand{\myoval}[2]{\ovalnode[linewidth=.2ex,linecolor=lgreen,framearc=.2]{#1}{#2}}&#10;% \myfboxos  (my fbox on slide) for node&#10;%      #1 is the number of slides where frame appears&#10;%      #2 is the name of the node&#10;\newcommand{\myfboxos}[3]{%&#10;  \psset{linecolor=white}%&#10;  \onSlide*{#1}{\psset{linecolor=lgreen}}%&#10;  \rnode{#2}{\psframebox[linewidth=.2ex,framearc=.2]{#3}}%&#10;  \psset{linecolor=black}}&#10;\newcommand{\myovalos}[3]{%&#10;  \psset{linecolor=white}%&#10;  \onSlide*{#1}{\psset{linecolor=lgreen}}%&#10;  \rnode{#2}{\psovalbox[linewidth=.2ex,framearc=.2]{#3}}%&#10;  \psset{linecolor=black}}&#10;\newcommand{\myfboxosb}[3]{%&#10;  \psset{linecolor=white}%&#10;  \onSlide*{#1}{\psset{linecolor=lblue}}%&#10;  \rnode{#2}{\psframebox[linewidth=.2ex,framearc=.2]{#3}}%&#10;  \psset{linecolor=black}}&#10;\newcommand{\myovalosb}[3]{%&#10;  \psset{linecolor=white}%&#10;  \onSlide*{#1}{\psset{linecolor=lblue}}%&#10;  \rnode{#2}{\psovalbox[linewidth=.2ex,framearc=.2]{#3}}%&#10;  \psset{linecolor=black}}&#10;&#10;&#10;&#10;%%%%%%%%%%%%%%%%%%%%%%%%%%%%%%%%%%%%%%%%%%%%%%%%%%%%%%%%%%%%%&#10;% for this specific document&#10;\newcommand{\Sets}{\mathbf{Sets}}&#10;\newcommand{\setin}[3]{\{#1\in#2\;|\;#3\}}&#10;\newcommand{\id}{\mathrm{id}}&#10;\newcommand{\after}{\mathrel{\circ}}&#10;\newcommand{\co}{\mathrel{\circ}}&#10;\newcommand{\NNO}{{\mathbb{N}}}&#10;\newcommand{\cat}[1]{{\mathbb{#1}}}&#10;\newcommand{\C}{\mathbb{C}}&#10;\newcommand{\congrightarrow}{\mathrel{\stackrel{&#10;           \raisebox{.5ex}{$\scriptstyle\cong\,$}}{&#10;           \raisebox{0ex}[0ex][0ex]{$\rightarrow$}}}}&#10;\newcommand{\iso}{\congrightarrow}&#10;\newcommand{\twocl}{\Rightarrow}&#10;%\newcommand{\place}{\mbox{$-$}} % place holder&#10;\newcommand{\place}{\underline{\phantom{n}}\,} % place holder&#10;\newcommand{\pow}{\mathcal{P}}&#10;\newcommand{\fpow}{\pow_{\mathrm{fin.}}}&#10;\newcommand{\dist}{\mathcal{D}}&#10;\newcommand{\lift}{\mathcal{L}}&#10;\newcommand{\dcpo}{\mathbf{DCpo}}&#10;\newcommand{\dcpob}{\mathbf{DCpo}_{\bot}}&#10;\newdir{ &gt;}{{}*!/-8pt/@{&gt;}}  % for mono @{ &gt;-&gt;}&#10;\newcommand{\mono}{\rightarrowtail}&#10;\newcommand{\epi}{\twoheadrightarrow}&#10;\newcommand{\op}{\mathop{\mathrm{op}}\nolimits}&#10;\newcommand{\weg}[1]{}&#10;\newcommand{\defiff}{\;\stackrel{\mathrm{def}}&#10;      {\Longleftrightarrow}\;}&#10;\newcommand{\defeq}{\;\stackrel{\mathrm{def}}&#10;      {=}\;}&#10;\newcommand{\myQEDbox}{\Box}&#10;\newcommand{\myQED}{\hspace*{\fill}$\myQEDbox$}&#10;\newcommand{\st}{\mathsf{st}}&#10;\newcommand{\dst}{\mathsf{dst}}&#10;% for periods, base categories, etc.&#10;% e.g. #1 = -3em, #2 = 1em, #3 = \Sets&#10;\newcommand{\shifted}[3]{\save[]!&lt;#1,#2&gt;*{#3}\restore}&#10;\newcommand{\idmap}[1]{\textrm{id}_{#1}}&#10;\newcommand{\relliftop}[1]{\textrm{Rel}(#1)}&#10;\newcommand{\rellift}[2]{\relliftop{#1}(#2)}&#10;\newcommand{\Kleisli}[1]{\mathcal{K}{\kern-.2ex}\ell(#1)}&#10;\newcommand{\trace}{\mathsf{tr}}&#10;\newcommand{\tuple}{\langle\rangle}&#10;\newcommand{\beh}{\mathsf{beh}}&#10;\newcommand{\Alg}{\mathbf{Alg}}&#10;\newcommand{\lef}{\sqsubseteq_{\mathbf{fwd}}}&#10;\newcommand{\leb}{\sqsubseteq_{\mathbf{bwd}}}&#10;\newcommand{\lebf}{\sqsubseteq_{\mathbf{BF}}}&#10;\newcommand{\lefb}{\sqsubseteq_{\mathbf{FB}}}&#10;&#10;%%%%%%%%%%%%%%%%%%%%%%%%%%%%%%%%%%%%%%%%%%%%%%%%%%%%%%%&#10;%% logical connectives thanks to mr.kashima&#10;%% for the name of inference rules,&#10;%% use the one whose initial is capital&#10;%% as binary operators&#10;\newcommand{\imp}{\to}&#10;\newcommand{\Imp}{\IMP}&#10;% \newcommand{\conj}{\land}   % collides with Conjecture env. in&#10;                              % elsart.cls&#10;\def\conj{\land}&#10;\newcommand{\Conj}{\mbox{$\land$}}&#10;\newcommand{\disj}{\lor}&#10;\newcommand{\Disj}{\OR}&#10;\newcommand{\Forall}{\ALL}&#10;\newcommand{\Exists}{\EX}&#10;\newcommand{\Neg}{\NOT}&#10;%\renewcommand{\land}{\mbox{$\land$}}&#10;%\renewcommand{\lor}{\mbox{$\lor$}}&#10;\newcommand{\OR}{\mbox{$\lor$}} &#10;\newcommand{\IMP}{\mbox{$\imp$}} &#10;\newcommand{\NOT}{\mbox{$\lnot$}} &#10;\newcommand{\ALL}{\mbox{$\forall$}} &#10;\newcommand{\EX}{\mbox{$\exists$}} &#10;\newcommand{\BOT}{\mbox{$\bot$}} &#10;\newcommand{\Coalg}{\mathbf{Coalg}}&#10;&#10;\begin{document}&#10; \begin{displaymath}&#10; \left(\vcenter{\xymatrix@R=1em{&#10;   {FZ}&#10;  \\&#10;   {Z}  \ar[u]^{\cong}_{\text{final}}&#10;}}\right)&#10;\in \Coalg_{F}&#10;\end{displaymath}&#10;&#10;\end{document}&#10;"/>
  <p:tag name="EXTERNALNAME" val="TP_tmp"/>
  <p:tag name="BLEND" val="0"/>
  <p:tag name="TRANSPARENT" val="1"/>
  <p:tag name="RESOLUTION" val="600"/>
  <p:tag name="WORKAROUNDTRANSPARENCYBUG" val="0"/>
  <p:tag name="ALLOWFONTSUBSTITUTION" val="0"/>
  <p:tag name="BITMAPFORMAT" val="png256"/>
  <p:tag name="ORIGWIDTH" val="203"/>
  <p:tag name="PICTUREFILESIZE" val="121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45.7|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single]{myaccents}&#10;\usepackage{fancybox,amssymb,amstext,amsmath,&#10;stmaryrd,wasysym,verbatim,pst-tree,proof}  &#10;\usepackage[english]{babel}&#10;\usepackage[dvips,ps,all]{xy}&#10;\CompileMatrices &#10;\xyoption{v2}&#10;\xyoption{curve}&#10;\xyoption{2cell}&#10;\SelectTips{cm}{}  % Tips (of arrows) are in accordance with Computer Modern&#10;\UseAllTwocells&#10;\SilentMatrices&#10;\def\labelstyle{\textstyle}&#10;\def\twocellstyle{\textstyle}&#10;\usepackage{graphicx} % required for `\includegraphics' (yatex added)&#10;\mathversion{bold}&#10;%\usepackage{macros}&#10;\bibliographystyle{FirstInitialPlain}&#10;\renewcommand{\emph}[1]{\textbf{#1}}&#10;%\definecolor{dblue}{rgb}{.141,.188,.235}    % Dark blue      #24303C&#10;%\definecolor{mblue}{rgb}{.298,.392,.490}    % Medium blue    #4C647D&#10;\definecolor{lblue}{rgb}{.522,.592,.647}    % Light blue     #8597A5&#10;\definecolor{llblue}{rgb}{.83,.83, 1.0} % Lighter blue   #DCE4EC&#10;\newrgbcolor{peach}{.9529 .7686 .8510}     % for important point&#10;\newrgbcolor{white}{1 1 1}       % for hiding lines&#10;\newrgbcolor{lgreen}{.6 1 .6}   % for arrows&#10;\newrgbcolor{sdred}{.91 .19 .19} % slightly dark red&#10;\newrgbcolor{dgreen}{0 .6 0}&#10;\newrgbcolor{lyellow}{1 1 .65}&#10;% box for item&#10;\newcommand{\myitembox}{{\labelitemi}\quad}&#10;% \myfbox&#10;%    for (ordinary) box, for important points&#10;\newcommand{\myfbox}[1]{\psframebox*[linewidth=.2ex,linecolor=peach,framearc=.1,&#10;fillcolor=peach]{#1}}&#10;% \myfboxb&#10;%    for (ordinary) blue box, for (just) grouping&#10;\newcommand{\myfboxb}[1]{\psframebox*[linewidth=.2ex,linecolor=lblue,framearc=.1,&#10;fillcolor=llblue]{#1}}&#10;\newcommand{\myfboxy}[1]{\psframebox*[linewidth=.2ex,linecolor=lblue,framearc=.1,&#10;fillcolor=lyellow]{#1}}&#10;% \myoval for node&#10;%    #1 is the name of the node&#10;\newcommand{\myoval}[2]{\ovalnode[linewidth=.2ex,linecolor=lgreen,framearc=.2]{#1}{#2}}&#10;% \myfboxos  (my fbox on slide) for node&#10;%      #1 is the number of slides where frame appears&#10;%      #2 is the name of the node&#10;\newcommand{\myfboxos}[3]{%&#10;  \psset{linecolor=white}%&#10;  \onSlide*{#1}{\psset{linecolor=lgreen}}%&#10;  \rnode{#2}{\psframebox[linewidth=.2ex,framearc=.2]{#3}}%&#10;  \psset{linecolor=black}}&#10;\newcommand{\myovalos}[3]{%&#10;  \psset{linecolor=white}%&#10;  \onSlide*{#1}{\psset{linecolor=lgreen}}%&#10;  \rnode{#2}{\psovalbox[linewidth=.2ex,framearc=.2]{#3}}%&#10;  \psset{linecolor=black}}&#10;\newcommand{\myfboxosb}[3]{%&#10;  \psset{linecolor=white}%&#10;  \onSlide*{#1}{\psset{linecolor=lblue}}%&#10;  \rnode{#2}{\psframebox[linewidth=.2ex,framearc=.2]{#3}}%&#10;  \psset{linecolor=black}}&#10;\newcommand{\myovalosb}[3]{%&#10;  \psset{linecolor=white}%&#10;  \onSlide*{#1}{\psset{linecolor=lblue}}%&#10;  \rnode{#2}{\psovalbox[linewidth=.2ex,framearc=.2]{#3}}%&#10;  \psset{linecolor=black}}&#10;&#10;&#10;&#10;%%%%%%%%%%%%%%%%%%%%%%%%%%%%%%%%%%%%%%%%%%%%%%%%%%%%%%%%%%%%%&#10;% for this specific document&#10;\newcommand{\Sets}{\mathbf{Sets}}&#10;\newcommand{\setin}[3]{\{#1\in#2\;|\;#3\}}&#10;\newcommand{\id}{\mathrm{id}}&#10;\newcommand{\after}{\mathrel{\circ}}&#10;\newcommand{\co}{\mathrel{\circ}}&#10;\newcommand{\NNO}{{\mathbb{N}}}&#10;\newcommand{\cat}[1]{{\mathbb{#1}}}&#10;\newcommand{\C}{\mathbb{C}}&#10;\newcommand{\congrightarrow}{\mathrel{\stackrel{&#10;           \raisebox{.5ex}{$\scriptstyle\cong\,$}}{&#10;           \raisebox{0ex}[0ex][0ex]{$\rightarrow$}}}}&#10;\newcommand{\iso}{\congrightarrow}&#10;\newcommand{\twocl}{\Rightarrow}&#10;%\newcommand{\place}{\mbox{$-$}} % place holder&#10;\newcommand{\place}{\underline{\phantom{n}}\,} % place holder&#10;\newcommand{\pow}{\mathcal{P}}&#10;\newcommand{\fpow}{\pow_{\mathrm{fin.}}}&#10;\newcommand{\dist}{\mathcal{D}}&#10;\newcommand{\lift}{\mathcal{L}}&#10;\newcommand{\dcpo}{\mathbf{DCpo}}&#10;\newcommand{\dcpob}{\mathbf{DCpo}_{\bot}}&#10;\newdir{ &gt;}{{}*!/-8pt/@{&gt;}}  % for mono @{ &gt;-&gt;}&#10;\newcommand{\mono}{\rightarrowtail}&#10;\newcommand{\epi}{\twoheadrightarrow}&#10;\newcommand{\op}{\mathop{\mathrm{op}}\nolimits}&#10;\newcommand{\weg}[1]{}&#10;\newcommand{\defiff}{\;\stackrel{\mathrm{def}}&#10;      {\Longleftrightarrow}\;}&#10;\newcommand{\defeq}{\;\stackrel{\mathrm{def}}&#10;      {=}\;}&#10;\newcommand{\myQEDbox}{\Box}&#10;\newcommand{\myQED}{\hspace*{\fill}$\myQEDbox$}&#10;\newcommand{\st}{\mathsf{st}}&#10;\newcommand{\dst}{\mathsf{dst}}&#10;% for periods, base categories, etc.&#10;% e.g. #1 = -3em, #2 = 1em, #3 = \Sets&#10;\newcommand{\shifted}[3]{\save[]!&lt;#1,#2&gt;*{#3}\restore}&#10;\newcommand{\idmap}[1]{\textrm{id}_{#1}}&#10;\newcommand{\relliftop}[1]{\textrm{Rel}(#1)}&#10;\newcommand{\rellift}[2]{\relliftop{#1}(#2)}&#10;\newcommand{\Kleisli}[1]{\mathcal{K}{\kern-.2ex}\ell(#1)}&#10;\newcommand{\trace}{\mathsf{tr}}&#10;\newcommand{\tuple}{\langle\rangle}&#10;\newcommand{\beh}{\mathsf{beh}}&#10;\newcommand{\Alg}{\mathbf{Alg}}&#10;\newcommand{\lef}{\sqsubseteq_{\mathbf{fwd}}}&#10;\newcommand{\leb}{\sqsubseteq_{\mathbf{bwd}}}&#10;\newcommand{\lebf}{\sqsubseteq_{\mathbf{BF}}}&#10;\newcommand{\lefb}{\sqsubseteq_{\mathbf{FB}}}&#10;&#10;%%%%%%%%%%%%%%%%%%%%%%%%%%%%%%%%%%%%%%%%%%%%%%%%%%%%%%%&#10;%% logical connectives thanks to mr.kashima&#10;%% for the name of inference rules,&#10;%% use the one whose initial is capital&#10;%% as binary operators&#10;\newcommand{\imp}{\to}&#10;\newcommand{\Imp}{\IMP}&#10;% \newcommand{\conj}{\land}   % collides with Conjecture env. in&#10;                              % elsart.cls&#10;\def\conj{\land}&#10;\newcommand{\Conj}{\mbox{$\land$}}&#10;\newcommand{\disj}{\lor}&#10;\newcommand{\Disj}{\OR}&#10;\newcommand{\Forall}{\ALL}&#10;\newcommand{\Exists}{\EX}&#10;\newcommand{\Neg}{\NOT}&#10;%\renewcommand{\land}{\mbox{$\land$}}&#10;%\renewcommand{\lor}{\mbox{$\lor$}}&#10;\newcommand{\OR}{\mbox{$\lor$}} &#10;\newcommand{\IMP}{\mbox{$\imp$}} &#10;\newcommand{\NOT}{\mbox{$\lnot$}} &#10;\newcommand{\ALL}{\mbox{$\forall$}} &#10;\newcommand{\EX}{\mbox{$\exists$}} &#10;\newcommand{\BOT}{\mbox{$\bot$}} &#10;\newcommand{\Coalg}{\mathbf{Coalg}}&#10;&#10;\begin{document}&#10;\begin{displaymath}&#10; \begin{array}{|l|c|l|}&#10; \hline&#10;  \text{\red monoidal cat. $\C$}&#10; &amp;&amp;&#10;  \text{\blue monoid $M\in \C$}&#10; \\&#10; \hline&#10;  \otimes: \C \times \C\to \C&#10; &amp;&#10;  \text{mult.}&#10; &amp;&#10;  M\otimes M \stackrel{m}{\to} M&#10; \\&#10;  I\in \C&#10; &amp;&#10;  \text{unit}&#10; &amp;&#10;  I \stackrel{e}{\to} M&#10; \\&#10; \hline&#10;  I\otimes X \cong X \cong X\otimes I&#10; &amp;&#10;  \text{unit law}&#10; &amp;&#10;  \vcenter{\xymatrix@=1em{&#10;   {M}&#10;           \ar[r]&#10;           \ar@{=}[rd]&#10;  &amp;&#10;   {M\otimes M}&#10;           \ar[d]&#10;  &amp;&#10;   {M}&#10;           \ar[l]&#10;           \ar@{=}[ld]&#10;  \\&#10;  &amp;&#10;   {M} &#10;}}&#10; \\&#10;  (X\otimes Y) \otimes Z \cong X\otimes (Y\otimes Z)&#10; &amp;  &#10;  \text{assoc. law}&#10; &amp;&#10;  \vcenter{\xymatrix@=1em{&#10;   {M\otimes M \otimes M}&#10;           \ar[r]&#10;           \ar[d]&#10;  &amp;&#10;   {M\otimes M}&#10;           \ar[d]&#10;  \\&#10;   {M\otimes M}&#10;           \ar[r]&#10;  &amp;&#10;   {M} &#10;}}&#10; \\&#10; \hline&#10; \end{array}&#10;\end{displaymath}&#10;&#10;&#10;\end{document}&#10;"/>
  <p:tag name="EXTERNALNAME" val="TP_tmp"/>
  <p:tag name="BLEND" val="0"/>
  <p:tag name="TRANSPARENT" val="1"/>
  <p:tag name="RESOLUTION" val="600"/>
  <p:tag name="WORKAROUNDTRANSPARENCYBUG" val="0"/>
  <p:tag name="ALLOWFONTSUBSTITUTION" val="0"/>
  <p:tag name="BITMAPFORMAT" val="png256"/>
  <p:tag name="ORIGWIDTH" val="708"/>
  <p:tag name="PICTUREFILESIZE" val="903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38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7|10.8|11.3|9.9|8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single]{myaccents}&#10;\usepackage{fancybox,amssymb,amstext,amsmath,&#10;stmaryrd,wasysym,verbatim,pst-tree,proof}  &#10;\usepackage[english]{babel}&#10;\usepackage[dvips,ps,all]{xy}&#10;\CompileMatrices &#10;\xyoption{v2}&#10;\xyoption{curve}&#10;\xyoption{2cell}&#10;\SelectTips{cm}{}  % Tips (of arrows) are in accordance with Computer Modern&#10;\UseAllTwocells&#10;\SilentMatrices&#10;\def\labelstyle{\textstyle}&#10;\def\twocellstyle{\textstyle}&#10;\usepackage{graphicx} % required for `\includegraphics' (yatex added)&#10;\mathversion{bold}&#10;%\usepackage{macros}&#10;\bibliographystyle{FirstInitialPlain}&#10;\renewcommand{\emph}[1]{\textbf{#1}}&#10;%\definecolor{dblue}{rgb}{.141,.188,.235}    % Dark blue      #24303C&#10;%\definecolor{mblue}{rgb}{.298,.392,.490}    % Medium blue    #4C647D&#10;\definecolor{lblue}{rgb}{.522,.592,.647}    % Light blue     #8597A5&#10;\definecolor{llblue}{rgb}{.83,.83, 1.0} % Lighter blue   #DCE4EC&#10;\newrgbcolor{peach}{.9529 .7686 .8510}     % for important point&#10;\newrgbcolor{white}{1 1 1}       % for hiding lines&#10;\newrgbcolor{lgreen}{.6 1 .6}   % for arrows&#10;\newrgbcolor{sdred}{.91 .19 .19} % slightly dark red&#10;\newrgbcolor{dgreen}{0 .6 0}&#10;\newrgbcolor{lyellow}{1 1 .65}&#10;% box for item&#10;\newcommand{\myitembox}{{\labelitemi}\quad}&#10;% \myfbox&#10;%    for (ordinary) box, for important points&#10;\newcommand{\myfbox}[1]{\psframebox*[linewidth=.2ex,linecolor=peach,framearc=.1,&#10;fillcolor=peach]{#1}}&#10;% \myfboxb&#10;%    for (ordinary) blue box, for (just) grouping&#10;\newcommand{\myfboxb}[1]{\psframebox*[linewidth=.2ex,linecolor=lblue,framearc=.1,&#10;fillcolor=llblue]{#1}}&#10;\newcommand{\myfboxy}[1]{\psframebox*[linewidth=.2ex,linecolor=lblue,framearc=.1,&#10;fillcolor=lyellow]{#1}}&#10;% \myoval for node&#10;%    #1 is the name of the node&#10;\newcommand{\myoval}[2]{\ovalnode[linewidth=.2ex,linecolor=lgreen,framearc=.2]{#1}{#2}}&#10;% \myfboxos  (my fbox on slide) for node&#10;%      #1 is the number of slides where frame appears&#10;%      #2 is the name of the node&#10;\newcommand{\myfboxos}[3]{%&#10;  \psset{linecolor=white}%&#10;  \onSlide*{#1}{\psset{linecolor=lgreen}}%&#10;  \rnode{#2}{\psframebox[linewidth=.2ex,framearc=.2]{#3}}%&#10;  \psset{linecolor=black}}&#10;\newcommand{\myovalos}[3]{%&#10;  \psset{linecolor=white}%&#10;  \onSlide*{#1}{\psset{linecolor=lgreen}}%&#10;  \rnode{#2}{\psovalbox[linewidth=.2ex,framearc=.2]{#3}}%&#10;  \psset{linecolor=black}}&#10;\newcommand{\myfboxosb}[3]{%&#10;  \psset{linecolor=white}%&#10;  \onSlide*{#1}{\psset{linecolor=lblue}}%&#10;  \rnode{#2}{\psframebox[linewidth=.2ex,framearc=.2]{#3}}%&#10;  \psset{linecolor=black}}&#10;\newcommand{\myovalosb}[3]{%&#10;  \psset{linecolor=white}%&#10;  \onSlide*{#1}{\psset{linecolor=lblue}}%&#10;  \rnode{#2}{\psovalbox[linewidth=.2ex,framearc=.2]{#3}}%&#10;  \psset{linecolor=black}}&#10;&#10;&#10;&#10;%%%%%%%%%%%%%%%%%%%%%%%%%%%%%%%%%%%%%%%%%%%%%%%%%%%%%%%%%%%%%&#10;% for this specific document&#10;\newcommand{\Sets}{\mathbf{Sets}}&#10;\newcommand{\setin}[3]{\{#1\in#2\;|\;#3\}}&#10;\newcommand{\id}{\mathrm{id}}&#10;\newcommand{\after}{\mathrel{\circ}}&#10;\newcommand{\co}{\mathrel{\circ}}&#10;\newcommand{\NNO}{{\mathbb{N}}}&#10;\newcommand{\cat}[1]{{\mathbb{#1}}}&#10;\newcommand{\C}{\mathbb{C}}&#10;\newcommand{\congrightarrow}{\mathrel{\stackrel{&#10;           \raisebox{.5ex}{$\scriptstyle\cong\,$}}{&#10;           \raisebox{0ex}[0ex][0ex]{$\rightarrow$}}}}&#10;\newcommand{\iso}{\congrightarrow}&#10;\newcommand{\twocl}{\Rightarrow}&#10;%\newcommand{\place}{\mbox{$-$}} % place holder&#10;\newcommand{\place}{\underline{\phantom{n}}\,} % place holder&#10;\newcommand{\pow}{\mathcal{P}}&#10;\newcommand{\fpow}{\pow_{\mathrm{fin.}}}&#10;\newcommand{\dist}{\mathcal{D}}&#10;\newcommand{\lift}{\mathcal{L}}&#10;\newcommand{\dcpo}{\mathbf{DCpo}}&#10;\newcommand{\dcpob}{\mathbf{DCpo}_{\bot}}&#10;\newdir{ &gt;}{{}*!/-8pt/@{&gt;}}  % for mono @{ &gt;-&gt;}&#10;\newcommand{\mono}{\rightarrowtail}&#10;\newcommand{\epi}{\twoheadrightarrow}&#10;\newcommand{\op}{\mathop{\mathrm{op}}\nolimits}&#10;\newcommand{\weg}[1]{}&#10;\newcommand{\defiff}{\;\stackrel{\mathrm{def}}&#10;      {\Longleftrightarrow}\;}&#10;\newcommand{\defeq}{\;\stackrel{\mathrm{def}}&#10;      {=}\;}&#10;\newcommand{\myQEDbox}{\Box}&#10;\newcommand{\myQED}{\hspace*{\fill}$\myQEDbox$}&#10;\newcommand{\st}{\mathsf{st}}&#10;\newcommand{\dst}{\mathsf{dst}}&#10;% for periods, base categories, etc.&#10;% e.g. #1 = -3em, #2 = 1em, #3 = \Sets&#10;\newcommand{\shifted}[3]{\save[]!&lt;#1,#2&gt;*{#3}\restore}&#10;\newcommand{\idmap}[1]{\textrm{id}_{#1}}&#10;\newcommand{\relliftop}[1]{\textrm{Rel}(#1)}&#10;\newcommand{\rellift}[2]{\relliftop{#1}(#2)}&#10;\newcommand{\Kleisli}[1]{\mathcal{K}{\kern-.2ex}\ell(#1)}&#10;\newcommand{\trace}{\mathsf{tr}}&#10;\newcommand{\tuple}{\langle\rangle}&#10;\newcommand{\beh}{\mathsf{beh}}&#10;\newcommand{\Alg}{\mathbf{Alg}}&#10;\newcommand{\lef}{\sqsubseteq_{\mathbf{fwd}}}&#10;\newcommand{\leb}{\sqsubseteq_{\mathbf{bwd}}}&#10;\newcommand{\lebf}{\sqsubseteq_{\mathbf{BF}}}&#10;\newcommand{\lefb}{\sqsubseteq_{\mathbf{FB}}}&#10;&#10;%%%%%%%%%%%%%%%%%%%%%%%%%%%%%%%%%%%%%%%%%%%%%%%%%%%%%%%&#10;%% logical connectives thanks to mr.kashima&#10;%% for the name of inference rules,&#10;%% use the one whose initial is capital&#10;%% as binary operators&#10;\newcommand{\imp}{\to}&#10;\newcommand{\Imp}{\IMP}&#10;% \newcommand{\conj}{\land}   % collides with Conjecture env. in&#10;                              % elsart.cls&#10;\def\conj{\land}&#10;\newcommand{\Conj}{\mbox{$\land$}}&#10;\newcommand{\disj}{\lor}&#10;\newcommand{\Disj}{\OR}&#10;\newcommand{\Forall}{\ALL}&#10;\newcommand{\Exists}{\EX}&#10;\newcommand{\Neg}{\NOT}&#10;%\renewcommand{\land}{\mbox{$\land$}}&#10;%\renewcommand{\lor}{\mbox{$\lor$}}&#10;\newcommand{\OR}{\mbox{$\lor$}} &#10;\newcommand{\IMP}{\mbox{$\imp$}} &#10;\newcommand{\NOT}{\mbox{$\lnot$}} &#10;\newcommand{\ALL}{\mbox{$\forall$}} &#10;\newcommand{\EX}{\mbox{$\exists$}} &#10;\newcommand{\BOT}{\mbox{$\bot$}} &#10;&#10;\begin{document}&#10;\begin{displaymath}&#10;  \beh&#10;   \biggl(     &#10;     \vcenter{\xymatrix@R=.8em{{FX}\\ {X}\ar[u]^{c}}}&#10;     {\red\pmb{\bigg\|}}&#10;     \vcenter{\xymatrix@R=.8em{{FY}\\ {Y}\ar[u]^{d}}}&#10;   \biggr)&#10; \quad&#10; =&#10; \quad&#10; \beh&#10;   \biggl(     &#10;     \vcenter{\xymatrix@R=.8em{{FX}\\ {X}\ar[u]^{c}}}&#10;   \biggr)&#10;     {\blue \;\pmb{\bigg\|}\;}&#10; \beh&#10;   \biggl(     &#10;     \vcenter{\xymatrix@R=.8em{{FY}\\ {Y}\ar[u]^{d}}}&#10;   \biggr)&#10;\end{displaymath}&#10;&#10;\end{document}&#10;"/>
  <p:tag name="EXTERNALNAME" val="TP_tmp"/>
  <p:tag name="BLEND" val="0"/>
  <p:tag name="TRANSPARENT" val="1"/>
  <p:tag name="RESOLUTION" val="600"/>
  <p:tag name="WORKAROUNDTRANSPARENCYBUG" val="0"/>
  <p:tag name="ALLOWFONTSUBSTITUTION" val="0"/>
  <p:tag name="BITMAPFORMAT" val="png256"/>
  <p:tag name="ORIGWIDTH" val="482"/>
  <p:tag name="PICTUREFILESIZE" val="2606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9|8.8|35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single]{myaccents}&#10;\usepackage{fancybox,amssymb,amstext,amsmath,&#10;stmaryrd,wasysym,verbatim,pst-tree,proof}  &#10;\usepackage[english]{babel}&#10;\usepackage[dvips,ps,all]{xy}&#10;\CompileMatrices &#10;\xyoption{v2}&#10;\xyoption{curve}&#10;\xyoption{2cell}&#10;\SelectTips{cm}{}  % Tips (of arrows) are in accordance with Computer Modern&#10;\UseAllTwocells&#10;\SilentMatrices&#10;\def\labelstyle{\textstyle}&#10;\def\twocellstyle{\textstyle}&#10;\usepackage{graphicx} % required for `\includegraphics' (yatex added)&#10;\mathversion{bold}&#10;%\usepackage{macros}&#10;\bibliographystyle{FirstInitialPlain}&#10;\renewcommand{\emph}[1]{\textbf{#1}}&#10;%\definecolor{dblue}{rgb}{.141,.188,.235}    % Dark blue      #24303C&#10;%\definecolor{mblue}{rgb}{.298,.392,.490}    % Medium blue    #4C647D&#10;\definecolor{lblue}{rgb}{.522,.592,.647}    % Light blue     #8597A5&#10;\definecolor{llblue}{rgb}{.83,.83, 1.0} % Lighter blue   #DCE4EC&#10;\newrgbcolor{peach}{.9529 .7686 .8510}     % for important point&#10;\newrgbcolor{white}{1 1 1}       % for hiding lines&#10;\newrgbcolor{lgreen}{.6 1 .6}   % for arrows&#10;\newrgbcolor{sdred}{.91 .19 .19} % slightly dark red&#10;\newrgbcolor{dgreen}{0 .6 0}&#10;\newrgbcolor{lyellow}{1 1 .65}&#10;% box for item&#10;\newcommand{\myitembox}{{\labelitemi}\quad}&#10;% \myfbox&#10;%    for (ordinary) box, for important points&#10;\newcommand{\myfbox}[1]{\psframebox*[linewidth=.2ex,linecolor=peach,framearc=.1,&#10;fillcolor=peach]{#1}}&#10;% \myfboxb&#10;%    for (ordinary) blue box, for (just) grouping&#10;\newcommand{\myfboxb}[1]{\psframebox*[linewidth=.2ex,linecolor=lblue,framearc=.1,&#10;fillcolor=llblue]{#1}}&#10;\newcommand{\myfboxy}[1]{\psframebox*[linewidth=.2ex,linecolor=lblue,framearc=.1,&#10;fillcolor=lyellow]{#1}}&#10;% \myoval for node&#10;%    #1 is the name of the node&#10;\newcommand{\myoval}[2]{\ovalnode[linewidth=.2ex,linecolor=lgreen,framearc=.2]{#1}{#2}}&#10;% \myfboxos  (my fbox on slide) for node&#10;%      #1 is the number of slides where frame appears&#10;%      #2 is the name of the node&#10;\newcommand{\myfboxos}[3]{%&#10;  \psset{linecolor=white}%&#10;  \onSlide*{#1}{\psset{linecolor=lgreen}}%&#10;  \rnode{#2}{\psframebox[linewidth=.2ex,framearc=.2]{#3}}%&#10;  \psset{linecolor=black}}&#10;\newcommand{\myovalos}[3]{%&#10;  \psset{linecolor=white}%&#10;  \onSlide*{#1}{\psset{linecolor=lgreen}}%&#10;  \rnode{#2}{\psovalbox[linewidth=.2ex,framearc=.2]{#3}}%&#10;  \psset{linecolor=black}}&#10;\newcommand{\myfboxosb}[3]{%&#10;  \psset{linecolor=white}%&#10;  \onSlide*{#1}{\psset{linecolor=lblue}}%&#10;  \rnode{#2}{\psframebox[linewidth=.2ex,framearc=.2]{#3}}%&#10;  \psset{linecolor=black}}&#10;\newcommand{\myovalosb}[3]{%&#10;  \psset{linecolor=white}%&#10;  \onSlide*{#1}{\psset{linecolor=lblue}}%&#10;  \rnode{#2}{\psovalbox[linewidth=.2ex,framearc=.2]{#3}}%&#10;  \psset{linecolor=black}}&#10;&#10;&#10;&#10;%%%%%%%%%%%%%%%%%%%%%%%%%%%%%%%%%%%%%%%%%%%%%%%%%%%%%%%%%%%%%&#10;% for this specific document&#10;\newcommand{\Sets}{\mathbf{Sets}}&#10;\newcommand{\setin}[3]{\{#1\in#2\;|\;#3\}}&#10;\newcommand{\id}{\mathrm{id}}&#10;\newcommand{\after}{\mathrel{\circ}}&#10;\newcommand{\co}{\mathrel{\circ}}&#10;\newcommand{\NNO}{{\mathbb{N}}}&#10;\newcommand{\cat}[1]{{\mathbb{#1}}}&#10;\newcommand{\C}{\mathbb{C}}&#10;\newcommand{\congrightarrow}{\mathrel{\stackrel{&#10;           \raisebox{.5ex}{$\scriptstyle\cong\,$}}{&#10;           \raisebox{0ex}[0ex][0ex]{$\rightarrow$}}}}&#10;\newcommand{\iso}{\congrightarrow}&#10;\newcommand{\twocl}{\Rightarrow}&#10;%\newcommand{\place}{\mbox{$-$}} % place holder&#10;\newcommand{\place}{\underline{\phantom{n}}\,} % place holder&#10;\newcommand{\pow}{\mathcal{P}}&#10;\newcommand{\fpow}{\pow_{\mathrm{fin.}}}&#10;\newcommand{\dist}{\mathcal{D}}&#10;\newcommand{\lift}{\mathcal{L}}&#10;\newcommand{\dcpo}{\mathbf{DCpo}}&#10;\newcommand{\dcpob}{\mathbf{DCpo}_{\bot}}&#10;\newdir{ &gt;}{{}*!/-8pt/@{&gt;}}  % for mono @{ &gt;-&gt;}&#10;\newcommand{\mono}{\rightarrowtail}&#10;\newcommand{\epi}{\twoheadrightarrow}&#10;\newcommand{\op}{\mathop{\mathrm{op}}\nolimits}&#10;\newcommand{\weg}[1]{}&#10;\newcommand{\defiff}{\;\stackrel{\mathrm{def}}&#10;      {\Longleftrightarrow}\;}&#10;\newcommand{\defeq}{\;\stackrel{\mathrm{def}}&#10;      {=}\;}&#10;\newcommand{\myQEDbox}{\Box}&#10;\newcommand{\myQED}{\hspace*{\fill}$\myQEDbox$}&#10;\newcommand{\st}{\mathsf{st}}&#10;\newcommand{\dst}{\mathsf{dst}}&#10;% for periods, base categories, etc.&#10;% e.g. #1 = -3em, #2 = 1em, #3 = \Sets&#10;\newcommand{\shifted}[3]{\save[]!&lt;#1,#2&gt;*{#3}\restore}&#10;\newcommand{\idmap}[1]{\textrm{id}_{#1}}&#10;\newcommand{\relliftop}[1]{\textrm{Rel}(#1)}&#10;\newcommand{\rellift}[2]{\relliftop{#1}(#2)}&#10;\newcommand{\Kleisli}[1]{\mathcal{K}{\kern-.2ex}\ell(#1)}&#10;\newcommand{\trace}{\mathsf{tr}}&#10;\newcommand{\tuple}{\langle\rangle}&#10;\newcommand{\beh}{\mathsf{beh}}&#10;\newcommand{\Alg}{\mathbf{Alg}}&#10;\newcommand{\lef}{\sqsubseteq_{\mathbf{fwd}}}&#10;\newcommand{\leb}{\sqsubseteq_{\mathbf{bwd}}}&#10;\newcommand{\lebf}{\sqsubseteq_{\mathbf{BF}}}&#10;\newcommand{\lefb}{\sqsubseteq_{\mathbf{FB}}}&#10;&#10;%%%%%%%%%%%%%%%%%%%%%%%%%%%%%%%%%%%%%%%%%%%%%%%%%%%%%%%&#10;%% logical connectives thanks to mr.kashima&#10;%% for the name of inference rules,&#10;%% use the one whose initial is capital&#10;%% as binary operators&#10;\newcommand{\imp}{\to}&#10;\newcommand{\Imp}{\IMP}&#10;% \newcommand{\conj}{\land}   % collides with Conjecture env. in&#10;                              % elsart.cls&#10;\def\conj{\land}&#10;\newcommand{\Conj}{\mbox{$\land$}}&#10;\newcommand{\disj}{\lor}&#10;\newcommand{\Disj}{\OR}&#10;\newcommand{\Forall}{\ALL}&#10;\newcommand{\Exists}{\EX}&#10;\newcommand{\Neg}{\NOT}&#10;%\renewcommand{\land}{\mbox{$\land$}}&#10;%\renewcommand{\lor}{\mbox{$\lor$}}&#10;\newcommand{\OR}{\mbox{$\lor$}} &#10;\newcommand{\IMP}{\mbox{$\imp$}} &#10;\newcommand{\NOT}{\mbox{$\lnot$}} &#10;\newcommand{\ALL}{\mbox{$\forall$}} &#10;\newcommand{\EX}{\mbox{$\exists$}} &#10;\newcommand{\BOT}{\mbox{$\bot$}} &#10;&#10;\begin{document}&#10;\begin{displaymath}&#10;  \beh&#10;   \biggl(     &#10;     \vcenter{\xymatrix@R=.8em{{FX}\\ {X}\ar[u]^{c}}}&#10;     {\red\pmb{\otimes}}&#10;     \vcenter{\xymatrix@R=.8em{{FY}\\ {Y}\ar[u]^{d}}}&#10;   \biggr)&#10; \quad&#10; =&#10; \quad&#10; \beh&#10;   \biggl(     &#10;     \vcenter{\xymatrix@R=.8em{{FX}\\ {X}\ar[u]^{c}}}&#10;   \biggr)&#10;     {\blue \;\pmb{\bigg\|}\;}&#10; \beh&#10;   \biggl(     &#10;     \vcenter{\xymatrix@R=.8em{{FY}\\ {Y}\ar[u]^{d}}}&#10;   \biggr)&#10;\end{displaymath}&#10;&#10;\end{document}&#10;"/>
  <p:tag name="EXTERNALNAME" val="TP_tmp"/>
  <p:tag name="BLEND" val="0"/>
  <p:tag name="TRANSPARENT" val="1"/>
  <p:tag name="RESOLUTION" val="600"/>
  <p:tag name="WORKAROUNDTRANSPARENCYBUG" val="0"/>
  <p:tag name="ALLOWFONTSUBSTITUTION" val="0"/>
  <p:tag name="BITMAPFORMAT" val="png256"/>
  <p:tag name="ORIGWIDTH" val="489"/>
  <p:tag name="PICTUREFILESIZE" val="2598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5|10.2|8|5.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%\usepackage[single]{myaccents}&#10;\usepackage{fancybox,amssymb,amstext,amsmath,&#10;stmaryrd,wasysym,verbatim,pst-tree,proof}  &#10;\usepackage[english]{babel}&#10;\usepackage[dvips,ps,all]{xy}&#10;\CompileMatrices &#10;\xyoption{v2}&#10;\xyoption{curve}&#10;\xyoption{2cell}&#10;\SelectTips{cm}{}  % Tips (of arrows) are in accordance with Computer Modern&#10;\UseAllTwocells&#10;\SilentMatrices&#10;\def\labelstyle{\textstyle}&#10;\def\twocellstyle{\textstyle}&#10;\usepackage{graphicx} % required for `\includegraphics' (yatex added)&#10;\mathversion{bold}&#10;%\usepackage{macros}&#10;\bibliographystyle{FirstInitialPlain}&#10;\renewcommand{\emph}[1]{\textbf{#1}}&#10;%\definecolor{dblue}{rgb}{.141,.188,.235}    % Dark blue      #24303C&#10;%\definecolor{mblue}{rgb}{.298,.392,.490}    % Medium blue    #4C647D&#10;\definecolor{lblue}{rgb}{.522,.592,.647}    % Light blue     #8597A5&#10;\definecolor{llblue}{rgb}{.83,.83, 1.0} % Lighter blue   #DCE4EC&#10;\newrgbcolor{peach}{.9529 .7686 .8510}     % for important point&#10;\newrgbcolor{white}{1 1 1}       % for hiding lines&#10;\newrgbcolor{lgreen}{.6 1 .6}   % for arrows&#10;\newrgbcolor{sdred}{.91 .19 .19} % slightly dark red&#10;\newrgbcolor{dgreen}{0 .6 0}&#10;\newrgbcolor{lyellow}{1 1 .65}&#10;% box for item&#10;\newcommand{\myitembox}{{\labelitemi}\quad}&#10;% \myfbox&#10;%    for (ordinary) box, for important points&#10;\newcommand{\myfbox}[1]{\psframebox*[linewidth=.2ex,linecolor=peach,framearc=.1,&#10;fillcolor=peach]{#1}}&#10;% \myfboxb&#10;%    for (ordinary) blue box, for (just) grouping&#10;\newcommand{\myfboxb}[1]{\psframebox*[linewidth=.2ex,linecolor=lblue,framearc=.1,&#10;fillcolor=llblue]{#1}}&#10;\newcommand{\myfboxy}[1]{\psframebox*[linewidth=.2ex,linecolor=lblue,framearc=.1,&#10;fillcolor=lyellow]{#1}}&#10;% \myoval for node&#10;%    #1 is the name of the node&#10;\newcommand{\myoval}[2]{\ovalnode[linewidth=.2ex,linecolor=lgreen,framearc=.2]{#1}{#2}}&#10;% \myfboxos  (my fbox on slide) for node&#10;%      #1 is the number of slides where frame appears&#10;%      #2 is the name of the node&#10;\newcommand{\myfboxos}[3]{%&#10;  \psset{linecolor=white}%&#10;  \onSlide*{#1}{\psset{linecolor=lgreen}}%&#10;  \rnode{#2}{\psframebox[linewidth=.2ex,framearc=.2]{#3}}%&#10;  \psset{linecolor=black}}&#10;\newcommand{\myovalos}[3]{%&#10;  \psset{linecolor=white}%&#10;  \onSlide*{#1}{\psset{linecolor=lgreen}}%&#10;  \rnode{#2}{\psovalbox[linewidth=.2ex,framearc=.2]{#3}}%&#10;  \psset{linecolor=black}}&#10;\newcommand{\myfboxosb}[3]{%&#10;  \psset{linecolor=white}%&#10;  \onSlide*{#1}{\psset{linecolor=lblue}}%&#10;  \rnode{#2}{\psframebox[linewidth=.2ex,framearc=.2]{#3}}%&#10;  \psset{linecolor=black}}&#10;\newcommand{\myovalosb}[3]{%&#10;  \psset{linecolor=white}%&#10;  \onSlide*{#1}{\psset{linecolor=lblue}}%&#10;  \rnode{#2}{\psovalbox[linewidth=.2ex,framearc=.2]{#3}}%&#10;  \psset{linecolor=black}}&#10;&#10;&#10;&#10;%%%%%%%%%%%%%%%%%%%%%%%%%%%%%%%%%%%%%%%%%%%%%%%%%%%%%%%%%%%%%&#10;% for this specific document&#10;\newcommand{\Sets}{\mathbf{Sets}}&#10;\newcommand{\setin}[3]{\{#1\in#2\;|\;#3\}}&#10;\newcommand{\id}{\mathrm{id}}&#10;\newcommand{\after}{\mathrel{\circ}}&#10;\newcommand{\co}{\mathrel{\circ}}&#10;\newcommand{\NNO}{{\mathbb{N}}}&#10;\newcommand{\cat}[1]{{\mathbb{#1}}}&#10;\newcommand{\C}{\mathbb{C}}&#10;\newcommand{\congrightarrow}{\mathrel{\stackrel{&#10;           \raisebox{.5ex}{$\scriptstyle\cong\,$}}{&#10;           \raisebox{0ex}[0ex][0ex]{$\rightarrow$}}}}&#10;\newcommand{\iso}{\congrightarrow}&#10;\newcommand{\twocl}{\Rightarrow}&#10;%\newcommand{\place}{\mbox{$-$}} % place holder&#10;\newcommand{\place}{\underline{\phantom{n}}\,} % place holder&#10;\newcommand{\pow}{\mathcal{P}}&#10;\newcommand{\fpow}{\pow_{\mathrm{fin.}}}&#10;\newcommand{\dist}{\mathcal{D}}&#10;\newcommand{\lift}{\mathcal{L}}&#10;\newcommand{\dcpo}{\mathbf{DCpo}}&#10;\newcommand{\dcpob}{\mathbf{DCpo}_{\bot}}&#10;\newdir{ &gt;}{{}*!/-8pt/@{&gt;}}  % for mono @{ &gt;-&gt;}&#10;\newcommand{\mono}{\rightarrowtail}&#10;\newcommand{\epi}{\twoheadrightarrow}&#10;\newcommand{\op}{\mathop{\mathrm{op}}\nolimits}&#10;\newcommand{\weg}[1]{}&#10;\newcommand{\defiff}{\;\stackrel{\mathrm{def}}&#10;      {\Longleftrightarrow}\;}&#10;\newcommand{\defeq}{\;\stackrel{\mathrm{def}}&#10;      {=}\;}&#10;\newcommand{\myQEDbox}{\Box}&#10;\newcommand{\myQED}{\hspace*{\fill}$\myQEDbox$}&#10;\newcommand{\st}{\mathsf{st}}&#10;\newcommand{\dst}{\mathsf{dst}}&#10;% for periods, base categories, etc.&#10;% e.g. #1 = -3em, #2 = 1em, #3 = \Sets&#10;\newcommand{\shifted}[3]{\save[]!&lt;#1,#2&gt;*{#3}\restore}&#10;\newcommand{\idmap}[1]{\textrm{id}_{#1}}&#10;\newcommand{\relliftop}[1]{\textrm{Rel}(#1)}&#10;\newcommand{\rellift}[2]{\relliftop{#1}(#2)}&#10;\newcommand{\Kleisli}[1]{\mathcal{K}{\kern-.2ex}\ell(#1)}&#10;\newcommand{\trace}{\mathsf{tr}}&#10;\newcommand{\tuple}{\langle\rangle}&#10;\newcommand{\beh}{\mathsf{beh}}&#10;\newcommand{\Alg}{\mathbf{Alg}}&#10;\newcommand{\lef}{\sqsubseteq_{\mathbf{fwd}}}&#10;\newcommand{\leb}{\sqsubseteq_{\mathbf{bwd}}}&#10;\newcommand{\lebf}{\sqsubseteq_{\mathbf{BF}}}&#10;\newcommand{\lefb}{\sqsubseteq_{\mathbf{FB}}}&#10;&#10;%%%%%%%%%%%%%%%%%%%%%%%%%%%%%%%%%%%%%%%%%%%%%%%%%%%%%%%&#10;%% logical connectives thanks to mr.kashima&#10;%% for the name of inference rules,&#10;%% use the one whose initial is capital&#10;%% as binary operators&#10;\newcommand{\imp}{\to}&#10;\newcommand{\Imp}{\IMP}&#10;% \newcommand{\conj}{\land}   % collides with Conjecture env. in&#10;                              % elsart.cls&#10;\def\conj{\land}&#10;\newcommand{\Conj}{\mbox{$\land$}}&#10;\newcommand{\disj}{\lor}&#10;\newcommand{\Disj}{\OR}&#10;\newcommand{\Forall}{\ALL}&#10;\newcommand{\Exists}{\EX}&#10;\newcommand{\Neg}{\NOT}&#10;%\renewcommand{\land}{\mbox{$\land$}}&#10;%\renewcommand{\lor}{\mbox{$\lor$}}&#10;\newcommand{\OR}{\mbox{$\lor$}} &#10;\newcommand{\IMP}{\mbox{$\imp$}} &#10;\newcommand{\NOT}{\mbox{$\lnot$}} &#10;\newcommand{\ALL}{\mbox{$\forall$}} &#10;\newcommand{\EX}{\mbox{$\exists$}} &#10;\newcommand{\BOT}{\mbox{$\bot$}} &#10;&#10;\begin{document}&#10;\begin{displaymath}&#10; \left(&#10;      \vcenter{\xymatrix@R=1.2em{{FX}\\ {X}\ar[u]^{c}}}&#10; \right)&#10;     {\red\pmb{\otimes}}&#10; \left(&#10;     \vcenter{\xymatrix@R=1.2em{{FY}\\ {Y}\ar[u]^{d}}}&#10; \right)&#10; \quad&#10; = \left.\vcenter{&#10;\xymatrix@R=1.2em{{F(X{\green{\otimes}} Y)}\\ {FX {\green{\otimes}} FY} \ar[u]&#10;_{\text{sync}_{X,Y}}\\ {X{\green{\otimes}}Y}\ar[u]_{c{\green{\otimes}}d}}}&#10;\right.&#10;\end{displaymath}&#10;&#10;\end{document}&#10;&#10;&#10;&#10;&#10;&#10;&#10;&#10;&#10;&#10;&#10;&#10;&#10;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373"/>
  <p:tag name="PICTUREFILESIZE" val="3561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4.6|39.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single]{myaccents}&#10;\usepackage{fancybox,amssymb,amstext,amsmath,&#10;stmaryrd,wasysym,verbatim,pst-tree,proof}  &#10;\usepackage[english]{babel}&#10;\usepackage[dvips,ps,all]{xy}&#10;\CompileMatrices &#10;\xyoption{v2}&#10;\xyoption{curve}&#10;\xyoption{2cell}&#10;\SelectTips{cm}{}  % Tips (of arrows) are in accordance with Computer Modern&#10;\UseAllTwocells&#10;\SilentMatrices&#10;\def\labelstyle{\textstyle}&#10;\def\twocellstyle{\textstyle}&#10;\usepackage{graphicx} % required for `\includegraphics' (yatex added)&#10;\mathversion{bold}&#10;%\usepackage{macros}&#10;\bibliographystyle{FirstInitialPlain}&#10;\renewcommand{\emph}[1]{\textbf{#1}}&#10;%\definecolor{dblue}{rgb}{.141,.188,.235}    % Dark blue      #24303C&#10;%\definecolor{mblue}{rgb}{.298,.392,.490}    % Medium blue    #4C647D&#10;\definecolor{lblue}{rgb}{.522,.592,.647}    % Light blue     #8597A5&#10;\definecolor{llblue}{rgb}{.83,.83, 1.0} % Lighter blue   #DCE4EC&#10;\newrgbcolor{peach}{.9529 .7686 .8510}     % for important point&#10;\newrgbcolor{white}{1 1 1}       % for hiding lines&#10;\newrgbcolor{lgreen}{.6 1 .6}   % for arrows&#10;\newrgbcolor{sdred}{.91 .19 .19} % slightly dark red&#10;\newrgbcolor{dgreen}{0 .6 0}&#10;\newrgbcolor{lyellow}{1 1 .65}&#10;% box for item&#10;\newcommand{\myitembox}{{\labelitemi}\quad}&#10;% \myfbox&#10;%    for (ordinary) box, for important points&#10;\newcommand{\myfbox}[1]{\psframebox*[linewidth=.2ex,linecolor=peach,framearc=.1,&#10;fillcolor=peach]{#1}}&#10;% \myfboxb&#10;%    for (ordinary) blue box, for (just) grouping&#10;\newcommand{\myfboxb}[1]{\psframebox*[linewidth=.2ex,linecolor=lblue,framearc=.1,&#10;fillcolor=llblue]{#1}}&#10;\newcommand{\myfboxy}[1]{\psframebox*[linewidth=.2ex,linecolor=lblue,framearc=.1,&#10;fillcolor=lyellow]{#1}}&#10;% \myoval for node&#10;%    #1 is the name of the node&#10;\newcommand{\myoval}[2]{\ovalnode[linewidth=.2ex,linecolor=lgreen,framearc=.2]{#1}{#2}}&#10;% \myfboxos  (my fbox on slide) for node&#10;%      #1 is the number of slides where frame appears&#10;%      #2 is the name of the node&#10;\newcommand{\myfboxos}[3]{%&#10;  \psset{linecolor=white}%&#10;  \onSlide*{#1}{\psset{linecolor=lgreen}}%&#10;  \rnode{#2}{\psframebox[linewidth=.2ex,framearc=.2]{#3}}%&#10;  \psset{linecolor=black}}&#10;\newcommand{\myovalos}[3]{%&#10;  \psset{linecolor=white}%&#10;  \onSlide*{#1}{\psset{linecolor=lgreen}}%&#10;  \rnode{#2}{\psovalbox[linewidth=.2ex,framearc=.2]{#3}}%&#10;  \psset{linecolor=black}}&#10;\newcommand{\myfboxosb}[3]{%&#10;  \psset{linecolor=white}%&#10;  \onSlide*{#1}{\psset{linecolor=lblue}}%&#10;  \rnode{#2}{\psframebox[linewidth=.2ex,framearc=.2]{#3}}%&#10;  \psset{linecolor=black}}&#10;\newcommand{\myovalosb}[3]{%&#10;  \psset{linecolor=white}%&#10;  \onSlide*{#1}{\psset{linecolor=lblue}}%&#10;  \rnode{#2}{\psovalbox[linewidth=.2ex,framearc=.2]{#3}}%&#10;  \psset{linecolor=black}}&#10;&#10;&#10;&#10;%%%%%%%%%%%%%%%%%%%%%%%%%%%%%%%%%%%%%%%%%%%%%%%%%%%%%%%%%%%%%&#10;% for this specific document&#10;\newcommand{\Sets}{\mathbf{Sets}}&#10;\newcommand{\setin}[3]{\{#1\in#2\;|\;#3\}}&#10;\newcommand{\id}{\mathrm{id}}&#10;\newcommand{\after}{\mathrel{\circ}}&#10;\newcommand{\co}{\mathrel{\circ}}&#10;\newcommand{\NNO}{{\mathbb{N}}}&#10;\newcommand{\cat}[1]{{\mathbb{#1}}}&#10;\newcommand{\C}{\mathbb{C}}&#10;\newcommand{\congrightarrow}{\mathrel{\stackrel{&#10;           \raisebox{.5ex}{$\scriptstyle\cong\,$}}{&#10;           \raisebox{0ex}[0ex][0ex]{$\rightarrow$}}}}&#10;\newcommand{\iso}{\congrightarrow}&#10;\newcommand{\twocl}{\Rightarrow}&#10;%\newcommand{\place}{\mbox{$-$}} % place holder&#10;\newcommand{\place}{\underline{\phantom{n}}\,} % place holder&#10;\newcommand{\pow}{\mathcal{P}}&#10;\newcommand{\fpow}{\pow_{\mathrm{fin.}}}&#10;\newcommand{\dist}{\mathcal{D}}&#10;\newcommand{\lift}{\mathcal{L}}&#10;\newcommand{\dcpo}{\mathbf{DCpo}}&#10;\newcommand{\dcpob}{\mathbf{DCpo}_{\bot}}&#10;\newdir{ &gt;}{{}*!/-8pt/@{&gt;}}  % for mono @{ &gt;-&gt;}&#10;\newcommand{\mono}{\rightarrowtail}&#10;\newcommand{\epi}{\twoheadrightarrow}&#10;\newcommand{\op}{\mathop{\mathrm{op}}\nolimits}&#10;\newcommand{\weg}[1]{}&#10;\newcommand{\defiff}{\;\stackrel{\mathrm{def}}&#10;      {\Longleftrightarrow}\;}&#10;\newcommand{\defeq}{\;\stackrel{\mathrm{def}}&#10;      {=}\;}&#10;\newcommand{\myQEDbox}{\Box}&#10;\newcommand{\myQED}{\hspace*{\fill}$\myQEDbox$}&#10;\newcommand{\st}{\mathsf{st}}&#10;\newcommand{\dst}{\mathsf{dst}}&#10;% for periods, base categories, etc.&#10;% e.g. #1 = -3em, #2 = 1em, #3 = \Sets&#10;\newcommand{\shifted}[3]{\save[]!&lt;#1,#2&gt;*{#3}\restore}&#10;\newcommand{\idmap}[1]{\textrm{id}_{#1}}&#10;\newcommand{\relliftop}[1]{\textrm{Rel}(#1)}&#10;\newcommand{\rellift}[2]{\relliftop{#1}(#2)}&#10;\newcommand{\Kleisli}[1]{\mathcal{K}{\kern-.2ex}\ell(#1)}&#10;\newcommand{\trace}{\mathsf{tr}}&#10;\newcommand{\tuple}{\langle\rangle}&#10;\newcommand{\beh}{\mathsf{beh}}&#10;\newcommand{\Alg}{\mathbf{Alg}}&#10;\newcommand{\lef}{\sqsubseteq_{\mathbf{fwd}}}&#10;\newcommand{\leb}{\sqsubseteq_{\mathbf{bwd}}}&#10;\newcommand{\lebf}{\sqsubseteq_{\mathbf{BF}}}&#10;\newcommand{\lefb}{\sqsubseteq_{\mathbf{FB}}}&#10;&#10;%%%%%%%%%%%%%%%%%%%%%%%%%%%%%%%%%%%%%%%%%%%%%%%%%%%%%%%&#10;%% logical connectives thanks to mr.kashima&#10;%% for the name of inference rules,&#10;%% use the one whose initial is capital&#10;%% as binary operators&#10;\newcommand{\imp}{\to}&#10;\newcommand{\Imp}{\IMP}&#10;% \newcommand{\conj}{\land}   % collides with Conjecture env. in&#10;                              % elsart.cls&#10;\def\conj{\land}&#10;\newcommand{\Conj}{\mbox{$\land$}}&#10;\newcommand{\disj}{\lor}&#10;\newcommand{\Disj}{\OR}&#10;\newcommand{\Forall}{\ALL}&#10;\newcommand{\Exists}{\EX}&#10;\newcommand{\Neg}{\NOT}&#10;%\renewcommand{\land}{\mbox{$\land$}}&#10;%\renewcommand{\lor}{\mbox{$\lor$}}&#10;\newcommand{\OR}{\mbox{$\lor$}} &#10;\newcommand{\IMP}{\mbox{$\imp$}} &#10;\newcommand{\NOT}{\mbox{$\lnot$}} &#10;\newcommand{\ALL}{\mbox{$\forall$}} &#10;\newcommand{\EX}{\mbox{$\exists$}} &#10;\newcommand{\BOT}{\mbox{$\bot$}} &#10;&#10;\begin{document}&#10;\begin{displaymath}&#10;  a.P \parallel \overline{a}. Q&#10;  \stackrel{\tau}{\longrightarrow}&#10;  P\parallel Q&#10;\end{displaymath}&#10;&#10;\end{document}&#10;"/>
  <p:tag name="EXTERNALNAME" val="TP_tmp"/>
  <p:tag name="BLEND" val="0"/>
  <p:tag name="TRANSPARENT" val="1"/>
  <p:tag name="RESOLUTION" val="600"/>
  <p:tag name="WORKAROUNDTRANSPARENCYBUG" val="0"/>
  <p:tag name="ALLOWFONTSUBSTITUTION" val="0"/>
  <p:tag name="BITMAPFORMAT" val="png256"/>
  <p:tag name="ORIGWIDTH" val="212"/>
  <p:tag name="PICTUREFILESIZE" val="661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single]{myaccents}&#10;\usepackage{fancybox,amssymb,amstext,amsmath,&#10;stmaryrd,wasysym,verbatim,pst-tree,proof}  &#10;\usepackage[english]{babel}&#10;\usepackage[dvips,ps,all]{xy}&#10;\CompileMatrices &#10;\xyoption{v2}&#10;\xyoption{curve}&#10;\xyoption{2cell}&#10;\SelectTips{cm}{}  % Tips (of arrows) are in accordance with Computer Modern&#10;\UseAllTwocells&#10;\SilentMatrices&#10;\def\labelstyle{\textstyle}&#10;\def\twocellstyle{\textstyle}&#10;\usepackage{graphicx} % required for `\includegraphics' (yatex added)&#10;\mathversion{bold}&#10;%\usepackage{macros}&#10;\bibliographystyle{FirstInitialPlain}&#10;\renewcommand{\emph}[1]{\textbf{#1}}&#10;%\definecolor{dblue}{rgb}{.141,.188,.235}    % Dark blue      #24303C&#10;%\definecolor{mblue}{rgb}{.298,.392,.490}    % Medium blue    #4C647D&#10;\definecolor{lblue}{rgb}{.522,.592,.647}    % Light blue     #8597A5&#10;\definecolor{llblue}{rgb}{.83,.83, 1.0} % Lighter blue   #DCE4EC&#10;\newrgbcolor{peach}{.9529 .7686 .8510}     % for important point&#10;\newrgbcolor{white}{1 1 1}       % for hiding lines&#10;\newrgbcolor{lgreen}{.6 1 .6}   % for arrows&#10;\newrgbcolor{sdred}{.91 .19 .19} % slightly dark red&#10;\newrgbcolor{dgreen}{0 .6 0}&#10;\newrgbcolor{lyellow}{1 1 .65}&#10;% box for item&#10;\newcommand{\myitembox}{{\labelitemi}\quad}&#10;% \myfbox&#10;%    for (ordinary) box, for important points&#10;\newcommand{\myfbox}[1]{\psframebox*[linewidth=.2ex,linecolor=peach,framearc=.1,&#10;fillcolor=peach]{#1}}&#10;% \myfboxb&#10;%    for (ordinary) blue box, for (just) grouping&#10;\newcommand{\myfboxb}[1]{\psframebox*[linewidth=.2ex,linecolor=lblue,framearc=.1,&#10;fillcolor=llblue]{#1}}&#10;\newcommand{\myfboxy}[1]{\psframebox*[linewidth=.2ex,linecolor=lblue,framearc=.1,&#10;fillcolor=lyellow]{#1}}&#10;% \myoval for node&#10;%    #1 is the name of the node&#10;\newcommand{\myoval}[2]{\ovalnode[linewidth=.2ex,linecolor=lgreen,framearc=.2]{#1}{#2}}&#10;% \myfboxos  (my fbox on slide) for node&#10;%      #1 is the number of slides where frame appears&#10;%      #2 is the name of the node&#10;\newcommand{\myfboxos}[3]{%&#10;  \psset{linecolor=white}%&#10;  \onSlide*{#1}{\psset{linecolor=lgreen}}%&#10;  \rnode{#2}{\psframebox[linewidth=.2ex,framearc=.2]{#3}}%&#10;  \psset{linecolor=black}}&#10;\newcommand{\myovalos}[3]{%&#10;  \psset{linecolor=white}%&#10;  \onSlide*{#1}{\psset{linecolor=lgreen}}%&#10;  \rnode{#2}{\psovalbox[linewidth=.2ex,framearc=.2]{#3}}%&#10;  \psset{linecolor=black}}&#10;\newcommand{\myfboxosb}[3]{%&#10;  \psset{linecolor=white}%&#10;  \onSlide*{#1}{\psset{linecolor=lblue}}%&#10;  \rnode{#2}{\psframebox[linewidth=.2ex,framearc=.2]{#3}}%&#10;  \psset{linecolor=black}}&#10;\newcommand{\myovalosb}[3]{%&#10;  \psset{linecolor=white}%&#10;  \onSlide*{#1}{\psset{linecolor=lblue}}%&#10;  \rnode{#2}{\psovalbox[linewidth=.2ex,framearc=.2]{#3}}%&#10;  \psset{linecolor=black}}&#10;&#10;&#10;&#10;%%%%%%%%%%%%%%%%%%%%%%%%%%%%%%%%%%%%%%%%%%%%%%%%%%%%%%%%%%%%%&#10;% for this specific document&#10;\newcommand{\Sets}{\mathbf{Sets}}&#10;\newcommand{\setin}[3]{\{#1\in#2\;|\;#3\}}&#10;\newcommand{\id}{\mathrm{id}}&#10;\newcommand{\after}{\mathrel{\circ}}&#10;\newcommand{\co}{\mathrel{\circ}}&#10;\newcommand{\NNO}{{\mathbb{N}}}&#10;\newcommand{\cat}[1]{{\mathbb{#1}}}&#10;\newcommand{\C}{\mathbb{C}}&#10;\newcommand{\congrightarrow}{\mathrel{\stackrel{&#10;           \raisebox{.5ex}{$\scriptstyle\cong\,$}}{&#10;           \raisebox{0ex}[0ex][0ex]{$\rightarrow$}}}}&#10;\newcommand{\iso}{\congrightarrow}&#10;\newcommand{\twocl}{\Rightarrow}&#10;%\newcommand{\place}{\mbox{$-$}} % place holder&#10;\newcommand{\place}{\underline{\phantom{n}}\,} % place holder&#10;\newcommand{\pow}{\mathcal{P}}&#10;\newcommand{\fpow}{\pow_{\mathrm{fin.}}}&#10;\newcommand{\dist}{\mathcal{D}}&#10;\newcommand{\lift}{\mathcal{L}}&#10;\newcommand{\dcpo}{\mathbf{DCpo}}&#10;\newcommand{\dcpob}{\mathbf{DCpo}_{\bot}}&#10;\newdir{ &gt;}{{}*!/-8pt/@{&gt;}}  % for mono @{ &gt;-&gt;}&#10;\newcommand{\mono}{\rightarrowtail}&#10;\newcommand{\epi}{\twoheadrightarrow}&#10;\newcommand{\op}{\mathop{\mathrm{op}}\nolimits}&#10;\newcommand{\weg}[1]{}&#10;\newcommand{\defiff}{\;\stackrel{\mathrm{def}}&#10;      {\Longleftrightarrow}\;}&#10;\newcommand{\defeq}{\;\stackrel{\mathrm{def}}&#10;      {=}\;}&#10;\newcommand{\myQEDbox}{\Box}&#10;\newcommand{\myQED}{\hspace*{\fill}$\myQEDbox$}&#10;\newcommand{\st}{\mathsf{st}}&#10;\newcommand{\dst}{\mathsf{dst}}&#10;% for periods, base categories, etc.&#10;% e.g. #1 = -3em, #2 = 1em, #3 = \Sets&#10;\newcommand{\shifted}[3]{\save[]!&lt;#1,#2&gt;*{#3}\restore}&#10;\newcommand{\idmap}[1]{\textrm{id}_{#1}}&#10;\newcommand{\relliftop}[1]{\textrm{Rel}(#1)}&#10;\newcommand{\rellift}[2]{\relliftop{#1}(#2)}&#10;\newcommand{\Kleisli}[1]{\mathcal{K}{\kern-.2ex}\ell(#1)}&#10;\newcommand{\trace}{\mathsf{tr}}&#10;\newcommand{\tuple}{\langle\rangle}&#10;\newcommand{\beh}{\mathsf{beh}}&#10;\newcommand{\Alg}{\mathbf{Alg}}&#10;\newcommand{\lef}{\sqsubseteq_{\mathbf{fwd}}}&#10;\newcommand{\leb}{\sqsubseteq_{\mathbf{bwd}}}&#10;\newcommand{\lebf}{\sqsubseteq_{\mathbf{BF}}}&#10;\newcommand{\lefb}{\sqsubseteq_{\mathbf{FB}}}&#10;&#10;%%%%%%%%%%%%%%%%%%%%%%%%%%%%%%%%%%%%%%%%%%%%%%%%%%%%%%%&#10;%% logical connectives thanks to mr.kashima&#10;%% for the name of inference rules,&#10;%% use the one whose initial is capital&#10;%% as binary operators&#10;\newcommand{\imp}{\to}&#10;\newcommand{\Imp}{\IMP}&#10;% \newcommand{\conj}{\land}   % collides with Conjecture env. in&#10;                              % elsart.cls&#10;\def\conj{\land}&#10;\newcommand{\Conj}{\mbox{$\land$}}&#10;\newcommand{\disj}{\lor}&#10;\newcommand{\Disj}{\OR}&#10;\newcommand{\Forall}{\ALL}&#10;\newcommand{\Exists}{\EX}&#10;\newcommand{\Neg}{\NOT}&#10;%\renewcommand{\land}{\mbox{$\land$}}&#10;%\renewcommand{\lor}{\mbox{$\lor$}}&#10;\newcommand{\OR}{\mbox{$\lor$}} &#10;\newcommand{\IMP}{\mbox{$\imp$}} &#10;\newcommand{\NOT}{\mbox{$\lnot$}} &#10;\newcommand{\ALL}{\mbox{$\forall$}} &#10;\newcommand{\EX}{\mbox{$\exists$}} &#10;\newcommand{\BOT}{\mbox{$\bot$}} &#10;&#10;\begin{document}&#10;&#10;\begin{displaymath}&#10; \begin{array}{ccc}&#10;  \fpow (\Sigma\times X)&#10;  \times&#10;  \fpow (\Sigma\times Y)&#10; &amp;&#10;  \stackrel{\mathbf{sync}_{X,Y}}{\longrightarrow}&#10; &amp; &#10;  \fpow\bigl(\Sigma\times (X\times Y)\bigr)&#10;\\&#10;  (S,T)&#10; &amp;&#10;  \longmapsto&#10; &amp;&#10;  \bigl\{\,(a, (x, y))\,\mid\,&#10;  (a,x)\in S \,\land\, (a,y)\in T&#10;\,\bigr\}&#10; \end{array}&#10;\end{displaymath}&#10;&#10;&#10;\end{document}&#10;"/>
  <p:tag name="EXTERNALNAME" val="TP_tmp"/>
  <p:tag name="BLEND" val="0"/>
  <p:tag name="TRANSPARENT" val="1"/>
  <p:tag name="RESOLUTION" val="600"/>
  <p:tag name="WORKAROUNDTRANSPARENCYBUG" val="0"/>
  <p:tag name="ALLOWFONTSUBSTITUTION" val="0"/>
  <p:tag name="BITMAPFORMAT" val="png256"/>
  <p:tag name="ORIGWIDTH" val="776"/>
  <p:tag name="PICTUREFILESIZE" val="3648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WIDTH" val="359"/>
  <p:tag name="PICTUREFILESIZE" val="8908"/>
  <p:tag name="TEXPOINT" val="latex"/>
  <p:tag name="SOURCE" val="\documentclass{slides}\pagestyle{empty}&#10;&#10;\usepackage[single]{myaccents}&#10;\usepackage{fancybox,amssymb,amstext,amsmath,&#10;stmaryrd,wasysym,verbatim,pst-tree,proof}  &#10;\usepackage[english]{babel}&#10;\usepackage[dvips,ps,all]{xy}&#10;\CompileMatrices &#10;\xyoption{v2}&#10;\xyoption{curve}&#10;\xyoption{2cell}&#10;\SelectTips{cm}{}  % Tips (of arrows) are in accordance with Computer Modern&#10;\UseAllTwocells&#10;\SilentMatrices&#10;\def\labelstyle{\textstyle}&#10;\def\twocellstyle{\textstyle}&#10;\usepackage{graphicx} % required for `\includegraphics' (yatex added)&#10;\mathversion{bold}&#10;%\usepackage{macros}&#10;\bibliographystyle{FirstInitialPlain}&#10;\renewcommand{\emph}[1]{\textbf{#1}}&#10;%\definecolor{dblue}{rgb}{.141,.188,.235}    % Dark blue      #24303C&#10;%\definecolor{mblue}{rgb}{.298,.392,.490}    % Medium blue    #4C647D&#10;\definecolor{lblue}{rgb}{.522,.592,.647}    % Light blue     #8597A5&#10;\definecolor{llblue}{rgb}{.83,.83, 1.0} % Lighter blue   #DCE4EC&#10;\newrgbcolor{peach}{.9529 .7686 .8510}     % for important point&#10;\newrgbcolor{white}{1 1 1}       % for hiding lines&#10;\newrgbcolor{lgreen}{.6 1 .6}   % for arrows&#10;\newrgbcolor{sdred}{.91 .19 .19} % slightly dark red&#10;\newrgbcolor{dgreen}{0 .6 0}&#10;\newrgbcolor{lyellow}{1 1 .65}&#10;% box for item&#10;\newcommand{\myitembox}{{\labelitemi}\quad}&#10;% \myfbox&#10;%    for (ordinary) box, for important points&#10;\newcommand{\myfbox}[1]{\psframebox*[linewidth=.2ex,linecolor=peach,framearc=.1,&#10;fillcolor=peach]{#1}}&#10;% \myfboxb&#10;%    for (ordinary) blue box, for (just) grouping&#10;\newcommand{\myfboxb}[1]{\psframebox*[linewidth=.2ex,linecolor=lblue,framearc=.1,&#10;fillcolor=llblue]{#1}}&#10;\newcommand{\myfboxy}[1]{\psframebox*[linewidth=.2ex,linecolor=lblue,framearc=.1,&#10;fillcolor=lyellow]{#1}}&#10;% \myoval for node&#10;%    #1 is the name of the node&#10;\newcommand{\myoval}[2]{\ovalnode[linewidth=.2ex,linecolor=lgreen,framearc=.2]{#1}{#2}}&#10;% \myfboxos  (my fbox on slide) for node&#10;%      #1 is the number of slides where frame appears&#10;%      #2 is the name of the node&#10;\newcommand{\myfboxos}[3]{%&#10;  \psset{linecolor=white}%&#10;  \onSlide*{#1}{\psset{linecolor=lgreen}}%&#10;  \rnode{#2}{\psframebox[linewidth=.2ex,framearc=.2]{#3}}%&#10;  \psset{linecolor=black}}&#10;\newcommand{\myovalos}[3]{%&#10;  \psset{linecolor=white}%&#10;  \onSlide*{#1}{\psset{linecolor=lgreen}}%&#10;  \rnode{#2}{\psovalbox[linewidth=.2ex,framearc=.2]{#3}}%&#10;  \psset{linecolor=black}}&#10;\newcommand{\myfboxosb}[3]{%&#10;  \psset{linecolor=white}%&#10;  \onSlide*{#1}{\psset{linecolor=lblue}}%&#10;  \rnode{#2}{\psframebox[linewidth=.2ex,framearc=.2]{#3}}%&#10;  \psset{linecolor=black}}&#10;\newcommand{\myovalosb}[3]{%&#10;  \psset{linecolor=white}%&#10;  \onSlide*{#1}{\psset{linecolor=lblue}}%&#10;  \rnode{#2}{\psovalbox[linewidth=.2ex,framearc=.2]{#3}}%&#10;  \psset{linecolor=black}}&#10;&#10;&#10;&#10;%%%%%%%%%%%%%%%%%%%%%%%%%%%%%%%%%%%%%%%%%%%%%%%%%%%%%%%%%%%%%&#10;% for this specific document&#10;\newcommand{\Sets}{\mathbf{Sets}}&#10;\newcommand{\setin}[3]{\{#1\in#2\;|\;#3\}}&#10;\newcommand{\id}{\mathrm{id}}&#10;\newcommand{\after}{\mathrel{\circ}}&#10;\newcommand{\co}{\mathrel{\circ}}&#10;\newcommand{\NNO}{{\mathbb{N}}}&#10;\newcommand{\cat}[1]{{\mathbb{#1}}}&#10;\newcommand{\C}{\mathbb{C}}&#10;\newcommand{\congrightarrow}{\mathrel{\stackrel{&#10;           \raisebox{.5ex}{$\scriptstyle\cong\,$}}{&#10;           \raisebox{0ex}[0ex][0ex]{$\rightarrow$}}}}&#10;\newcommand{\iso}{\congrightarrow}&#10;\newcommand{\twocl}{\Rightarrow}&#10;%\newcommand{\place}{\mbox{$-$}} % place holder&#10;\newcommand{\place}{\underline{\phantom{n}}\,} % place holder&#10;\newcommand{\pow}{\mathcal{P}}&#10;\newcommand{\fpow}{\pow_{\mathrm{fin.}}}&#10;\newcommand{\dist}{\mathcal{D}}&#10;\newcommand{\lift}{\mathcal{L}}&#10;\newcommand{\dcpo}{\mathbf{DCpo}}&#10;\newcommand{\dcpob}{\mathbf{DCpo}_{\bot}}&#10;\newdir{ &gt;}{{}*!/-8pt/@{&gt;}}  % for mono @{ &gt;-&gt;}&#10;\newcommand{\mono}{\rightarrowtail}&#10;\newcommand{\epi}{\twoheadrightarrow}&#10;\newcommand{\op}{\mathop{\mathrm{op}}\nolimits}&#10;\newcommand{\weg}[1]{}&#10;\newcommand{\defiff}{\;\stackrel{\mathrm{def}}&#10;      {\Longleftrightarrow}\;}&#10;\newcommand{\defeq}{\;\stackrel{\mathrm{def}}&#10;      {=}\;}&#10;\newcommand{\myQEDbox}{\Box}&#10;\newcommand{\myQED}{\hspace*{\fill}$\myQEDbox$}&#10;\newcommand{\st}{\mathsf{st}}&#10;\newcommand{\dst}{\mathsf{dst}}&#10;% for periods, base categories, etc.&#10;% e.g. #1 = -3em, #2 = 1em, #3 = \Sets&#10;\newcommand{\shifted}[3]{\save[]!&lt;#1,#2&gt;*{#3}\restore}&#10;\newcommand{\idmap}[1]{\textrm{id}_{#1}}&#10;\newcommand{\relliftop}[1]{\textrm{Rel}(#1)}&#10;\newcommand{\rellift}[2]{\relliftop{#1}(#2)}&#10;\newcommand{\Kleisli}[1]{\mathcal{K}{\kern-.2ex}\ell(#1)}&#10;\newcommand{\trace}{\mathsf{tr}}&#10;\newcommand{\tuple}{\langle\rangle}&#10;\newcommand{\beh}{\mathsf{beh}}&#10;\newcommand{\Alg}{\mathbf{Alg}}&#10;\newcommand{\lef}{\sqsubseteq_{\mathbf{fwd}}}&#10;\newcommand{\leb}{\sqsubseteq_{\mathbf{bwd}}}&#10;\newcommand{\lebf}{\sqsubseteq_{\mathbf{BF}}}&#10;\newcommand{\lefb}{\sqsubseteq_{\mathbf{FB}}}&#10;&#10;%%%%%%%%%%%%%%%%%%%%%%%%%%%%%%%%%%%%%%%%%%%%%%%%%%%%%%%&#10;%% logical connectives thanks to mr.kashima&#10;%% for the name of inference rules,&#10;%% use the one whose initial is capital&#10;%% as binary operators&#10;\newcommand{\imp}{\to}&#10;\newcommand{\Imp}{\IMP}&#10;% \newcommand{\conj}{\land}   % collides with Conjecture env. in&#10;                              % elsart.cls&#10;\def\conj{\land}&#10;\newcommand{\Conj}{\mbox{$\land$}}&#10;\newcommand{\disj}{\lor}&#10;\newcommand{\Disj}{\OR}&#10;\newcommand{\Forall}{\ALL}&#10;\newcommand{\Exists}{\EX}&#10;\newcommand{\Neg}{\NOT}&#10;%\renewcommand{\land}{\mbox{$\land$}}&#10;%\renewcommand{\lor}{\mbox{$\lor$}}&#10;\newcommand{\OR}{\mbox{$\lor$}} &#10;\newcommand{\IMP}{\mbox{$\imp$}} &#10;\newcommand{\NOT}{\mbox{$\lnot$}} &#10;\newcommand{\ALL}{\mbox{$\forall$}} &#10;\newcommand{\EX}{\mbox{$\exists$}} &#10;\newcommand{\BOT}{\mbox{$\bot$}} &#10;&#10;\begin{document}&#10;&#10;\begin{displaymath}&#10;\Sigma = \{a, a',\dotsc\} + \{\overline{a}, \overline{a'}, \dotsc\} + \{\tau\}&#10;\end{displaymath}&#10;&#10;\end{document}&#10;"/>
  <p:tag name="EXTERNALNAME" val="TP_tmp"/>
  <p:tag name="BLEND" val="0"/>
  <p:tag name="TRANSPARENT" val="1"/>
  <p:tag name="RESOLUTION" val="600"/>
  <p:tag name="WORKAROUNDTRANSPARENCYBUG" val="0"/>
  <p:tag name="ALLOWFONTSUBSTITUTION" val="0"/>
  <p:tag name="BITMAPFORMAT" val="png25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single]{myaccents}&#10;\usepackage{fancybox,amssymb,amstext,amsmath,&#10;stmaryrd,wasysym,verbatim,pst-tree,proof}  &#10;\usepackage[english]{babel}&#10;\usepackage[dvips,ps,all]{xy}&#10;\CompileMatrices &#10;\xyoption{v2}&#10;\xyoption{curve}&#10;\xyoption{2cell}&#10;\SelectTips{cm}{}  % Tips (of arrows) are in accordance with Computer Modern&#10;\UseAllTwocells&#10;\SilentMatrices&#10;\def\labelstyle{\textstyle}&#10;\def\twocellstyle{\textstyle}&#10;\usepackage{graphicx} % required for `\includegraphics' (yatex added)&#10;\mathversion{bold}&#10;%\usepackage{macros}&#10;\bibliographystyle{FirstInitialPlain}&#10;\renewcommand{\emph}[1]{\textbf{#1}}&#10;%\definecolor{dblue}{rgb}{.141,.188,.235}    % Dark blue      #24303C&#10;%\definecolor{mblue}{rgb}{.298,.392,.490}    % Medium blue    #4C647D&#10;\definecolor{lblue}{rgb}{.522,.592,.647}    % Light blue     #8597A5&#10;\definecolor{llblue}{rgb}{.83,.83, 1.0} % Lighter blue   #DCE4EC&#10;\newrgbcolor{peach}{.9529 .7686 .8510}     % for important point&#10;\newrgbcolor{white}{1 1 1}       % for hiding lines&#10;\newrgbcolor{lgreen}{.6 1 .6}   % for arrows&#10;\newrgbcolor{sdred}{.91 .19 .19} % slightly dark red&#10;\newrgbcolor{dgreen}{0 .6 0}&#10;\newrgbcolor{lyellow}{1 1 .65}&#10;% box for item&#10;\newcommand{\myitembox}{{\labelitemi}\quad}&#10;% \myfbox&#10;%    for (ordinary) box, for important points&#10;\newcommand{\myfbox}[1]{\psframebox*[linewidth=.2ex,linecolor=peach,framearc=.1,&#10;fillcolor=peach]{#1}}&#10;% \myfboxb&#10;%    for (ordinary) blue box, for (just) grouping&#10;\newcommand{\myfboxb}[1]{\psframebox*[linewidth=.2ex,linecolor=lblue,framearc=.1,&#10;fillcolor=llblue]{#1}}&#10;\newcommand{\myfboxy}[1]{\psframebox*[linewidth=.2ex,linecolor=lblue,framearc=.1,&#10;fillcolor=lyellow]{#1}}&#10;% \myoval for node&#10;%    #1 is the name of the node&#10;\newcommand{\myoval}[2]{\ovalnode[linewidth=.2ex,linecolor=lgreen,framearc=.2]{#1}{#2}}&#10;% \myfboxos  (my fbox on slide) for node&#10;%      #1 is the number of slides where frame appears&#10;%      #2 is the name of the node&#10;\newcommand{\myfboxos}[3]{%&#10;  \psset{linecolor=white}%&#10;  \onSlide*{#1}{\psset{linecolor=lgreen}}%&#10;  \rnode{#2}{\psframebox[linewidth=.2ex,framearc=.2]{#3}}%&#10;  \psset{linecolor=black}}&#10;\newcommand{\myovalos}[3]{%&#10;  \psset{linecolor=white}%&#10;  \onSlide*{#1}{\psset{linecolor=lgreen}}%&#10;  \rnode{#2}{\psovalbox[linewidth=.2ex,framearc=.2]{#3}}%&#10;  \psset{linecolor=black}}&#10;\newcommand{\myfboxosb}[3]{%&#10;  \psset{linecolor=white}%&#10;  \onSlide*{#1}{\psset{linecolor=lblue}}%&#10;  \rnode{#2}{\psframebox[linewidth=.2ex,framearc=.2]{#3}}%&#10;  \psset{linecolor=black}}&#10;\newcommand{\myovalosb}[3]{%&#10;  \psset{linecolor=white}%&#10;  \onSlide*{#1}{\psset{linecolor=lblue}}%&#10;  \rnode{#2}{\psovalbox[linewidth=.2ex,framearc=.2]{#3}}%&#10;  \psset{linecolor=black}}&#10;&#10;&#10;&#10;%%%%%%%%%%%%%%%%%%%%%%%%%%%%%%%%%%%%%%%%%%%%%%%%%%%%%%%%%%%%%&#10;% for this specific document&#10;\newcommand{\Sets}{\mathbf{Sets}}&#10;\newcommand{\setin}[3]{\{#1\in#2\;|\;#3\}}&#10;\newcommand{\id}{\mathrm{id}}&#10;\newcommand{\after}{\mathrel{\circ}}&#10;\newcommand{\co}{\mathrel{\circ}}&#10;\newcommand{\NNO}{{\mathbb{N}}}&#10;\newcommand{\cat}[1]{{\mathbb{#1}}}&#10;\newcommand{\C}{\mathbb{C}}&#10;\newcommand{\congrightarrow}{\mathrel{\stackrel{&#10;           \raisebox{.5ex}{$\scriptstyle\cong\,$}}{&#10;           \raisebox{0ex}[0ex][0ex]{$\rightarrow$}}}}&#10;\newcommand{\iso}{\congrightarrow}&#10;\newcommand{\twocl}{\Rightarrow}&#10;%\newcommand{\place}{\mbox{$-$}} % place holder&#10;\newcommand{\place}{\underline{\phantom{n}}\,} % place holder&#10;\newcommand{\pow}{\mathcal{P}}&#10;\newcommand{\fpow}{\pow_{\mathrm{fin.}}}&#10;\newcommand{\dist}{\mathcal{D}}&#10;\newcommand{\lift}{\mathcal{L}}&#10;\newcommand{\dcpo}{\mathbf{DCpo}}&#10;\newcommand{\dcpob}{\mathbf{DCpo}_{\bot}}&#10;\newdir{ &gt;}{{}*!/-8pt/@{&gt;}}  % for mono @{ &gt;-&gt;}&#10;\newcommand{\mono}{\rightarrowtail}&#10;\newcommand{\epi}{\twoheadrightarrow}&#10;\newcommand{\op}{\mathop{\mathrm{op}}\nolimits}&#10;\newcommand{\weg}[1]{}&#10;\newcommand{\defiff}{\;\stackrel{\mathrm{def}}&#10;      {\Longleftrightarrow}\;}&#10;\newcommand{\defeq}{\;\stackrel{\mathrm{def}}&#10;      {=}\;}&#10;\newcommand{\myQEDbox}{\Box}&#10;\newcommand{\myQED}{\hspace*{\fill}$\myQEDbox$}&#10;\newcommand{\st}{\mathsf{st}}&#10;\newcommand{\dst}{\mathsf{dst}}&#10;% for periods, base categories, etc.&#10;% e.g. #1 = -3em, #2 = 1em, #3 = \Sets&#10;\newcommand{\shifted}[3]{\save[]!&lt;#1,#2&gt;*{#3}\restore}&#10;\newcommand{\idmap}[1]{\textrm{id}_{#1}}&#10;\newcommand{\relliftop}[1]{\textrm{Rel}(#1)}&#10;\newcommand{\rellift}[2]{\relliftop{#1}(#2)}&#10;\newcommand{\Kleisli}[1]{\mathcal{K}{\kern-.2ex}\ell(#1)}&#10;\newcommand{\trace}{\mathsf{tr}}&#10;\newcommand{\tuple}{\langle\rangle}&#10;\newcommand{\beh}{\mathsf{beh}}&#10;\newcommand{\Alg}{\mathbf{Alg}}&#10;\newcommand{\lef}{\sqsubseteq_{\mathbf{fwd}}}&#10;\newcommand{\leb}{\sqsubseteq_{\mathbf{bwd}}}&#10;\newcommand{\lebf}{\sqsubseteq_{\mathbf{BF}}}&#10;\newcommand{\lefb}{\sqsubseteq_{\mathbf{FB}}}&#10;&#10;%%%%%%%%%%%%%%%%%%%%%%%%%%%%%%%%%%%%%%%%%%%%%%%%%%%%%%%&#10;%% logical connectives thanks to mr.kashima&#10;%% for the name of inference rules,&#10;%% use the one whose initial is capital&#10;%% as binary operators&#10;\newcommand{\imp}{\to}&#10;\newcommand{\Imp}{\IMP}&#10;% \newcommand{\conj}{\land}   % collides with Conjecture env. in&#10;                              % elsart.cls&#10;\def\conj{\land}&#10;\newcommand{\Conj}{\mbox{$\land$}}&#10;\newcommand{\disj}{\lor}&#10;\newcommand{\Disj}{\OR}&#10;\newcommand{\Forall}{\ALL}&#10;\newcommand{\Exists}{\EX}&#10;\newcommand{\Neg}{\NOT}&#10;%\renewcommand{\land}{\mbox{$\land$}}&#10;%\renewcommand{\lor}{\mbox{$\lor$}}&#10;\newcommand{\OR}{\mbox{$\lor$}} &#10;\newcommand{\IMP}{\mbox{$\imp$}} &#10;\newcommand{\NOT}{\mbox{$\lnot$}} &#10;\newcommand{\ALL}{\mbox{$\forall$}} &#10;\newcommand{\EX}{\mbox{$\exists$}} &#10;\newcommand{\BOT}{\mbox{$\bot$}} &#10;&#10;\begin{document}&#10;\begin{displaymath}&#10;  \;&#10;  a.P \parallel {a}. Q&#10;  \stackrel{a}{\longrightarrow}&#10;  P\parallel Q&#10;\;&#10;\end{displaymath}&#10;&#10;\end{document}&#10;"/>
  <p:tag name="EXTERNALNAME" val="TP_tmp"/>
  <p:tag name="BLEND" val="0"/>
  <p:tag name="TRANSPARENT" val="1"/>
  <p:tag name="RESOLUTION" val="600"/>
  <p:tag name="WORKAROUNDTRANSPARENCYBUG" val="0"/>
  <p:tag name="ALLOWFONTSUBSTITUTION" val="0"/>
  <p:tag name="BITMAPFORMAT" val="png256"/>
  <p:tag name="ORIGWIDTH" val="212"/>
  <p:tag name="PICTUREFILESIZE" val="679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single]{myaccents}&#10;\usepackage{fancybox,amssymb,amstext,amsmath,&#10;stmaryrd,wasysym,verbatim,pst-tree,proof}  &#10;\usepackage[english]{babel}&#10;\usepackage[dvips,ps,all]{xy}&#10;\CompileMatrices &#10;\xyoption{v2}&#10;\xyoption{curve}&#10;\xyoption{2cell}&#10;\SelectTips{cm}{}  % Tips (of arrows) are in accordance with Computer Modern&#10;\UseAllTwocells&#10;\SilentMatrices&#10;\def\labelstyle{\textstyle}&#10;\def\twocellstyle{\textstyle}&#10;\usepackage{graphicx} % required for `\includegraphics' (yatex added)&#10;\mathversion{bold}&#10;%\usepackage{macros}&#10;\bibliographystyle{FirstInitialPlain}&#10;\renewcommand{\emph}[1]{\textbf{#1}}&#10;%\definecolor{dblue}{rgb}{.141,.188,.235}    % Dark blue      #24303C&#10;%\definecolor{mblue}{rgb}{.298,.392,.490}    % Medium blue    #4C647D&#10;\definecolor{lblue}{rgb}{.522,.592,.647}    % Light blue     #8597A5&#10;\definecolor{llblue}{rgb}{.83,.83, 1.0} % Lighter blue   #DCE4EC&#10;\newrgbcolor{peach}{.9529 .7686 .8510}     % for important point&#10;\newrgbcolor{white}{1 1 1}       % for hiding lines&#10;\newrgbcolor{lgreen}{.6 1 .6}   % for arrows&#10;\newrgbcolor{sdred}{.91 .19 .19} % slightly dark red&#10;\newrgbcolor{dgreen}{0 .6 0}&#10;\newrgbcolor{lyellow}{1 1 .65}&#10;% box for item&#10;\newcommand{\myitembox}{{\labelitemi}\quad}&#10;% \myfbox&#10;%    for (ordinary) box, for important points&#10;\newcommand{\myfbox}[1]{\psframebox*[linewidth=.2ex,linecolor=peach,framearc=.1,&#10;fillcolor=peach]{#1}}&#10;% \myfboxb&#10;%    for (ordinary) blue box, for (just) grouping&#10;\newcommand{\myfboxb}[1]{\psframebox*[linewidth=.2ex,linecolor=lblue,framearc=.1,&#10;fillcolor=llblue]{#1}}&#10;\newcommand{\myfboxy}[1]{\psframebox*[linewidth=.2ex,linecolor=lblue,framearc=.1,&#10;fillcolor=lyellow]{#1}}&#10;% \myoval for node&#10;%    #1 is the name of the node&#10;\newcommand{\myoval}[2]{\ovalnode[linewidth=.2ex,linecolor=lgreen,framearc=.2]{#1}{#2}}&#10;% \myfboxos  (my fbox on slide) for node&#10;%      #1 is the number of slides where frame appears&#10;%      #2 is the name of the node&#10;\newcommand{\myfboxos}[3]{%&#10;  \psset{linecolor=white}%&#10;  \onSlide*{#1}{\psset{linecolor=lgreen}}%&#10;  \rnode{#2}{\psframebox[linewidth=.2ex,framearc=.2]{#3}}%&#10;  \psset{linecolor=black}}&#10;\newcommand{\myovalos}[3]{%&#10;  \psset{linecolor=white}%&#10;  \onSlide*{#1}{\psset{linecolor=lgreen}}%&#10;  \rnode{#2}{\psovalbox[linewidth=.2ex,framearc=.2]{#3}}%&#10;  \psset{linecolor=black}}&#10;\newcommand{\myfboxosb}[3]{%&#10;  \psset{linecolor=white}%&#10;  \onSlide*{#1}{\psset{linecolor=lblue}}%&#10;  \rnode{#2}{\psframebox[linewidth=.2ex,framearc=.2]{#3}}%&#10;  \psset{linecolor=black}}&#10;\newcommand{\myovalosb}[3]{%&#10;  \psset{linecolor=white}%&#10;  \onSlide*{#1}{\psset{linecolor=lblue}}%&#10;  \rnode{#2}{\psovalbox[linewidth=.2ex,framearc=.2]{#3}}%&#10;  \psset{linecolor=black}}&#10;&#10;&#10;&#10;%%%%%%%%%%%%%%%%%%%%%%%%%%%%%%%%%%%%%%%%%%%%%%%%%%%%%%%%%%%%%&#10;% for this specific document&#10;\newcommand{\Sets}{\mathbf{Sets}}&#10;\newcommand{\setin}[3]{\{#1\in#2\;|\;#3\}}&#10;\newcommand{\id}{\mathrm{id}}&#10;\newcommand{\after}{\mathrel{\circ}}&#10;\newcommand{\co}{\mathrel{\circ}}&#10;\newcommand{\NNO}{{\mathbb{N}}}&#10;\newcommand{\cat}[1]{{\mathbb{#1}}}&#10;\newcommand{\C}{\mathbb{C}}&#10;\newcommand{\congrightarrow}{\mathrel{\stackrel{&#10;           \raisebox{.5ex}{$\scriptstyle\cong\,$}}{&#10;           \raisebox{0ex}[0ex][0ex]{$\rightarrow$}}}}&#10;\newcommand{\iso}{\congrightarrow}&#10;\newcommand{\twocl}{\Rightarrow}&#10;%\newcommand{\place}{\mbox{$-$}} % place holder&#10;\newcommand{\place}{\underline{\phantom{n}}\,} % place holder&#10;\newcommand{\pow}{\mathcal{P}}&#10;\newcommand{\fpow}{\pow_{\mathrm{fin.}}}&#10;\newcommand{\dist}{\mathcal{D}}&#10;\newcommand{\lift}{\mathcal{L}}&#10;\newcommand{\dcpo}{\mathbf{DCpo}}&#10;\newcommand{\dcpob}{\mathbf{DCpo}_{\bot}}&#10;\newdir{ &gt;}{{}*!/-8pt/@{&gt;}}  % for mono @{ &gt;-&gt;}&#10;\newcommand{\mono}{\rightarrowtail}&#10;\newcommand{\epi}{\twoheadrightarrow}&#10;\newcommand{\op}{\mathop{\mathrm{op}}\nolimits}&#10;\newcommand{\weg}[1]{}&#10;\newcommand{\defiff}{\;\stackrel{\mathrm{def}}&#10;      {\Longleftrightarrow}\;}&#10;\newcommand{\defeq}{\;\stackrel{\mathrm{def}}&#10;      {=}\;}&#10;\newcommand{\myQEDbox}{\Box}&#10;\newcommand{\myQED}{\hspace*{\fill}$\myQEDbox$}&#10;\newcommand{\st}{\mathsf{st}}&#10;\newcommand{\dst}{\mathsf{dst}}&#10;% for periods, base categories, etc.&#10;% e.g. #1 = -3em, #2 = 1em, #3 = \Sets&#10;\newcommand{\shifted}[3]{\save[]!&lt;#1,#2&gt;*{#3}\restore}&#10;\newcommand{\idmap}[1]{\textrm{id}_{#1}}&#10;\newcommand{\relliftop}[1]{\textrm{Rel}(#1)}&#10;\newcommand{\rellift}[2]{\relliftop{#1}(#2)}&#10;\newcommand{\Kleisli}[1]{\mathcal{K}{\kern-.2ex}\ell(#1)}&#10;\newcommand{\trace}{\mathsf{tr}}&#10;\newcommand{\tuple}{\langle\rangle}&#10;\newcommand{\beh}{\mathsf{beh}}&#10;\newcommand{\Alg}{\mathbf{Alg}}&#10;\newcommand{\lef}{\sqsubseteq_{\mathbf{fwd}}}&#10;\newcommand{\leb}{\sqsubseteq_{\mathbf{bwd}}}&#10;\newcommand{\lebf}{\sqsubseteq_{\mathbf{BF}}}&#10;\newcommand{\lefb}{\sqsubseteq_{\mathbf{FB}}}&#10;&#10;%%%%%%%%%%%%%%%%%%%%%%%%%%%%%%%%%%%%%%%%%%%%%%%%%%%%%%%&#10;%% logical connectives thanks to mr.kashima&#10;%% for the name of inference rules,&#10;%% use the one whose initial is capital&#10;%% as binary operators&#10;\newcommand{\imp}{\to}&#10;\newcommand{\Imp}{\IMP}&#10;% \newcommand{\conj}{\land}   % collides with Conjecture env. in&#10;                              % elsart.cls&#10;\def\conj{\land}&#10;\newcommand{\Conj}{\mbox{$\land$}}&#10;\newcommand{\disj}{\lor}&#10;\newcommand{\Disj}{\OR}&#10;\newcommand{\Forall}{\ALL}&#10;\newcommand{\Exists}{\EX}&#10;\newcommand{\Neg}{\NOT}&#10;%\renewcommand{\land}{\mbox{$\land$}}&#10;%\renewcommand{\lor}{\mbox{$\lor$}}&#10;\newcommand{\OR}{\mbox{$\lor$}} &#10;\newcommand{\IMP}{\mbox{$\imp$}} &#10;\newcommand{\NOT}{\mbox{$\lnot$}} &#10;\newcommand{\ALL}{\mbox{$\forall$}} &#10;\newcommand{\EX}{\mbox{$\exists$}} &#10;\newcommand{\BOT}{\mbox{$\bot$}} &#10;&#10;\begin{document}&#10;\begin{displaymath}&#10; \begin{array}{ccc}&#10;  \fpow (\Sigma\times X)&#10;  \times&#10;  \fpow (\Sigma\times Y)&#10; &amp;&#10;  \stackrel{\mathbf{sync}_{X,Y}}{\longrightarrow}&#10; &amp; &#10;  \fpow\bigl(\Sigma\times (X\times Y)\bigr)&#10;\\&#10;  (S,T)&#10; &amp;&#10;  \longmapsto&#10; &amp;&#10;  \bigl\{\,(\tau, (x, y))\,\mid\,&#10;  (a,x)\in S \,\land\, (\overline{a},y)\in T&#10;\,\bigr\}&#10; \end{array}&#10;\end{displaymath}&#10;&#10;&#10;&#10;\end{document}&#10;"/>
  <p:tag name="EXTERNALNAME" val="TP_tmp"/>
  <p:tag name="BLEND" val="0"/>
  <p:tag name="TRANSPARENT" val="1"/>
  <p:tag name="RESOLUTION" val="600"/>
  <p:tag name="WORKAROUNDTRANSPARENCYBUG" val="0"/>
  <p:tag name="ALLOWFONTSUBSTITUTION" val="0"/>
  <p:tag name="BITMAPFORMAT" val="png256"/>
  <p:tag name="ORIGWIDTH" val="776"/>
  <p:tag name="PICTUREFILESIZE" val="3667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6|16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single]{myaccents}&#10;\usepackage{fancybox,amssymb,amstext,amsmath,&#10;stmaryrd,wasysym,verbatim,pst-tree,proof}  &#10;\usepackage[english]{babel}&#10;\usepackage[dvips,ps,all]{xy}&#10;\CompileMatrices &#10;\xyoption{v2}&#10;\xyoption{curve}&#10;\xyoption{2cell}&#10;\SelectTips{cm}{}  % Tips (of arrows) are in accordance with Computer Modern&#10;\UseAllTwocells&#10;\SilentMatrices&#10;\def\labelstyle{\textstyle}&#10;\def\twocellstyle{\textstyle}&#10;\usepackage{graphicx} % required for `\includegraphics' (yatex added)&#10;\mathversion{bold}&#10;%\usepackage{macros}&#10;\bibliographystyle{FirstInitialPlain}&#10;\renewcommand{\emph}[1]{\textbf{#1}}&#10;%\definecolor{dblue}{rgb}{.141,.188,.235}    % Dark blue      #24303C&#10;%\definecolor{mblue}{rgb}{.298,.392,.490}    % Medium blue    #4C647D&#10;\definecolor{lblue}{rgb}{.522,.592,.647}    % Light blue     #8597A5&#10;\definecolor{llblue}{rgb}{.83,.83, 1.0} % Lighter blue   #DCE4EC&#10;\newrgbcolor{peach}{.9529 .7686 .8510}     % for important point&#10;\newrgbcolor{white}{1 1 1}       % for hiding lines&#10;\newrgbcolor{lgreen}{.6 1 .6}   % for arrows&#10;\newrgbcolor{sdred}{.91 .19 .19} % slightly dark red&#10;\newrgbcolor{dgreen}{0 .6 0}&#10;\newrgbcolor{lyellow}{1 1 .65}&#10;% box for item&#10;\newcommand{\myitembox}{{\labelitemi}\quad}&#10;% \myfbox&#10;%    for (ordinary) box, for important points&#10;\newcommand{\myfbox}[1]{\psframebox*[linewidth=.2ex,linecolor=peach,framearc=.1,&#10;fillcolor=peach]{#1}}&#10;% \myfboxb&#10;%    for (ordinary) blue box, for (just) grouping&#10;\newcommand{\myfboxb}[1]{\psframebox*[linewidth=.2ex,linecolor=lblue,framearc=.1,&#10;fillcolor=llblue]{#1}}&#10;\newcommand{\myfboxy}[1]{\psframebox*[linewidth=.2ex,linecolor=lblue,framearc=.1,&#10;fillcolor=lyellow]{#1}}&#10;% \myoval for node&#10;%    #1 is the name of the node&#10;\newcommand{\myoval}[2]{\ovalnode[linewidth=.2ex,linecolor=lgreen,framearc=.2]{#1}{#2}}&#10;% \myfboxos  (my fbox on slide) for node&#10;%      #1 is the number of slides where frame appears&#10;%      #2 is the name of the node&#10;\newcommand{\myfboxos}[3]{%&#10;  \psset{linecolor=white}%&#10;  \onSlide*{#1}{\psset{linecolor=lgreen}}%&#10;  \rnode{#2}{\psframebox[linewidth=.2ex,framearc=.2]{#3}}%&#10;  \psset{linecolor=black}}&#10;\newcommand{\myovalos}[3]{%&#10;  \psset{linecolor=white}%&#10;  \onSlide*{#1}{\psset{linecolor=lgreen}}%&#10;  \rnode{#2}{\psovalbox[linewidth=.2ex,framearc=.2]{#3}}%&#10;  \psset{linecolor=black}}&#10;\newcommand{\myfboxosb}[3]{%&#10;  \psset{linecolor=white}%&#10;  \onSlide*{#1}{\psset{linecolor=lblue}}%&#10;  \rnode{#2}{\psframebox[linewidth=.2ex,framearc=.2]{#3}}%&#10;  \psset{linecolor=black}}&#10;\newcommand{\myovalosb}[3]{%&#10;  \psset{linecolor=white}%&#10;  \onSlide*{#1}{\psset{linecolor=lblue}}%&#10;  \rnode{#2}{\psovalbox[linewidth=.2ex,framearc=.2]{#3}}%&#10;  \psset{linecolor=black}}&#10;&#10;&#10;&#10;%%%%%%%%%%%%%%%%%%%%%%%%%%%%%%%%%%%%%%%%%%%%%%%%%%%%%%%%%%%%%&#10;% for this specific document&#10;\newcommand{\Sets}{\mathbf{Sets}}&#10;\newcommand{\setin}[3]{\{#1\in#2\;|\;#3\}}&#10;\newcommand{\id}{\mathrm{id}}&#10;\newcommand{\after}{\mathrel{\circ}}&#10;\newcommand{\co}{\mathrel{\circ}}&#10;\newcommand{\NNO}{{\mathbb{N}}}&#10;\newcommand{\cat}[1]{{\mathbb{#1}}}&#10;\newcommand{\C}{\mathbb{C}}&#10;\newcommand{\congrightarrow}{\mathrel{\stackrel{&#10;           \raisebox{.5ex}{$\scriptstyle\cong\,$}}{&#10;           \raisebox{0ex}[0ex][0ex]{$\rightarrow$}}}}&#10;\newcommand{\iso}{\congrightarrow}&#10;\newcommand{\twocl}{\Rightarrow}&#10;%\newcommand{\place}{\mbox{$-$}} % place holder&#10;\newcommand{\place}{\underline{\phantom{n}}\,} % place holder&#10;\newcommand{\pow}{\mathcal{P}}&#10;\newcommand{\fpow}{\pow_{\mathrm{fin.}}}&#10;\newcommand{\dist}{\mathcal{D}}&#10;\newcommand{\lift}{\mathcal{L}}&#10;\newcommand{\dcpo}{\mathbf{DCpo}}&#10;\newcommand{\dcpob}{\mathbf{DCpo}_{\bot}}&#10;\newdir{ &gt;}{{}*!/-8pt/@{&gt;}}  % for mono @{ &gt;-&gt;}&#10;\newcommand{\mono}{\rightarrowtail}&#10;\newcommand{\epi}{\twoheadrightarrow}&#10;\newcommand{\op}{\mathop{\mathrm{op}}\nolimits}&#10;\newcommand{\weg}[1]{}&#10;\newcommand{\defiff}{\;\stackrel{\mathrm{def}}&#10;      {\Longleftrightarrow}\;}&#10;\newcommand{\defeq}{\;\stackrel{\mathrm{def}}&#10;      {=}\;}&#10;\newcommand{\myQEDbox}{\Box}&#10;\newcommand{\myQED}{\hspace*{\fill}$\myQEDbox$}&#10;\newcommand{\st}{\mathsf{st}}&#10;\newcommand{\dst}{\mathsf{dst}}&#10;% for periods, base categories, etc.&#10;% e.g. #1 = -3em, #2 = 1em, #3 = \Sets&#10;\newcommand{\shifted}[3]{\save[]!&lt;#1,#2&gt;*{#3}\restore}&#10;\newcommand{\idmap}[1]{\textrm{id}_{#1}}&#10;\newcommand{\relliftop}[1]{\textrm{Rel}(#1)}&#10;\newcommand{\rellift}[2]{\relliftop{#1}(#2)}&#10;\newcommand{\Kleisli}[1]{\mathcal{K}{\kern-.2ex}\ell(#1)}&#10;\newcommand{\trace}{\mathsf{tr}}&#10;\newcommand{\tuple}{\langle\rangle}&#10;\newcommand{\beh}{\mathsf{beh}}&#10;\newcommand{\Alg}{\mathbf{Alg}}&#10;\newcommand{\lef}{\sqsubseteq_{\mathbf{fwd}}}&#10;\newcommand{\leb}{\sqsubseteq_{\mathbf{bwd}}}&#10;\newcommand{\lebf}{\sqsubseteq_{\mathbf{BF}}}&#10;\newcommand{\lefb}{\sqsubseteq_{\mathbf{FB}}}&#10;&#10;%%%%%%%%%%%%%%%%%%%%%%%%%%%%%%%%%%%%%%%%%%%%%%%%%%%%%%%&#10;%% logical connectives thanks to mr.kashima&#10;%% for the name of inference rules,&#10;%% use the one whose initial is capital&#10;%% as binary operators&#10;\newcommand{\imp}{\to}&#10;\newcommand{\Imp}{\IMP}&#10;% \newcommand{\conj}{\land}   % collides with Conjecture env. in&#10;                              % elsart.cls&#10;\def\conj{\land}&#10;\newcommand{\Conj}{\mbox{$\land$}}&#10;\newcommand{\disj}{\lor}&#10;\newcommand{\Disj}{\OR}&#10;\newcommand{\Forall}{\ALL}&#10;\newcommand{\Exists}{\EX}&#10;\newcommand{\Neg}{\NOT}&#10;%\renewcommand{\land}{\mbox{$\land$}}&#10;%\renewcommand{\lor}{\mbox{$\lor$}}&#10;\newcommand{\OR}{\mbox{$\lor$}} &#10;\newcommand{\IMP}{\mbox{$\imp$}} &#10;\newcommand{\NOT}{\mbox{$\lnot$}} &#10;\newcommand{\ALL}{\mbox{$\forall$}} &#10;\newcommand{\EX}{\mbox{$\exists$}} &#10;\newcommand{\BOT}{\mbox{$\bot$}} &#10;&#10;\begin{document}&#10; $\xymatrix@C+2em@R-0em{&#10;  {F X}&#10;                \ar@{--&gt;}[r]&#10;%                \ar@{}[rd]|{=}&#10; &amp;&#10;  {F Z}&#10; \\&#10;  {X}&#10;                \ar[u]^{\scriptstyle c}&#10;                \ar@{--&gt;}[r]_{\scriptstyle \mathsf{beh}(c)}&#10; &amp;&#10;  {Z}&#10;                \ar[u]_{\text{final}}^{\cong}&#10;  }&#10; $&#10;&#10;\end{document}&#10;"/>
  <p:tag name="EXTERNALNAME" val="TP_tmp"/>
  <p:tag name="BLEND" val="0"/>
  <p:tag name="TRANSPARENT" val="1"/>
  <p:tag name="RESOLUTION" val="600"/>
  <p:tag name="WORKAROUNDTRANSPARENCYBUG" val="0"/>
  <p:tag name="ALLOWFONTSUBSTITUTION" val="0"/>
  <p:tag name="BITMAPFORMAT" val="png256"/>
  <p:tag name="ORIGWIDTH" val="179"/>
  <p:tag name="PICTUREFILESIZE" val="1088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single]{myaccents}&#10;\usepackage{fancybox,amssymb,amstext,amsmath,&#10;stmaryrd,wasysym,verbatim,pst-tree,proof}  &#10;\usepackage[english]{babel}&#10;\usepackage[dvips,ps,all]{xy}&#10;\CompileMatrices &#10;\xyoption{v2}&#10;\xyoption{curve}&#10;\xyoption{2cell}&#10;\SelectTips{cm}{}  % Tips (of arrows) are in accordance with Computer Modern&#10;\UseAllTwocells&#10;\SilentMatrices&#10;\def\labelstyle{\textstyle}&#10;\def\twocellstyle{\textstyle}&#10;\usepackage{graphicx} % required for `\includegraphics' (yatex added)&#10;\mathversion{bold}&#10;%\usepackage{macros}&#10;\bibliographystyle{FirstInitialPlain}&#10;\renewcommand{\emph}[1]{\textbf{#1}}&#10;%\definecolor{dblue}{rgb}{.141,.188,.235}    % Dark blue      #24303C&#10;%\definecolor{mblue}{rgb}{.298,.392,.490}    % Medium blue    #4C647D&#10;\definecolor{lblue}{rgb}{.522,.592,.647}    % Light blue     #8597A5&#10;\definecolor{llblue}{rgb}{.83,.83, 1.0} % Lighter blue   #DCE4EC&#10;\newrgbcolor{peach}{.9529 .7686 .8510}     % for important point&#10;\newrgbcolor{white}{1 1 1}       % for hiding lines&#10;\newrgbcolor{lgreen}{.6 1 .6}   % for arrows&#10;\newrgbcolor{sdred}{.91 .19 .19} % slightly dark red&#10;\newrgbcolor{dgreen}{0 .6 0}&#10;\newrgbcolor{lyellow}{1 1 .65}&#10;% box for item&#10;\newcommand{\myitembox}{{\labelitemi}\quad}&#10;% \myfbox&#10;%    for (ordinary) box, for important points&#10;\newcommand{\myfbox}[1]{\psframebox*[linewidth=.2ex,linecolor=peach,framearc=.1,&#10;fillcolor=peach]{#1}}&#10;% \myfboxb&#10;%    for (ordinary) blue box, for (just) grouping&#10;\newcommand{\myfboxb}[1]{\psframebox*[linewidth=.2ex,linecolor=lblue,framearc=.1,&#10;fillcolor=llblue]{#1}}&#10;\newcommand{\myfboxy}[1]{\psframebox*[linewidth=.2ex,linecolor=lblue,framearc=.1,&#10;fillcolor=lyellow]{#1}}&#10;% \myoval for node&#10;%    #1 is the name of the node&#10;\newcommand{\myoval}[2]{\ovalnode[linewidth=.2ex,linecolor=lgreen,framearc=.2]{#1}{#2}}&#10;% \myfboxos  (my fbox on slide) for node&#10;%      #1 is the number of slides where frame appears&#10;%      #2 is the name of the node&#10;\newcommand{\myfboxos}[3]{%&#10;  \psset{linecolor=white}%&#10;  \onSlide*{#1}{\psset{linecolor=lgreen}}%&#10;  \rnode{#2}{\psframebox[linewidth=.2ex,framearc=.2]{#3}}%&#10;  \psset{linecolor=black}}&#10;\newcommand{\myovalos}[3]{%&#10;  \psset{linecolor=white}%&#10;  \onSlide*{#1}{\psset{linecolor=lgreen}}%&#10;  \rnode{#2}{\psovalbox[linewidth=.2ex,framearc=.2]{#3}}%&#10;  \psset{linecolor=black}}&#10;\newcommand{\myfboxosb}[3]{%&#10;  \psset{linecolor=white}%&#10;  \onSlide*{#1}{\psset{linecolor=lblue}}%&#10;  \rnode{#2}{\psframebox[linewidth=.2ex,framearc=.2]{#3}}%&#10;  \psset{linecolor=black}}&#10;\newcommand{\myovalosb}[3]{%&#10;  \psset{linecolor=white}%&#10;  \onSlide*{#1}{\psset{linecolor=lblue}}%&#10;  \rnode{#2}{\psovalbox[linewidth=.2ex,framearc=.2]{#3}}%&#10;  \psset{linecolor=black}}&#10;&#10;&#10;&#10;%%%%%%%%%%%%%%%%%%%%%%%%%%%%%%%%%%%%%%%%%%%%%%%%%%%%%%%%%%%%%&#10;% for this specific document&#10;\newcommand{\Sets}{\mathbf{Sets}}&#10;\newcommand{\setin}[3]{\{#1\in#2\;|\;#3\}}&#10;\newcommand{\id}{\mathrm{id}}&#10;\newcommand{\after}{\mathrel{\circ}}&#10;\newcommand{\co}{\mathrel{\circ}}&#10;\newcommand{\NNO}{{\mathbb{N}}}&#10;\newcommand{\cat}[1]{{\mathbb{#1}}}&#10;\newcommand{\C}{\mathbb{C}}&#10;\newcommand{\congrightarrow}{\mathrel{\stackrel{&#10;           \raisebox{.5ex}{$\scriptstyle\cong\,$}}{&#10;           \raisebox{0ex}[0ex][0ex]{$\rightarrow$}}}}&#10;\newcommand{\iso}{\congrightarrow}&#10;\newcommand{\twocl}{\Rightarrow}&#10;%\newcommand{\place}{\mbox{$-$}} % place holder&#10;\newcommand{\place}{\underline{\phantom{n}}\,} % place holder&#10;\newcommand{\pow}{\mathcal{P}}&#10;\newcommand{\fpow}{\pow_{\mathrm{fin.}}}&#10;\newcommand{\dist}{\mathcal{D}}&#10;\newcommand{\lift}{\mathcal{L}}&#10;\newcommand{\dcpo}{\mathbf{DCpo}}&#10;\newcommand{\dcpob}{\mathbf{DCpo}_{\bot}}&#10;\newdir{ &gt;}{{}*!/-8pt/@{&gt;}}  % for mono @{ &gt;-&gt;}&#10;\newcommand{\mono}{\rightarrowtail}&#10;\newcommand{\epi}{\twoheadrightarrow}&#10;\newcommand{\op}{\mathop{\mathrm{op}}\nolimits}&#10;\newcommand{\weg}[1]{}&#10;\newcommand{\defiff}{\;\stackrel{\mathrm{def}}&#10;      {\Longleftrightarrow}\;}&#10;\newcommand{\defeq}{\;\stackrel{\mathrm{def}}&#10;      {=}\;}&#10;\newcommand{\myQEDbox}{\Box}&#10;\newcommand{\myQED}{\hspace*{\fill}$\myQEDbox$}&#10;\newcommand{\st}{\mathsf{st}}&#10;\newcommand{\dst}{\mathsf{dst}}&#10;% for periods, base categories, etc.&#10;% e.g. #1 = -3em, #2 = 1em, #3 = \Sets&#10;\newcommand{\shifted}[3]{\save[]!&lt;#1,#2&gt;*{#3}\restore}&#10;\newcommand{\idmap}[1]{\textrm{id}_{#1}}&#10;\newcommand{\relliftop}[1]{\textrm{Rel}(#1)}&#10;\newcommand{\rellift}[2]{\relliftop{#1}(#2)}&#10;\newcommand{\Kleisli}[1]{\mathcal{K}{\kern-.2ex}\ell(#1)}&#10;\newcommand{\trace}{\mathsf{tr}}&#10;\newcommand{\tuple}{\langle\rangle}&#10;\newcommand{\beh}{\mathsf{beh}}&#10;\newcommand{\Alg}{\mathbf{Alg}}&#10;\newcommand{\lef}{\sqsubseteq_{\mathbf{fwd}}}&#10;\newcommand{\leb}{\sqsubseteq_{\mathbf{bwd}}}&#10;\newcommand{\lebf}{\sqsubseteq_{\mathbf{BF}}}&#10;\newcommand{\lefb}{\sqsubseteq_{\mathbf{FB}}}&#10;&#10;%%%%%%%%%%%%%%%%%%%%%%%%%%%%%%%%%%%%%%%%%%%%%%%%%%%%%%%&#10;%% logical connectives thanks to mr.kashima&#10;%% for the name of inference rules,&#10;%% use the one whose initial is capital&#10;%% as binary operators&#10;\newcommand{\imp}{\to}&#10;\newcommand{\Imp}{\IMP}&#10;% \newcommand{\conj}{\land}   % collides with Conjecture env. in&#10;                              % elsart.cls&#10;\def\conj{\land}&#10;\newcommand{\Conj}{\mbox{$\land$}}&#10;\newcommand{\disj}{\lor}&#10;\newcommand{\Disj}{\OR}&#10;\newcommand{\Forall}{\ALL}&#10;\newcommand{\Exists}{\EX}&#10;\newcommand{\Neg}{\NOT}&#10;%\renewcommand{\land}{\mbox{$\land$}}&#10;%\renewcommand{\lor}{\mbox{$\lor$}}&#10;\newcommand{\OR}{\mbox{$\lor$}} &#10;\newcommand{\IMP}{\mbox{$\imp$}} &#10;\newcommand{\NOT}{\mbox{$\lnot$}} &#10;\newcommand{\ALL}{\mbox{$\forall$}} &#10;\newcommand{\EX}{\mbox{$\exists$}} &#10;\newcommand{\BOT}{\mbox{$\bot$}} &#10;&#10;\begin{document}&#10;\begin{displaymath}&#10;  \beh&#10;   \biggl(     &#10;     \vcenter{\xymatrix@R=.8em{{FX}\\ {X}\ar[u]^{c}}}&#10;     {\red\pmb{\otimes}}&#10;     \vcenter{\xymatrix@R=.8em{{FY}\\ {Y}\ar[u]^{d}}}&#10;   \biggr)&#10; \quad&#10; =&#10; \quad&#10; \beh&#10;   \biggl(     &#10;     \vcenter{\xymatrix@R=.8em{{FX}\\ {X}\ar[u]^{c}}}&#10;   \biggr)&#10;     {\blue \;\pmb{\bigg\|}\;}&#10; \beh&#10;   \biggl(     &#10;     \vcenter{\xymatrix@R=.8em{{FY}\\ {Y}\ar[u]^{d}}}&#10;   \biggr)&#10;\end{displaymath}&#10;&#10;\end{document}&#10;"/>
  <p:tag name="EXTERNALNAME" val="TP_tmp"/>
  <p:tag name="BLEND" val="0"/>
  <p:tag name="TRANSPARENT" val="1"/>
  <p:tag name="RESOLUTION" val="600"/>
  <p:tag name="WORKAROUNDTRANSPARENCYBUG" val="0"/>
  <p:tag name="ALLOWFONTSUBSTITUTION" val="0"/>
  <p:tag name="BITMAPFORMAT" val="png256"/>
  <p:tag name="ORIGWIDTH" val="489"/>
  <p:tag name="PICTUREFILESIZE" val="2598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%\usepackage[single]{myaccents}&#10;\usepackage{fancybox,amssymb,amstext,amsmath,&#10;stmaryrd,wasysym,verbatim,pst-tree,proof}  &#10;\usepackage[english]{babel}&#10;\usepackage[dvips,ps,all]{xy}&#10;\CompileMatrices &#10;\xyoption{v2}&#10;\xyoption{curve}&#10;\xyoption{2cell}&#10;\SelectTips{cm}{}  % Tips (of arrows) are in accordance with Computer Modern&#10;\UseAllTwocells&#10;\SilentMatrices&#10;\def\labelstyle{\textstyle}&#10;\def\twocellstyle{\textstyle}&#10;\usepackage{graphicx} % required for `\includegraphics' (yatex added)&#10;\mathversion{bold}&#10;%\usepackage{macros}&#10;\bibliographystyle{FirstInitialPlain}&#10;\renewcommand{\emph}[1]{\textbf{#1}}&#10;%\definecolor{dblue}{rgb}{.141,.188,.235}    % Dark blue      #24303C&#10;%\definecolor{mblue}{rgb}{.298,.392,.490}    % Medium blue    #4C647D&#10;\definecolor{lblue}{rgb}{.522,.592,.647}    % Light blue     #8597A5&#10;\definecolor{llblue}{rgb}{.83,.83, 1.0} % Lighter blue   #DCE4EC&#10;\newrgbcolor{peach}{.9529 .7686 .8510}     % for important point&#10;\newrgbcolor{white}{1 1 1}       % for hiding lines&#10;\newrgbcolor{lgreen}{.6 1 .6}   % for arrows&#10;\newrgbcolor{sdred}{.91 .19 .19} % slightly dark red&#10;\newrgbcolor{dgreen}{0 .6 0}&#10;\newrgbcolor{lyellow}{1 1 .65}&#10;% box for item&#10;\newcommand{\myitembox}{{\labelitemi}\quad}&#10;% \myfbox&#10;%    for (ordinary) box, for important points&#10;\newcommand{\myfbox}[1]{\psframebox*[linewidth=.2ex,linecolor=peach,framearc=.1,&#10;fillcolor=peach]{#1}}&#10;% \myfboxb&#10;%    for (ordinary) blue box, for (just) grouping&#10;\newcommand{\myfboxb}[1]{\psframebox*[linewidth=.2ex,linecolor=lblue,framearc=.1,&#10;fillcolor=llblue]{#1}}&#10;\newcommand{\myfboxy}[1]{\psframebox*[linewidth=.2ex,linecolor=lblue,framearc=.1,&#10;fillcolor=lyellow]{#1}}&#10;% \myoval for node&#10;%    #1 is the name of the node&#10;\newcommand{\myoval}[2]{\ovalnode[linewidth=.2ex,linecolor=lgreen,framearc=.2]{#1}{#2}}&#10;% \myfboxos  (my fbox on slide) for node&#10;%      #1 is the number of slides where frame appears&#10;%      #2 is the name of the node&#10;\newcommand{\myfboxos}[3]{%&#10;  \psset{linecolor=white}%&#10;  \onSlide*{#1}{\psset{linecolor=lgreen}}%&#10;  \rnode{#2}{\psframebox[linewidth=.2ex,framearc=.2]{#3}}%&#10;  \psset{linecolor=black}}&#10;\newcommand{\myovalos}[3]{%&#10;  \psset{linecolor=white}%&#10;  \onSlide*{#1}{\psset{linecolor=lgreen}}%&#10;  \rnode{#2}{\psovalbox[linewidth=.2ex,framearc=.2]{#3}}%&#10;  \psset{linecolor=black}}&#10;\newcommand{\myfboxosb}[3]{%&#10;  \psset{linecolor=white}%&#10;  \onSlide*{#1}{\psset{linecolor=lblue}}%&#10;  \rnode{#2}{\psframebox[linewidth=.2ex,framearc=.2]{#3}}%&#10;  \psset{linecolor=black}}&#10;\newcommand{\myovalosb}[3]{%&#10;  \psset{linecolor=white}%&#10;  \onSlide*{#1}{\psset{linecolor=lblue}}%&#10;  \rnode{#2}{\psovalbox[linewidth=.2ex,framearc=.2]{#3}}%&#10;  \psset{linecolor=black}}&#10;&#10;&#10;&#10;%%%%%%%%%%%%%%%%%%%%%%%%%%%%%%%%%%%%%%%%%%%%%%%%%%%%%%%%%%%%%&#10;% for this specific document&#10;\newcommand{\Sets}{\mathbf{Sets}}&#10;\newcommand{\setin}[3]{\{#1\in#2\;|\;#3\}}&#10;\newcommand{\id}{\mathrm{id}}&#10;\newcommand{\after}{\mathrel{\circ}}&#10;\newcommand{\co}{\mathrel{\circ}}&#10;\newcommand{\NNO}{{\mathbb{N}}}&#10;\newcommand{\cat}[1]{{\mathbb{#1}}}&#10;\newcommand{\C}{\mathbb{C}}&#10;\newcommand{\congrightarrow}{\mathrel{\stackrel{&#10;           \raisebox{.5ex}{$\scriptstyle\cong\,$}}{&#10;           \raisebox{0ex}[0ex][0ex]{$\rightarrow$}}}}&#10;\newcommand{\iso}{\congrightarrow}&#10;\newcommand{\twocl}{\Rightarrow}&#10;%\newcommand{\place}{\mbox{$-$}} % place holder&#10;\newcommand{\place}{\underline{\phantom{n}}\,} % place holder&#10;\newcommand{\pow}{\mathcal{P}}&#10;\newcommand{\fpow}{\pow_{\mathrm{fin.}}}&#10;\newcommand{\dist}{\mathcal{D}}&#10;\newcommand{\lift}{\mathcal{L}}&#10;\newcommand{\dcpo}{\mathbf{DCpo}}&#10;\newcommand{\dcpob}{\mathbf{DCpo}_{\bot}}&#10;\newdir{ &gt;}{{}*!/-8pt/@{&gt;}}  % for mono @{ &gt;-&gt;}&#10;\newcommand{\mono}{\rightarrowtail}&#10;\newcommand{\epi}{\twoheadrightarrow}&#10;\newcommand{\op}{\mathop{\mathrm{op}}\nolimits}&#10;\newcommand{\weg}[1]{}&#10;\newcommand{\defiff}{\;\stackrel{\mathrm{def}}&#10;      {\Longleftrightarrow}\;}&#10;\newcommand{\defeq}{\;\stackrel{\mathrm{def}}&#10;      {=}\;}&#10;\newcommand{\myQEDbox}{\Box}&#10;\newcommand{\myQED}{\hspace*{\fill}$\myQEDbox$}&#10;\newcommand{\st}{\mathsf{st}}&#10;\newcommand{\dst}{\mathsf{dst}}&#10;% for periods, base categories, etc.&#10;% e.g. #1 = -3em, #2 = 1em, #3 = \Sets&#10;\newcommand{\shifted}[3]{\save[]!&lt;#1,#2&gt;*{#3}\restore}&#10;\newcommand{\idmap}[1]{\textrm{id}_{#1}}&#10;\newcommand{\relliftop}[1]{\textrm{Rel}(#1)}&#10;\newcommand{\rellift}[2]{\relliftop{#1}(#2)}&#10;\newcommand{\Kleisli}[1]{\mathcal{K}{\kern-.2ex}\ell(#1)}&#10;\newcommand{\trace}{\mathsf{tr}}&#10;\newcommand{\tuple}{\langle\rangle}&#10;\newcommand{\beh}{\mathsf{beh}}&#10;\newcommand{\Alg}{\mathbf{Alg}}&#10;\newcommand{\lef}{\sqsubseteq_{\mathbf{fwd}}}&#10;\newcommand{\leb}{\sqsubseteq_{\mathbf{bwd}}}&#10;\newcommand{\lebf}{\sqsubseteq_{\mathbf{BF}}}&#10;\newcommand{\lefb}{\sqsubseteq_{\mathbf{FB}}}&#10;&#10;%%%%%%%%%%%%%%%%%%%%%%%%%%%%%%%%%%%%%%%%%%%%%%%%%%%%%%%&#10;%% logical connectives thanks to mr.kashima&#10;%% for the name of inference rules,&#10;%% use the one whose initial is capital&#10;%% as binary operators&#10;\newcommand{\imp}{\to}&#10;\newcommand{\Imp}{\IMP}&#10;% \newcommand{\conj}{\land}   % collides with Conjecture env. in&#10;                              % elsart.cls&#10;\def\conj{\land}&#10;\newcommand{\Conj}{\mbox{$\land$}}&#10;\newcommand{\disj}{\lor}&#10;\newcommand{\Disj}{\OR}&#10;\newcommand{\Forall}{\ALL}&#10;\newcommand{\Exists}{\EX}&#10;\newcommand{\Neg}{\NOT}&#10;%\renewcommand{\land}{\mbox{$\land$}}&#10;%\renewcommand{\lor}{\mbox{$\lor$}}&#10;\newcommand{\OR}{\mbox{$\lor$}} &#10;\newcommand{\IMP}{\mbox{$\imp$}} &#10;\newcommand{\NOT}{\mbox{$\lnot$}} &#10;\newcommand{\ALL}{\mbox{$\forall$}} &#10;\newcommand{\EX}{\mbox{$\exists$}} &#10;\newcommand{\BOT}{\mbox{$\bot$}} &#10;&#10;\begin{document}&#10;&#10;&#10;&#10;\begin{displaymath}&#10; \xymatrix@R=2em@C+1em{&#10; {F(Z{\dgreen\otimes} Z)}&#10;            \ar@{--&gt;}[rr]&#10; &amp;&#10;  {\phantom{hoge}}&#10; &amp;&#10;  {FZ}&#10; \\&#10; {Z{\dgreen\otimes} Z}&#10;            \ar[u]_{\zeta\,{\red\pmb{\otimes}}\,\zeta}&#10;            \ar@{--&gt;}[rr]_{{\blue\pmb{\parallel}}}&#10; &amp;&amp;&#10;  {Z}&#10;            \ar[u]^{\zeta}_{\text{final}}&#10;}&#10;\end{displaymath}&#10;&#10;&#10;&#10;\end{document}&#10;&#10;&#10;&#10;&#10;&#10;&#10;&#10;&#10;&#10;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309"/>
  <p:tag name="PICTUREFILESIZE" val="2084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6|13.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single]{myaccents}&#10;\usepackage{fancybox,amssymb,amstext,amsmath,&#10;stmaryrd,wasysym,verbatim,pst-tree,proof}  &#10;\usepackage[english]{babel}&#10;\usepackage[dvips,ps,all]{xy}&#10;\CompileMatrices &#10;\xyoption{v2}&#10;\xyoption{curve}&#10;\xyoption{2cell}&#10;\SelectTips{cm}{}  % Tips (of arrows) are in accordance with Computer Modern&#10;\UseAllTwocells&#10;\SilentMatrices&#10;\def\labelstyle{\textstyle}&#10;\def\twocellstyle{\textstyle}&#10;\usepackage{graphicx} % required for `\includegraphics' (yatex added)&#10;\mathversion{bold}&#10;%\usepackage{macros}&#10;\bibliographystyle{FirstInitialPlain}&#10;\renewcommand{\emph}[1]{\textbf{#1}}&#10;%\definecolor{dblue}{rgb}{.141,.188,.235}    % Dark blue      #24303C&#10;%\definecolor{mblue}{rgb}{.298,.392,.490}    % Medium blue    #4C647D&#10;\definecolor{lblue}{rgb}{.522,.592,.647}    % Light blue     #8597A5&#10;\definecolor{llblue}{rgb}{.83,.83, 1.0} % Lighter blue   #DCE4EC&#10;\newrgbcolor{peach}{.9529 .7686 .8510}     % for important point&#10;\newrgbcolor{white}{1 1 1}       % for hiding lines&#10;\newrgbcolor{lgreen}{.6 1 .6}   % for arrows&#10;\newrgbcolor{sdred}{.91 .19 .19} % slightly dark red&#10;\newrgbcolor{dgreen}{0 .6 0}&#10;\newrgbcolor{lyellow}{1 1 .65}&#10;% box for item&#10;\newcommand{\myitembox}{{\labelitemi}\quad}&#10;% \myfbox&#10;%    for (ordinary) box, for important points&#10;\newcommand{\myfbox}[1]{\psframebox*[linewidth=.2ex,linecolor=peach,framearc=.1,&#10;fillcolor=peach]{#1}}&#10;% \myfboxb&#10;%    for (ordinary) blue box, for (just) grouping&#10;\newcommand{\myfboxb}[1]{\psframebox*[linewidth=.2ex,linecolor=lblue,framearc=.1,&#10;fillcolor=llblue]{#1}}&#10;\newcommand{\myfboxy}[1]{\psframebox*[linewidth=.2ex,linecolor=lblue,framearc=.1,&#10;fillcolor=lyellow]{#1}}&#10;% \myoval for node&#10;%    #1 is the name of the node&#10;\newcommand{\myoval}[2]{\ovalnode[linewidth=.2ex,linecolor=lgreen,framearc=.2]{#1}{#2}}&#10;% \myfboxos  (my fbox on slide) for node&#10;%      #1 is the number of slides where frame appears&#10;%      #2 is the name of the node&#10;\newcommand{\myfboxos}[3]{%&#10;  \psset{linecolor=white}%&#10;  \onSlide*{#1}{\psset{linecolor=lgreen}}%&#10;  \rnode{#2}{\psframebox[linewidth=.2ex,framearc=.2]{#3}}%&#10;  \psset{linecolor=black}}&#10;\newcommand{\myovalos}[3]{%&#10;  \psset{linecolor=white}%&#10;  \onSlide*{#1}{\psset{linecolor=lgreen}}%&#10;  \rnode{#2}{\psovalbox[linewidth=.2ex,framearc=.2]{#3}}%&#10;  \psset{linecolor=black}}&#10;\newcommand{\myfboxosb}[3]{%&#10;  \psset{linecolor=white}%&#10;  \onSlide*{#1}{\psset{linecolor=lblue}}%&#10;  \rnode{#2}{\psframebox[linewidth=.2ex,framearc=.2]{#3}}%&#10;  \psset{linecolor=black}}&#10;\newcommand{\myovalosb}[3]{%&#10;  \psset{linecolor=white}%&#10;  \onSlide*{#1}{\psset{linecolor=lblue}}%&#10;  \rnode{#2}{\psovalbox[linewidth=.2ex,framearc=.2]{#3}}%&#10;  \psset{linecolor=black}}&#10;&#10;&#10;&#10;%%%%%%%%%%%%%%%%%%%%%%%%%%%%%%%%%%%%%%%%%%%%%%%%%%%%%%%%%%%%%&#10;% for this specific document&#10;\newcommand{\Sets}{\mathbf{Sets}}&#10;\newcommand{\setin}[3]{\{#1\in#2\;|\;#3\}}&#10;\newcommand{\id}{\mathrm{id}}&#10;\newcommand{\after}{\mathrel{\circ}}&#10;\newcommand{\co}{\mathrel{\circ}}&#10;\newcommand{\NNO}{{\mathbb{N}}}&#10;\newcommand{\cat}[1]{{\mathbb{#1}}}&#10;\newcommand{\C}{\mathbb{C}}&#10;\newcommand{\congrightarrow}{\mathrel{\stackrel{&#10;           \raisebox{.5ex}{$\scriptstyle\cong\,$}}{&#10;           \raisebox{0ex}[0ex][0ex]{$\rightarrow$}}}}&#10;\newcommand{\iso}{\congrightarrow}&#10;\newcommand{\twocl}{\Rightarrow}&#10;%\newcommand{\place}{\mbox{$-$}} % place holder&#10;\newcommand{\place}{\underline{\phantom{n}}\,} % place holder&#10;\newcommand{\pow}{\mathcal{P}}&#10;\newcommand{\fpow}{\pow_{\mathrm{fin.}}}&#10;\newcommand{\dist}{\mathcal{D}}&#10;\newcommand{\lift}{\mathcal{L}}&#10;\newcommand{\dcpo}{\mathbf{DCpo}}&#10;\newcommand{\dcpob}{\mathbf{DCpo}_{\bot}}&#10;\newdir{ &gt;}{{}*!/-8pt/@{&gt;}}  % for mono @{ &gt;-&gt;}&#10;\newcommand{\mono}{\rightarrowtail}&#10;\newcommand{\epi}{\twoheadrightarrow}&#10;\newcommand{\op}{\mathop{\mathrm{op}}\nolimits}&#10;\newcommand{\weg}[1]{}&#10;\newcommand{\defiff}{\;\stackrel{\mathrm{def}}&#10;      {\Longleftrightarrow}\;}&#10;\newcommand{\defeq}{\;\stackrel{\mathrm{def}}&#10;      {=}\;}&#10;\newcommand{\myQEDbox}{\Box}&#10;\newcommand{\myQED}{\hspace*{\fill}$\myQEDbox$}&#10;\newcommand{\st}{\mathsf{st}}&#10;\newcommand{\dst}{\mathsf{dst}}&#10;% for periods, base categories, etc.&#10;% e.g. #1 = -3em, #2 = 1em, #3 = \Sets&#10;\newcommand{\shifted}[3]{\save[]!&lt;#1,#2&gt;*{#3}\restore}&#10;\newcommand{\idmap}[1]{\textrm{id}_{#1}}&#10;\newcommand{\relliftop}[1]{\textrm{Rel}(#1)}&#10;\newcommand{\rellift}[2]{\relliftop{#1}(#2)}&#10;\newcommand{\Kleisli}[1]{\mathcal{K}{\kern-.2ex}\ell(#1)}&#10;\newcommand{\trace}{\mathsf{tr}}&#10;\newcommand{\tuple}{\langle\rangle}&#10;\newcommand{\beh}{\mathsf{beh}}&#10;\newcommand{\Alg}{\mathbf{Alg}}&#10;\newcommand{\lef}{\sqsubseteq_{\mathbf{fwd}}}&#10;\newcommand{\leb}{\sqsubseteq_{\mathbf{bwd}}}&#10;\newcommand{\lebf}{\sqsubseteq_{\mathbf{BF}}}&#10;\newcommand{\lefb}{\sqsubseteq_{\mathbf{FB}}}&#10;&#10;%%%%%%%%%%%%%%%%%%%%%%%%%%%%%%%%%%%%%%%%%%%%%%%%%%%%%%%&#10;%% logical connectives thanks to mr.kashima&#10;%% for the name of inference rules,&#10;%% use the one whose initial is capital&#10;%% as binary operators&#10;\newcommand{\imp}{\to}&#10;\newcommand{\Imp}{\IMP}&#10;% \newcommand{\conj}{\land}   % collides with Conjecture env. in&#10;                              % elsart.cls&#10;\def\conj{\land}&#10;\newcommand{\Conj}{\mbox{$\land$}}&#10;\newcommand{\disj}{\lor}&#10;\newcommand{\Disj}{\OR}&#10;\newcommand{\Forall}{\ALL}&#10;\newcommand{\Exists}{\EX}&#10;\newcommand{\Neg}{\NOT}&#10;%\renewcommand{\land}{\mbox{$\land$}}&#10;%\renewcommand{\lor}{\mbox{$\lor$}}&#10;\newcommand{\OR}{\mbox{$\lor$}} &#10;\newcommand{\IMP}{\mbox{$\imp$}} &#10;\newcommand{\NOT}{\mbox{$\lnot$}} &#10;\newcommand{\ALL}{\mbox{$\forall$}} &#10;\newcommand{\EX}{\mbox{$\exists$}} &#10;\newcommand{\BOT}{\mbox{$\bot$}} &#10;&#10;\begin{document}&#10;\begin{displaymath}&#10;  \beh&#10;   \biggl(     &#10;     \vcenter{\xymatrix@R=.8em{{FX}\\ {X}\ar[u]^{c}}}&#10;     {\red\pmb{\otimes}}&#10;     \vcenter{\xymatrix@R=.8em{{FY}\\ {Y}\ar[u]^{d}}}&#10;   \biggr)&#10; \quad&#10; =&#10; \quad&#10; \beh&#10;   \biggl(     &#10;     \vcenter{\xymatrix@R=.8em{{FX}\\ {X}\ar[u]^{c}}}&#10;   \biggr)&#10;     {\blue \;\pmb{\bigg\|}\;}&#10; \beh&#10;   \biggl(     &#10;     \vcenter{\xymatrix@R=.8em{{FY}\\ {Y}\ar[u]^{d}}}&#10;   \biggr)&#10;\end{displaymath}&#10;&#10;\end{document}&#10;"/>
  <p:tag name="EXTERNALNAME" val="TP_tmp"/>
  <p:tag name="BLEND" val="0"/>
  <p:tag name="TRANSPARENT" val="1"/>
  <p:tag name="RESOLUTION" val="600"/>
  <p:tag name="WORKAROUNDTRANSPARENCYBUG" val="0"/>
  <p:tag name="ALLOWFONTSUBSTITUTION" val="0"/>
  <p:tag name="BITMAPFORMAT" val="png256"/>
  <p:tag name="ORIGWIDTH" val="489"/>
  <p:tag name="PICTUREFILESIZE" val="2598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%\usepackage[single]{myaccents}&#10;\usepackage{fancybox,amssymb,amstext,amsmath,&#10;stmaryrd,wasysym,verbatim,pst-tree,proof}  &#10;\usepackage[english]{babel}&#10;\usepackage[dvips,ps,all]{xy}&#10;\CompileMatrices &#10;\xyoption{v2}&#10;\xyoption{curve}&#10;\xyoption{2cell}&#10;\SelectTips{cm}{}  % Tips (of arrows) are in accordance with Computer Modern&#10;\UseAllTwocells&#10;\SilentMatrices&#10;\def\labelstyle{\textstyle}&#10;\def\twocellstyle{\textstyle}&#10;\usepackage{graphicx} % required for `\includegraphics' (yatex added)&#10;\mathversion{bold}&#10;%\usepackage{macros}&#10;\bibliographystyle{FirstInitialPlain}&#10;\renewcommand{\emph}[1]{\textbf{#1}}&#10;%\definecolor{dblue}{rgb}{.141,.188,.235}    % Dark blue      #24303C&#10;%\definecolor{mblue}{rgb}{.298,.392,.490}    % Medium blue    #4C647D&#10;\definecolor{lblue}{rgb}{.522,.592,.647}    % Light blue     #8597A5&#10;\definecolor{llblue}{rgb}{.83,.83, 1.0} % Lighter blue   #DCE4EC&#10;\newrgbcolor{peach}{.9529 .7686 .8510}     % for important point&#10;\newrgbcolor{white}{1 1 1}       % for hiding lines&#10;\newrgbcolor{lgreen}{.6 1 .6}   % for arrows&#10;\newrgbcolor{sdred}{.91 .19 .19} % slightly dark red&#10;\newrgbcolor{dgreen}{0 .6 0}&#10;\newrgbcolor{lyellow}{1 1 .65}&#10;% box for item&#10;\newcommand{\myitembox}{{\labelitemi}\quad}&#10;% \myfbox&#10;%    for (ordinary) box, for important points&#10;\newcommand{\myfbox}[1]{\psframebox*[linewidth=.2ex,linecolor=peach,framearc=.1,&#10;fillcolor=peach]{#1}}&#10;% \myfboxb&#10;%    for (ordinary) blue box, for (just) grouping&#10;\newcommand{\myfboxb}[1]{\psframebox*[linewidth=.2ex,linecolor=lblue,framearc=.1,&#10;fillcolor=llblue]{#1}}&#10;\newcommand{\myfboxy}[1]{\psframebox*[linewidth=.2ex,linecolor=lblue,framearc=.1,&#10;fillcolor=lyellow]{#1}}&#10;% \myoval for node&#10;%    #1 is the name of the node&#10;\newcommand{\myoval}[2]{\ovalnode[linewidth=.2ex,linecolor=lgreen,framearc=.2]{#1}{#2}}&#10;% \myfboxos  (my fbox on slide) for node&#10;%      #1 is the number of slides where frame appears&#10;%      #2 is the name of the node&#10;\newcommand{\myfboxos}[3]{%&#10;  \psset{linecolor=white}%&#10;  \onSlide*{#1}{\psset{linecolor=lgreen}}%&#10;  \rnode{#2}{\psframebox[linewidth=.2ex,framearc=.2]{#3}}%&#10;  \psset{linecolor=black}}&#10;\newcommand{\myovalos}[3]{%&#10;  \psset{linecolor=white}%&#10;  \onSlide*{#1}{\psset{linecolor=lgreen}}%&#10;  \rnode{#2}{\psovalbox[linewidth=.2ex,framearc=.2]{#3}}%&#10;  \psset{linecolor=black}}&#10;\newcommand{\myfboxosb}[3]{%&#10;  \psset{linecolor=white}%&#10;  \onSlide*{#1}{\psset{linecolor=lblue}}%&#10;  \rnode{#2}{\psframebox[linewidth=.2ex,framearc=.2]{#3}}%&#10;  \psset{linecolor=black}}&#10;\newcommand{\myovalosb}[3]{%&#10;  \psset{linecolor=white}%&#10;  \onSlide*{#1}{\psset{linecolor=lblue}}%&#10;  \rnode{#2}{\psovalbox[linewidth=.2ex,framearc=.2]{#3}}%&#10;  \psset{linecolor=black}}&#10;&#10;&#10;&#10;%%%%%%%%%%%%%%%%%%%%%%%%%%%%%%%%%%%%%%%%%%%%%%%%%%%%%%%%%%%%%&#10;% for this specific document&#10;\newcommand{\Sets}{\mathbf{Sets}}&#10;\newcommand{\setin}[3]{\{#1\in#2\;|\;#3\}}&#10;\newcommand{\id}{\mathrm{id}}&#10;\newcommand{\after}{\mathrel{\circ}}&#10;\newcommand{\co}{\mathrel{\circ}}&#10;\newcommand{\NNO}{{\mathbb{N}}}&#10;\newcommand{\cat}[1]{{\mathbb{#1}}}&#10;\newcommand{\C}{\mathbb{C}}&#10;\newcommand{\congrightarrow}{\mathrel{\stackrel{&#10;           \raisebox{.5ex}{$\scriptstyle\cong\,$}}{&#10;           \raisebox{0ex}[0ex][0ex]{$\rightarrow$}}}}&#10;\newcommand{\iso}{\congrightarrow}&#10;\newcommand{\twocl}{\Rightarrow}&#10;%\newcommand{\place}{\mbox{$-$}} % place holder&#10;\newcommand{\place}{\underline{\phantom{n}}\,} % place holder&#10;\newcommand{\pow}{\mathcal{P}}&#10;\newcommand{\fpow}{\pow_{\mathrm{fin.}}}&#10;\newcommand{\dist}{\mathcal{D}}&#10;\newcommand{\lift}{\mathcal{L}}&#10;\newcommand{\dcpo}{\mathbf{DCpo}}&#10;\newcommand{\dcpob}{\mathbf{DCpo}_{\bot}}&#10;\newdir{ &gt;}{{}*!/-8pt/@{&gt;}}  % for mono @{ &gt;-&gt;}&#10;\newcommand{\mono}{\rightarrowtail}&#10;\newcommand{\epi}{\twoheadrightarrow}&#10;\newcommand{\op}{\mathop{\mathrm{op}}\nolimits}&#10;\newcommand{\weg}[1]{}&#10;\newcommand{\defiff}{\;\stackrel{\mathrm{def}}&#10;      {\Longleftrightarrow}\;}&#10;\newcommand{\defeq}{\;\stackrel{\mathrm{def}}&#10;      {=}\;}&#10;\newcommand{\myQEDbox}{\Box}&#10;\newcommand{\myQED}{\hspace*{\fill}$\myQEDbox$}&#10;\newcommand{\st}{\mathsf{st}}&#10;\newcommand{\dst}{\mathsf{dst}}&#10;% for periods, base categories, etc.&#10;% e.g. #1 = -3em, #2 = 1em, #3 = \Sets&#10;\newcommand{\shifted}[3]{\save[]!&lt;#1,#2&gt;*{#3}\restore}&#10;\newcommand{\idmap}[1]{\textrm{id}_{#1}}&#10;\newcommand{\relliftop}[1]{\textrm{Rel}(#1)}&#10;\newcommand{\rellift}[2]{\relliftop{#1}(#2)}&#10;\newcommand{\Kleisli}[1]{\mathcal{K}{\kern-.2ex}\ell(#1)}&#10;\newcommand{\trace}{\mathsf{tr}}&#10;\newcommand{\tuple}{\langle\rangle}&#10;\newcommand{\beh}{\mathsf{beh}}&#10;\newcommand{\Alg}{\mathbf{Alg}}&#10;\newcommand{\lef}{\sqsubseteq_{\mathbf{fwd}}}&#10;\newcommand{\leb}{\sqsubseteq_{\mathbf{bwd}}}&#10;\newcommand{\lebf}{\sqsubseteq_{\mathbf{BF}}}&#10;\newcommand{\lefb}{\sqsubseteq_{\mathbf{FB}}}&#10;&#10;%%%%%%%%%%%%%%%%%%%%%%%%%%%%%%%%%%%%%%%%%%%%%%%%%%%%%%%&#10;%% logical connectives thanks to mr.kashima&#10;%% for the name of inference rules,&#10;%% use the one whose initial is capital&#10;%% as binary operators&#10;\newcommand{\imp}{\to}&#10;\newcommand{\Imp}{\IMP}&#10;% \newcommand{\conj}{\land}   % collides with Conjecture env. in&#10;                              % elsart.cls&#10;\def\conj{\land}&#10;\newcommand{\Conj}{\mbox{$\land$}}&#10;\newcommand{\disj}{\lor}&#10;\newcommand{\Disj}{\OR}&#10;\newcommand{\Forall}{\ALL}&#10;\newcommand{\Exists}{\EX}&#10;\newcommand{\Neg}{\NOT}&#10;%\renewcommand{\land}{\mbox{$\land$}}&#10;%\renewcommand{\lor}{\mbox{$\lor$}}&#10;\newcommand{\OR}{\mbox{$\lor$}} &#10;\newcommand{\IMP}{\mbox{$\imp$}} &#10;\newcommand{\NOT}{\mbox{$\lnot$}} &#10;\newcommand{\ALL}{\mbox{$\forall$}} &#10;\newcommand{\EX}{\mbox{$\exists$}} &#10;\newcommand{\BOT}{\mbox{$\bot$}} &#10;&#10;\begin{document}&#10;&#10;&#10;&#10;\begin{displaymath}&#10; \xymatrix@R=2em@C+1em{&#10; {F(Z{\dgreen\otimes} Z)}&#10;            \ar@{--&gt;}[rr]&#10; &amp;&#10;  {\phantom{hoge}}&#10; &amp;&#10;  {FZ}&#10; \\&#10; {Z{\dgreen\otimes} Z}&#10;            \ar[u]_{\zeta\,{\red\pmb{\otimes}}\,\zeta}&#10;            \ar@{--&gt;}[rr]_{{\blue\pmb{\parallel}}}&#10; &amp;&amp;&#10;  {Z}&#10;            \ar[u]^{\zeta}_{\text{final}}&#10;}&#10;\end{displaymath}&#10;&#10;&#10;&#10;\end{document}&#10;&#10;&#10;&#10;&#10;&#10;&#10;&#10;&#10;&#10;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309"/>
  <p:tag name="PICTUREFILESIZE" val="2084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single]{myaccents}&#10;\usepackage{fancybox,amssymb,amstext,amsmath,&#10;stmaryrd,wasysym,verbatim,pst-tree,proof}  &#10;\usepackage[english]{babel}&#10;\usepackage[dvips,ps,all]{xy}&#10;\CompileMatrices &#10;\xyoption{v2}&#10;\xyoption{curve}&#10;\xyoption{2cell}&#10;\SelectTips{cm}{}  % Tips (of arrows) are in accordance with Computer Modern&#10;\UseAllTwocells&#10;\SilentMatrices&#10;\def\labelstyle{\textstyle}&#10;\def\twocellstyle{\textstyle}&#10;\usepackage{graphicx} % required for `\includegraphics' (yatex added)&#10;\mathversion{bold}&#10;%\usepackage{macros}&#10;\bibliographystyle{FirstInitialPlain}&#10;\renewcommand{\emph}[1]{\textbf{#1}}&#10;%\definecolor{dblue}{rgb}{.141,.188,.235}    % Dark blue      #24303C&#10;%\definecolor{mblue}{rgb}{.298,.392,.490}    % Medium blue    #4C647D&#10;\definecolor{lblue}{rgb}{.522,.592,.647}    % Light blue     #8597A5&#10;\definecolor{llblue}{rgb}{.83,.83, 1.0} % Lighter blue   #DCE4EC&#10;\newrgbcolor{peach}{.9529 .7686 .8510}     % for important point&#10;\newrgbcolor{white}{1 1 1}       % for hiding lines&#10;\newrgbcolor{lgreen}{.6 1 .6}   % for arrows&#10;\newrgbcolor{sdred}{.91 .19 .19} % slightly dark red&#10;\newrgbcolor{dgreen}{0 .6 0}&#10;\newrgbcolor{lyellow}{1 1 .65}&#10;% box for item&#10;\newcommand{\myitembox}{{\labelitemi}\quad}&#10;% \myfbox&#10;%    for (ordinary) box, for important points&#10;\newcommand{\myfbox}[1]{\psframebox*[linewidth=.2ex,linecolor=peach,framearc=.1,&#10;fillcolor=peach]{#1}}&#10;% \myfboxb&#10;%    for (ordinary) blue box, for (just) grouping&#10;\newcommand{\myfboxb}[1]{\psframebox*[linewidth=.2ex,linecolor=lblue,framearc=.1,&#10;fillcolor=llblue]{#1}}&#10;\newcommand{\myfboxy}[1]{\psframebox*[linewidth=.2ex,linecolor=lblue,framearc=.1,&#10;fillcolor=lyellow]{#1}}&#10;% \myoval for node&#10;%    #1 is the name of the node&#10;\newcommand{\myoval}[2]{\ovalnode[linewidth=.2ex,linecolor=lgreen,framearc=.2]{#1}{#2}}&#10;% \myfboxos  (my fbox on slide) for node&#10;%      #1 is the number of slides where frame appears&#10;%      #2 is the name of the node&#10;\newcommand{\myfboxos}[3]{%&#10;  \psset{linecolor=white}%&#10;  \onSlide*{#1}{\psset{linecolor=lgreen}}%&#10;  \rnode{#2}{\psframebox[linewidth=.2ex,framearc=.2]{#3}}%&#10;  \psset{linecolor=black}}&#10;\newcommand{\myovalos}[3]{%&#10;  \psset{linecolor=white}%&#10;  \onSlide*{#1}{\psset{linecolor=lgreen}}%&#10;  \rnode{#2}{\psovalbox[linewidth=.2ex,framearc=.2]{#3}}%&#10;  \psset{linecolor=black}}&#10;\newcommand{\myfboxosb}[3]{%&#10;  \psset{linecolor=white}%&#10;  \onSlide*{#1}{\psset{linecolor=lblue}}%&#10;  \rnode{#2}{\psframebox[linewidth=.2ex,framearc=.2]{#3}}%&#10;  \psset{linecolor=black}}&#10;\newcommand{\myovalosb}[3]{%&#10;  \psset{linecolor=white}%&#10;  \onSlide*{#1}{\psset{linecolor=lblue}}%&#10;  \rnode{#2}{\psovalbox[linewidth=.2ex,framearc=.2]{#3}}%&#10;  \psset{linecolor=black}}&#10;&#10;&#10;&#10;%%%%%%%%%%%%%%%%%%%%%%%%%%%%%%%%%%%%%%%%%%%%%%%%%%%%%%%%%%%%%&#10;% for this specific document&#10;\newcommand{\Sets}{\mathbf{Sets}}&#10;\newcommand{\setin}[3]{\{#1\in#2\;|\;#3\}}&#10;\newcommand{\id}{\mathrm{id}}&#10;\newcommand{\after}{\mathrel{\circ}}&#10;\newcommand{\co}{\mathrel{\circ}}&#10;\newcommand{\NNO}{{\mathbb{N}}}&#10;\newcommand{\cat}[1]{{\mathbb{#1}}}&#10;\newcommand{\C}{\mathbb{C}}&#10;\newcommand{\congrightarrow}{\mathrel{\stackrel{&#10;           \raisebox{.5ex}{$\scriptstyle\cong\,$}}{&#10;           \raisebox{0ex}[0ex][0ex]{$\rightarrow$}}}}&#10;\newcommand{\iso}{\congrightarrow}&#10;\newcommand{\twocl}{\Rightarrow}&#10;%\newcommand{\place}{\mbox{$-$}} % place holder&#10;\newcommand{\place}{\underline{\phantom{n}}\,} % place holder&#10;\newcommand{\pow}{\mathcal{P}}&#10;\newcommand{\fpow}{\pow_{\mathrm{fin.}}}&#10;\newcommand{\dist}{\mathcal{D}}&#10;\newcommand{\lift}{\mathcal{L}}&#10;\newcommand{\dcpo}{\mathbf{DCpo}}&#10;\newcommand{\dcpob}{\mathbf{DCpo}_{\bot}}&#10;\newdir{ &gt;}{{}*!/-8pt/@{&gt;}}  % for mono @{ &gt;-&gt;}&#10;\newcommand{\mono}{\rightarrowtail}&#10;\newcommand{\epi}{\twoheadrightarrow}&#10;\newcommand{\op}{\mathop{\mathrm{op}}\nolimits}&#10;\newcommand{\weg}[1]{}&#10;\newcommand{\defiff}{\;\stackrel{\mathrm{def}}&#10;      {\Longleftrightarrow}\;}&#10;\newcommand{\defeq}{\;\stackrel{\mathrm{def}}&#10;      {=}\;}&#10;\newcommand{\myQEDbox}{\Box}&#10;\newcommand{\myQED}{\hspace*{\fill}$\myQEDbox$}&#10;\newcommand{\st}{\mathsf{st}}&#10;\newcommand{\dst}{\mathsf{dst}}&#10;% for periods, base categories, etc.&#10;% e.g. #1 = -3em, #2 = 1em, #3 = \Sets&#10;\newcommand{\shifted}[3]{\save[]!&lt;#1,#2&gt;*{#3}\restore}&#10;\newcommand{\idmap}[1]{\textrm{id}_{#1}}&#10;\newcommand{\relliftop}[1]{\textrm{Rel}(#1)}&#10;\newcommand{\rellift}[2]{\relliftop{#1}(#2)}&#10;\newcommand{\Kleisli}[1]{\mathcal{K}{\kern-.2ex}\ell(#1)}&#10;\newcommand{\trace}{\mathsf{tr}}&#10;\newcommand{\tuple}{\langle\rangle}&#10;\newcommand{\beh}{\mathsf{beh}}&#10;\newcommand{\Alg}{\mathbf{Alg}}&#10;\newcommand{\lef}{\sqsubseteq_{\mathbf{fwd}}}&#10;\newcommand{\leb}{\sqsubseteq_{\mathbf{bwd}}}&#10;\newcommand{\lebf}{\sqsubseteq_{\mathbf{BF}}}&#10;\newcommand{\lefb}{\sqsubseteq_{\mathbf{FB}}}&#10;&#10;%%%%%%%%%%%%%%%%%%%%%%%%%%%%%%%%%%%%%%%%%%%%%%%%%%%%%%%&#10;%% logical connectives thanks to mr.kashima&#10;%% for the name of inference rules,&#10;%% use the one whose initial is capital&#10;%% as binary operators&#10;\newcommand{\imp}{\to}&#10;\newcommand{\Imp}{\IMP}&#10;% \newcommand{\conj}{\land}   % collides with Conjecture env. in&#10;                              % elsart.cls&#10;\def\conj{\land}&#10;\newcommand{\Conj}{\mbox{$\land$}}&#10;\newcommand{\disj}{\lor}&#10;\newcommand{\Disj}{\OR}&#10;\newcommand{\Forall}{\ALL}&#10;\newcommand{\Exists}{\EX}&#10;\newcommand{\Neg}{\NOT}&#10;%\renewcommand{\land}{\mbox{$\land$}}&#10;%\renewcommand{\lor}{\mbox{$\lor$}}&#10;\newcommand{\OR}{\mbox{$\lor$}} &#10;\newcommand{\IMP}{\mbox{$\imp$}} &#10;\newcommand{\NOT}{\mbox{$\lnot$}} &#10;\newcommand{\ALL}{\mbox{$\forall$}} &#10;\newcommand{\EX}{\mbox{$\exists$}} &#10;\newcommand{\BOT}{\mbox{$\bot$}} &#10;&#10;\begin{document}&#10;&#10;&#10;\begin{displaymath}&#10; \xymatrix@C+3em{&#10;  {2}&#10;         \ar[d]^{\mathsf{m}}&#10; \\&#10;  {1}&#10;}&#10;\end{displaymath}&#10;&#10;\end{document}&#10;"/>
  <p:tag name="EXTERNALNAME" val="TP_tmp"/>
  <p:tag name="BLEND" val="0"/>
  <p:tag name="TRANSPARENT" val="1"/>
  <p:tag name="RESOLUTION" val="600"/>
  <p:tag name="WORKAROUNDTRANSPARENCYBUG" val="0"/>
  <p:tag name="ALLOWFONTSUBSTITUTION" val="0"/>
  <p:tag name="BITMAPFORMAT" val="png256"/>
  <p:tag name="ORIGWIDTH" val="26"/>
  <p:tag name="PICTUREFILESIZE" val="234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single]{myaccents}&#10;\usepackage{fancybox,amssymb,amstext,amsmath,&#10;stmaryrd,wasysym,verbatim,pst-tree,proof}  &#10;\usepackage[english]{babel}&#10;\usepackage[dvips,ps,all]{xy}&#10;\CompileMatrices &#10;\xyoption{v2}&#10;\xyoption{curve}&#10;\xyoption{2cell}&#10;\SelectTips{cm}{}  % Tips (of arrows) are in accordance with Computer Modern&#10;\UseAllTwocells&#10;\SilentMatrices&#10;\def\labelstyle{\textstyle}&#10;\def\twocellstyle{\textstyle}&#10;\usepackage{graphicx} % required for `\includegraphics' (yatex added)&#10;\mathversion{bold}&#10;%\usepackage{macros}&#10;\bibliographystyle{FirstInitialPlain}&#10;\renewcommand{\emph}[1]{\textbf{#1}}&#10;%\definecolor{dblue}{rgb}{.141,.188,.235}    % Dark blue      #24303C&#10;%\definecolor{mblue}{rgb}{.298,.392,.490}    % Medium blue    #4C647D&#10;\definecolor{lblue}{rgb}{.522,.592,.647}    % Light blue     #8597A5&#10;\definecolor{llblue}{rgb}{.83,.83, 1.0} % Lighter blue   #DCE4EC&#10;\newrgbcolor{peach}{.9529 .7686 .8510}     % for important point&#10;\newrgbcolor{white}{1 1 1}       % for hiding lines&#10;\newrgbcolor{lgreen}{.6 1 .6}   % for arrows&#10;\newrgbcolor{sdred}{.91 .19 .19} % slightly dark red&#10;\newrgbcolor{dgreen}{0 .6 0}&#10;\newrgbcolor{lyellow}{1 1 .65}&#10;% box for item&#10;\newcommand{\myitembox}{{\labelitemi}\quad}&#10;% \myfbox&#10;%    for (ordinary) box, for important points&#10;\newcommand{\myfbox}[1]{\psframebox*[linewidth=.2ex,linecolor=peach,framearc=.1,&#10;fillcolor=peach]{#1}}&#10;% \myfboxb&#10;%    for (ordinary) blue box, for (just) grouping&#10;\newcommand{\myfboxb}[1]{\psframebox*[linewidth=.2ex,linecolor=lblue,framearc=.1,&#10;fillcolor=llblue]{#1}}&#10;\newcommand{\myfboxy}[1]{\psframebox*[linewidth=.2ex,linecolor=lblue,framearc=.1,&#10;fillcolor=lyellow]{#1}}&#10;% \myoval for node&#10;%    #1 is the name of the node&#10;\newcommand{\myoval}[2]{\ovalnode[linewidth=.2ex,linecolor=lgreen,framearc=.2]{#1}{#2}}&#10;% \myfboxos  (my fbox on slide) for node&#10;%      #1 is the number of slides where frame appears&#10;%      #2 is the name of the node&#10;\newcommand{\myfboxos}[3]{%&#10;  \psset{linecolor=white}%&#10;  \onSlide*{#1}{\psset{linecolor=lgreen}}%&#10;  \rnode{#2}{\psframebox[linewidth=.2ex,framearc=.2]{#3}}%&#10;  \psset{linecolor=black}}&#10;\newcommand{\myovalos}[3]{%&#10;  \psset{linecolor=white}%&#10;  \onSlide*{#1}{\psset{linecolor=lgreen}}%&#10;  \rnode{#2}{\psovalbox[linewidth=.2ex,framearc=.2]{#3}}%&#10;  \psset{linecolor=black}}&#10;\newcommand{\myfboxosb}[3]{%&#10;  \psset{linecolor=white}%&#10;  \onSlide*{#1}{\psset{linecolor=lblue}}%&#10;  \rnode{#2}{\psframebox[linewidth=.2ex,framearc=.2]{#3}}%&#10;  \psset{linecolor=black}}&#10;\newcommand{\myovalosb}[3]{%&#10;  \psset{linecolor=white}%&#10;  \onSlide*{#1}{\psset{linecolor=lblue}}%&#10;  \rnode{#2}{\psovalbox[linewidth=.2ex,framearc=.2]{#3}}%&#10;  \psset{linecolor=black}}&#10;&#10;&#10;&#10;%%%%%%%%%%%%%%%%%%%%%%%%%%%%%%%%%%%%%%%%%%%%%%%%%%%%%%%%%%%%%&#10;% for this specific document&#10;\newcommand{\Sets}{\mathbf{Sets}}&#10;\newcommand{\setin}[3]{\{#1\in#2\;|\;#3\}}&#10;\newcommand{\id}{\mathrm{id}}&#10;\newcommand{\after}{\mathrel{\circ}}&#10;\newcommand{\co}{\mathrel{\circ}}&#10;\newcommand{\NNO}{{\mathbb{N}}}&#10;\newcommand{\cat}[1]{{\mathbb{#1}}}&#10;\newcommand{\C}{\mathbb{C}}&#10;\newcommand{\congrightarrow}{\mathrel{\stackrel{&#10;           \raisebox{.5ex}{$\scriptstyle\cong\,$}}{&#10;           \raisebox{0ex}[0ex][0ex]{$\rightarrow$}}}}&#10;\newcommand{\iso}{\congrightarrow}&#10;\newcommand{\twocl}{\Rightarrow}&#10;%\newcommand{\place}{\mbox{$-$}} % place holder&#10;\newcommand{\place}{\underline{\phantom{n}}\,} % place holder&#10;\newcommand{\pow}{\mathcal{P}}&#10;\newcommand{\fpow}{\pow_{\mathrm{fin.}}}&#10;\newcommand{\dist}{\mathcal{D}}&#10;\newcommand{\lift}{\mathcal{L}}&#10;\newcommand{\dcpo}{\mathbf{DCpo}}&#10;\newcommand{\dcpob}{\mathbf{DCpo}_{\bot}}&#10;\newdir{ &gt;}{{}*!/-8pt/@{&gt;}}  % for mono @{ &gt;-&gt;}&#10;\newcommand{\mono}{\rightarrowtail}&#10;\newcommand{\epi}{\twoheadrightarrow}&#10;\newcommand{\op}{\mathop{\mathrm{op}}\nolimits}&#10;\newcommand{\weg}[1]{}&#10;\newcommand{\defiff}{\;\stackrel{\mathrm{def}}&#10;      {\Longleftrightarrow}\;}&#10;\newcommand{\defeq}{\;\stackrel{\mathrm{def}}&#10;      {=}\;}&#10;\newcommand{\myQEDbox}{\Box}&#10;\newcommand{\myQED}{\hspace*{\fill}$\myQEDbox$}&#10;\newcommand{\st}{\mathsf{st}}&#10;\newcommand{\dst}{\mathsf{dst}}&#10;% for periods, base categories, etc.&#10;% e.g. #1 = -3em, #2 = 1em, #3 = \Sets&#10;\newcommand{\shifted}[3]{\save[]!&lt;#1,#2&gt;*{#3}\restore}&#10;\newcommand{\idmap}[1]{\textrm{id}_{#1}}&#10;\newcommand{\relliftop}[1]{\textrm{Rel}(#1)}&#10;\newcommand{\rellift}[2]{\relliftop{#1}(#2)}&#10;\newcommand{\Kleisli}[1]{\mathcal{K}{\kern-.2ex}\ell(#1)}&#10;\newcommand{\trace}{\mathsf{tr}}&#10;\newcommand{\tuple}{\langle\rangle}&#10;\newcommand{\beh}{\mathsf{beh}}&#10;\newcommand{\Alg}{\mathbf{Alg}}&#10;\newcommand{\lef}{\sqsubseteq_{\mathbf{fwd}}}&#10;\newcommand{\leb}{\sqsubseteq_{\mathbf{bwd}}}&#10;\newcommand{\lebf}{\sqsubseteq_{\mathbf{BF}}}&#10;\newcommand{\lefb}{\sqsubseteq_{\mathbf{FB}}}&#10;&#10;%%%%%%%%%%%%%%%%%%%%%%%%%%%%%%%%%%%%%%%%%%%%%%%%%%%%%%%&#10;%% logical connectives thanks to mr.kashima&#10;%% for the name of inference rules,&#10;%% use the one whose initial is capital&#10;%% as binary operators&#10;\newcommand{\imp}{\to}&#10;\newcommand{\Imp}{\IMP}&#10;% \newcommand{\conj}{\land}   % collides with Conjecture env. in&#10;                              % elsart.cls&#10;\def\conj{\land}&#10;\newcommand{\Conj}{\mbox{$\land$}}&#10;\newcommand{\disj}{\lor}&#10;\newcommand{\Disj}{\OR}&#10;\newcommand{\Forall}{\ALL}&#10;\newcommand{\Exists}{\EX}&#10;\newcommand{\Neg}{\NOT}&#10;%\renewcommand{\land}{\mbox{$\land$}}&#10;%\renewcommand{\lor}{\mbox{$\lor$}}&#10;\newcommand{\OR}{\mbox{$\lor$}} &#10;\newcommand{\IMP}{\mbox{$\imp$}} &#10;\newcommand{\NOT}{\mbox{$\lnot$}} &#10;\newcommand{\ALL}{\mbox{$\forall$}} &#10;\newcommand{\EX}{\mbox{$\exists$}} &#10;\newcommand{\BOT}{\mbox{$\bot$}} &#10;&#10;\begin{document}&#10;&#10;&#10;\begin{displaymath}&#10; \xymatrix@C+3em{&#10;  {0}&#10;         \ar[d]^{\mathsf{e}}&#10; \\&#10;  {1}&#10;}&#10;\end{displaymath}&#10;&#10;\end{document}&#10;"/>
  <p:tag name="EXTERNALNAME" val="TP_tmp"/>
  <p:tag name="BLEND" val="0"/>
  <p:tag name="TRANSPARENT" val="1"/>
  <p:tag name="RESOLUTION" val="600"/>
  <p:tag name="WORKAROUNDTRANSPARENCYBUG" val="0"/>
  <p:tag name="ALLOWFONTSUBSTITUTION" val="0"/>
  <p:tag name="BITMAPFORMAT" val="png256"/>
  <p:tag name="ORIGWIDTH" val="19"/>
  <p:tag name="PICTUREFILESIZE" val="207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single]{myaccents}&#10;\usepackage{fancybox,amssymb,amstext,amsmath,&#10;stmaryrd,wasysym,verbatim,pst-tree,proof}  &#10;\usepackage[english]{babel}&#10;\usepackage[dvips,ps,all]{xy}&#10;\CompileMatrices &#10;\xyoption{v2}&#10;\xyoption{curve}&#10;\xyoption{2cell}&#10;\SelectTips{cm}{}  % Tips (of arrows) are in accordance with Computer Modern&#10;\UseAllTwocells&#10;\SilentMatrices&#10;\def\labelstyle{\textstyle}&#10;\def\twocellstyle{\textstyle}&#10;\usepackage{graphicx} % required for `\includegraphics' (yatex added)&#10;\mathversion{bold}&#10;%\usepackage{macros}&#10;\bibliographystyle{FirstInitialPlain}&#10;\renewcommand{\emph}[1]{\textbf{#1}}&#10;%\definecolor{dblue}{rgb}{.141,.188,.235}    % Dark blue      #24303C&#10;%\definecolor{mblue}{rgb}{.298,.392,.490}    % Medium blue    #4C647D&#10;\definecolor{lblue}{rgb}{.522,.592,.647}    % Light blue     #8597A5&#10;\definecolor{llblue}{rgb}{.83,.83, 1.0} % Lighter blue   #DCE4EC&#10;\newrgbcolor{peach}{.9529 .7686 .8510}     % for important point&#10;\newrgbcolor{white}{1 1 1}       % for hiding lines&#10;\newrgbcolor{lgreen}{.6 1 .6}   % for arrows&#10;\newrgbcolor{sdred}{.91 .19 .19} % slightly dark red&#10;\newrgbcolor{dgreen}{0 .6 0}&#10;\newrgbcolor{lyellow}{1 1 .65}&#10;% box for item&#10;\newcommand{\myitembox}{{\labelitemi}\quad}&#10;% \myfbox&#10;%    for (ordinary) box, for important points&#10;\newcommand{\myfbox}[1]{\psframebox*[linewidth=.2ex,linecolor=peach,framearc=.1,&#10;fillcolor=peach]{#1}}&#10;% \myfboxb&#10;%    for (ordinary) blue box, for (just) grouping&#10;\newcommand{\myfboxb}[1]{\psframebox*[linewidth=.2ex,linecolor=lblue,framearc=.1,&#10;fillcolor=llblue]{#1}}&#10;\newcommand{\myfboxy}[1]{\psframebox*[linewidth=.2ex,linecolor=lblue,framearc=.1,&#10;fillcolor=lyellow]{#1}}&#10;% \myoval for node&#10;%    #1 is the name of the node&#10;\newcommand{\myoval}[2]{\ovalnode[linewidth=.2ex,linecolor=lgreen,framearc=.2]{#1}{#2}}&#10;% \myfboxos  (my fbox on slide) for node&#10;%      #1 is the number of slides where frame appears&#10;%      #2 is the name of the node&#10;\newcommand{\myfboxos}[3]{%&#10;  \psset{linecolor=white}%&#10;  \onSlide*{#1}{\psset{linecolor=lgreen}}%&#10;  \rnode{#2}{\psframebox[linewidth=.2ex,framearc=.2]{#3}}%&#10;  \psset{linecolor=black}}&#10;\newcommand{\myovalos}[3]{%&#10;  \psset{linecolor=white}%&#10;  \onSlide*{#1}{\psset{linecolor=lgreen}}%&#10;  \rnode{#2}{\psovalbox[linewidth=.2ex,framearc=.2]{#3}}%&#10;  \psset{linecolor=black}}&#10;\newcommand{\myfboxosb}[3]{%&#10;  \psset{linecolor=white}%&#10;  \onSlide*{#1}{\psset{linecolor=lblue}}%&#10;  \rnode{#2}{\psframebox[linewidth=.2ex,framearc=.2]{#3}}%&#10;  \psset{linecolor=black}}&#10;\newcommand{\myovalosb}[3]{%&#10;  \psset{linecolor=white}%&#10;  \onSlide*{#1}{\psset{linecolor=lblue}}%&#10;  \rnode{#2}{\psovalbox[linewidth=.2ex,framearc=.2]{#3}}%&#10;  \psset{linecolor=black}}&#10;&#10;&#10;&#10;%%%%%%%%%%%%%%%%%%%%%%%%%%%%%%%%%%%%%%%%%%%%%%%%%%%%%%%%%%%%%&#10;% for this specific document&#10;\newcommand{\Sets}{\mathbf{Sets}}&#10;\newcommand{\setin}[3]{\{#1\in#2\;|\;#3\}}&#10;\newcommand{\id}{\mathrm{id}}&#10;\newcommand{\after}{\mathrel{\circ}}&#10;\newcommand{\co}{\mathrel{\circ}}&#10;\newcommand{\NNO}{{\mathbb{N}}}&#10;\newcommand{\cat}[1]{{\mathbb{#1}}}&#10;\newcommand{\C}{\mathbb{C}}&#10;\newcommand{\congrightarrow}{\mathrel{\stackrel{&#10;           \raisebox{.5ex}{$\scriptstyle\cong\,$}}{&#10;           \raisebox{0ex}[0ex][0ex]{$\rightarrow$}}}}&#10;\newcommand{\iso}{\congrightarrow}&#10;\newcommand{\twocl}{\Rightarrow}&#10;%\newcommand{\place}{\mbox{$-$}} % place holder&#10;\newcommand{\place}{\underline{\phantom{n}}\,} % place holder&#10;\newcommand{\pow}{\mathcal{P}}&#10;\newcommand{\fpow}{\pow_{\mathrm{fin.}}}&#10;\newcommand{\dist}{\mathcal{D}}&#10;\newcommand{\lift}{\mathcal{L}}&#10;\newcommand{\dcpo}{\mathbf{DCpo}}&#10;\newcommand{\dcpob}{\mathbf{DCpo}_{\bot}}&#10;\newdir{ &gt;}{{}*!/-8pt/@{&gt;}}  % for mono @{ &gt;-&gt;}&#10;\newcommand{\mono}{\rightarrowtail}&#10;\newcommand{\epi}{\twoheadrightarrow}&#10;\newcommand{\op}{\mathop{\mathrm{op}}\nolimits}&#10;\newcommand{\weg}[1]{}&#10;\newcommand{\defiff}{\;\stackrel{\mathrm{def}}&#10;      {\Longleftrightarrow}\;}&#10;\newcommand{\defeq}{\;\stackrel{\mathrm{def}}&#10;      {=}\;}&#10;\newcommand{\myQEDbox}{\Box}&#10;\newcommand{\myQED}{\hspace*{\fill}$\myQEDbox$}&#10;\newcommand{\st}{\mathsf{st}}&#10;\newcommand{\dst}{\mathsf{dst}}&#10;% for periods, base categories, etc.&#10;% e.g. #1 = -3em, #2 = 1em, #3 = \Sets&#10;\newcommand{\shifted}[3]{\save[]!&lt;#1,#2&gt;*{#3}\restore}&#10;\newcommand{\idmap}[1]{\textrm{id}_{#1}}&#10;\newcommand{\relliftop}[1]{\textrm{Rel}(#1)}&#10;\newcommand{\rellift}[2]{\relliftop{#1}(#2)}&#10;\newcommand{\Kleisli}[1]{\mathcal{K}{\kern-.2ex}\ell(#1)}&#10;\newcommand{\trace}{\mathsf{tr}}&#10;\newcommand{\tuple}{\langle\rangle}&#10;\newcommand{\beh}{\mathsf{beh}}&#10;\newcommand{\Alg}{\mathbf{Alg}}&#10;\newcommand{\lef}{\sqsubseteq_{\mathbf{fwd}}}&#10;\newcommand{\leb}{\sqsubseteq_{\mathbf{bwd}}}&#10;\newcommand{\lebf}{\sqsubseteq_{\mathbf{BF}}}&#10;\newcommand{\lefb}{\sqsubseteq_{\mathbf{FB}}}&#10;&#10;%%%%%%%%%%%%%%%%%%%%%%%%%%%%%%%%%%%%%%%%%%%%%%%%%%%%%%%&#10;%% logical connectives thanks to mr.kashima&#10;%% for the name of inference rules,&#10;%% use the one whose initial is capital&#10;%% as binary operators&#10;\newcommand{\imp}{\to}&#10;\newcommand{\Imp}{\IMP}&#10;% \newcommand{\conj}{\land}   % collides with Conjecture env. in&#10;                              % elsart.cls&#10;\def\conj{\land}&#10;\newcommand{\Conj}{\mbox{$\land$}}&#10;\newcommand{\disj}{\lor}&#10;\newcommand{\Disj}{\OR}&#10;\newcommand{\Forall}{\ALL}&#10;\newcommand{\Exists}{\EX}&#10;\newcommand{\Neg}{\NOT}&#10;%\renewcommand{\land}{\mbox{$\land$}}&#10;%\renewcommand{\lor}{\mbox{$\lor$}}&#10;\newcommand{\OR}{\mbox{$\lor$}} &#10;\newcommand{\IMP}{\mbox{$\imp$}} &#10;\newcommand{\NOT}{\mbox{$\lnot$}} &#10;\newcommand{\ALL}{\mbox{$\forall$}} &#10;\newcommand{\EX}{\mbox{$\exists$}} &#10;\newcommand{\BOT}{\mbox{$\bot$}} &#10;&#10;\begin{document}&#10;&#10;&#10;&#10;\begin{displaymath}&#10; \xymatrix@=2em{&#10;  {1}&#10;            \ar[rd]_{\id}&#10;            \ar[r]^{ \langle{e, \id}\rangle}&#10; &amp;&#10;  {2} &#10;            \ar[d]_{ \mathsf{m}}&#10; &amp;&#10;  {1}&#10;            \ar[ld]^{\id}&#10;            \ar[l]_{ \langle{\id, e}\rangle}&#10; \\&#10; &amp;&#10;  {1}&#10;}&#10;\end{displaymath}&#10;&#10;&#10;\end{document}&#10;"/>
  <p:tag name="EXTERNALNAME" val="TP_tmp"/>
  <p:tag name="BLEND" val="0"/>
  <p:tag name="TRANSPARENT" val="1"/>
  <p:tag name="RESOLUTION" val="600"/>
  <p:tag name="WORKAROUNDTRANSPARENCYBUG" val="0"/>
  <p:tag name="ALLOWFONTSUBSTITUTION" val="0"/>
  <p:tag name="BITMAPFORMAT" val="png256"/>
  <p:tag name="ORIGWIDTH" val="144"/>
  <p:tag name="PICTUREFILESIZE" val="1350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single]{myaccents}&#10;\usepackage{fancybox,amssymb,amstext,amsmath,&#10;stmaryrd,wasysym,verbatim,pst-tree,proof}  &#10;\usepackage[english]{babel}&#10;\usepackage[dvips,ps,all]{xy}&#10;\CompileMatrices &#10;\xyoption{v2}&#10;\xyoption{curve}&#10;\xyoption{2cell}&#10;\SelectTips{cm}{}  % Tips (of arrows) are in accordance with Computer Modern&#10;\UseAllTwocells&#10;\SilentMatrices&#10;\def\labelstyle{\textstyle}&#10;\def\twocellstyle{\textstyle}&#10;\usepackage{graphicx} % required for `\includegraphics' (yatex added)&#10;\mathversion{bold}&#10;%\usepackage{macros}&#10;\bibliographystyle{FirstInitialPlain}&#10;\renewcommand{\emph}[1]{\textbf{#1}}&#10;%\definecolor{dblue}{rgb}{.141,.188,.235}    % Dark blue      #24303C&#10;%\definecolor{mblue}{rgb}{.298,.392,.490}    % Medium blue    #4C647D&#10;\definecolor{lblue}{rgb}{.522,.592,.647}    % Light blue     #8597A5&#10;\definecolor{llblue}{rgb}{.83,.83, 1.0} % Lighter blue   #DCE4EC&#10;\newrgbcolor{peach}{.9529 .7686 .8510}     % for important point&#10;\newrgbcolor{white}{1 1 1}       % for hiding lines&#10;\newrgbcolor{lgreen}{.6 1 .6}   % for arrows&#10;\newrgbcolor{sdred}{.91 .19 .19} % slightly dark red&#10;\newrgbcolor{dgreen}{0 .6 0}&#10;\newrgbcolor{lyellow}{1 1 .65}&#10;% box for item&#10;\newcommand{\myitembox}{{\labelitemi}\quad}&#10;% \myfbox&#10;%    for (ordinary) box, for important points&#10;\newcommand{\myfbox}[1]{\psframebox*[linewidth=.2ex,linecolor=peach,framearc=.1,&#10;fillcolor=peach]{#1}}&#10;% \myfboxb&#10;%    for (ordinary) blue box, for (just) grouping&#10;\newcommand{\myfboxb}[1]{\psframebox*[linewidth=.2ex,linecolor=lblue,framearc=.1,&#10;fillcolor=llblue]{#1}}&#10;\newcommand{\myfboxy}[1]{\psframebox*[linewidth=.2ex,linecolor=lblue,framearc=.1,&#10;fillcolor=lyellow]{#1}}&#10;% \myoval for node&#10;%    #1 is the name of the node&#10;\newcommand{\myoval}[2]{\ovalnode[linewidth=.2ex,linecolor=lgreen,framearc=.2]{#1}{#2}}&#10;% \myfboxos  (my fbox on slide) for node&#10;%      #1 is the number of slides where frame appears&#10;%      #2 is the name of the node&#10;\newcommand{\myfboxos}[3]{%&#10;  \psset{linecolor=white}%&#10;  \onSlide*{#1}{\psset{linecolor=lgreen}}%&#10;  \rnode{#2}{\psframebox[linewidth=.2ex,framearc=.2]{#3}}%&#10;  \psset{linecolor=black}}&#10;\newcommand{\myovalos}[3]{%&#10;  \psset{linecolor=white}%&#10;  \onSlide*{#1}{\psset{linecolor=lgreen}}%&#10;  \rnode{#2}{\psovalbox[linewidth=.2ex,framearc=.2]{#3}}%&#10;  \psset{linecolor=black}}&#10;\newcommand{\myfboxosb}[3]{%&#10;  \psset{linecolor=white}%&#10;  \onSlide*{#1}{\psset{linecolor=lblue}}%&#10;  \rnode{#2}{\psframebox[linewidth=.2ex,framearc=.2]{#3}}%&#10;  \psset{linecolor=black}}&#10;\newcommand{\myovalosb}[3]{%&#10;  \psset{linecolor=white}%&#10;  \onSlide*{#1}{\psset{linecolor=lblue}}%&#10;  \rnode{#2}{\psovalbox[linewidth=.2ex,framearc=.2]{#3}}%&#10;  \psset{linecolor=black}}&#10;&#10;&#10;&#10;%%%%%%%%%%%%%%%%%%%%%%%%%%%%%%%%%%%%%%%%%%%%%%%%%%%%%%%%%%%%%&#10;% for this specific document&#10;\newcommand{\Sets}{\mathbf{Sets}}&#10;\newcommand{\setin}[3]{\{#1\in#2\;|\;#3\}}&#10;\newcommand{\id}{\mathrm{id}}&#10;\newcommand{\after}{\mathrel{\circ}}&#10;\newcommand{\co}{\mathrel{\circ}}&#10;\newcommand{\NNO}{{\mathbb{N}}}&#10;\newcommand{\cat}[1]{{\mathbb{#1}}}&#10;\newcommand{\C}{\mathbb{C}}&#10;\newcommand{\congrightarrow}{\mathrel{\stackrel{&#10;           \raisebox{.5ex}{$\scriptstyle\cong\,$}}{&#10;           \raisebox{0ex}[0ex][0ex]{$\rightarrow$}}}}&#10;\newcommand{\iso}{\congrightarrow}&#10;\newcommand{\twocl}{\Rightarrow}&#10;%\newcommand{\place}{\mbox{$-$}} % place holder&#10;\newcommand{\place}{\underline{\phantom{n}}\,} % place holder&#10;\newcommand{\pow}{\mathcal{P}}&#10;\newcommand{\fpow}{\pow_{\mathrm{fin.}}}&#10;\newcommand{\dist}{\mathcal{D}}&#10;\newcommand{\lift}{\mathcal{L}}&#10;\newcommand{\dcpo}{\mathbf{DCpo}}&#10;\newcommand{\dcpob}{\mathbf{DCpo}_{\bot}}&#10;\newdir{ &gt;}{{}*!/-8pt/@{&gt;}}  % for mono @{ &gt;-&gt;}&#10;\newcommand{\mono}{\rightarrowtail}&#10;\newcommand{\epi}{\twoheadrightarrow}&#10;\newcommand{\op}{\mathop{\mathrm{op}}\nolimits}&#10;\newcommand{\weg}[1]{}&#10;\newcommand{\defiff}{\;\stackrel{\mathrm{def}}&#10;      {\Longleftrightarrow}\;}&#10;\newcommand{\defeq}{\;\stackrel{\mathrm{def}}&#10;      {=}\;}&#10;\newcommand{\myQEDbox}{\Box}&#10;\newcommand{\myQED}{\hspace*{\fill}$\myQEDbox$}&#10;\newcommand{\st}{\mathsf{st}}&#10;\newcommand{\dst}{\mathsf{dst}}&#10;% for periods, base categories, etc.&#10;% e.g. #1 = -3em, #2 = 1em, #3 = \Sets&#10;\newcommand{\shifted}[3]{\save[]!&lt;#1,#2&gt;*{#3}\restore}&#10;\newcommand{\idmap}[1]{\textrm{id}_{#1}}&#10;\newcommand{\relliftop}[1]{\textrm{Rel}(#1)}&#10;\newcommand{\rellift}[2]{\relliftop{#1}(#2)}&#10;\newcommand{\Kleisli}[1]{\mathcal{K}{\kern-.2ex}\ell(#1)}&#10;\newcommand{\trace}{\mathsf{tr}}&#10;\newcommand{\tuple}{\langle\rangle}&#10;\newcommand{\beh}{\mathsf{beh}}&#10;\newcommand{\Alg}{\mathbf{Alg}}&#10;\newcommand{\lef}{\sqsubseteq_{\mathbf{fwd}}}&#10;\newcommand{\leb}{\sqsubseteq_{\mathbf{bwd}}}&#10;\newcommand{\lebf}{\sqsubseteq_{\mathbf{BF}}}&#10;\newcommand{\lefb}{\sqsubseteq_{\mathbf{FB}}}&#10;&#10;%%%%%%%%%%%%%%%%%%%%%%%%%%%%%%%%%%%%%%%%%%%%%%%%%%%%%%%&#10;%% logical connectives thanks to mr.kashima&#10;%% for the name of inference rules,&#10;%% use the one whose initial is capital&#10;%% as binary operators&#10;\newcommand{\imp}{\to}&#10;\newcommand{\Imp}{\IMP}&#10;% \newcommand{\conj}{\land}   % collides with Conjecture env. in&#10;                              % elsart.cls&#10;\def\conj{\land}&#10;\newcommand{\Conj}{\mbox{$\land$}}&#10;\newcommand{\disj}{\lor}&#10;\newcommand{\Disj}{\OR}&#10;\newcommand{\Forall}{\ALL}&#10;\newcommand{\Exists}{\EX}&#10;\newcommand{\Neg}{\NOT}&#10;%\renewcommand{\land}{\mbox{$\land$}}&#10;%\renewcommand{\lor}{\mbox{$\lor$}}&#10;\newcommand{\OR}{\mbox{$\lor$}} &#10;\newcommand{\IMP}{\mbox{$\imp$}} &#10;\newcommand{\NOT}{\mbox{$\lnot$}} &#10;\newcommand{\ALL}{\mbox{$\forall$}} &#10;\newcommand{\EX}{\mbox{$\exists$}} &#10;\newcommand{\BOT}{\mbox{$\bot$}} &#10;&#10;\begin{document}&#10;&#10;\renewcommand{\parallel}{m}&#10;\begin{displaymath}&#10; \xymatrix@R=1em@C=3em{&#10;  {3}&#10;                   \ar[r]^{\mathsf{\parallel}\times \id}&#10;                   \ar[d]_{\id\times\mathsf{\parallel}}                  &#10; &amp;&#10;  {2}&#10;                   \ar[d]^{\mathsf{\parallel}}                   &#10; \\&#10;  {2}&#10;                   \ar[r]_{\mathsf{\parallel}}&#10; &amp;&#10;  {1}&#10;}&#10;\end{displaymath}&#10;&#10;\end{document}&#10;"/>
  <p:tag name="EXTERNALNAME" val="TP_tmp"/>
  <p:tag name="BLEND" val="0"/>
  <p:tag name="TRANSPARENT" val="1"/>
  <p:tag name="RESOLUTION" val="600"/>
  <p:tag name="WORKAROUNDTRANSPARENCYBUG" val="0"/>
  <p:tag name="ALLOWFONTSUBSTITUTION" val="0"/>
  <p:tag name="BITMAPFORMAT" val="png256"/>
  <p:tag name="ORIGWIDTH" val="181"/>
  <p:tag name="PICTUREFILESIZE" val="1088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WIDTH" val="37"/>
  <p:tag name="PICTUREFILESIZE" val="3396"/>
  <p:tag name="TEXPOINT" val="latex"/>
  <p:tag name="SOURCE" val="\documentclass{slides}\pagestyle{empty}&#10;&#10;\usepackage[single]{myaccents}&#10;\usepackage{fancybox,amssymb,amstext,amsmath,&#10;stmaryrd,wasysym,verbatim,pst-tree,proof}  &#10;\usepackage[english]{babel}&#10;\usepackage[dvips,ps,all]{xy}&#10;\CompileMatrices &#10;\xyoption{v2}&#10;\xyoption{curve}&#10;\xyoption{2cell}&#10;\SelectTips{cm}{}  % Tips (of arrows) are in accordance with Computer Modern&#10;\UseAllTwocells&#10;\SilentMatrices&#10;\def\labelstyle{\textstyle}&#10;\def\twocellstyle{\textstyle}&#10;\usepackage{graphicx} % required for `\includegraphics' (yatex added)&#10;\mathversion{bold}&#10;%\usepackage{macros}&#10;\bibliographystyle{FirstInitialPlain}&#10;\renewcommand{\emph}[1]{\textbf{#1}}&#10;%\definecolor{dblue}{rgb}{.141,.188,.235}    % Dark blue      #24303C&#10;%\definecolor{mblue}{rgb}{.298,.392,.490}    % Medium blue    #4C647D&#10;\definecolor{lblue}{rgb}{.522,.592,.647}    % Light blue     #8597A5&#10;\definecolor{llblue}{rgb}{.83,.83, 1.0} % Lighter blue   #DCE4EC&#10;\newrgbcolor{peach}{.9529 .7686 .8510}     % for important point&#10;\newrgbcolor{white}{1 1 1}       % for hiding lines&#10;\newrgbcolor{lgreen}{.6 1 .6}   % for arrows&#10;\newrgbcolor{sdred}{.91 .19 .19} % slightly dark red&#10;\newrgbcolor{dgreen}{0 .6 0}&#10;\newrgbcolor{lyellow}{1 1 .65}&#10;% box for item&#10;\newcommand{\myitembox}{{\labelitemi}\quad}&#10;% \myfbox&#10;%    for (ordinary) box, for important points&#10;\newcommand{\myfbox}[1]{\psframebox*[linewidth=.2ex,linecolor=peach,framearc=.1,&#10;fillcolor=peach]{#1}}&#10;% \myfboxb&#10;%    for (ordinary) blue box, for (just) grouping&#10;\newcommand{\myfboxb}[1]{\psframebox*[linewidth=.2ex,linecolor=lblue,framearc=.1,&#10;fillcolor=llblue]{#1}}&#10;\newcommand{\myfboxy}[1]{\psframebox*[linewidth=.2ex,linecolor=lblue,framearc=.1,&#10;fillcolor=lyellow]{#1}}&#10;% \myoval for node&#10;%    #1 is the name of the node&#10;\newcommand{\myoval}[2]{\ovalnode[linewidth=.2ex,linecolor=lgreen,framearc=.2]{#1}{#2}}&#10;% \myfboxos  (my fbox on slide) for node&#10;%      #1 is the number of slides where frame appears&#10;%      #2 is the name of the node&#10;\newcommand{\myfboxos}[3]{%&#10;  \psset{linecolor=white}%&#10;  \onSlide*{#1}{\psset{linecolor=lgreen}}%&#10;  \rnode{#2}{\psframebox[linewidth=.2ex,framearc=.2]{#3}}%&#10;  \psset{linecolor=black}}&#10;\newcommand{\myovalos}[3]{%&#10;  \psset{linecolor=white}%&#10;  \onSlide*{#1}{\psset{linecolor=lgreen}}%&#10;  \rnode{#2}{\psovalbox[linewidth=.2ex,framearc=.2]{#3}}%&#10;  \psset{linecolor=black}}&#10;\newcommand{\myfboxosb}[3]{%&#10;  \psset{linecolor=white}%&#10;  \onSlide*{#1}{\psset{linecolor=lblue}}%&#10;  \rnode{#2}{\psframebox[linewidth=.2ex,framearc=.2]{#3}}%&#10;  \psset{linecolor=black}}&#10;\newcommand{\myovalosb}[3]{%&#10;  \psset{linecolor=white}%&#10;  \onSlide*{#1}{\psset{linecolor=lblue}}%&#10;  \rnode{#2}{\psovalbox[linewidth=.2ex,framearc=.2]{#3}}%&#10;  \psset{linecolor=black}}&#10;&#10;&#10;&#10;%%%%%%%%%%%%%%%%%%%%%%%%%%%%%%%%%%%%%%%%%%%%%%%%%%%%%%%%%%%%%&#10;% for this specific document&#10;\newcommand{\Sets}{\mathbf{Sets}}&#10;\newcommand{\setin}[3]{\{#1\in#2\;|\;#3\}}&#10;\newcommand{\id}{\mathrm{id}}&#10;\newcommand{\after}{\mathrel{\circ}}&#10;\newcommand{\co}{\mathrel{\circ}}&#10;\newcommand{\NNO}{{\mathbb{N}}}&#10;\newcommand{\cat}[1]{{\mathbb{#1}}}&#10;\newcommand{\C}{\mathbb{C}}&#10;\newcommand{\congrightarrow}{\mathrel{\stackrel{&#10;           \raisebox{.5ex}{$\scriptstyle\cong\,$}}{&#10;           \raisebox{0ex}[0ex][0ex]{$\rightarrow$}}}}&#10;\newcommand{\iso}{\congrightarrow}&#10;\newcommand{\twocl}{\Rightarrow}&#10;%\newcommand{\place}{\mbox{$-$}} % place holder&#10;\newcommand{\place}{\underline{\phantom{n}}\,} % place holder&#10;\newcommand{\pow}{\mathcal{P}}&#10;\newcommand{\fpow}{\pow_{\mathrm{fin.}}}&#10;\newcommand{\dist}{\mathcal{D}}&#10;\newcommand{\lift}{\mathcal{L}}&#10;\newcommand{\dcpo}{\mathbf{DCpo}}&#10;\newcommand{\dcpob}{\mathbf{DCpo}_{\bot}}&#10;\newdir{ &gt;}{{}*!/-8pt/@{&gt;}}  % for mono @{ &gt;-&gt;}&#10;\newcommand{\mono}{\rightarrowtail}&#10;\newcommand{\epi}{\twoheadrightarrow}&#10;\newcommand{\op}{\mathop{\mathrm{op}}\nolimits}&#10;\newcommand{\weg}[1]{}&#10;\newcommand{\defiff}{\;\stackrel{\mathrm{def}}&#10;      {\Longleftrightarrow}\;}&#10;\newcommand{\defeq}{\;\stackrel{\mathrm{def}}&#10;      {=}\;}&#10;\newcommand{\myQEDbox}{\Box}&#10;\newcommand{\myQED}{\hspace*{\fill}$\myQEDbox$}&#10;\newcommand{\st}{\mathsf{st}}&#10;\newcommand{\dst}{\mathsf{dst}}&#10;% for periods, base categories, etc.&#10;% e.g. #1 = -3em, #2 = 1em, #3 = \Sets&#10;\newcommand{\shifted}[3]{\save[]!&lt;#1,#2&gt;*{#3}\restore}&#10;\newcommand{\idmap}[1]{\textrm{id}_{#1}}&#10;\newcommand{\relliftop}[1]{\textrm{Rel}(#1)}&#10;\newcommand{\rellift}[2]{\relliftop{#1}(#2)}&#10;\newcommand{\Kleisli}[1]{\mathcal{K}{\kern-.2ex}\ell(#1)}&#10;\newcommand{\trace}{\mathsf{tr}}&#10;\newcommand{\tuple}{\langle\rangle}&#10;\newcommand{\beh}{\mathsf{beh}}&#10;\newcommand{\Alg}{\mathbf{Alg}}&#10;\newcommand{\lef}{\sqsubseteq_{\mathbf{fwd}}}&#10;\newcommand{\leb}{\sqsubseteq_{\mathbf{bwd}}}&#10;\newcommand{\lebf}{\sqsubseteq_{\mathbf{BF}}}&#10;\newcommand{\lefb}{\sqsubseteq_{\mathbf{FB}}}&#10;&#10;%%%%%%%%%%%%%%%%%%%%%%%%%%%%%%%%%%%%%%%%%%%%%%%%%%%%%%%&#10;%% logical connectives thanks to mr.kashima&#10;%% for the name of inference rules,&#10;%% use the one whose initial is capital&#10;%% as binary operators&#10;\newcommand{\imp}{\to}&#10;\newcommand{\Imp}{\IMP}&#10;% \newcommand{\conj}{\land}   % collides with Conjecture env. in&#10;                              % elsart.cls&#10;\def\conj{\land}&#10;\newcommand{\Conj}{\mbox{$\land$}}&#10;\newcommand{\disj}{\lor}&#10;\newcommand{\Disj}{\OR}&#10;\newcommand{\Forall}{\ALL}&#10;\newcommand{\Exists}{\EX}&#10;\newcommand{\Neg}{\NOT}&#10;%\renewcommand{\land}{\mbox{$\land$}}&#10;%\renewcommand{\lor}{\mbox{$\lor$}}&#10;\newcommand{\OR}{\mbox{$\lor$}} &#10;\newcommand{\IMP}{\mbox{$\imp$}} &#10;\newcommand{\NOT}{\mbox{$\lnot$}} &#10;\newcommand{\ALL}{\mbox{$\forall$}} &#10;\newcommand{\EX}{\mbox{$\exists$}} &#10;\newcommand{\BOT}{\mbox{$\bot$}} &#10;&#10;\begin{document}&#10; $\vcenter{\xymatrix@C+1em@R-0em{&#10;  {F X}&#10; \\&#10;  {X}&#10;                \ar[u]&#10;     }}&#10;$&#10;\end{document}&#10;"/>
  <p:tag name="EXTERNALNAME" val="TP_tmp"/>
  <p:tag name="BLEND" val="0"/>
  <p:tag name="TRANSPARENT" val="1"/>
  <p:tag name="RESOLUTION" val="600"/>
  <p:tag name="WORKAROUNDTRANSPARENCYBUG" val="0"/>
  <p:tag name="ALLOWFONTSUBSTITUTION" val="0"/>
  <p:tag name="BITMAPFORMAT" val="png25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single]{myaccents}&#10;\usepackage{fancybox,amssymb,amstext,amsmath,&#10;stmaryrd,wasysym,verbatim,pst-tree,proof}  &#10;\usepackage[english]{babel}&#10;\usepackage[dvips,ps,all]{xy}&#10;\CompileMatrices &#10;\xyoption{v2}&#10;\xyoption{curve}&#10;\xyoption{2cell}&#10;\SelectTips{cm}{}  % Tips (of arrows) are in accordance with Computer Modern&#10;\UseAllTwocells&#10;\SilentMatrices&#10;\def\labelstyle{\textstyle}&#10;\def\twocellstyle{\textstyle}&#10;\usepackage{graphicx} % required for `\includegraphics' (yatex added)&#10;\mathversion{bold}&#10;%\usepackage{macros}&#10;\bibliographystyle{FirstInitialPlain}&#10;\renewcommand{\emph}[1]{\textbf{#1}}&#10;%\definecolor{dblue}{rgb}{.141,.188,.235}    % Dark blue      #24303C&#10;%\definecolor{mblue}{rgb}{.298,.392,.490}    % Medium blue    #4C647D&#10;\definecolor{lblue}{rgb}{.522,.592,.647}    % Light blue     #8597A5&#10;\definecolor{llblue}{rgb}{.83,.83, 1.0} % Lighter blue   #DCE4EC&#10;\newrgbcolor{peach}{.9529 .7686 .8510}     % for important point&#10;\newrgbcolor{white}{1 1 1}       % for hiding lines&#10;\newrgbcolor{lgreen}{.6 1 .6}   % for arrows&#10;\newrgbcolor{sdred}{.91 .19 .19} % slightly dark red&#10;\newrgbcolor{dgreen}{0 .6 0}&#10;\newrgbcolor{lyellow}{1 1 .65}&#10;% box for item&#10;\newcommand{\myitembox}{{\labelitemi}\quad}&#10;% \myfbox&#10;%    for (ordinary) box, for important points&#10;\newcommand{\myfbox}[1]{\psframebox*[linewidth=.2ex,linecolor=peach,framearc=.1,&#10;fillcolor=peach]{#1}}&#10;% \myfboxb&#10;%    for (ordinary) blue box, for (just) grouping&#10;\newcommand{\myfboxb}[1]{\psframebox*[linewidth=.2ex,linecolor=lblue,framearc=.1,&#10;fillcolor=llblue]{#1}}&#10;\newcommand{\myfboxy}[1]{\psframebox*[linewidth=.2ex,linecolor=lblue,framearc=.1,&#10;fillcolor=lyellow]{#1}}&#10;% \myoval for node&#10;%    #1 is the name of the node&#10;\newcommand{\myoval}[2]{\ovalnode[linewidth=.2ex,linecolor=lgreen,framearc=.2]{#1}{#2}}&#10;% \myfboxos  (my fbox on slide) for node&#10;%      #1 is the number of slides where frame appears&#10;%      #2 is the name of the node&#10;\newcommand{\myfboxos}[3]{%&#10;  \psset{linecolor=white}%&#10;  \onSlide*{#1}{\psset{linecolor=lgreen}}%&#10;  \rnode{#2}{\psframebox[linewidth=.2ex,framearc=.2]{#3}}%&#10;  \psset{linecolor=black}}&#10;\newcommand{\myovalos}[3]{%&#10;  \psset{linecolor=white}%&#10;  \onSlide*{#1}{\psset{linecolor=lgreen}}%&#10;  \rnode{#2}{\psovalbox[linewidth=.2ex,framearc=.2]{#3}}%&#10;  \psset{linecolor=black}}&#10;\newcommand{\myfboxosb}[3]{%&#10;  \psset{linecolor=white}%&#10;  \onSlide*{#1}{\psset{linecolor=lblue}}%&#10;  \rnode{#2}{\psframebox[linewidth=.2ex,framearc=.2]{#3}}%&#10;  \psset{linecolor=black}}&#10;\newcommand{\myovalosb}[3]{%&#10;  \psset{linecolor=white}%&#10;  \onSlide*{#1}{\psset{linecolor=lblue}}%&#10;  \rnode{#2}{\psovalbox[linewidth=.2ex,framearc=.2]{#3}}%&#10;  \psset{linecolor=black}}&#10;&#10;&#10;&#10;%%%%%%%%%%%%%%%%%%%%%%%%%%%%%%%%%%%%%%%%%%%%%%%%%%%%%%%%%%%%%&#10;% for this specific document&#10;\newcommand{\Sets}{\mathbf{Sets}}&#10;\newcommand{\setin}[3]{\{#1\in#2\;|\;#3\}}&#10;\newcommand{\id}{\mathrm{id}}&#10;\newcommand{\after}{\mathrel{\circ}}&#10;\newcommand{\co}{\mathrel{\circ}}&#10;\newcommand{\NNO}{{\mathbb{N}}}&#10;\newcommand{\cat}[1]{{\mathbb{#1}}}&#10;\newcommand{\C}{\mathbb{C}}&#10;\newcommand{\congrightarrow}{\mathrel{\stackrel{&#10;           \raisebox{.5ex}{$\scriptstyle\cong\,$}}{&#10;           \raisebox{0ex}[0ex][0ex]{$\rightarrow$}}}}&#10;\newcommand{\iso}{\congrightarrow}&#10;\newcommand{\twocl}{\Rightarrow}&#10;%\newcommand{\place}{\mbox{$-$}} % place holder&#10;\newcommand{\place}{\underline{\phantom{n}}\,} % place holder&#10;\newcommand{\pow}{\mathcal{P}}&#10;\newcommand{\fpow}{\pow_{\mathrm{fin.}}}&#10;\newcommand{\dist}{\mathcal{D}}&#10;\newcommand{\lift}{\mathcal{L}}&#10;\newcommand{\dcpo}{\mathbf{DCpo}}&#10;\newcommand{\dcpob}{\mathbf{DCpo}_{\bot}}&#10;\newdir{ &gt;}{{}*!/-8pt/@{&gt;}}  % for mono @{ &gt;-&gt;}&#10;\newcommand{\mono}{\rightarrowtail}&#10;\newcommand{\epi}{\twoheadrightarrow}&#10;\newcommand{\op}{\mathop{\mathrm{op}}\nolimits}&#10;\newcommand{\weg}[1]{}&#10;\newcommand{\defiff}{\;\stackrel{\mathrm{def}}&#10;      {\Longleftrightarrow}\;}&#10;\newcommand{\defeq}{\;\stackrel{\mathrm{def}}&#10;      {=}\;}&#10;\newcommand{\myQEDbox}{\Box}&#10;\newcommand{\myQED}{\hspace*{\fill}$\myQEDbox$}&#10;\newcommand{\st}{\mathsf{st}}&#10;\newcommand{\dst}{\mathsf{dst}}&#10;% for periods, base categories, etc.&#10;% e.g. #1 = -3em, #2 = 1em, #3 = \Sets&#10;\newcommand{\shifted}[3]{\save[]!&lt;#1,#2&gt;*{#3}\restore}&#10;\newcommand{\idmap}[1]{\textrm{id}_{#1}}&#10;\newcommand{\relliftop}[1]{\textrm{Rel}(#1)}&#10;\newcommand{\rellift}[2]{\relliftop{#1}(#2)}&#10;\newcommand{\Kleisli}[1]{\mathcal{K}{\kern-.2ex}\ell(#1)}&#10;\newcommand{\trace}{\mathsf{tr}}&#10;\newcommand{\tuple}{\langle\rangle}&#10;\newcommand{\beh}{\mathsf{beh}}&#10;\newcommand{\Alg}{\mathbf{Alg}}&#10;\newcommand{\lef}{\sqsubseteq_{\mathbf{fwd}}}&#10;\newcommand{\leb}{\sqsubseteq_{\mathbf{bwd}}}&#10;\newcommand{\lebf}{\sqsubseteq_{\mathbf{BF}}}&#10;\newcommand{\lefb}{\sqsubseteq_{\mathbf{FB}}}&#10;&#10;%%%%%%%%%%%%%%%%%%%%%%%%%%%%%%%%%%%%%%%%%%%%%%%%%%%%%%%&#10;%% logical connectives thanks to mr.kashima&#10;%% for the name of inference rules,&#10;%% use the one whose initial is capital&#10;%% as binary operators&#10;\newcommand{\imp}{\to}&#10;\newcommand{\Imp}{\IMP}&#10;% \newcommand{\conj}{\land}   % collides with Conjecture env. in&#10;                              % elsart.cls&#10;\def\conj{\land}&#10;\newcommand{\Conj}{\mbox{$\land$}}&#10;\newcommand{\disj}{\lor}&#10;\newcommand{\Disj}{\OR}&#10;\newcommand{\Forall}{\ALL}&#10;\newcommand{\Exists}{\EX}&#10;\newcommand{\Neg}{\NOT}&#10;%\renewcommand{\land}{\mbox{$\land$}}&#10;%\renewcommand{\lor}{\mbox{$\lor$}}&#10;\newcommand{\OR}{\mbox{$\lor$}} &#10;\newcommand{\IMP}{\mbox{$\imp$}} &#10;\newcommand{\NOT}{\mbox{$\lnot$}} &#10;\newcommand{\ALL}{\mbox{$\forall$}} &#10;\newcommand{\EX}{\mbox{$\exists$}} &#10;\newcommand{\BOT}{\mbox{$\bot$}} &#10;&#10;\begin{document}&#10;&#10;&#10;\begin{displaymath}&#10; \xymatrix@1@C+3em{&#10;  {2}&#10;         \ar@&lt;.4ex&gt;[r]^{\pi_{1}}&#10;         \ar@&lt;-.4ex&gt;[r]_{\pi_{2}}&#10; &amp;&#10;  {1}&#10;}&#10;\end{displaymath}&#10;&#10;\end{document}&#10;"/>
  <p:tag name="EXTERNALNAME" val="TP_tmp"/>
  <p:tag name="BLEND" val="0"/>
  <p:tag name="TRANSPARENT" val="1"/>
  <p:tag name="RESOLUTION" val="600"/>
  <p:tag name="WORKAROUNDTRANSPARENCYBUG" val="0"/>
  <p:tag name="ALLOWFONTSUBSTITUTION" val="0"/>
  <p:tag name="BITMAPFORMAT" val="png256"/>
  <p:tag name="ORIGWIDTH" val="122"/>
  <p:tag name="PICTUREFILESIZE" val="382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single]{myaccents}&#10;\usepackage{fancybox,amssymb,amstext,amsmath,&#10;stmaryrd,wasysym,verbatim,pst-tree,proof}  &#10;\usepackage[english]{babel}&#10;\usepackage[dvips,ps,all]{xy}&#10;\CompileMatrices &#10;\xyoption{v2}&#10;\xyoption{curve}&#10;\xyoption{2cell}&#10;\SelectTips{cm}{}  % Tips (of arrows) are in accordance with Computer Modern&#10;\UseAllTwocells&#10;\SilentMatrices&#10;\def\labelstyle{\textstyle}&#10;\def\twocellstyle{\textstyle}&#10;\usepackage{graphicx} % required for `\includegraphics' (yatex added)&#10;\mathversion{bold}&#10;%\usepackage{macros}&#10;\bibliographystyle{FirstInitialPlain}&#10;\renewcommand{\emph}[1]{\textbf{#1}}&#10;%\definecolor{dblue}{rgb}{.141,.188,.235}    % Dark blue      #24303C&#10;%\definecolor{mblue}{rgb}{.298,.392,.490}    % Medium blue    #4C647D&#10;\definecolor{lblue}{rgb}{.522,.592,.647}    % Light blue     #8597A5&#10;\definecolor{llblue}{rgb}{.83,.83, 1.0} % Lighter blue   #DCE4EC&#10;\newrgbcolor{peach}{.9529 .7686 .8510}     % for important point&#10;\newrgbcolor{white}{1 1 1}       % for hiding lines&#10;\newrgbcolor{lgreen}{.6 1 .6}   % for arrows&#10;\newrgbcolor{sdred}{.91 .19 .19} % slightly dark red&#10;\newrgbcolor{dgreen}{0 .6 0}&#10;\newrgbcolor{lyellow}{1 1 .65}&#10;% box for item&#10;\newcommand{\myitembox}{{\labelitemi}\quad}&#10;% \myfbox&#10;%    for (ordinary) box, for important points&#10;\newcommand{\myfbox}[1]{\psframebox*[linewidth=.2ex,linecolor=peach,framearc=.1,&#10;fillcolor=peach]{#1}}&#10;% \myfboxb&#10;%    for (ordinary) blue box, for (just) grouping&#10;\newcommand{\myfboxb}[1]{\psframebox*[linewidth=.2ex,linecolor=lblue,framearc=.1,&#10;fillcolor=llblue]{#1}}&#10;\newcommand{\myfboxy}[1]{\psframebox*[linewidth=.2ex,linecolor=lblue,framearc=.1,&#10;fillcolor=lyellow]{#1}}&#10;% \myoval for node&#10;%    #1 is the name of the node&#10;\newcommand{\myoval}[2]{\ovalnode[linewidth=.2ex,linecolor=lgreen,framearc=.2]{#1}{#2}}&#10;% \myfboxos  (my fbox on slide) for node&#10;%      #1 is the number of slides where frame appears&#10;%      #2 is the name of the node&#10;\newcommand{\myfboxos}[3]{%&#10;  \psset{linecolor=white}%&#10;  \onSlide*{#1}{\psset{linecolor=lgreen}}%&#10;  \rnode{#2}{\psframebox[linewidth=.2ex,framearc=.2]{#3}}%&#10;  \psset{linecolor=black}}&#10;\newcommand{\myovalos}[3]{%&#10;  \psset{linecolor=white}%&#10;  \onSlide*{#1}{\psset{linecolor=lgreen}}%&#10;  \rnode{#2}{\psovalbox[linewidth=.2ex,framearc=.2]{#3}}%&#10;  \psset{linecolor=black}}&#10;\newcommand{\myfboxosb}[3]{%&#10;  \psset{linecolor=white}%&#10;  \onSlide*{#1}{\psset{linecolor=lblue}}%&#10;  \rnode{#2}{\psframebox[linewidth=.2ex,framearc=.2]{#3}}%&#10;  \psset{linecolor=black}}&#10;\newcommand{\myovalosb}[3]{%&#10;  \psset{linecolor=white}%&#10;  \onSlide*{#1}{\psset{linecolor=lblue}}%&#10;  \rnode{#2}{\psovalbox[linewidth=.2ex,framearc=.2]{#3}}%&#10;  \psset{linecolor=black}}&#10;&#10;&#10;&#10;%%%%%%%%%%%%%%%%%%%%%%%%%%%%%%%%%%%%%%%%%%%%%%%%%%%%%%%%%%%%%&#10;% for this specific document&#10;\newcommand{\Sets}{\mathbf{Sets}}&#10;\newcommand{\setin}[3]{\{#1\in#2\;|\;#3\}}&#10;\newcommand{\id}{\mathrm{id}}&#10;\newcommand{\after}{\mathrel{\circ}}&#10;\newcommand{\co}{\mathrel{\circ}}&#10;\newcommand{\NNO}{{\mathbb{N}}}&#10;\newcommand{\cat}[1]{{\mathbb{#1}}}&#10;\newcommand{\C}{\mathbb{C}}&#10;\newcommand{\congrightarrow}{\mathrel{\stackrel{&#10;           \raisebox{.5ex}{$\scriptstyle\cong\,$}}{&#10;           \raisebox{0ex}[0ex][0ex]{$\rightarrow$}}}}&#10;\newcommand{\iso}{\congrightarrow}&#10;\newcommand{\twocl}{\Rightarrow}&#10;%\newcommand{\place}{\mbox{$-$}} % place holder&#10;\newcommand{\place}{\underline{\phantom{n}}\,} % place holder&#10;\newcommand{\pow}{\mathcal{P}}&#10;\newcommand{\fpow}{\pow_{\mathrm{fin.}}}&#10;\newcommand{\dist}{\mathcal{D}}&#10;\newcommand{\lift}{\mathcal{L}}&#10;\newcommand{\dcpo}{\mathbf{DCpo}}&#10;\newcommand{\dcpob}{\mathbf{DCpo}_{\bot}}&#10;\newdir{ &gt;}{{}*!/-8pt/@{&gt;}}  % for mono @{ &gt;-&gt;}&#10;\newcommand{\mono}{\rightarrowtail}&#10;\newcommand{\epi}{\twoheadrightarrow}&#10;\newcommand{\op}{\mathop{\mathrm{op}}\nolimits}&#10;\newcommand{\weg}[1]{}&#10;\newcommand{\defiff}{\;\stackrel{\mathrm{def}}&#10;      {\Longleftrightarrow}\;}&#10;\newcommand{\defeq}{\;\stackrel{\mathrm{def}}&#10;      {=}\;}&#10;\newcommand{\myQEDbox}{\Box}&#10;\newcommand{\myQED}{\hspace*{\fill}$\myQEDbox$}&#10;\newcommand{\st}{\mathsf{st}}&#10;\newcommand{\dst}{\mathsf{dst}}&#10;% for periods, base categories, etc.&#10;% e.g. #1 = -3em, #2 = 1em, #3 = \Sets&#10;\newcommand{\shifted}[3]{\save[]!&lt;#1,#2&gt;*{#3}\restore}&#10;\newcommand{\idmap}[1]{\textrm{id}_{#1}}&#10;\newcommand{\relliftop}[1]{\textrm{Rel}(#1)}&#10;\newcommand{\rellift}[2]{\relliftop{#1}(#2)}&#10;\newcommand{\Kleisli}[1]{\mathcal{K}{\kern-.2ex}\ell(#1)}&#10;\newcommand{\trace}{\mathsf{tr}}&#10;\newcommand{\tuple}{\langle\rangle}&#10;\newcommand{\beh}{\mathsf{beh}}&#10;\newcommand{\Alg}{\mathbf{Alg}}&#10;\newcommand{\lef}{\sqsubseteq_{\mathbf{fwd}}}&#10;\newcommand{\leb}{\sqsubseteq_{\mathbf{bwd}}}&#10;\newcommand{\lebf}{\sqsubseteq_{\mathbf{BF}}}&#10;\newcommand{\lefb}{\sqsubseteq_{\mathbf{FB}}}&#10;&#10;%%%%%%%%%%%%%%%%%%%%%%%%%%%%%%%%%%%%%%%%%%%%%%%%%%%%%%%&#10;%% logical connectives thanks to mr.kashima&#10;%% for the name of inference rules,&#10;%% use the one whose initial is capital&#10;%% as binary operators&#10;\newcommand{\imp}{\to}&#10;\newcommand{\Imp}{\IMP}&#10;% \newcommand{\conj}{\land}   % collides with Conjecture env. in&#10;                              % elsart.cls&#10;\def\conj{\land}&#10;\newcommand{\Conj}{\mbox{$\land$}}&#10;\newcommand{\disj}{\lor}&#10;\newcommand{\Disj}{\OR}&#10;\newcommand{\Forall}{\ALL}&#10;\newcommand{\Exists}{\EX}&#10;\newcommand{\Neg}{\NOT}&#10;%\renewcommand{\land}{\mbox{$\land$}}&#10;%\renewcommand{\lor}{\mbox{$\lor$}}&#10;\newcommand{\OR}{\mbox{$\lor$}} &#10;\newcommand{\IMP}{\mbox{$\imp$}} &#10;\newcommand{\NOT}{\mbox{$\lnot$}} &#10;\newcommand{\ALL}{\mbox{$\forall$}} &#10;\newcommand{\EX}{\mbox{$\exists$}} &#10;\newcommand{\BOT}{\mbox{$\bot$}} &#10;&#10;\begin{document}&#10;&#10;&#10;\begin{displaymath}&#10; \xymatrix@1@C+8em{&#10;  {3}&#10;         \ar[r]^{\mathsf{m}(\mathsf{m}(\pi_{1}, \pi_{2}), \pi_{3})}&#10; &amp;&#10;  {1}&#10;}&#10;\end{displaymath}&#10;&#10;\end{document}&#10;"/>
  <p:tag name="EXTERNALNAME" val="TP_tmp"/>
  <p:tag name="BLEND" val="0"/>
  <p:tag name="TRANSPARENT" val="1"/>
  <p:tag name="RESOLUTION" val="600"/>
  <p:tag name="WORKAROUNDTRANSPARENCYBUG" val="0"/>
  <p:tag name="ALLOWFONTSUBSTITUTION" val="0"/>
  <p:tag name="BITMAPFORMAT" val="png256"/>
  <p:tag name="ORIGWIDTH" val="246"/>
  <p:tag name="PICTUREFILESIZE" val="758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9|7.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single]{myaccents}&#10;\usepackage{fancybox,amssymb,amstext,amsmath,&#10;stmaryrd,wasysym,verbatim,pst-tree,proof}  &#10;\usepackage[english]{babel}&#10;\usepackage[dvips,ps,all]{xy}&#10;\CompileMatrices &#10;\xyoption{v2}&#10;\xyoption{curve}&#10;\xyoption{2cell}&#10;\SelectTips{cm}{}  % Tips (of arrows) are in accordance with Computer Modern&#10;\UseAllTwocells&#10;\SilentMatrices&#10;\def\labelstyle{\textstyle}&#10;\def\twocellstyle{\textstyle}&#10;\usepackage{graphicx} % required for `\includegraphics' (yatex added)&#10;\mathversion{bold}&#10;%\usepackage{macros}&#10;\bibliographystyle{FirstInitialPlain}&#10;\renewcommand{\emph}[1]{\textbf{#1}}&#10;%\definecolor{dblue}{rgb}{.141,.188,.235}    % Dark blue      #24303C&#10;%\definecolor{mblue}{rgb}{.298,.392,.490}    % Medium blue    #4C647D&#10;\definecolor{lblue}{rgb}{.522,.592,.647}    % Light blue     #8597A5&#10;\definecolor{llblue}{rgb}{.83,.83, 1.0} % Lighter blue   #DCE4EC&#10;\newrgbcolor{peach}{.9529 .7686 .8510}     % for important point&#10;\newrgbcolor{white}{1 1 1}       % for hiding lines&#10;\newrgbcolor{lgreen}{.6 1 .6}   % for arrows&#10;\newrgbcolor{sdred}{.91 .19 .19} % slightly dark red&#10;\newrgbcolor{dgreen}{0 .6 0}&#10;\newrgbcolor{lyellow}{1 1 .65}&#10;% box for item&#10;\newcommand{\myitembox}{{\labelitemi}\quad}&#10;% \myfbox&#10;%    for (ordinary) box, for important points&#10;\newcommand{\myfbox}[1]{\psframebox*[linewidth=.2ex,linecolor=peach,framearc=.1,&#10;fillcolor=peach]{#1}}&#10;% \myfboxb&#10;%    for (ordinary) blue box, for (just) grouping&#10;\newcommand{\myfboxb}[1]{\psframebox*[linewidth=.2ex,linecolor=lblue,framearc=.1,&#10;fillcolor=llblue]{#1}}&#10;\newcommand{\myfboxy}[1]{\psframebox*[linewidth=.2ex,linecolor=lblue,framearc=.1,&#10;fillcolor=lyellow]{#1}}&#10;% \myoval for node&#10;%    #1 is the name of the node&#10;\newcommand{\myoval}[2]{\ovalnode[linewidth=.2ex,linecolor=lgreen,framearc=.2]{#1}{#2}}&#10;% \myfboxos  (my fbox on slide) for node&#10;%      #1 is the number of slides where frame appears&#10;%      #2 is the name of the node&#10;\newcommand{\myfboxos}[3]{%&#10;  \psset{linecolor=white}%&#10;  \onSlide*{#1}{\psset{linecolor=lgreen}}%&#10;  \rnode{#2}{\psframebox[linewidth=.2ex,framearc=.2]{#3}}%&#10;  \psset{linecolor=black}}&#10;\newcommand{\myovalos}[3]{%&#10;  \psset{linecolor=white}%&#10;  \onSlide*{#1}{\psset{linecolor=lgreen}}%&#10;  \rnode{#2}{\psovalbox[linewidth=.2ex,framearc=.2]{#3}}%&#10;  \psset{linecolor=black}}&#10;\newcommand{\myfboxosb}[3]{%&#10;  \psset{linecolor=white}%&#10;  \onSlide*{#1}{\psset{linecolor=lblue}}%&#10;  \rnode{#2}{\psframebox[linewidth=.2ex,framearc=.2]{#3}}%&#10;  \psset{linecolor=black}}&#10;\newcommand{\myovalosb}[3]{%&#10;  \psset{linecolor=white}%&#10;  \onSlide*{#1}{\psset{linecolor=lblue}}%&#10;  \rnode{#2}{\psovalbox[linewidth=.2ex,framearc=.2]{#3}}%&#10;  \psset{linecolor=black}}&#10;&#10;&#10;&#10;%%%%%%%%%%%%%%%%%%%%%%%%%%%%%%%%%%%%%%%%%%%%%%%%%%%%%%%%%%%%%&#10;% for this specific document&#10;\newcommand{\Sets}{\mathbf{Sets}}&#10;\newcommand{\setin}[3]{\{#1\in#2\;|\;#3\}}&#10;\newcommand{\id}{\mathrm{id}}&#10;\newcommand{\after}{\mathrel{\circ}}&#10;\newcommand{\co}{\mathrel{\circ}}&#10;\newcommand{\NNO}{{\mathbb{N}}}&#10;\newcommand{\cat}[1]{{\mathbb{#1}}}&#10;\newcommand{\C}{\mathbb{C}}&#10;\newcommand{\congrightarrow}{\mathrel{\stackrel{&#10;           \raisebox{.5ex}{$\scriptstyle\cong\,$}}{&#10;           \raisebox{0ex}[0ex][0ex]{$\rightarrow$}}}}&#10;\newcommand{\iso}{\congrightarrow}&#10;\newcommand{\twocl}{\Rightarrow}&#10;%\newcommand{\place}{\mbox{$-$}} % place holder&#10;\newcommand{\place}{\underline{\phantom{n}}\,} % place holder&#10;\newcommand{\pow}{\mathcal{P}}&#10;\newcommand{\fpow}{\pow_{\mathrm{fin.}}}&#10;\newcommand{\dist}{\mathcal{D}}&#10;\newcommand{\lift}{\mathcal{L}}&#10;\newcommand{\dcpo}{\mathbf{DCpo}}&#10;\newcommand{\dcpob}{\mathbf{DCpo}_{\bot}}&#10;\newdir{ &gt;}{{}*!/-8pt/@{&gt;}}  % for mono @{ &gt;-&gt;}&#10;\newcommand{\mono}{\rightarrowtail}&#10;\newcommand{\epi}{\twoheadrightarrow}&#10;\newcommand{\op}{\mathop{\mathrm{op}}\nolimits}&#10;\newcommand{\weg}[1]{}&#10;\newcommand{\defiff}{\;\stackrel{\mathrm{def}}&#10;      {\Longleftrightarrow}\;}&#10;\newcommand{\defeq}{\;\stackrel{\mathrm{def}}&#10;      {=}\;}&#10;\newcommand{\myQEDbox}{\Box}&#10;\newcommand{\myQED}{\hspace*{\fill}$\myQEDbox$}&#10;\newcommand{\st}{\mathsf{st}}&#10;\newcommand{\dst}{\mathsf{dst}}&#10;% for periods, base categories, etc.&#10;% e.g. #1 = -3em, #2 = 1em, #3 = \Sets&#10;\newcommand{\shifted}[3]{\save[]!&lt;#1,#2&gt;*{#3}\restore}&#10;\newcommand{\idmap}[1]{\textrm{id}_{#1}}&#10;\newcommand{\relliftop}[1]{\textrm{Rel}(#1)}&#10;\newcommand{\rellift}[2]{\relliftop{#1}(#2)}&#10;\newcommand{\Kleisli}[1]{\mathcal{K}{\kern-.2ex}\ell(#1)}&#10;\newcommand{\trace}{\mathsf{tr}}&#10;\newcommand{\tuple}{\langle\rangle}&#10;\newcommand{\beh}{\mathsf{beh}}&#10;\newcommand{\Alg}{\mathbf{Alg}}&#10;\newcommand{\lef}{\sqsubseteq_{\mathbf{fwd}}}&#10;\newcommand{\leb}{\sqsubseteq_{\mathbf{bwd}}}&#10;\newcommand{\lebf}{\sqsubseteq_{\mathbf{BF}}}&#10;\newcommand{\lefb}{\sqsubseteq_{\mathbf{FB}}}&#10;&#10;%%%%%%%%%%%%%%%%%%%%%%%%%%%%%%%%%%%%%%%%%%%%%%%%%%%%%%%&#10;%% logical connectives thanks to mr.kashima&#10;%% for the name of inference rules,&#10;%% use the one whose initial is capital&#10;%% as binary operators&#10;\newcommand{\imp}{\to}&#10;\newcommand{\Imp}{\IMP}&#10;% \newcommand{\conj}{\land}   % collides with Conjecture env. in&#10;                              % elsart.cls&#10;\def\conj{\land}&#10;\newcommand{\Conj}{\mbox{$\land$}}&#10;\newcommand{\disj}{\lor}&#10;\newcommand{\Disj}{\OR}&#10;\newcommand{\Forall}{\ALL}&#10;\newcommand{\Exists}{\EX}&#10;\newcommand{\Neg}{\NOT}&#10;%\renewcommand{\land}{\mbox{$\land$}}&#10;%\renewcommand{\lor}{\mbox{$\lor$}}&#10;\newcommand{\OR}{\mbox{$\lor$}} &#10;\newcommand{\IMP}{\mbox{$\imp$}} &#10;\newcommand{\NOT}{\mbox{$\lnot$}} &#10;\newcommand{\ALL}{\mbox{$\forall$}} &#10;\newcommand{\EX}{\mbox{$\exists$}} &#10;\newcommand{\BOT}{\mbox{$\bot$}} &#10;&#10;\begin{document}&#10;&#10;\begin{displaymath}&#10; \xymatrix@R=1em@C+3em{&#10;  {\mathbb{L}}&#10;                   \ar[r]^-{X}&#10; &amp;&#10;  {\Sets}&#10; \\&#10;  {2}&#10;                   \ar[d]^{\mathsf{m}}&#10;                   \ar@{}[rd]|{\longmapsto}&#10; &amp;&#10;  {X^{2}}&#10;                   \ar[d]^{[\mathsf{m}]}&#10; \\&#10;  {1}&#10; &amp;&#10;  {X}&#10;}&#10;\end{displaymath}&#10;\end{document}&#10;"/>
  <p:tag name="EXTERNALNAME" val="TP_tmp"/>
  <p:tag name="BLEND" val="0"/>
  <p:tag name="TRANSPARENT" val="1"/>
  <p:tag name="RESOLUTION" val="600"/>
  <p:tag name="WORKAROUNDTRANSPARENCYBUG" val="0"/>
  <p:tag name="ALLOWFONTSUBSTITUTION" val="0"/>
  <p:tag name="BITMAPFORMAT" val="png256"/>
  <p:tag name="ORIGWIDTH" val="171"/>
  <p:tag name="PICTUREFILESIZE" val="1104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5.3|6.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single]{myaccents}&#10;\usepackage{fancybox,amssymb,amstext,amsmath,&#10;stmaryrd,wasysym,verbatim,pst-tree,proof}  &#10;\usepackage[english]{babel}&#10;\usepackage[dvips,ps,all]{xy}&#10;\CompileMatrices &#10;\xyoption{v2}&#10;\xyoption{curve}&#10;\xyoption{2cell}&#10;\SelectTips{cm}{}  % Tips (of arrows) are in accordance with Computer Modern&#10;\UseAllTwocells&#10;\SilentMatrices&#10;\def\labelstyle{\textstyle}&#10;\def\twocellstyle{\textstyle}&#10;\usepackage{graphicx} % required for `\includegraphics' (yatex added)&#10;\mathversion{bold}&#10;%\usepackage{macros}&#10;\bibliographystyle{FirstInitialPlain}&#10;\renewcommand{\emph}[1]{\textbf{#1}}&#10;%\definecolor{dblue}{rgb}{.141,.188,.235}    % Dark blue      #24303C&#10;%\definecolor{mblue}{rgb}{.298,.392,.490}    % Medium blue    #4C647D&#10;\definecolor{lblue}{rgb}{.522,.592,.647}    % Light blue     #8597A5&#10;\definecolor{llblue}{rgb}{.83,.83, 1.0} % Lighter blue   #DCE4EC&#10;\newrgbcolor{peach}{.9529 .7686 .8510}     % for important point&#10;\newrgbcolor{white}{1 1 1}       % for hiding lines&#10;\newrgbcolor{lgreen}{.6 1 .6}   % for arrows&#10;\newrgbcolor{sdred}{.91 .19 .19} % slightly dark red&#10;\newrgbcolor{dgreen}{0 .6 0}&#10;\newrgbcolor{lyellow}{1 1 .65}&#10;% box for item&#10;\newcommand{\myitembox}{{\labelitemi}\quad}&#10;% \myfbox&#10;%    for (ordinary) box, for important points&#10;\newcommand{\myfbox}[1]{\psframebox*[linewidth=.2ex,linecolor=peach,framearc=.1,&#10;fillcolor=peach]{#1}}&#10;% \myfboxb&#10;%    for (ordinary) blue box, for (just) grouping&#10;\newcommand{\myfboxb}[1]{\psframebox*[linewidth=.2ex,linecolor=lblue,framearc=.1,&#10;fillcolor=llblue]{#1}}&#10;\newcommand{\myfboxy}[1]{\psframebox*[linewidth=.2ex,linecolor=lblue,framearc=.1,&#10;fillcolor=lyellow]{#1}}&#10;% \myoval for node&#10;%    #1 is the name of the node&#10;\newcommand{\myoval}[2]{\ovalnode[linewidth=.2ex,linecolor=lgreen,framearc=.2]{#1}{#2}}&#10;% \myfboxos  (my fbox on slide) for node&#10;%      #1 is the number of slides where frame appears&#10;%      #2 is the name of the node&#10;\newcommand{\myfboxos}[3]{%&#10;  \psset{linecolor=white}%&#10;  \onSlide*{#1}{\psset{linecolor=lgreen}}%&#10;  \rnode{#2}{\psframebox[linewidth=.2ex,framearc=.2]{#3}}%&#10;  \psset{linecolor=black}}&#10;\newcommand{\myovalos}[3]{%&#10;  \psset{linecolor=white}%&#10;  \onSlide*{#1}{\psset{linecolor=lgreen}}%&#10;  \rnode{#2}{\psovalbox[linewidth=.2ex,framearc=.2]{#3}}%&#10;  \psset{linecolor=black}}&#10;\newcommand{\myfboxosb}[3]{%&#10;  \psset{linecolor=white}%&#10;  \onSlide*{#1}{\psset{linecolor=lblue}}%&#10;  \rnode{#2}{\psframebox[linewidth=.2ex,framearc=.2]{#3}}%&#10;  \psset{linecolor=black}}&#10;\newcommand{\myovalosb}[3]{%&#10;  \psset{linecolor=white}%&#10;  \onSlide*{#1}{\psset{linecolor=lblue}}%&#10;  \rnode{#2}{\psovalbox[linewidth=.2ex,framearc=.2]{#3}}%&#10;  \psset{linecolor=black}}&#10;&#10;&#10;&#10;%%%%%%%%%%%%%%%%%%%%%%%%%%%%%%%%%%%%%%%%%%%%%%%%%%%%%%%%%%%%%&#10;% for this specific document&#10;\newcommand{\Sets}{\mathbf{Sets}}&#10;\newcommand{\setin}[3]{\{#1\in#2\;|\;#3\}}&#10;\newcommand{\id}{\mathrm{id}}&#10;\newcommand{\after}{\mathrel{\circ}}&#10;\newcommand{\co}{\mathrel{\circ}}&#10;\newcommand{\NNO}{{\mathbb{N}}}&#10;\newcommand{\cat}[1]{{\mathbb{#1}}}&#10;\newcommand{\C}{\mathbb{C}}&#10;\newcommand{\congrightarrow}{\mathrel{\stackrel{&#10;           \raisebox{.5ex}{$\scriptstyle\cong\,$}}{&#10;           \raisebox{0ex}[0ex][0ex]{$\rightarrow$}}}}&#10;\newcommand{\iso}{\congrightarrow}&#10;\newcommand{\twocl}{\Rightarrow}&#10;%\newcommand{\place}{\mbox{$-$}} % place holder&#10;\newcommand{\place}{\underline{\phantom{n}}\,} % place holder&#10;\newcommand{\pow}{\mathcal{P}}&#10;\newcommand{\fpow}{\pow_{\mathrm{fin.}}}&#10;\newcommand{\dist}{\mathcal{D}}&#10;\newcommand{\lift}{\mathcal{L}}&#10;\newcommand{\dcpo}{\mathbf{DCpo}}&#10;\newcommand{\dcpob}{\mathbf{DCpo}_{\bot}}&#10;\newdir{ &gt;}{{}*!/-8pt/@{&gt;}}  % for mono @{ &gt;-&gt;}&#10;\newcommand{\mono}{\rightarrowtail}&#10;\newcommand{\epi}{\twoheadrightarrow}&#10;\newcommand{\op}{\mathop{\mathrm{op}}\nolimits}&#10;\newcommand{\weg}[1]{}&#10;\newcommand{\defiff}{\;\stackrel{\mathrm{def}}&#10;      {\Longleftrightarrow}\;}&#10;\newcommand{\defeq}{\;\stackrel{\mathrm{def}}&#10;      {=}\;}&#10;\newcommand{\myQEDbox}{\Box}&#10;\newcommand{\myQED}{\hspace*{\fill}$\myQEDbox$}&#10;\newcommand{\st}{\mathsf{st}}&#10;\newcommand{\dst}{\mathsf{dst}}&#10;% for periods, base categories, etc.&#10;% e.g. #1 = -3em, #2 = 1em, #3 = \Sets&#10;\newcommand{\shifted}[3]{\save[]!&lt;#1,#2&gt;*{#3}\restore}&#10;\newcommand{\idmap}[1]{\textrm{id}_{#1}}&#10;\newcommand{\relliftop}[1]{\textrm{Rel}(#1)}&#10;\newcommand{\rellift}[2]{\relliftop{#1}(#2)}&#10;\newcommand{\Kleisli}[1]{\mathcal{K}{\kern-.2ex}\ell(#1)}&#10;\newcommand{\trace}{\mathsf{tr}}&#10;\newcommand{\tuple}{\langle\rangle}&#10;\newcommand{\beh}{\mathsf{beh}}&#10;\newcommand{\Alg}{\mathbf{Alg}}&#10;\newcommand{\lef}{\sqsubseteq_{\mathbf{fwd}}}&#10;\newcommand{\leb}{\sqsubseteq_{\mathbf{bwd}}}&#10;\newcommand{\lebf}{\sqsubseteq_{\mathbf{BF}}}&#10;\newcommand{\lefb}{\sqsubseteq_{\mathbf{FB}}}&#10;&#10;%%%%%%%%%%%%%%%%%%%%%%%%%%%%%%%%%%%%%%%%%%%%%%%%%%%%%%%&#10;%% logical connectives thanks to mr.kashima&#10;%% for the name of inference rules,&#10;%% use the one whose initial is capital&#10;%% as binary operators&#10;\newcommand{\imp}{\to}&#10;\newcommand{\Imp}{\IMP}&#10;% \newcommand{\conj}{\land}   % collides with Conjecture env. in&#10;                              % elsart.cls&#10;\def\conj{\land}&#10;\newcommand{\Conj}{\mbox{$\land$}}&#10;\newcommand{\disj}{\lor}&#10;\newcommand{\Disj}{\OR}&#10;\newcommand{\Forall}{\ALL}&#10;\newcommand{\Exists}{\EX}&#10;\newcommand{\Neg}{\NOT}&#10;%\renewcommand{\land}{\mbox{$\land$}}&#10;%\renewcommand{\lor}{\mbox{$\lor$}}&#10;\newcommand{\OR}{\mbox{$\lor$}} &#10;\newcommand{\IMP}{\mbox{$\imp$}} &#10;\newcommand{\NOT}{\mbox{$\lnot$}} &#10;\newcommand{\ALL}{\mbox{$\forall$}} &#10;\newcommand{\EX}{\mbox{$\exists$}} &#10;\newcommand{\BOT}{\mbox{$\bot$}} &#10;&#10;\begin{document}&#10;&#10;\begin{displaymath}&#10; \xymatrix@R=1em@C+3em{&#10;  {\mathbb{L}}&#10;                   \ar[r]^-{\C}&#10; &amp;&#10;  {\mathbf{Cat}}&#10; \\&#10;  {2}&#10;                   \ar[d]^{\mathsf{m}}&#10;                   \ar@{}[rd]|{\longmapsto}&#10; &amp;&#10;  {\C^{2}}&#10;                   \ar[d]^{[\mathsf{m}] = {\red\otimes}}&#10; \\&#10;  {1}&#10; &amp;&#10;  {\C}&#10;}&#10;\end{displaymath}&#10;\end{document}&#10;"/>
  <p:tag name="EXTERNALNAME" val="TP_tmp"/>
  <p:tag name="BLEND" val="0"/>
  <p:tag name="TRANSPARENT" val="1"/>
  <p:tag name="RESOLUTION" val="600"/>
  <p:tag name="WORKAROUNDTRANSPARENCYBUG" val="0"/>
  <p:tag name="ALLOWFONTSUBSTITUTION" val="0"/>
  <p:tag name="BITMAPFORMAT" val="png256"/>
  <p:tag name="ORIGWIDTH" val="219"/>
  <p:tag name="PICTUREFILESIZE" val="1291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7|1.4|52.6|31.4|10.1|14.2|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single]{myaccents}&#10;\usepackage{fancybox,amssymb,amstext,amsmath,&#10;stmaryrd,wasysym,verbatim,pst-tree,proof}  &#10;\usepackage[english]{babel}&#10;\usepackage[dvips,ps,all]{xy}&#10;\CompileMatrices &#10;\xyoption{v2}&#10;\xyoption{curve}&#10;\xyoption{2cell}&#10;\SelectTips{cm}{}  % Tips (of arrows) are in accordance with Computer Modern&#10;\UseAllTwocells&#10;\SilentMatrices&#10;\def\labelstyle{\textstyle}&#10;\def\twocellstyle{\textstyle}&#10;\usepackage{graphicx} % required for `\includegraphics' (yatex added)&#10;\mathversion{bold}&#10;%\usepackage{macros}&#10;\bibliographystyle{FirstInitialPlain}&#10;\renewcommand{\emph}[1]{\textbf{#1}}&#10;%\definecolor{dblue}{rgb}{.141,.188,.235}    % Dark blue      #24303C&#10;%\definecolor{mblue}{rgb}{.298,.392,.490}    % Medium blue    #4C647D&#10;\definecolor{lblue}{rgb}{.522,.592,.647}    % Light blue     #8597A5&#10;\definecolor{llblue}{rgb}{.83,.83, 1.0} % Lighter blue   #DCE4EC&#10;\newrgbcolor{peach}{.9529 .7686 .8510}     % for important point&#10;\newrgbcolor{white}{1 1 1}       % for hiding lines&#10;\newrgbcolor{lgreen}{.6 1 .6}   % for arrows&#10;\newrgbcolor{sdred}{.91 .19 .19} % slightly dark red&#10;\newrgbcolor{dgreen}{0 .6 0}&#10;\newrgbcolor{lyellow}{1 1 .65}&#10;% box for item&#10;\newcommand{\myitembox}{{\labelitemi}\quad}&#10;% \myfbox&#10;%    for (ordinary) box, for important points&#10;\newcommand{\myfbox}[1]{\psframebox*[linewidth=.2ex,linecolor=peach,framearc=.1,&#10;fillcolor=peach]{#1}}&#10;% \myfboxb&#10;%    for (ordinary) blue box, for (just) grouping&#10;\newcommand{\myfboxb}[1]{\psframebox*[linewidth=.2ex,linecolor=lblue,framearc=.1,&#10;fillcolor=llblue]{#1}}&#10;\newcommand{\myfboxy}[1]{\psframebox*[linewidth=.2ex,linecolor=lblue,framearc=.1,&#10;fillcolor=lyellow]{#1}}&#10;% \myoval for node&#10;%    #1 is the name of the node&#10;\newcommand{\myoval}[2]{\ovalnode[linewidth=.2ex,linecolor=lgreen,framearc=.2]{#1}{#2}}&#10;% \myfboxos  (my fbox on slide) for node&#10;%      #1 is the number of slides where frame appears&#10;%      #2 is the name of the node&#10;\newcommand{\myfboxos}[3]{%&#10;  \psset{linecolor=white}%&#10;  \onSlide*{#1}{\psset{linecolor=lgreen}}%&#10;  \rnode{#2}{\psframebox[linewidth=.2ex,framearc=.2]{#3}}%&#10;  \psset{linecolor=black}}&#10;\newcommand{\myovalos}[3]{%&#10;  \psset{linecolor=white}%&#10;  \onSlide*{#1}{\psset{linecolor=lgreen}}%&#10;  \rnode{#2}{\psovalbox[linewidth=.2ex,framearc=.2]{#3}}%&#10;  \psset{linecolor=black}}&#10;\newcommand{\myfboxosb}[3]{%&#10;  \psset{linecolor=white}%&#10;  \onSlide*{#1}{\psset{linecolor=lblue}}%&#10;  \rnode{#2}{\psframebox[linewidth=.2ex,framearc=.2]{#3}}%&#10;  \psset{linecolor=black}}&#10;\newcommand{\myovalosb}[3]{%&#10;  \psset{linecolor=white}%&#10;  \onSlide*{#1}{\psset{linecolor=lblue}}%&#10;  \rnode{#2}{\psovalbox[linewidth=.2ex,framearc=.2]{#3}}%&#10;  \psset{linecolor=black}}&#10;&#10;&#10;&#10;%%%%%%%%%%%%%%%%%%%%%%%%%%%%%%%%%%%%%%%%%%%%%%%%%%%%%%%%%%%%%&#10;% for this specific document&#10;\newcommand{\Sets}{\mathbf{Sets}}&#10;\newcommand{\setin}[3]{\{#1\in#2\;|\;#3\}}&#10;\newcommand{\id}{\mathrm{id}}&#10;\newcommand{\after}{\mathrel{\circ}}&#10;\newcommand{\co}{\mathrel{\circ}}&#10;\newcommand{\NNO}{{\mathbb{N}}}&#10;\newcommand{\cat}[1]{{\mathbb{#1}}}&#10;\newcommand{\C}{\mathbb{C}}&#10;\newcommand{\congrightarrow}{\mathrel{\stackrel{&#10;           \raisebox{.5ex}{$\scriptstyle\cong\,$}}{&#10;           \raisebox{0ex}[0ex][0ex]{$\rightarrow$}}}}&#10;\newcommand{\iso}{\congrightarrow}&#10;\newcommand{\twocl}{\Rightarrow}&#10;%\newcommand{\place}{\mbox{$-$}} % place holder&#10;\newcommand{\place}{\underline{\phantom{n}}\,} % place holder&#10;\newcommand{\pow}{\mathcal{P}}&#10;\newcommand{\fpow}{\pow_{\mathrm{fin.}}}&#10;\newcommand{\dist}{\mathcal{D}}&#10;\newcommand{\lift}{\mathcal{L}}&#10;\newcommand{\dcpo}{\mathbf{DCpo}}&#10;\newcommand{\dcpob}{\mathbf{DCpo}_{\bot}}&#10;\newdir{ &gt;}{{}*!/-8pt/@{&gt;}}  % for mono @{ &gt;-&gt;}&#10;\newcommand{\mono}{\rightarrowtail}&#10;\newcommand{\epi}{\twoheadrightarrow}&#10;\newcommand{\op}{\mathop{\mathrm{op}}\nolimits}&#10;\newcommand{\weg}[1]{}&#10;\newcommand{\defiff}{\;\stackrel{\mathrm{def}}&#10;      {\Longleftrightarrow}\;}&#10;\newcommand{\defeq}{\;\stackrel{\mathrm{def}}&#10;      {=}\;}&#10;\newcommand{\myQEDbox}{\Box}&#10;\newcommand{\myQED}{\hspace*{\fill}$\myQEDbox$}&#10;\newcommand{\st}{\mathsf{st}}&#10;\newcommand{\dst}{\mathsf{dst}}&#10;% for periods, base categories, etc.&#10;% e.g. #1 = -3em, #2 = 1em, #3 = \Sets&#10;\newcommand{\shifted}[3]{\save[]!&lt;#1,#2&gt;*{#3}\restore}&#10;\newcommand{\idmap}[1]{\textrm{id}_{#1}}&#10;\newcommand{\relliftop}[1]{\textrm{Rel}(#1)}&#10;\newcommand{\rellift}[2]{\relliftop{#1}(#2)}&#10;\newcommand{\Kleisli}[1]{\mathcal{K}{\kern-.2ex}\ell(#1)}&#10;\newcommand{\trace}{\mathsf{tr}}&#10;\newcommand{\tuple}{\langle\rangle}&#10;\newcommand{\beh}{\mathsf{beh}}&#10;\newcommand{\Alg}{\mathbf{Alg}}&#10;\newcommand{\lef}{\sqsubseteq_{\mathbf{fwd}}}&#10;\newcommand{\leb}{\sqsubseteq_{\mathbf{bwd}}}&#10;\newcommand{\lebf}{\sqsubseteq_{\mathbf{BF}}}&#10;\newcommand{\lefb}{\sqsubseteq_{\mathbf{FB}}}&#10;&#10;%%%%%%%%%%%%%%%%%%%%%%%%%%%%%%%%%%%%%%%%%%%%%%%%%%%%%%%&#10;%% logical connectives thanks to mr.kashima&#10;%% for the name of inference rules,&#10;%% use the one whose initial is capital&#10;%% as binary operators&#10;\newcommand{\imp}{\to}&#10;\newcommand{\Imp}{\IMP}&#10;% \newcommand{\conj}{\land}   % collides with Conjecture env. in&#10;                              % elsart.cls&#10;\def\conj{\land}&#10;\newcommand{\Conj}{\mbox{$\land$}}&#10;\newcommand{\disj}{\lor}&#10;\newcommand{\Disj}{\OR}&#10;\newcommand{\Forall}{\ALL}&#10;\newcommand{\Exists}{\EX}&#10;\newcommand{\Neg}{\NOT}&#10;%\renewcommand{\land}{\mbox{$\land$}}&#10;%\renewcommand{\lor}{\mbox{$\lor$}}&#10;\newcommand{\OR}{\mbox{$\lor$}} &#10;\newcommand{\IMP}{\mbox{$\imp$}} &#10;\newcommand{\NOT}{\mbox{$\lnot$}} &#10;\newcommand{\ALL}{\mbox{$\forall$}} &#10;\newcommand{\EX}{\mbox{$\exists$}} &#10;\newcommand{\BOT}{\mbox{$\bot$}} &#10;&#10;\begin{document}&#10;&#10;&#10;\begin{displaymath}&#10;  \xymatrix@R=.5em@C+3em{{X_{0}: \mathbf{1}} \ar[r]^-{!} &amp; {\mathbf{1}}&#10; \\&#10;  {X_{1}: \mathbf{1}} \ar[r]^-{X} &amp; {\C}&#10; \\&#10;  {X_{2}: \mathbf{1}} \ar[r]^-{(X,X)} &amp; {\C^{2}}&#10; \\&#10;  {}\ar@{}[r]|{\vdots} &amp;&#10; }&#10;\end{displaymath}&#10;&#10;\end{document}&#10;"/>
  <p:tag name="EXTERNALNAME" val="TP_tmp"/>
  <p:tag name="BLEND" val="0"/>
  <p:tag name="TRANSPARENT" val="1"/>
  <p:tag name="RESOLUTION" val="600"/>
  <p:tag name="WORKAROUNDTRANSPARENCYBUG" val="0"/>
  <p:tag name="ALLOWFONTSUBSTITUTION" val="0"/>
  <p:tag name="BITMAPFORMAT" val="png256"/>
  <p:tag name="ORIGWIDTH" val="188"/>
  <p:tag name="PICTUREFILESIZE" val="1450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single]{myaccents}&#10;\usepackage{fancybox,amssymb,amstext,amsmath,&#10;stmaryrd,wasysym,verbatim,pst-tree,proof}  &#10;\usepackage[english]{babel}&#10;\usepackage[dvips,ps,all]{xy}&#10;\CompileMatrices &#10;\xyoption{v2}&#10;\xyoption{curve}&#10;\xyoption{2cell}&#10;\SelectTips{cm}{}  % Tips (of arrows) are in accordance with Computer Modern&#10;\UseAllTwocells&#10;\SilentMatrices&#10;\def\labelstyle{\textstyle}&#10;\def\twocellstyle{\textstyle}&#10;\usepackage{graphicx} % required for `\includegraphics' (yatex added)&#10;\mathversion{bold}&#10;%\usepackage{macros}&#10;\bibliographystyle{FirstInitialPlain}&#10;\renewcommand{\emph}[1]{\textbf{#1}}&#10;%\definecolor{dblue}{rgb}{.141,.188,.235}    % Dark blue      #24303C&#10;%\definecolor{mblue}{rgb}{.298,.392,.490}    % Medium blue    #4C647D&#10;\definecolor{lblue}{rgb}{.522,.592,.647}    % Light blue     #8597A5&#10;\definecolor{llblue}{rgb}{.83,.83, 1.0} % Lighter blue   #DCE4EC&#10;\newrgbcolor{peach}{.9529 .7686 .8510}     % for important point&#10;\newrgbcolor{white}{1 1 1}       % for hiding lines&#10;\newrgbcolor{lgreen}{.6 1 .6}   % for arrows&#10;\newrgbcolor{sdred}{.91 .19 .19} % slightly dark red&#10;\newrgbcolor{dgreen}{0 .6 0}&#10;\newrgbcolor{lyellow}{1 1 .65}&#10;% box for item&#10;\newcommand{\myitembox}{{\labelitemi}\quad}&#10;% \myfbox&#10;%    for (ordinary) box, for important points&#10;\newcommand{\myfbox}[1]{\psframebox*[linewidth=.2ex,linecolor=peach,framearc=.1,&#10;fillcolor=peach]{#1}}&#10;% \myfboxb&#10;%    for (ordinary) blue box, for (just) grouping&#10;\newcommand{\myfboxb}[1]{\psframebox*[linewidth=.2ex,linecolor=lblue,framearc=.1,&#10;fillcolor=llblue]{#1}}&#10;\newcommand{\myfboxy}[1]{\psframebox*[linewidth=.2ex,linecolor=lblue,framearc=.1,&#10;fillcolor=lyellow]{#1}}&#10;% \myoval for node&#10;%    #1 is the name of the node&#10;\newcommand{\myoval}[2]{\ovalnode[linewidth=.2ex,linecolor=lgreen,framearc=.2]{#1}{#2}}&#10;% \myfboxos  (my fbox on slide) for node&#10;%      #1 is the number of slides where frame appears&#10;%      #2 is the name of the node&#10;\newcommand{\myfboxos}[3]{%&#10;  \psset{linecolor=white}%&#10;  \onSlide*{#1}{\psset{linecolor=lgreen}}%&#10;  \rnode{#2}{\psframebox[linewidth=.2ex,framearc=.2]{#3}}%&#10;  \psset{linecolor=black}}&#10;\newcommand{\myovalos}[3]{%&#10;  \psset{linecolor=white}%&#10;  \onSlide*{#1}{\psset{linecolor=lgreen}}%&#10;  \rnode{#2}{\psovalbox[linewidth=.2ex,framearc=.2]{#3}}%&#10;  \psset{linecolor=black}}&#10;\newcommand{\myfboxosb}[3]{%&#10;  \psset{linecolor=white}%&#10;  \onSlide*{#1}{\psset{linecolor=lblue}}%&#10;  \rnode{#2}{\psframebox[linewidth=.2ex,framearc=.2]{#3}}%&#10;  \psset{linecolor=black}}&#10;\newcommand{\myovalosb}[3]{%&#10;  \psset{linecolor=white}%&#10;  \onSlide*{#1}{\psset{linecolor=lblue}}%&#10;  \rnode{#2}{\psovalbox[linewidth=.2ex,framearc=.2]{#3}}%&#10;  \psset{linecolor=black}}&#10;&#10;&#10;&#10;%%%%%%%%%%%%%%%%%%%%%%%%%%%%%%%%%%%%%%%%%%%%%%%%%%%%%%%%%%%%%&#10;% for this specific document&#10;\newcommand{\Sets}{\mathbf{Sets}}&#10;\newcommand{\setin}[3]{\{#1\in#2\;|\;#3\}}&#10;\newcommand{\id}{\mathrm{id}}&#10;\newcommand{\after}{\mathrel{\circ}}&#10;\newcommand{\co}{\mathrel{\circ}}&#10;\newcommand{\NNO}{{\mathbb{N}}}&#10;\newcommand{\cat}[1]{{\mathbb{#1}}}&#10;\newcommand{\C}{\mathbb{C}}&#10;\newcommand{\congrightarrow}{\mathrel{\stackrel{&#10;           \raisebox{.5ex}{$\scriptstyle\cong\,$}}{&#10;           \raisebox{0ex}[0ex][0ex]{$\rightarrow$}}}}&#10;\newcommand{\iso}{\congrightarrow}&#10;\newcommand{\twocl}{\Rightarrow}&#10;%\newcommand{\place}{\mbox{$-$}} % place holder&#10;\newcommand{\place}{\underline{\phantom{n}}\,} % place holder&#10;\newcommand{\pow}{\mathcal{P}}&#10;\newcommand{\fpow}{\pow_{\mathrm{fin.}}}&#10;\newcommand{\dist}{\mathcal{D}}&#10;\newcommand{\lift}{\mathcal{L}}&#10;\newcommand{\dcpo}{\mathbf{DCpo}}&#10;\newcommand{\dcpob}{\mathbf{DCpo}_{\bot}}&#10;\newdir{ &gt;}{{}*!/-8pt/@{&gt;}}  % for mono @{ &gt;-&gt;}&#10;\newcommand{\mono}{\rightarrowtail}&#10;\newcommand{\epi}{\twoheadrightarrow}&#10;\newcommand{\op}{\mathop{\mathrm{op}}\nolimits}&#10;\newcommand{\weg}[1]{}&#10;\newcommand{\defiff}{\;\stackrel{\mathrm{def}}&#10;      {\Longleftrightarrow}\;}&#10;\newcommand{\defeq}{\;\stackrel{\mathrm{def}}&#10;      {=}\;}&#10;\newcommand{\myQEDbox}{\Box}&#10;\newcommand{\myQED}{\hspace*{\fill}$\myQEDbox$}&#10;\newcommand{\st}{\mathsf{st}}&#10;\newcommand{\dst}{\mathsf{dst}}&#10;% for periods, base categories, etc.&#10;% e.g. #1 = -3em, #2 = 1em, #3 = \Sets&#10;\newcommand{\shifted}[3]{\save[]!&lt;#1,#2&gt;*{#3}\restore}&#10;\newcommand{\idmap}[1]{\textrm{id}_{#1}}&#10;\newcommand{\relliftop}[1]{\textrm{Rel}(#1)}&#10;\newcommand{\rellift}[2]{\relliftop{#1}(#2)}&#10;\newcommand{\Kleisli}[1]{\mathcal{K}{\kern-.2ex}\ell(#1)}&#10;\newcommand{\trace}{\mathsf{tr}}&#10;\newcommand{\tuple}{\langle\rangle}&#10;\newcommand{\beh}{\mathsf{beh}}&#10;\newcommand{\Alg}{\mathbf{Alg}}&#10;\newcommand{\lef}{\sqsubseteq_{\mathbf{fwd}}}&#10;\newcommand{\leb}{\sqsubseteq_{\mathbf{bwd}}}&#10;\newcommand{\lebf}{\sqsubseteq_{\mathbf{BF}}}&#10;\newcommand{\lefb}{\sqsubseteq_{\mathbf{FB}}}&#10;&#10;%%%%%%%%%%%%%%%%%%%%%%%%%%%%%%%%%%%%%%%%%%%%%%%%%%%%%%%&#10;%% logical connectives thanks to mr.kashima&#10;%% for the name of inference rules,&#10;%% use the one whose initial is capital&#10;%% as binary operators&#10;\newcommand{\imp}{\to}&#10;\newcommand{\Imp}{\IMP}&#10;% \newcommand{\conj}{\land}   % collides with Conjecture env. in&#10;                              % elsart.cls&#10;\def\conj{\land}&#10;\newcommand{\Conj}{\mbox{$\land$}}&#10;\newcommand{\disj}{\lor}&#10;\newcommand{\Disj}{\OR}&#10;\newcommand{\Forall}{\ALL}&#10;\newcommand{\Exists}{\EX}&#10;\newcommand{\Neg}{\NOT}&#10;%\renewcommand{\land}{\mbox{$\land$}}&#10;%\renewcommand{\lor}{\mbox{$\lor$}}&#10;\newcommand{\OR}{\mbox{$\lor$}} &#10;\newcommand{\IMP}{\mbox{$\imp$}} &#10;\newcommand{\NOT}{\mbox{$\lnot$}} &#10;\newcommand{\ALL}{\mbox{$\forall$}} &#10;\newcommand{\EX}{\mbox{$\exists$}} &#10;\newcommand{\BOT}{\mbox{$\bot$}} &#10;&#10;\begin{document}&#10;&#10;&#10;\begin{displaymath}&#10;  \xymatrix@R=1em@C+3em{&#10;   {2}&#10;         \shifted{-1em}{1em}{\fbox{\text{In $\mathbb{L}$}}}&#10;         \ar[d]^{\mathsf{m}}&#10;  &amp;&#10;   {\mathbf{1}}&#10;         \shifted{-1em}{1em}{\fbox{\text{In $\mathbf{Cat}$}}}&#10;         \ar[r]^-{(X,X)}&#10;         \ar@{=}[d]&#10;         \ar@{}[rd]|*[@rd]{\Downarrow}&#10;         \ar@{}[rd]|(.7){X_{\mathsf{m}}}&#10;  &amp;&#10;   {\C^{2}}&#10;         \ar[d]^{\red\otimes}&#10;  \\&#10;   {1}&#10;  &amp;&#10;   {\mathbf{1}}&#10;         \ar[r]_{X}&#10;  &amp;&#10;   {\C}   &#10;}&#10;\end{displaymath}&#10;&#10;\end{document}&#10;"/>
  <p:tag name="EXTERNALNAME" val="TP_tmp"/>
  <p:tag name="BLEND" val="0"/>
  <p:tag name="TRANSPARENT" val="1"/>
  <p:tag name="RESOLUTION" val="600"/>
  <p:tag name="WORKAROUNDTRANSPARENCYBUG" val="0"/>
  <p:tag name="ALLOWFONTSUBSTITUTION" val="0"/>
  <p:tag name="BITMAPFORMAT" val="png256"/>
  <p:tag name="ORIGWIDTH" val="310"/>
  <p:tag name="PICTUREFILESIZE" val="2105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single]{myaccents}&#10;\usepackage{fancybox,amssymb,amstext,amsmath,&#10;stmaryrd,wasysym,verbatim,pst-tree,proof}  &#10;\usepackage[english]{babel}&#10;\usepackage[dvips,ps,all]{xy}&#10;\CompileMatrices &#10;\xyoption{v2}&#10;\xyoption{curve}&#10;\xyoption{2cell}&#10;\SelectTips{cm}{}  % Tips (of arrows) are in accordance with Computer Modern&#10;\UseAllTwocells&#10;\SilentMatrices&#10;\def\labelstyle{\textstyle}&#10;\def\twocellstyle{\textstyle}&#10;\usepackage{graphicx} % required for `\includegraphics' (yatex added)&#10;\mathversion{bold}&#10;%\usepackage{macros}&#10;\bibliographystyle{FirstInitialPlain}&#10;\renewcommand{\emph}[1]{\textbf{#1}}&#10;%\definecolor{dblue}{rgb}{.141,.188,.235}    % Dark blue      #24303C&#10;%\definecolor{mblue}{rgb}{.298,.392,.490}    % Medium blue    #4C647D&#10;\definecolor{lblue}{rgb}{.522,.592,.647}    % Light blue     #8597A5&#10;\definecolor{llblue}{rgb}{.83,.83, 1.0} % Lighter blue   #DCE4EC&#10;\newrgbcolor{peach}{.9529 .7686 .8510}     % for important point&#10;\newrgbcolor{white}{1 1 1}       % for hiding lines&#10;\newrgbcolor{lgreen}{.6 1 .6}   % for arrows&#10;\newrgbcolor{sdred}{.91 .19 .19} % slightly dark red&#10;\newrgbcolor{dgreen}{0 .6 0}&#10;\newrgbcolor{lyellow}{1 1 .65}&#10;% box for item&#10;\newcommand{\myitembox}{{\labelitemi}\quad}&#10;% \myfbox&#10;%    for (ordinary) box, for important points&#10;\newcommand{\myfbox}[1]{\psframebox*[linewidth=.2ex,linecolor=peach,framearc=.1,&#10;fillcolor=peach]{#1}}&#10;% \myfboxb&#10;%    for (ordinary) blue box, for (just) grouping&#10;\newcommand{\myfboxb}[1]{\psframebox*[linewidth=.2ex,linecolor=lblue,framearc=.1,&#10;fillcolor=llblue]{#1}}&#10;\newcommand{\myfboxy}[1]{\psframebox*[linewidth=.2ex,linecolor=lblue,framearc=.1,&#10;fillcolor=lyellow]{#1}}&#10;% \myoval for node&#10;%    #1 is the name of the node&#10;\newcommand{\myoval}[2]{\ovalnode[linewidth=.2ex,linecolor=lgreen,framearc=.2]{#1}{#2}}&#10;% \myfboxos  (my fbox on slide) for node&#10;%      #1 is the number of slides where frame appears&#10;%      #2 is the name of the node&#10;\newcommand{\myfboxos}[3]{%&#10;  \psset{linecolor=white}%&#10;  \onSlide*{#1}{\psset{linecolor=lgreen}}%&#10;  \rnode{#2}{\psframebox[linewidth=.2ex,framearc=.2]{#3}}%&#10;  \psset{linecolor=black}}&#10;\newcommand{\myovalos}[3]{%&#10;  \psset{linecolor=white}%&#10;  \onSlide*{#1}{\psset{linecolor=lgreen}}%&#10;  \rnode{#2}{\psovalbox[linewidth=.2ex,framearc=.2]{#3}}%&#10;  \psset{linecolor=black}}&#10;\newcommand{\myfboxosb}[3]{%&#10;  \psset{linecolor=white}%&#10;  \onSlide*{#1}{\psset{linecolor=lblue}}%&#10;  \rnode{#2}{\psframebox[linewidth=.2ex,framearc=.2]{#3}}%&#10;  \psset{linecolor=black}}&#10;\newcommand{\myovalosb}[3]{%&#10;  \psset{linecolor=white}%&#10;  \onSlide*{#1}{\psset{linecolor=lblue}}%&#10;  \rnode{#2}{\psovalbox[linewidth=.2ex,framearc=.2]{#3}}%&#10;  \psset{linecolor=black}}&#10;&#10;&#10;&#10;%%%%%%%%%%%%%%%%%%%%%%%%%%%%%%%%%%%%%%%%%%%%%%%%%%%%%%%%%%%%%&#10;% for this specific document&#10;\newcommand{\Sets}{\mathbf{Sets}}&#10;\newcommand{\setin}[3]{\{#1\in#2\;|\;#3\}}&#10;\newcommand{\id}{\mathrm{id}}&#10;\newcommand{\after}{\mathrel{\circ}}&#10;\newcommand{\co}{\mathrel{\circ}}&#10;\newcommand{\NNO}{{\mathbb{N}}}&#10;\newcommand{\cat}[1]{{\mathbb{#1}}}&#10;\newcommand{\C}{\mathbb{C}}&#10;\newcommand{\congrightarrow}{\mathrel{\stackrel{&#10;           \raisebox{.5ex}{$\scriptstyle\cong\,$}}{&#10;           \raisebox{0ex}[0ex][0ex]{$\rightarrow$}}}}&#10;\newcommand{\iso}{\congrightarrow}&#10;\newcommand{\twocl}{\Rightarrow}&#10;%\newcommand{\place}{\mbox{$-$}} % place holder&#10;\newcommand{\place}{\underline{\phantom{n}}\,} % place holder&#10;\newcommand{\pow}{\mathcal{P}}&#10;\newcommand{\fpow}{\pow_{\mathrm{fin.}}}&#10;\newcommand{\dist}{\mathcal{D}}&#10;\newcommand{\lift}{\mathcal{L}}&#10;\newcommand{\dcpo}{\mathbf{DCpo}}&#10;\newcommand{\dcpob}{\mathbf{DCpo}_{\bot}}&#10;\newdir{ &gt;}{{}*!/-8pt/@{&gt;}}  % for mono @{ &gt;-&gt;}&#10;\newcommand{\mono}{\rightarrowtail}&#10;\newcommand{\epi}{\twoheadrightarrow}&#10;\newcommand{\op}{\mathop{\mathrm{op}}\nolimits}&#10;\newcommand{\weg}[1]{}&#10;\newcommand{\defiff}{\;\stackrel{\mathrm{def}}&#10;      {\Longleftrightarrow}\;}&#10;\newcommand{\defeq}{\;\stackrel{\mathrm{def}}&#10;      {=}\;}&#10;\newcommand{\myQEDbox}{\Box}&#10;\newcommand{\myQED}{\hspace*{\fill}$\myQEDbox$}&#10;\newcommand{\st}{\mathsf{st}}&#10;\newcommand{\dst}{\mathsf{dst}}&#10;% for periods, base categories, etc.&#10;% e.g. #1 = -3em, #2 = 1em, #3 = \Sets&#10;\newcommand{\shifted}[3]{\save[]!&lt;#1,#2&gt;*{#3}\restore}&#10;\newcommand{\idmap}[1]{\textrm{id}_{#1}}&#10;\newcommand{\relliftop}[1]{\textrm{Rel}(#1)}&#10;\newcommand{\rellift}[2]{\relliftop{#1}(#2)}&#10;\newcommand{\Kleisli}[1]{\mathcal{K}{\kern-.2ex}\ell(#1)}&#10;\newcommand{\trace}{\mathsf{tr}}&#10;\newcommand{\tuple}{\langle\rangle}&#10;\newcommand{\beh}{\mathsf{beh}}&#10;\newcommand{\Alg}{\mathbf{Alg}}&#10;\newcommand{\lef}{\sqsubseteq_{\mathbf{fwd}}}&#10;\newcommand{\leb}{\sqsubseteq_{\mathbf{bwd}}}&#10;\newcommand{\lebf}{\sqsubseteq_{\mathbf{BF}}}&#10;\newcommand{\lefb}{\sqsubseteq_{\mathbf{FB}}}&#10;&#10;%%%%%%%%%%%%%%%%%%%%%%%%%%%%%%%%%%%%%%%%%%%%%%%%%%%%%%%&#10;%% logical connectives thanks to mr.kashima&#10;%% for the name of inference rules,&#10;%% use the one whose initial is capital&#10;%% as binary operators&#10;\newcommand{\imp}{\to}&#10;\newcommand{\Imp}{\IMP}&#10;% \newcommand{\conj}{\land}   % collides with Conjecture env. in&#10;                              % elsart.cls&#10;\def\conj{\land}&#10;\newcommand{\Conj}{\mbox{$\land$}}&#10;\newcommand{\disj}{\lor}&#10;\newcommand{\Disj}{\OR}&#10;\newcommand{\Forall}{\ALL}&#10;\newcommand{\Exists}{\EX}&#10;\newcommand{\Neg}{\NOT}&#10;%\renewcommand{\land}{\mbox{$\land$}}&#10;%\renewcommand{\lor}{\mbox{$\lor$}}&#10;\newcommand{\OR}{\mbox{$\lor$}} &#10;\newcommand{\IMP}{\mbox{$\imp$}} &#10;\newcommand{\NOT}{\mbox{$\lnot$}} &#10;\newcommand{\ALL}{\mbox{$\forall$}} &#10;\newcommand{\EX}{\mbox{$\exists$}} &#10;\newcommand{\BOT}{\mbox{$\bot$}} &#10;&#10;\begin{document}&#10;\begin{displaymath}&#10; X{\red\otimes} X \stackrel{X_{\mathsf{m}}}{\longrightarrow} X \quad\text{in } \C &#10;\end{displaymath}&#10;&#10;&#10;\end{document}&#10;"/>
  <p:tag name="EXTERNALNAME" val="TP_tmp"/>
  <p:tag name="BLEND" val="0"/>
  <p:tag name="TRANSPARENT" val="1"/>
  <p:tag name="RESOLUTION" val="600"/>
  <p:tag name="WORKAROUNDTRANSPARENCYBUG" val="0"/>
  <p:tag name="ALLOWFONTSUBSTITUTION" val="0"/>
  <p:tag name="BITMAPFORMAT" val="png256"/>
  <p:tag name="ORIGWIDTH" val="198"/>
  <p:tag name="PICTUREFILESIZE" val="679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single]{myaccents}&#10;\usepackage{fancybox,amssymb,amstext,amsmath,&#10;stmaryrd,wasysym,verbatim,pst-tree,proof}  &#10;\usepackage[english]{babel}&#10;\usepackage[dvips,ps,all]{xy}&#10;\CompileMatrices &#10;\xyoption{v2}&#10;\xyoption{curve}&#10;\xyoption{2cell}&#10;\SelectTips{cm}{}  % Tips (of arrows) are in accordance with Computer Modern&#10;\UseAllTwocells&#10;\SilentMatrices&#10;\def\labelstyle{\textstyle}&#10;\def\twocellstyle{\textstyle}&#10;\usepackage{graphicx} % required for `\includegraphics' (yatex added)&#10;\mathversion{bold}&#10;%\usepackage{macros}&#10;\bibliographystyle{FirstInitialPlain}&#10;\renewcommand{\emph}[1]{\textbf{#1}}&#10;%\definecolor{dblue}{rgb}{.141,.188,.235}    % Dark blue      #24303C&#10;%\definecolor{mblue}{rgb}{.298,.392,.490}    % Medium blue    #4C647D&#10;\definecolor{lblue}{rgb}{.522,.592,.647}    % Light blue     #8597A5&#10;\definecolor{llblue}{rgb}{.83,.83, 1.0} % Lighter blue   #DCE4EC&#10;\newrgbcolor{peach}{.9529 .7686 .8510}     % for important point&#10;\newrgbcolor{white}{1 1 1}       % for hiding lines&#10;\newrgbcolor{lgreen}{.6 1 .6}   % for arrows&#10;\newrgbcolor{sdred}{.91 .19 .19} % slightly dark red&#10;\newrgbcolor{dgreen}{0 .6 0}&#10;\newrgbcolor{lyellow}{1 1 .65}&#10;% box for item&#10;\newcommand{\myitembox}{{\labelitemi}\quad}&#10;% \myfbox&#10;%    for (ordinary) box, for important points&#10;\newcommand{\myfbox}[1]{\psframebox*[linewidth=.2ex,linecolor=peach,framearc=.1,&#10;fillcolor=peach]{#1}}&#10;% \myfboxb&#10;%    for (ordinary) blue box, for (just) grouping&#10;\newcommand{\myfboxb}[1]{\psframebox*[linewidth=.2ex,linecolor=lblue,framearc=.1,&#10;fillcolor=llblue]{#1}}&#10;\newcommand{\myfboxy}[1]{\psframebox*[linewidth=.2ex,linecolor=lblue,framearc=.1,&#10;fillcolor=lyellow]{#1}}&#10;% \myoval for node&#10;%    #1 is the name of the node&#10;\newcommand{\myoval}[2]{\ovalnode[linewidth=.2ex,linecolor=lgreen,framearc=.2]{#1}{#2}}&#10;% \myfboxos  (my fbox on slide) for node&#10;%      #1 is the number of slides where frame appears&#10;%      #2 is the name of the node&#10;\newcommand{\myfboxos}[3]{%&#10;  \psset{linecolor=white}%&#10;  \onSlide*{#1}{\psset{linecolor=lgreen}}%&#10;  \rnode{#2}{\psframebox[linewidth=.2ex,framearc=.2]{#3}}%&#10;  \psset{linecolor=black}}&#10;\newcommand{\myovalos}[3]{%&#10;  \psset{linecolor=white}%&#10;  \onSlide*{#1}{\psset{linecolor=lgreen}}%&#10;  \rnode{#2}{\psovalbox[linewidth=.2ex,framearc=.2]{#3}}%&#10;  \psset{linecolor=black}}&#10;\newcommand{\myfboxosb}[3]{%&#10;  \psset{linecolor=white}%&#10;  \onSlide*{#1}{\psset{linecolor=lblue}}%&#10;  \rnode{#2}{\psframebox[linewidth=.2ex,framearc=.2]{#3}}%&#10;  \psset{linecolor=black}}&#10;\newcommand{\myovalosb}[3]{%&#10;  \psset{linecolor=white}%&#10;  \onSlide*{#1}{\psset{linecolor=lblue}}%&#10;  \rnode{#2}{\psovalbox[linewidth=.2ex,framearc=.2]{#3}}%&#10;  \psset{linecolor=black}}&#10;&#10;&#10;&#10;%%%%%%%%%%%%%%%%%%%%%%%%%%%%%%%%%%%%%%%%%%%%%%%%%%%%%%%%%%%%%&#10;% for this specific document&#10;\newcommand{\Sets}{\mathbf{Sets}}&#10;\newcommand{\setin}[3]{\{#1\in#2\;|\;#3\}}&#10;\newcommand{\id}{\mathrm{id}}&#10;\newcommand{\after}{\mathrel{\circ}}&#10;\newcommand{\co}{\mathrel{\circ}}&#10;\newcommand{\NNO}{{\mathbb{N}}}&#10;\newcommand{\cat}[1]{{\mathbb{#1}}}&#10;\newcommand{\C}{\mathbb{C}}&#10;\newcommand{\congrightarrow}{\mathrel{\stackrel{&#10;           \raisebox{.5ex}{$\scriptstyle\cong\,$}}{&#10;           \raisebox{0ex}[0ex][0ex]{$\rightarrow$}}}}&#10;\newcommand{\iso}{\congrightarrow}&#10;\newcommand{\twocl}{\Rightarrow}&#10;%\newcommand{\place}{\mbox{$-$}} % place holder&#10;\newcommand{\place}{\underline{\phantom{n}}\,} % place holder&#10;\newcommand{\pow}{\mathcal{P}}&#10;\newcommand{\fpow}{\pow_{\mathrm{fin.}}}&#10;\newcommand{\dist}{\mathcal{D}}&#10;\newcommand{\lift}{\mathcal{L}}&#10;\newcommand{\dcpo}{\mathbf{DCpo}}&#10;\newcommand{\dcpob}{\mathbf{DCpo}_{\bot}}&#10;\newdir{ &gt;}{{}*!/-8pt/@{&gt;}}  % for mono @{ &gt;-&gt;}&#10;\newcommand{\mono}{\rightarrowtail}&#10;\newcommand{\epi}{\twoheadrightarrow}&#10;\newcommand{\op}{\mathop{\mathrm{op}}\nolimits}&#10;\newcommand{\weg}[1]{}&#10;\newcommand{\defiff}{\;\stackrel{\mathrm{def}}&#10;      {\Longleftrightarrow}\;}&#10;\newcommand{\defeq}{\;\stackrel{\mathrm{def}}&#10;      {=}\;}&#10;\newcommand{\myQEDbox}{\Box}&#10;\newcommand{\myQED}{\hspace*{\fill}$\myQEDbox$}&#10;\newcommand{\st}{\mathsf{st}}&#10;\newcommand{\dst}{\mathsf{dst}}&#10;% for periods, base categories, etc.&#10;% e.g. #1 = -3em, #2 = 1em, #3 = \Sets&#10;\newcommand{\shifted}[3]{\save[]!&lt;#1,#2&gt;*{#3}\restore}&#10;\newcommand{\idmap}[1]{\textrm{id}_{#1}}&#10;\newcommand{\relliftop}[1]{\textrm{Rel}(#1)}&#10;\newcommand{\rellift}[2]{\relliftop{#1}(#2)}&#10;\newcommand{\Kleisli}[1]{\mathcal{K}{\kern-.2ex}\ell(#1)}&#10;\newcommand{\trace}{\mathsf{tr}}&#10;\newcommand{\tuple}{\langle\rangle}&#10;\newcommand{\beh}{\mathsf{beh}}&#10;\newcommand{\Alg}{\mathbf{Alg}}&#10;\newcommand{\lef}{\sqsubseteq_{\mathbf{fwd}}}&#10;\newcommand{\leb}{\sqsubseteq_{\mathbf{bwd}}}&#10;\newcommand{\lebf}{\sqsubseteq_{\mathbf{BF}}}&#10;\newcommand{\lefb}{\sqsubseteq_{\mathbf{FB}}}&#10;&#10;%%%%%%%%%%%%%%%%%%%%%%%%%%%%%%%%%%%%%%%%%%%%%%%%%%%%%%%&#10;%% logical connectives thanks to mr.kashima&#10;%% for the name of inference rules,&#10;%% use the one whose initial is capital&#10;%% as binary operators&#10;\newcommand{\imp}{\to}&#10;\newcommand{\Imp}{\IMP}&#10;% \newcommand{\conj}{\land}   % collides with Conjecture env. in&#10;                              % elsart.cls&#10;\def\conj{\land}&#10;\newcommand{\Conj}{\mbox{$\land$}}&#10;\newcommand{\disj}{\lor}&#10;\newcommand{\Disj}{\OR}&#10;\newcommand{\Forall}{\ALL}&#10;\newcommand{\Exists}{\EX}&#10;\newcommand{\Neg}{\NOT}&#10;%\renewcommand{\land}{\mbox{$\land$}}&#10;%\renewcommand{\lor}{\mbox{$\lor$}}&#10;\newcommand{\OR}{\mbox{$\lor$}} &#10;\newcommand{\IMP}{\mbox{$\imp$}} &#10;\newcommand{\NOT}{\mbox{$\lnot$}} &#10;\newcommand{\ALL}{\mbox{$\forall$}} &#10;\newcommand{\EX}{\mbox{$\exists$}} &#10;\newcommand{\BOT}{\mbox{$\bot$}} &#10;&#10;\begin{document}&#10; $\vcenter{\xymatrix@C+1em@R-0em{&#10;  {F X}&#10;                \ar[r]^{\scriptstyle Ff}&#10;&amp;          &#10;  {F Y}&#10; \\&#10;  {X}&#10;                \ar[u]&#10;                \ar@{-&gt;}[r]_{\scriptstyle f}&#10; &amp;&#10;  {Y}&#10;                \ar[u]&#10;  }}&#10;$&#10;\end{document}&#10;"/>
  <p:tag name="EXTERNALNAME" val="TP_tmp"/>
  <p:tag name="BLEND" val="0"/>
  <p:tag name="TRANSPARENT" val="1"/>
  <p:tag name="RESOLUTION" val="600"/>
  <p:tag name="WORKAROUNDTRANSPARENCYBUG" val="0"/>
  <p:tag name="ALLOWFONTSUBSTITUTION" val="0"/>
  <p:tag name="BITMAPFORMAT" val="png256"/>
  <p:tag name="ORIGWIDTH" val="129"/>
  <p:tag name="PICTUREFILESIZE" val="828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single]{myaccents}&#10;\usepackage{fancybox,amssymb,amstext,amsmath,&#10;stmaryrd,wasysym,verbatim,pst-tree,proof}  &#10;\usepackage[english]{babel}&#10;\usepackage[dvips,ps,all]{xy}&#10;\CompileMatrices &#10;\xyoption{v2}&#10;\xyoption{curve}&#10;\xyoption{2cell}&#10;\SelectTips{cm}{}  % Tips (of arrows) are in accordance with Computer Modern&#10;\UseAllTwocells&#10;\SilentMatrices&#10;\def\labelstyle{\textstyle}&#10;\def\twocellstyle{\textstyle}&#10;\usepackage{graphicx} % required for `\includegraphics' (yatex added)&#10;\mathversion{bold}&#10;%\usepackage{macros}&#10;\bibliographystyle{FirstInitialPlain}&#10;\renewcommand{\emph}[1]{\textbf{#1}}&#10;%\definecolor{dblue}{rgb}{.141,.188,.235}    % Dark blue      #24303C&#10;%\definecolor{mblue}{rgb}{.298,.392,.490}    % Medium blue    #4C647D&#10;\definecolor{lblue}{rgb}{.522,.592,.647}    % Light blue     #8597A5&#10;\definecolor{llblue}{rgb}{.83,.83, 1.0} % Lighter blue   #DCE4EC&#10;\newrgbcolor{peach}{.9529 .7686 .8510}     % for important point&#10;\newrgbcolor{white}{1 1 1}       % for hiding lines&#10;\newrgbcolor{lgreen}{.6 1 .6}   % for arrows&#10;\newrgbcolor{sdred}{.91 .19 .19} % slightly dark red&#10;\newrgbcolor{dgreen}{0 .6 0}&#10;\newrgbcolor{lyellow}{1 1 .65}&#10;% box for item&#10;\newcommand{\myitembox}{{\labelitemi}\quad}&#10;% \myfbox&#10;%    for (ordinary) box, for important points&#10;\newcommand{\myfbox}[1]{\psframebox*[linewidth=.2ex,linecolor=peach,framearc=.1,&#10;fillcolor=peach]{#1}}&#10;% \myfboxb&#10;%    for (ordinary) blue box, for (just) grouping&#10;\newcommand{\myfboxb}[1]{\psframebox*[linewidth=.2ex,linecolor=lblue,framearc=.1,&#10;fillcolor=llblue]{#1}}&#10;\newcommand{\myfboxy}[1]{\psframebox*[linewidth=.2ex,linecolor=lblue,framearc=.1,&#10;fillcolor=lyellow]{#1}}&#10;% \myoval for node&#10;%    #1 is the name of the node&#10;\newcommand{\myoval}[2]{\ovalnode[linewidth=.2ex,linecolor=lgreen,framearc=.2]{#1}{#2}}&#10;% \myfboxos  (my fbox on slide) for node&#10;%      #1 is the number of slides where frame appears&#10;%      #2 is the name of the node&#10;\newcommand{\myfboxos}[3]{%&#10;  \psset{linecolor=white}%&#10;  \onSlide*{#1}{\psset{linecolor=lgreen}}%&#10;  \rnode{#2}{\psframebox[linewidth=.2ex,framearc=.2]{#3}}%&#10;  \psset{linecolor=black}}&#10;\newcommand{\myovalos}[3]{%&#10;  \psset{linecolor=white}%&#10;  \onSlide*{#1}{\psset{linecolor=lgreen}}%&#10;  \rnode{#2}{\psovalbox[linewidth=.2ex,framearc=.2]{#3}}%&#10;  \psset{linecolor=black}}&#10;\newcommand{\myfboxosb}[3]{%&#10;  \psset{linecolor=white}%&#10;  \onSlide*{#1}{\psset{linecolor=lblue}}%&#10;  \rnode{#2}{\psframebox[linewidth=.2ex,framearc=.2]{#3}}%&#10;  \psset{linecolor=black}}&#10;\newcommand{\myovalosb}[3]{%&#10;  \psset{linecolor=white}%&#10;  \onSlide*{#1}{\psset{linecolor=lblue}}%&#10;  \rnode{#2}{\psovalbox[linewidth=.2ex,framearc=.2]{#3}}%&#10;  \psset{linecolor=black}}&#10;&#10;&#10;&#10;%%%%%%%%%%%%%%%%%%%%%%%%%%%%%%%%%%%%%%%%%%%%%%%%%%%%%%%%%%%%%&#10;% for this specific document&#10;\newcommand{\Sets}{\mathbf{Sets}}&#10;\newcommand{\setin}[3]{\{#1\in#2\;|\;#3\}}&#10;\newcommand{\id}{\mathrm{id}}&#10;\newcommand{\after}{\mathrel{\circ}}&#10;\newcommand{\co}{\mathrel{\circ}}&#10;\newcommand{\NNO}{{\mathbb{N}}}&#10;\newcommand{\cat}[1]{{\mathbb{#1}}}&#10;\newcommand{\C}{\mathbb{C}}&#10;\newcommand{\congrightarrow}{\mathrel{\stackrel{&#10;           \raisebox{.5ex}{$\scriptstyle\cong\,$}}{&#10;           \raisebox{0ex}[0ex][0ex]{$\rightarrow$}}}}&#10;\newcommand{\iso}{\congrightarrow}&#10;\newcommand{\twocl}{\Rightarrow}&#10;%\newcommand{\place}{\mbox{$-$}} % place holder&#10;\newcommand{\place}{\underline{\phantom{n}}\,} % place holder&#10;\newcommand{\pow}{\mathcal{P}}&#10;\newcommand{\fpow}{\pow_{\mathrm{fin.}}}&#10;\newcommand{\dist}{\mathcal{D}}&#10;\newcommand{\lift}{\mathcal{L}}&#10;\newcommand{\dcpo}{\mathbf{DCpo}}&#10;\newcommand{\dcpob}{\mathbf{DCpo}_{\bot}}&#10;\newdir{ &gt;}{{}*!/-8pt/@{&gt;}}  % for mono @{ &gt;-&gt;}&#10;\newcommand{\mono}{\rightarrowtail}&#10;\newcommand{\epi}{\twoheadrightarrow}&#10;\newcommand{\op}{\mathop{\mathrm{op}}\nolimits}&#10;\newcommand{\weg}[1]{}&#10;\newcommand{\defiff}{\;\stackrel{\mathrm{def}}&#10;      {\Longleftrightarrow}\;}&#10;\newcommand{\defeq}{\;\stackrel{\mathrm{def}}&#10;      {=}\;}&#10;\newcommand{\myQEDbox}{\Box}&#10;\newcommand{\myQED}{\hspace*{\fill}$\myQEDbox$}&#10;\newcommand{\st}{\mathsf{st}}&#10;\newcommand{\dst}{\mathsf{dst}}&#10;% for periods, base categories, etc.&#10;% e.g. #1 = -3em, #2 = 1em, #3 = \Sets&#10;\newcommand{\shifted}[3]{\save[]!&lt;#1,#2&gt;*{#3}\restore}&#10;\newcommand{\idmap}[1]{\textrm{id}_{#1}}&#10;\newcommand{\relliftop}[1]{\textrm{Rel}(#1)}&#10;\newcommand{\rellift}[2]{\relliftop{#1}(#2)}&#10;\newcommand{\Kleisli}[1]{\mathcal{K}{\kern-.2ex}\ell(#1)}&#10;\newcommand{\trace}{\mathsf{tr}}&#10;\newcommand{\tuple}{\langle\rangle}&#10;\newcommand{\beh}{\mathsf{beh}}&#10;\newcommand{\Alg}{\mathbf{Alg}}&#10;\newcommand{\lef}{\sqsubseteq_{\mathbf{fwd}}}&#10;\newcommand{\leb}{\sqsubseteq_{\mathbf{bwd}}}&#10;\newcommand{\lebf}{\sqsubseteq_{\mathbf{BF}}}&#10;\newcommand{\lefb}{\sqsubseteq_{\mathbf{FB}}}&#10;&#10;%%%%%%%%%%%%%%%%%%%%%%%%%%%%%%%%%%%%%%%%%%%%%%%%%%%%%%%&#10;%% logical connectives thanks to mr.kashima&#10;%% for the name of inference rules,&#10;%% use the one whose initial is capital&#10;%% as binary operators&#10;\newcommand{\imp}{\to}&#10;\newcommand{\Imp}{\IMP}&#10;% \newcommand{\conj}{\land}   % collides with Conjecture env. in&#10;                              % elsart.cls&#10;\def\conj{\land}&#10;\newcommand{\Conj}{\mbox{$\land$}}&#10;\newcommand{\disj}{\lor}&#10;\newcommand{\Disj}{\OR}&#10;\newcommand{\Forall}{\ALL}&#10;\newcommand{\Exists}{\EX}&#10;\newcommand{\Neg}{\NOT}&#10;%\renewcommand{\land}{\mbox{$\land$}}&#10;%\renewcommand{\lor}{\mbox{$\lor$}}&#10;\newcommand{\OR}{\mbox{$\lor$}} &#10;\newcommand{\IMP}{\mbox{$\imp$}} &#10;\newcommand{\NOT}{\mbox{$\lnot$}} &#10;\newcommand{\ALL}{\mbox{$\forall$}} &#10;\newcommand{\EX}{\mbox{$\exists$}} &#10;\newcommand{\BOT}{\mbox{$\bot$}} &#10;&#10;\begin{document}&#10;\begin{displaymath}&#10; \infer{\mathbf{1}\stackrel{X}{\longrightarrow} \C}{X\in\C}&#10;\end{displaymath}&#10;&#10;&#10;\end{document}&#10;"/>
  <p:tag name="EXTERNALNAME" val="TP_tmp"/>
  <p:tag name="BLEND" val="0"/>
  <p:tag name="TRANSPARENT" val="1"/>
  <p:tag name="RESOLUTION" val="600"/>
  <p:tag name="WORKAROUNDTRANSPARENCYBUG" val="0"/>
  <p:tag name="ALLOWFONTSUBSTITUTION" val="0"/>
  <p:tag name="BITMAPFORMAT" val="png256"/>
  <p:tag name="ORIGWIDTH" val="80"/>
  <p:tag name="PICTUREFILESIZE" val="475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single]{myaccents}&#10;\usepackage{fancybox,amssymb,amstext,amsmath,&#10;stmaryrd,wasysym,verbatim,pst-tree,proof}  &#10;\usepackage[english]{babel}&#10;\usepackage[dvips,ps,all]{xy}&#10;\CompileMatrices &#10;\xyoption{v2}&#10;\xyoption{curve}&#10;\xyoption{2cell}&#10;\SelectTips{cm}{}  % Tips (of arrows) are in accordance with Computer Modern&#10;\UseAllTwocells&#10;\SilentMatrices&#10;\def\labelstyle{\textstyle}&#10;\def\twocellstyle{\textstyle}&#10;\usepackage{graphicx} % required for `\includegraphics' (yatex added)&#10;\mathversion{bold}&#10;%\usepackage{macros}&#10;\bibliographystyle{FirstInitialPlain}&#10;\renewcommand{\emph}[1]{\textbf{#1}}&#10;%\definecolor{dblue}{rgb}{.141,.188,.235}    % Dark blue      #24303C&#10;%\definecolor{mblue}{rgb}{.298,.392,.490}    % Medium blue    #4C647D&#10;\definecolor{lblue}{rgb}{.522,.592,.647}    % Light blue     #8597A5&#10;\definecolor{llblue}{rgb}{.83,.83, 1.0} % Lighter blue   #DCE4EC&#10;\newrgbcolor{peach}{.9529 .7686 .8510}     % for important point&#10;\newrgbcolor{white}{1 1 1}       % for hiding lines&#10;\newrgbcolor{lgreen}{.6 1 .6}   % for arrows&#10;\newrgbcolor{sdred}{.91 .19 .19} % slightly dark red&#10;\newrgbcolor{dgreen}{0 .6 0}&#10;\newrgbcolor{lyellow}{1 1 .65}&#10;% box for item&#10;\newcommand{\myitembox}{{\labelitemi}\quad}&#10;% \myfbox&#10;%    for (ordinary) box, for important points&#10;\newcommand{\myfbox}[1]{\psframebox*[linewidth=.2ex,linecolor=peach,framearc=.1,&#10;fillcolor=peach]{#1}}&#10;% \myfboxb&#10;%    for (ordinary) blue box, for (just) grouping&#10;\newcommand{\myfboxb}[1]{\psframebox*[linewidth=.2ex,linecolor=lblue,framearc=.1,&#10;fillcolor=llblue]{#1}}&#10;\newcommand{\myfboxy}[1]{\psframebox*[linewidth=.2ex,linecolor=lblue,framearc=.1,&#10;fillcolor=lyellow]{#1}}&#10;% \myoval for node&#10;%    #1 is the name of the node&#10;\newcommand{\myoval}[2]{\ovalnode[linewidth=.2ex,linecolor=lgreen,framearc=.2]{#1}{#2}}&#10;% \myfboxos  (my fbox on slide) for node&#10;%      #1 is the number of slides where frame appears&#10;%      #2 is the name of the node&#10;\newcommand{\myfboxos}[3]{%&#10;  \psset{linecolor=white}%&#10;  \onSlide*{#1}{\psset{linecolor=lgreen}}%&#10;  \rnode{#2}{\psframebox[linewidth=.2ex,framearc=.2]{#3}}%&#10;  \psset{linecolor=black}}&#10;\newcommand{\myovalos}[3]{%&#10;  \psset{linecolor=white}%&#10;  \onSlide*{#1}{\psset{linecolor=lgreen}}%&#10;  \rnode{#2}{\psovalbox[linewidth=.2ex,framearc=.2]{#3}}%&#10;  \psset{linecolor=black}}&#10;\newcommand{\myfboxosb}[3]{%&#10;  \psset{linecolor=white}%&#10;  \onSlide*{#1}{\psset{linecolor=lblue}}%&#10;  \rnode{#2}{\psframebox[linewidth=.2ex,framearc=.2]{#3}}%&#10;  \psset{linecolor=black}}&#10;\newcommand{\myovalosb}[3]{%&#10;  \psset{linecolor=white}%&#10;  \onSlide*{#1}{\psset{linecolor=lblue}}%&#10;  \rnode{#2}{\psovalbox[linewidth=.2ex,framearc=.2]{#3}}%&#10;  \psset{linecolor=black}}&#10;&#10;&#10;&#10;%%%%%%%%%%%%%%%%%%%%%%%%%%%%%%%%%%%%%%%%%%%%%%%%%%%%%%%%%%%%%&#10;% for this specific document&#10;\newcommand{\Sets}{\mathbf{Sets}}&#10;\newcommand{\setin}[3]{\{#1\in#2\;|\;#3\}}&#10;\newcommand{\id}{\mathrm{id}}&#10;\newcommand{\after}{\mathrel{\circ}}&#10;\newcommand{\co}{\mathrel{\circ}}&#10;\newcommand{\NNO}{{\mathbb{N}}}&#10;\newcommand{\cat}[1]{{\mathbb{#1}}}&#10;\newcommand{\C}{\mathbb{C}}&#10;\newcommand{\congrightarrow}{\mathrel{\stackrel{&#10;           \raisebox{.5ex}{$\scriptstyle\cong\,$}}{&#10;           \raisebox{0ex}[0ex][0ex]{$\rightarrow$}}}}&#10;\newcommand{\iso}{\congrightarrow}&#10;\newcommand{\twocl}{\Rightarrow}&#10;%\newcommand{\place}{\mbox{$-$}} % place holder&#10;\newcommand{\place}{\underline{\phantom{n}}\,} % place holder&#10;\newcommand{\pow}{\mathcal{P}}&#10;\newcommand{\fpow}{\pow_{\mathrm{fin.}}}&#10;\newcommand{\dist}{\mathcal{D}}&#10;\newcommand{\lift}{\mathcal{L}}&#10;\newcommand{\dcpo}{\mathbf{DCpo}}&#10;\newcommand{\dcpob}{\mathbf{DCpo}_{\bot}}&#10;\newdir{ &gt;}{{}*!/-8pt/@{&gt;}}  % for mono @{ &gt;-&gt;}&#10;\newcommand{\mono}{\rightarrowtail}&#10;\newcommand{\epi}{\twoheadrightarrow}&#10;\newcommand{\op}{\mathop{\mathrm{op}}\nolimits}&#10;\newcommand{\weg}[1]{}&#10;\newcommand{\defiff}{\;\stackrel{\mathrm{def}}&#10;      {\Longleftrightarrow}\;}&#10;\newcommand{\defeq}{\;\stackrel{\mathrm{def}}&#10;      {=}\;}&#10;\newcommand{\myQEDbox}{\Box}&#10;\newcommand{\myQED}{\hspace*{\fill}$\myQEDbox$}&#10;\newcommand{\st}{\mathsf{st}}&#10;\newcommand{\dst}{\mathsf{dst}}&#10;% for periods, base categories, etc.&#10;% e.g. #1 = -3em, #2 = 1em, #3 = \Sets&#10;\newcommand{\shifted}[3]{\save[]!&lt;#1,#2&gt;*{#3}\restore}&#10;\newcommand{\idmap}[1]{\textrm{id}_{#1}}&#10;\newcommand{\relliftop}[1]{\textrm{Rel}(#1)}&#10;\newcommand{\rellift}[2]{\relliftop{#1}(#2)}&#10;\newcommand{\Kleisli}[1]{\mathcal{K}{\kern-.2ex}\ell(#1)}&#10;\newcommand{\trace}{\mathsf{tr}}&#10;\newcommand{\tuple}{\langle\rangle}&#10;\newcommand{\beh}{\mathsf{beh}}&#10;\newcommand{\Alg}{\mathbf{Alg}}&#10;\newcommand{\lef}{\sqsubseteq_{\mathbf{fwd}}}&#10;\newcommand{\leb}{\sqsubseteq_{\mathbf{bwd}}}&#10;\newcommand{\lebf}{\sqsubseteq_{\mathbf{BF}}}&#10;\newcommand{\lefb}{\sqsubseteq_{\mathbf{FB}}}&#10;&#10;%%%%%%%%%%%%%%%%%%%%%%%%%%%%%%%%%%%%%%%%%%%%%%%%%%%%%%%&#10;%% logical connectives thanks to mr.kashima&#10;%% for the name of inference rules,&#10;%% use the one whose initial is capital&#10;%% as binary operators&#10;\newcommand{\imp}{\to}&#10;\newcommand{\Imp}{\IMP}&#10;% \newcommand{\conj}{\land}   % collides with Conjecture env. in&#10;                              % elsart.cls&#10;\def\conj{\land}&#10;\newcommand{\Conj}{\mbox{$\land$}}&#10;\newcommand{\disj}{\lor}&#10;\newcommand{\Disj}{\OR}&#10;\newcommand{\Forall}{\ALL}&#10;\newcommand{\Exists}{\EX}&#10;\newcommand{\Neg}{\NOT}&#10;%\renewcommand{\land}{\mbox{$\land$}}&#10;%\renewcommand{\lor}{\mbox{$\lor$}}&#10;\newcommand{\OR}{\mbox{$\lor$}} &#10;\newcommand{\IMP}{\mbox{$\imp$}} &#10;\newcommand{\NOT}{\mbox{$\lnot$}} &#10;\newcommand{\ALL}{\mbox{$\forall$}} &#10;\newcommand{\EX}{\mbox{$\exists$}} &#10;\newcommand{\BOT}{\mbox{$\bot$}} &#10;&#10;\begin{document}&#10;&#10;&#10;&#10;\begin{displaymath}&#10; \xymatrix@R=1em@C+1em{&#10; &amp;&#10;  {F(Z{\dgreen\otimes} Z)}&#10;            \ar@{--&gt;}[rr]&#10; &amp;&#10;  {\phantom{hoge}}&#10; &amp;&#10;  {FZ}&#10; \\&#10;  {FZ{\dgreen\otimes} FZ}&#10;            \ar[ru]^{\mathbf{sync}}&#10; \\&#10; &amp;&#10;  {Z{\dgreen\otimes} Z}&#10;            \ar[lu]^{\zeta{\dgreen\otimes} \zeta}&#10;            \ar[uu]_{\zeta\,{\red\pmb{\otimes}}\,\zeta}&#10;            \ar@{--&gt;}[rr]_{{\blue\pmb{\parallel}}}&#10; &amp;&amp;&#10;  {Z}&#10;            \ar[uu]^{\zeta}_{\text{final}}&#10;}&#10;\end{displaymath}&#10;&#10;&#10;&#10;\end{document}&#10;"/>
  <p:tag name="EXTERNALNAME" val="TP_tmp"/>
  <p:tag name="BLEND" val="0"/>
  <p:tag name="TRANSPARENT" val="1"/>
  <p:tag name="RESOLUTION" val="600"/>
  <p:tag name="WORKAROUNDTRANSPARENCYBUG" val="0"/>
  <p:tag name="ALLOWFONTSUBSTITUTION" val="0"/>
  <p:tag name="BITMAPFORMAT" val="png256"/>
  <p:tag name="ORIGWIDTH" val="452"/>
  <p:tag name="PICTUREFILESIZE" val="3079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single]{myaccents}&#10;\usepackage{fancybox,amssymb,amstext,amsmath,&#10;stmaryrd,wasysym,verbatim,pst-tree,proof}  &#10;\usepackage[english]{babel}&#10;\usepackage[dvips,ps,all]{xy}&#10;\CompileMatrices &#10;\xyoption{v2}&#10;\xyoption{curve}&#10;\xyoption{2cell}&#10;\SelectTips{cm}{}  % Tips (of arrows) are in accordance with Computer Modern&#10;\UseAllTwocells&#10;\SilentMatrices&#10;\def\labelstyle{\textstyle}&#10;\def\twocellstyle{\textstyle}&#10;\usepackage{graphicx} % required for `\includegraphics' (yatex added)&#10;\mathversion{bold}&#10;%\usepackage{macros}&#10;\bibliographystyle{FirstInitialPlain}&#10;\renewcommand{\emph}[1]{\textbf{#1}}&#10;%\definecolor{dblue}{rgb}{.141,.188,.235}    % Dark blue      #24303C&#10;%\definecolor{mblue}{rgb}{.298,.392,.490}    % Medium blue    #4C647D&#10;\definecolor{lblue}{rgb}{.522,.592,.647}    % Light blue     #8597A5&#10;\definecolor{llblue}{rgb}{.83,.83, 1.0} % Lighter blue   #DCE4EC&#10;\newrgbcolor{peach}{.9529 .7686 .8510}     % for important point&#10;\newrgbcolor{white}{1 1 1}       % for hiding lines&#10;\newrgbcolor{lgreen}{.6 1 .6}   % for arrows&#10;\newrgbcolor{sdred}{.91 .19 .19} % slightly dark red&#10;\newrgbcolor{dgreen}{0 .6 0}&#10;\newrgbcolor{lyellow}{1 1 .65}&#10;% box for item&#10;\newcommand{\myitembox}{{\labelitemi}\quad}&#10;% \myfbox&#10;%    for (ordinary) box, for important points&#10;\newcommand{\myfbox}[1]{\psframebox*[linewidth=.2ex,linecolor=peach,framearc=.1,&#10;fillcolor=peach]{#1}}&#10;% \myfboxb&#10;%    for (ordinary) blue box, for (just) grouping&#10;\newcommand{\myfboxb}[1]{\psframebox*[linewidth=.2ex,linecolor=lblue,framearc=.1,&#10;fillcolor=llblue]{#1}}&#10;\newcommand{\myfboxy}[1]{\psframebox*[linewidth=.2ex,linecolor=lblue,framearc=.1,&#10;fillcolor=lyellow]{#1}}&#10;% \myoval for node&#10;%    #1 is the name of the node&#10;\newcommand{\myoval}[2]{\ovalnode[linewidth=.2ex,linecolor=lgreen,framearc=.2]{#1}{#2}}&#10;% \myfboxos  (my fbox on slide) for node&#10;%      #1 is the number of slides where frame appears&#10;%      #2 is the name of the node&#10;\newcommand{\myfboxos}[3]{%&#10;  \psset{linecolor=white}%&#10;  \onSlide*{#1}{\psset{linecolor=lgreen}}%&#10;  \rnode{#2}{\psframebox[linewidth=.2ex,framearc=.2]{#3}}%&#10;  \psset{linecolor=black}}&#10;\newcommand{\myovalos}[3]{%&#10;  \psset{linecolor=white}%&#10;  \onSlide*{#1}{\psset{linecolor=lgreen}}%&#10;  \rnode{#2}{\psovalbox[linewidth=.2ex,framearc=.2]{#3}}%&#10;  \psset{linecolor=black}}&#10;\newcommand{\myfboxosb}[3]{%&#10;  \psset{linecolor=white}%&#10;  \onSlide*{#1}{\psset{linecolor=lblue}}%&#10;  \rnode{#2}{\psframebox[linewidth=.2ex,framearc=.2]{#3}}%&#10;  \psset{linecolor=black}}&#10;\newcommand{\myovalosb}[3]{%&#10;  \psset{linecolor=white}%&#10;  \onSlide*{#1}{\psset{linecolor=lblue}}%&#10;  \rnode{#2}{\psovalbox[linewidth=.2ex,framearc=.2]{#3}}%&#10;  \psset{linecolor=black}}&#10;&#10;&#10;&#10;%%%%%%%%%%%%%%%%%%%%%%%%%%%%%%%%%%%%%%%%%%%%%%%%%%%%%%%%%%%%%&#10;% for this specific document&#10;\newcommand{\Sets}{\mathbf{Sets}}&#10;\newcommand{\setin}[3]{\{#1\in#2\;|\;#3\}}&#10;\newcommand{\id}{\mathrm{id}}&#10;\newcommand{\after}{\mathrel{\circ}}&#10;\newcommand{\co}{\mathrel{\circ}}&#10;\newcommand{\NNO}{{\mathbb{N}}}&#10;\newcommand{\cat}[1]{{\mathbb{#1}}}&#10;\newcommand{\C}{\mathbb{C}}&#10;\newcommand{\congrightarrow}{\mathrel{\stackrel{&#10;           \raisebox{.5ex}{$\scriptstyle\cong\,$}}{&#10;           \raisebox{0ex}[0ex][0ex]{$\rightarrow$}}}}&#10;\newcommand{\iso}{\congrightarrow}&#10;\newcommand{\twocl}{\Rightarrow}&#10;%\newcommand{\place}{\mbox{$-$}} % place holder&#10;\newcommand{\place}{\underline{\phantom{n}}\,} % place holder&#10;\newcommand{\pow}{\mathcal{P}}&#10;\newcommand{\fpow}{\pow_{\mathrm{fin.}}}&#10;\newcommand{\dist}{\mathcal{D}}&#10;\newcommand{\lift}{\mathcal{L}}&#10;\newcommand{\dcpo}{\mathbf{DCpo}}&#10;\newcommand{\dcpob}{\mathbf{DCpo}_{\bot}}&#10;\newdir{ &gt;}{{}*!/-8pt/@{&gt;}}  % for mono @{ &gt;-&gt;}&#10;\newcommand{\mono}{\rightarrowtail}&#10;\newcommand{\epi}{\twoheadrightarrow}&#10;\newcommand{\op}{\mathop{\mathrm{op}}\nolimits}&#10;\newcommand{\weg}[1]{}&#10;\newcommand{\defiff}{\;\stackrel{\mathrm{def}}&#10;      {\Longleftrightarrow}\;}&#10;\newcommand{\defeq}{\;\stackrel{\mathrm{def}}&#10;      {=}\;}&#10;\newcommand{\myQEDbox}{\Box}&#10;\newcommand{\myQED}{\hspace*{\fill}$\myQEDbox$}&#10;\newcommand{\st}{\mathsf{st}}&#10;\newcommand{\dst}{\mathsf{dst}}&#10;% for periods, base categories, etc.&#10;% e.g. #1 = -3em, #2 = 1em, #3 = \Sets&#10;\newcommand{\shifted}[3]{\save[]!&lt;#1,#2&gt;*{#3}\restore}&#10;\newcommand{\idmap}[1]{\textrm{id}_{#1}}&#10;\newcommand{\relliftop}[1]{\textrm{Rel}(#1)}&#10;\newcommand{\rellift}[2]{\relliftop{#1}(#2)}&#10;\newcommand{\Kleisli}[1]{\mathcal{K}{\kern-.2ex}\ell(#1)}&#10;\newcommand{\trace}{\mathsf{tr}}&#10;\newcommand{\tuple}{\langle\rangle}&#10;\newcommand{\beh}{\mathsf{beh}}&#10;\newcommand{\Alg}{\mathbf{Alg}}&#10;\newcommand{\lef}{\sqsubseteq_{\mathbf{fwd}}}&#10;\newcommand{\leb}{\sqsubseteq_{\mathbf{bwd}}}&#10;\newcommand{\lebf}{\sqsubseteq_{\mathbf{BF}}}&#10;\newcommand{\lefb}{\sqsubseteq_{\mathbf{FB}}}&#10;&#10;%%%%%%%%%%%%%%%%%%%%%%%%%%%%%%%%%%%%%%%%%%%%%%%%%%%%%%%&#10;%% logical connectives thanks to mr.kashima&#10;%% for the name of inference rules,&#10;%% use the one whose initial is capital&#10;%% as binary operators&#10;\newcommand{\imp}{\to}&#10;\newcommand{\Imp}{\IMP}&#10;% \newcommand{\conj}{\land}   % collides with Conjecture env. in&#10;                              % elsart.cls&#10;\def\conj{\land}&#10;\newcommand{\Conj}{\mbox{$\land$}}&#10;\newcommand{\disj}{\lor}&#10;\newcommand{\Disj}{\OR}&#10;\newcommand{\Forall}{\ALL}&#10;\newcommand{\Exists}{\EX}&#10;\newcommand{\Neg}{\NOT}&#10;%\renewcommand{\land}{\mbox{$\land$}}&#10;%\renewcommand{\lor}{\mbox{$\lor$}}&#10;\newcommand{\OR}{\mbox{$\lor$}} &#10;\newcommand{\IMP}{\mbox{$\imp$}} &#10;\newcommand{\NOT}{\mbox{$\lnot$}} &#10;\newcommand{\ALL}{\mbox{$\forall$}} &#10;\newcommand{\EX}{\mbox{$\exists$}} &#10;\newcommand{\BOT}{\mbox{$\bot$}} &#10;&#10;\begin{document}&#10;&#10;&#10;&#10; \begin{displaymath}&#10;   \xymatrix@R=1em@C+3em{&#10;    {2}&#10;          \shifted{-1em}{1em}{\fbox{\text{In $\mathbb{L}$}}}&#10;          \ar[d]^{\mathsf{m}}&#10;   &amp;&#10;    {\C^{2}}&#10;          \shifted{-1em}{1em}{\fbox{\text{In $\mathbf{Cat}$}}}&#10;          \ar[r]^-{(F,F)}&#10;          \ar[d]_{{\dgreen\otimes}}&#10;          \ar@{}[rd]|*[@rd]{\Downarrow}&#10;   &amp;&#10;    {\C^{2}}&#10;          \ar[d]^{\dgreen\otimes}&#10;   \\&#10;    {1}&#10;   &amp;&#10;    {\C}&#10;          \ar[r]_{F}&#10;   &amp;&#10;    {\C}   &#10; }&#10; \end{displaymath}&#10;&#10;\end{document}&#10;"/>
  <p:tag name="EXTERNALNAME" val="TP_tmp"/>
  <p:tag name="BLEND" val="0"/>
  <p:tag name="TRANSPARENT" val="1"/>
  <p:tag name="RESOLUTION" val="600"/>
  <p:tag name="WORKAROUNDTRANSPARENCYBUG" val="0"/>
  <p:tag name="ALLOWFONTSUBSTITUTION" val="0"/>
  <p:tag name="BITMAPFORMAT" val="png256"/>
  <p:tag name="ORIGWIDTH" val="324"/>
  <p:tag name="PICTUREFILESIZE" val="2050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single]{myaccents}&#10;\usepackage{fancybox,amssymb,amstext,amsmath,&#10;stmaryrd,wasysym,verbatim,pst-tree,proof}  &#10;\usepackage[english]{babel}&#10;\usepackage[dvips,ps,all]{xy}&#10;\CompileMatrices &#10;\xyoption{v2}&#10;\xyoption{curve}&#10;\xyoption{2cell}&#10;\SelectTips{cm}{}  % Tips (of arrows) are in accordance with Computer Modern&#10;\UseAllTwocells&#10;\SilentMatrices&#10;\def\labelstyle{\textstyle}&#10;\def\twocellstyle{\textstyle}&#10;\usepackage{graphicx} % required for `\includegraphics' (yatex added)&#10;\mathversion{bold}&#10;%\usepackage{macros}&#10;\bibliographystyle{FirstInitialPlain}&#10;\renewcommand{\emph}[1]{\textbf{#1}}&#10;%\definecolor{dblue}{rgb}{.141,.188,.235}    % Dark blue      #24303C&#10;%\definecolor{mblue}{rgb}{.298,.392,.490}    % Medium blue    #4C647D&#10;\definecolor{lblue}{rgb}{.522,.592,.647}    % Light blue     #8597A5&#10;\definecolor{llblue}{rgb}{.83,.83, 1.0} % Lighter blue   #DCE4EC&#10;\newrgbcolor{peach}{.9529 .7686 .8510}     % for important point&#10;\newrgbcolor{white}{1 1 1}       % for hiding lines&#10;\newrgbcolor{lgreen}{.6 1 .6}   % for arrows&#10;\newrgbcolor{sdred}{.91 .19 .19} % slightly dark red&#10;\newrgbcolor{dgreen}{0 .6 0}&#10;\newrgbcolor{lyellow}{1 1 .65}&#10;% box for item&#10;\newcommand{\myitembox}{{\labelitemi}\quad}&#10;% \myfbox&#10;%    for (ordinary) box, for important points&#10;\newcommand{\myfbox}[1]{\psframebox*[linewidth=.2ex,linecolor=peach,framearc=.1,&#10;fillcolor=peach]{#1}}&#10;% \myfboxb&#10;%    for (ordinary) blue box, for (just) grouping&#10;\newcommand{\myfboxb}[1]{\psframebox*[linewidth=.2ex,linecolor=lblue,framearc=.1,&#10;fillcolor=llblue]{#1}}&#10;\newcommand{\myfboxy}[1]{\psframebox*[linewidth=.2ex,linecolor=lblue,framearc=.1,&#10;fillcolor=lyellow]{#1}}&#10;% \myoval for node&#10;%    #1 is the name of the node&#10;\newcommand{\myoval}[2]{\ovalnode[linewidth=.2ex,linecolor=lgreen,framearc=.2]{#1}{#2}}&#10;% \myfboxos  (my fbox on slide) for node&#10;%      #1 is the number of slides where frame appears&#10;%      #2 is the name of the node&#10;\newcommand{\myfboxos}[3]{%&#10;  \psset{linecolor=white}%&#10;  \onSlide*{#1}{\psset{linecolor=lgreen}}%&#10;  \rnode{#2}{\psframebox[linewidth=.2ex,framearc=.2]{#3}}%&#10;  \psset{linecolor=black}}&#10;\newcommand{\myovalos}[3]{%&#10;  \psset{linecolor=white}%&#10;  \onSlide*{#1}{\psset{linecolor=lgreen}}%&#10;  \rnode{#2}{\psovalbox[linewidth=.2ex,framearc=.2]{#3}}%&#10;  \psset{linecolor=black}}&#10;\newcommand{\myfboxosb}[3]{%&#10;  \psset{linecolor=white}%&#10;  \onSlide*{#1}{\psset{linecolor=lblue}}%&#10;  \rnode{#2}{\psframebox[linewidth=.2ex,framearc=.2]{#3}}%&#10;  \psset{linecolor=black}}&#10;\newcommand{\myovalosb}[3]{%&#10;  \psset{linecolor=white}%&#10;  \onSlide*{#1}{\psset{linecolor=lblue}}%&#10;  \rnode{#2}{\psovalbox[linewidth=.2ex,framearc=.2]{#3}}%&#10;  \psset{linecolor=black}}&#10;&#10;&#10;&#10;%%%%%%%%%%%%%%%%%%%%%%%%%%%%%%%%%%%%%%%%%%%%%%%%%%%%%%%%%%%%%&#10;% for this specific document&#10;\newcommand{\Sets}{\mathbf{Sets}}&#10;\newcommand{\setin}[3]{\{#1\in#2\;|\;#3\}}&#10;\newcommand{\id}{\mathrm{id}}&#10;\newcommand{\after}{\mathrel{\circ}}&#10;\newcommand{\co}{\mathrel{\circ}}&#10;\newcommand{\NNO}{{\mathbb{N}}}&#10;\newcommand{\cat}[1]{{\mathbb{#1}}}&#10;\newcommand{\C}{\mathbb{C}}&#10;\newcommand{\congrightarrow}{\mathrel{\stackrel{&#10;           \raisebox{.5ex}{$\scriptstyle\cong\,$}}{&#10;           \raisebox{0ex}[0ex][0ex]{$\rightarrow$}}}}&#10;\newcommand{\iso}{\congrightarrow}&#10;\newcommand{\twocl}{\Rightarrow}&#10;%\newcommand{\place}{\mbox{$-$}} % place holder&#10;\newcommand{\place}{\underline{\phantom{n}}\,} % place holder&#10;\newcommand{\pow}{\mathcal{P}}&#10;\newcommand{\fpow}{\pow_{\mathrm{fin.}}}&#10;\newcommand{\dist}{\mathcal{D}}&#10;\newcommand{\lift}{\mathcal{L}}&#10;\newcommand{\dcpo}{\mathbf{DCpo}}&#10;\newcommand{\dcpob}{\mathbf{DCpo}_{\bot}}&#10;\newdir{ &gt;}{{}*!/-8pt/@{&gt;}}  % for mono @{ &gt;-&gt;}&#10;\newcommand{\mono}{\rightarrowtail}&#10;\newcommand{\epi}{\twoheadrightarrow}&#10;\newcommand{\op}{\mathop{\mathrm{op}}\nolimits}&#10;\newcommand{\weg}[1]{}&#10;\newcommand{\defiff}{\;\stackrel{\mathrm{def}}&#10;      {\Longleftrightarrow}\;}&#10;\newcommand{\defeq}{\;\stackrel{\mathrm{def}}&#10;      {=}\;}&#10;\newcommand{\myQEDbox}{\Box}&#10;\newcommand{\myQED}{\hspace*{\fill}$\myQEDbox$}&#10;\newcommand{\st}{\mathsf{st}}&#10;\newcommand{\dst}{\mathsf{dst}}&#10;% for periods, base categories, etc.&#10;% e.g. #1 = -3em, #2 = 1em, #3 = \Sets&#10;\newcommand{\shifted}[3]{\save[]!&lt;#1,#2&gt;*{#3}\restore}&#10;\newcommand{\idmap}[1]{\textrm{id}_{#1}}&#10;\newcommand{\relliftop}[1]{\textrm{Rel}(#1)}&#10;\newcommand{\rellift}[2]{\relliftop{#1}(#2)}&#10;\newcommand{\Kleisli}[1]{\mathcal{K}{\kern-.2ex}\ell(#1)}&#10;\newcommand{\trace}{\mathsf{tr}}&#10;\newcommand{\tuple}{\langle\rangle}&#10;\newcommand{\beh}{\mathsf{beh}}&#10;\newcommand{\Alg}{\mathbf{Alg}}&#10;\newcommand{\lef}{\sqsubseteq_{\mathbf{fwd}}}&#10;\newcommand{\leb}{\sqsubseteq_{\mathbf{bwd}}}&#10;\newcommand{\lebf}{\sqsubseteq_{\mathbf{BF}}}&#10;\newcommand{\lefb}{\sqsubseteq_{\mathbf{FB}}}&#10;&#10;%%%%%%%%%%%%%%%%%%%%%%%%%%%%%%%%%%%%%%%%%%%%%%%%%%%%%%%&#10;%% logical connectives thanks to mr.kashima&#10;%% for the name of inference rules,&#10;%% use the one whose initial is capital&#10;%% as binary operators&#10;\newcommand{\imp}{\to}&#10;\newcommand{\Imp}{\IMP}&#10;% \newcommand{\conj}{\land}   % collides with Conjecture env. in&#10;                              % elsart.cls&#10;\def\conj{\land}&#10;\newcommand{\Conj}{\mbox{$\land$}}&#10;\newcommand{\disj}{\lor}&#10;\newcommand{\Disj}{\OR}&#10;\newcommand{\Forall}{\ALL}&#10;\newcommand{\Exists}{\EX}&#10;\newcommand{\Neg}{\NOT}&#10;%\renewcommand{\land}{\mbox{$\land$}}&#10;%\renewcommand{\lor}{\mbox{$\lor$}}&#10;\newcommand{\OR}{\mbox{$\lor$}} &#10;\newcommand{\IMP}{\mbox{$\imp$}} &#10;\newcommand{\NOT}{\mbox{$\lnot$}} &#10;\newcommand{\ALL}{\mbox{$\forall$}} &#10;\newcommand{\EX}{\mbox{$\exists$}} &#10;\newcommand{\BOT}{\mbox{$\bot$}} &#10;&#10;\begin{document}&#10;&#10;\begin{displaymath}&#10; FX{\dgreen\otimes} FY \stackrel{\mathsf{sync}_{X,Y}}{\longrightarrow} &#10; F(X{\dgreen\otimes} Y) \quad\text{in } \C &#10;\end{displaymath}&#10;&#10;&#10;\end{document}&#10;"/>
  <p:tag name="EXTERNALNAME" val="TP_tmp"/>
  <p:tag name="BLEND" val="0"/>
  <p:tag name="TRANSPARENT" val="1"/>
  <p:tag name="RESOLUTION" val="600"/>
  <p:tag name="WORKAROUNDTRANSPARENCYBUG" val="0"/>
  <p:tag name="ALLOWFONTSUBSTITUTION" val="0"/>
  <p:tag name="BITMAPFORMAT" val="png256"/>
  <p:tag name="ORIGWIDTH" val="333"/>
  <p:tag name="PICTUREFILESIZE" val="1183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single]{myaccents}&#10;\usepackage{fancybox,amssymb,amstext,amsmath,&#10;stmaryrd,wasysym,verbatim,pst-tree,proof}  &#10;\usepackage[english]{babel}&#10;\usepackage[dvips,ps,all]{xy}&#10;\CompileMatrices &#10;\xyoption{v2}&#10;\xyoption{curve}&#10;\xyoption{2cell}&#10;\SelectTips{cm}{}  % Tips (of arrows) are in accordance with Computer Modern&#10;\UseAllTwocells&#10;\SilentMatrices&#10;\def\labelstyle{\textstyle}&#10;\def\twocellstyle{\textstyle}&#10;\usepackage{graphicx} % required for `\includegraphics' (yatex added)&#10;\mathversion{bold}&#10;%\usepackage{macros}&#10;\bibliographystyle{FirstInitialPlain}&#10;\renewcommand{\emph}[1]{\textbf{#1}}&#10;%\definecolor{dblue}{rgb}{.141,.188,.235}    % Dark blue      #24303C&#10;%\definecolor{mblue}{rgb}{.298,.392,.490}    % Medium blue    #4C647D&#10;\definecolor{lblue}{rgb}{.522,.592,.647}    % Light blue     #8597A5&#10;\definecolor{llblue}{rgb}{.83,.83, 1.0} % Lighter blue   #DCE4EC&#10;\newrgbcolor{peach}{.9529 .7686 .8510}     % for important point&#10;\newrgbcolor{white}{1 1 1}       % for hiding lines&#10;\newrgbcolor{lgreen}{.6 1 .6}   % for arrows&#10;\newrgbcolor{sdred}{.91 .19 .19} % slightly dark red&#10;\newrgbcolor{dgreen}{0 .6 0}&#10;\newrgbcolor{lyellow}{1 1 .65}&#10;% box for item&#10;\newcommand{\myitembox}{{\labelitemi}\quad}&#10;% \myfbox&#10;%    for (ordinary) box, for important points&#10;\newcommand{\myfbox}[1]{\psframebox*[linewidth=.2ex,linecolor=peach,framearc=.1,&#10;fillcolor=peach]{#1}}&#10;% \myfboxb&#10;%    for (ordinary) blue box, for (just) grouping&#10;\newcommand{\myfboxb}[1]{\psframebox*[linewidth=.2ex,linecolor=lblue,framearc=.1,&#10;fillcolor=llblue]{#1}}&#10;\newcommand{\myfboxy}[1]{\psframebox*[linewidth=.2ex,linecolor=lblue,framearc=.1,&#10;fillcolor=lyellow]{#1}}&#10;% \myoval for node&#10;%    #1 is the name of the node&#10;\newcommand{\myoval}[2]{\ovalnode[linewidth=.2ex,linecolor=lgreen,framearc=.2]{#1}{#2}}&#10;% \myfboxos  (my fbox on slide) for node&#10;%      #1 is the number of slides where frame appears&#10;%      #2 is the name of the node&#10;\newcommand{\myfboxos}[3]{%&#10;  \psset{linecolor=white}%&#10;  \onSlide*{#1}{\psset{linecolor=lgreen}}%&#10;  \rnode{#2}{\psframebox[linewidth=.2ex,framearc=.2]{#3}}%&#10;  \psset{linecolor=black}}&#10;\newcommand{\myovalos}[3]{%&#10;  \psset{linecolor=white}%&#10;  \onSlide*{#1}{\psset{linecolor=lgreen}}%&#10;  \rnode{#2}{\psovalbox[linewidth=.2ex,framearc=.2]{#3}}%&#10;  \psset{linecolor=black}}&#10;\newcommand{\myfboxosb}[3]{%&#10;  \psset{linecolor=white}%&#10;  \onSlide*{#1}{\psset{linecolor=lblue}}%&#10;  \rnode{#2}{\psframebox[linewidth=.2ex,framearc=.2]{#3}}%&#10;  \psset{linecolor=black}}&#10;\newcommand{\myovalosb}[3]{%&#10;  \psset{linecolor=white}%&#10;  \onSlide*{#1}{\psset{linecolor=lblue}}%&#10;  \rnode{#2}{\psovalbox[linewidth=.2ex,framearc=.2]{#3}}%&#10;  \psset{linecolor=black}}&#10;&#10;&#10;&#10;%%%%%%%%%%%%%%%%%%%%%%%%%%%%%%%%%%%%%%%%%%%%%%%%%%%%%%%%%%%%%&#10;% for this specific document&#10;\newcommand{\Sets}{\mathbf{Sets}}&#10;\newcommand{\setin}[3]{\{#1\in#2\;|\;#3\}}&#10;\newcommand{\id}{\mathrm{id}}&#10;\newcommand{\after}{\mathrel{\circ}}&#10;\newcommand{\co}{\mathrel{\circ}}&#10;\newcommand{\NNO}{{\mathbb{N}}}&#10;\newcommand{\cat}[1]{{\mathbb{#1}}}&#10;\newcommand{\C}{\mathbb{C}}&#10;\newcommand{\congrightarrow}{\mathrel{\stackrel{&#10;           \raisebox{.5ex}{$\scriptstyle\cong\,$}}{&#10;           \raisebox{0ex}[0ex][0ex]{$\rightarrow$}}}}&#10;\newcommand{\iso}{\congrightarrow}&#10;\newcommand{\twocl}{\Rightarrow}&#10;%\newcommand{\place}{\mbox{$-$}} % place holder&#10;\newcommand{\place}{\underline{\phantom{n}}\,} % place holder&#10;\newcommand{\pow}{\mathcal{P}}&#10;\newcommand{\fpow}{\pow_{\mathrm{fin.}}}&#10;\newcommand{\dist}{\mathcal{D}}&#10;\newcommand{\lift}{\mathcal{L}}&#10;\newcommand{\dcpo}{\mathbf{DCpo}}&#10;\newcommand{\dcpob}{\mathbf{DCpo}_{\bot}}&#10;\newdir{ &gt;}{{}*!/-8pt/@{&gt;}}  % for mono @{ &gt;-&gt;}&#10;\newcommand{\mono}{\rightarrowtail}&#10;\newcommand{\epi}{\twoheadrightarrow}&#10;\newcommand{\op}{\mathop{\mathrm{op}}\nolimits}&#10;\newcommand{\weg}[1]{}&#10;\newcommand{\defiff}{\;\stackrel{\mathrm{def}}&#10;      {\Longleftrightarrow}\;}&#10;\newcommand{\defeq}{\;\stackrel{\mathrm{def}}&#10;      {=}\;}&#10;\newcommand{\myQEDbox}{\Box}&#10;\newcommand{\myQED}{\hspace*{\fill}$\myQEDbox$}&#10;\newcommand{\st}{\mathsf{st}}&#10;\newcommand{\dst}{\mathsf{dst}}&#10;% for periods, base categories, etc.&#10;% e.g. #1 = -3em, #2 = 1em, #3 = \Sets&#10;\newcommand{\shifted}[3]{\save[]!&lt;#1,#2&gt;*{#3}\restore}&#10;\newcommand{\idmap}[1]{\textrm{id}_{#1}}&#10;\newcommand{\relliftop}[1]{\textrm{Rel}(#1)}&#10;\newcommand{\rellift}[2]{\relliftop{#1}(#2)}&#10;\newcommand{\Kleisli}[1]{\mathcal{K}{\kern-.2ex}\ell(#1)}&#10;\newcommand{\trace}{\mathsf{tr}}&#10;\newcommand{\tuple}{\langle\rangle}&#10;\newcommand{\beh}{\mathsf{beh}}&#10;\newcommand{\Alg}{\mathbf{Alg}}&#10;\newcommand{\lef}{\sqsubseteq_{\mathbf{fwd}}}&#10;\newcommand{\leb}{\sqsubseteq_{\mathbf{bwd}}}&#10;\newcommand{\lebf}{\sqsubseteq_{\mathbf{BF}}}&#10;\newcommand{\lefb}{\sqsubseteq_{\mathbf{FB}}}&#10;&#10;%%%%%%%%%%%%%%%%%%%%%%%%%%%%%%%%%%%%%%%%%%%%%%%%%%%%%%%&#10;%% logical connectives thanks to mr.kashima&#10;%% for the name of inference rules,&#10;%% use the one whose initial is capital&#10;%% as binary operators&#10;\newcommand{\imp}{\to}&#10;\newcommand{\Imp}{\IMP}&#10;% \newcommand{\conj}{\land}   % collides with Conjecture env. in&#10;                              % elsart.cls&#10;\def\conj{\land}&#10;\newcommand{\Conj}{\mbox{$\land$}}&#10;\newcommand{\disj}{\lor}&#10;\newcommand{\Disj}{\OR}&#10;\newcommand{\Forall}{\ALL}&#10;\newcommand{\Exists}{\EX}&#10;\newcommand{\Neg}{\NOT}&#10;%\renewcommand{\land}{\mbox{$\land$}}&#10;%\renewcommand{\lor}{\mbox{$\lor$}}&#10;\newcommand{\OR}{\mbox{$\lor$}} &#10;\newcommand{\IMP}{\mbox{$\imp$}} &#10;\newcommand{\NOT}{\mbox{$\lnot$}} &#10;\newcommand{\ALL}{\mbox{$\forall$}} &#10;\newcommand{\EX}{\mbox{$\exists$}} &#10;\newcommand{\BOT}{\mbox{$\bot$}} &#10;&#10;\begin{document}&#10;&#10;\begin{displaymath}&#10;   \xymatrix@1@C+3em{&#10;   {\mathbb{L}}&#10;%             \rtwocell^{\scriptstyle\mathbf{1}}_{\scriptstyle\C}{\scriptstyle X}&#10;                \ar@/^.6em/[r]^-{\C}&#10;                \ar@/_.6em/[r]_-{\mathbb{C}}&#10;                \ar@{}[r]|-{\Downarrow{\scriptstyle F}}&#10;  &amp;&#10;   {\mathbf{Cat}}&#10;  }&#10;\end{displaymath}&#10;&#10;\end{document}&#10;"/>
  <p:tag name="EXTERNALNAME" val="TP_tmp"/>
  <p:tag name="BLEND" val="0"/>
  <p:tag name="TRANSPARENT" val="1"/>
  <p:tag name="RESOLUTION" val="600"/>
  <p:tag name="WORKAROUNDTRANSPARENCYBUG" val="0"/>
  <p:tag name="ALLOWFONTSUBSTITUTION" val="0"/>
  <p:tag name="BITMAPFORMAT" val="png256"/>
  <p:tag name="ORIGWIDTH" val="151"/>
  <p:tag name="PICTUREFILESIZE" val="807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6|13.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single]{myaccents}&#10;\usepackage{fancybox,amssymb,amstext,amsmath,&#10;stmaryrd,wasysym,verbatim,pst-tree,proof}  &#10;\usepackage[english]{babel}&#10;\usepackage[dvips,ps,all]{xy}&#10;\CompileMatrices &#10;\xyoption{v2}&#10;\xyoption{curve}&#10;\xyoption{2cell}&#10;\SelectTips{cm}{}  % Tips (of arrows) are in accordance with Computer Modern&#10;\UseAllTwocells&#10;\SilentMatrices&#10;\def\labelstyle{\textstyle}&#10;\def\twocellstyle{\textstyle}&#10;\usepackage{graphicx} % required for `\includegraphics' (yatex added)&#10;\mathversion{bold}&#10;%\usepackage{macros}&#10;\bibliographystyle{FirstInitialPlain}&#10;\renewcommand{\emph}[1]{\textbf{#1}}&#10;%\definecolor{dblue}{rgb}{.141,.188,.235}    % Dark blue      #24303C&#10;%\definecolor{mblue}{rgb}{.298,.392,.490}    % Medium blue    #4C647D&#10;\definecolor{lblue}{rgb}{.522,.592,.647}    % Light blue     #8597A5&#10;\definecolor{llblue}{rgb}{.83,.83, 1.0} % Lighter blue   #DCE4EC&#10;\newrgbcolor{peach}{.9529 .7686 .8510}     % for important point&#10;\newrgbcolor{white}{1 1 1}       % for hiding lines&#10;\newrgbcolor{lgreen}{.6 1 .6}   % for arrows&#10;\newrgbcolor{sdred}{.91 .19 .19} % slightly dark red&#10;\newrgbcolor{dgreen}{0 .6 0}&#10;\newrgbcolor{lyellow}{1 1 .65}&#10;% box for item&#10;\newcommand{\myitembox}{{\labelitemi}\quad}&#10;% \myfbox&#10;%    for (ordinary) box, for important points&#10;\newcommand{\myfbox}[1]{\psframebox*[linewidth=.2ex,linecolor=peach,framearc=.1,&#10;fillcolor=peach]{#1}}&#10;% \myfboxb&#10;%    for (ordinary) blue box, for (just) grouping&#10;\newcommand{\myfboxb}[1]{\psframebox*[linewidth=.2ex,linecolor=lblue,framearc=.1,&#10;fillcolor=llblue]{#1}}&#10;\newcommand{\myfboxy}[1]{\psframebox*[linewidth=.2ex,linecolor=lblue,framearc=.1,&#10;fillcolor=lyellow]{#1}}&#10;% \myoval for node&#10;%    #1 is the name of the node&#10;\newcommand{\myoval}[2]{\ovalnode[linewidth=.2ex,linecolor=lgreen,framearc=.2]{#1}{#2}}&#10;% \myfboxos  (my fbox on slide) for node&#10;%      #1 is the number of slides where frame appears&#10;%      #2 is the name of the node&#10;\newcommand{\myfboxos}[3]{%&#10;  \psset{linecolor=white}%&#10;  \onSlide*{#1}{\psset{linecolor=lgreen}}%&#10;  \rnode{#2}{\psframebox[linewidth=.2ex,framearc=.2]{#3}}%&#10;  \psset{linecolor=black}}&#10;\newcommand{\myovalos}[3]{%&#10;  \psset{linecolor=white}%&#10;  \onSlide*{#1}{\psset{linecolor=lgreen}}%&#10;  \rnode{#2}{\psovalbox[linewidth=.2ex,framearc=.2]{#3}}%&#10;  \psset{linecolor=black}}&#10;\newcommand{\myfboxosb}[3]{%&#10;  \psset{linecolor=white}%&#10;  \onSlide*{#1}{\psset{linecolor=lblue}}%&#10;  \rnode{#2}{\psframebox[linewidth=.2ex,framearc=.2]{#3}}%&#10;  \psset{linecolor=black}}&#10;\newcommand{\myovalosb}[3]{%&#10;  \psset{linecolor=white}%&#10;  \onSlide*{#1}{\psset{linecolor=lblue}}%&#10;  \rnode{#2}{\psovalbox[linewidth=.2ex,framearc=.2]{#3}}%&#10;  \psset{linecolor=black}}&#10;&#10;&#10;&#10;%%%%%%%%%%%%%%%%%%%%%%%%%%%%%%%%%%%%%%%%%%%%%%%%%%%%%%%%%%%%%&#10;% for this specific document&#10;\newcommand{\Sets}{\mathbf{Sets}}&#10;\newcommand{\setin}[3]{\{#1\in#2\;|\;#3\}}&#10;\newcommand{\id}{\mathrm{id}}&#10;\newcommand{\after}{\mathrel{\circ}}&#10;\newcommand{\co}{\mathrel{\circ}}&#10;\newcommand{\NNO}{{\mathbb{N}}}&#10;\newcommand{\cat}[1]{{\mathbb{#1}}}&#10;\newcommand{\C}{\mathbb{C}}&#10;\newcommand{\congrightarrow}{\mathrel{\stackrel{&#10;           \raisebox{.5ex}{$\scriptstyle\cong\,$}}{&#10;           \raisebox{0ex}[0ex][0ex]{$\rightarrow$}}}}&#10;\newcommand{\iso}{\congrightarrow}&#10;\newcommand{\twocl}{\Rightarrow}&#10;%\newcommand{\place}{\mbox{$-$}} % place holder&#10;\newcommand{\place}{\underline{\phantom{n}}\,} % place holder&#10;\newcommand{\pow}{\mathcal{P}}&#10;\newcommand{\fpow}{\pow_{\mathrm{fin.}}}&#10;\newcommand{\dist}{\mathcal{D}}&#10;\newcommand{\lift}{\mathcal{L}}&#10;\newcommand{\dcpo}{\mathbf{DCpo}}&#10;\newcommand{\dcpob}{\mathbf{DCpo}_{\bot}}&#10;\newdir{ &gt;}{{}*!/-8pt/@{&gt;}}  % for mono @{ &gt;-&gt;}&#10;\newcommand{\mono}{\rightarrowtail}&#10;\newcommand{\epi}{\twoheadrightarrow}&#10;\newcommand{\op}{\mathop{\mathrm{op}}\nolimits}&#10;\newcommand{\weg}[1]{}&#10;\newcommand{\defiff}{\;\stackrel{\mathrm{def}}&#10;      {\Longleftrightarrow}\;}&#10;\newcommand{\defeq}{\;\stackrel{\mathrm{def}}&#10;      {=}\;}&#10;\newcommand{\myQEDbox}{\Box}&#10;\newcommand{\myQED}{\hspace*{\fill}$\myQEDbox$}&#10;\newcommand{\st}{\mathsf{st}}&#10;\newcommand{\dst}{\mathsf{dst}}&#10;% for periods, base categories, etc.&#10;% e.g. #1 = -3em, #2 = 1em, #3 = \Sets&#10;\newcommand{\shifted}[3]{\save[]!&lt;#1,#2&gt;*{#3}\restore}&#10;\newcommand{\idmap}[1]{\textrm{id}_{#1}}&#10;\newcommand{\relliftop}[1]{\textrm{Rel}(#1)}&#10;\newcommand{\rellift}[2]{\relliftop{#1}(#2)}&#10;\newcommand{\Kleisli}[1]{\mathcal{K}{\kern-.2ex}\ell(#1)}&#10;\newcommand{\trace}{\mathsf{tr}}&#10;\newcommand{\tuple}{\langle\rangle}&#10;\newcommand{\beh}{\mathsf{beh}}&#10;\newcommand{\Alg}{\mathbf{Alg}}&#10;\newcommand{\lef}{\sqsubseteq_{\mathbf{fwd}}}&#10;\newcommand{\leb}{\sqsubseteq_{\mathbf{bwd}}}&#10;\newcommand{\lebf}{\sqsubseteq_{\mathbf{BF}}}&#10;\newcommand{\lefb}{\sqsubseteq_{\mathbf{FB}}}&#10;&#10;%%%%%%%%%%%%%%%%%%%%%%%%%%%%%%%%%%%%%%%%%%%%%%%%%%%%%%%&#10;%% logical connectives thanks to mr.kashima&#10;%% for the name of inference rules,&#10;%% use the one whose initial is capital&#10;%% as binary operators&#10;\newcommand{\imp}{\to}&#10;\newcommand{\Imp}{\IMP}&#10;% \newcommand{\conj}{\land}   % collides with Conjecture env. in&#10;                              % elsart.cls&#10;\def\conj{\land}&#10;\newcommand{\Conj}{\mbox{$\land$}}&#10;\newcommand{\disj}{\lor}&#10;\newcommand{\Disj}{\OR}&#10;\newcommand{\Forall}{\ALL}&#10;\newcommand{\Exists}{\EX}&#10;\newcommand{\Neg}{\NOT}&#10;%\renewcommand{\land}{\mbox{$\land$}}&#10;%\renewcommand{\lor}{\mbox{$\lor$}}&#10;\newcommand{\OR}{\mbox{$\lor$}} &#10;\newcommand{\IMP}{\mbox{$\imp$}} &#10;\newcommand{\NOT}{\mbox{$\lnot$}} &#10;\newcommand{\ALL}{\mbox{$\forall$}} &#10;\newcommand{\EX}{\mbox{$\exists$}} &#10;\newcommand{\BOT}{\mbox{$\bot$}} &#10;&#10;\begin{document}&#10; $\xymatrix@C+2em@R-0em{&#10;  {F X}&#10;                \ar@{--&gt;}[r]&#10;%                \ar@{}[rd]|{=}&#10; &amp;&#10;  {F Z}&#10; \\&#10;  {X}&#10;                \ar[u]^{\scriptstyle c}&#10;                \ar@{--&gt;}[r]_{\scriptstyle \mathsf{beh}(c)}&#10; &amp;&#10;  {Z}&#10;                \ar[u]_{\text{final}}^{\cong}&#10;  }&#10; $&#10;&#10;\end{document}&#10;"/>
  <p:tag name="EXTERNALNAME" val="TP_tmp"/>
  <p:tag name="BLEND" val="0"/>
  <p:tag name="TRANSPARENT" val="1"/>
  <p:tag name="RESOLUTION" val="600"/>
  <p:tag name="WORKAROUNDTRANSPARENCYBUG" val="0"/>
  <p:tag name="ALLOWFONTSUBSTITUTION" val="0"/>
  <p:tag name="BITMAPFORMAT" val="png256"/>
  <p:tag name="ORIGWIDTH" val="179"/>
  <p:tag name="PICTUREFILESIZE" val="1088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single]{myaccents}&#10;\usepackage{fancybox,amssymb,amstext,amsmath,&#10;stmaryrd,wasysym,verbatim,pst-tree,proof}  &#10;\usepackage[english]{babel}&#10;\usepackage[dvips,ps,all]{xy}&#10;\CompileMatrices &#10;\xyoption{v2}&#10;\xyoption{curve}&#10;\xyoption{2cell}&#10;\SelectTips{cm}{}  % Tips (of arrows) are in accordance with Computer Modern&#10;\UseAllTwocells&#10;\SilentMatrices&#10;\def\labelstyle{\textstyle}&#10;\def\twocellstyle{\textstyle}&#10;\usepackage{graphicx} % required for `\includegraphics' (yatex added)&#10;\mathversion{bold}&#10;%\usepackage{macros}&#10;\bibliographystyle{FirstInitialPlain}&#10;\renewcommand{\emph}[1]{\textbf{#1}}&#10;%\definecolor{dblue}{rgb}{.141,.188,.235}    % Dark blue      #24303C&#10;%\definecolor{mblue}{rgb}{.298,.392,.490}    % Medium blue    #4C647D&#10;\definecolor{lblue}{rgb}{.522,.592,.647}    % Light blue     #8597A5&#10;\definecolor{llblue}{rgb}{.83,.83, 1.0} % Lighter blue   #DCE4EC&#10;\newrgbcolor{peach}{.9529 .7686 .8510}     % for important point&#10;\newrgbcolor{white}{1 1 1}       % for hiding lines&#10;\newrgbcolor{lgreen}{.6 1 .6}   % for arrows&#10;\newrgbcolor{sdred}{.91 .19 .19} % slightly dark red&#10;\newrgbcolor{dgreen}{0 .6 0}&#10;\newrgbcolor{lyellow}{1 1 .65}&#10;% box for item&#10;\newcommand{\myitembox}{{\labelitemi}\quad}&#10;% \myfbox&#10;%    for (ordinary) box, for important points&#10;\newcommand{\myfbox}[1]{\psframebox*[linewidth=.2ex,linecolor=peach,framearc=.1,&#10;fillcolor=peach]{#1}}&#10;% \myfboxb&#10;%    for (ordinary) blue box, for (just) grouping&#10;\newcommand{\myfboxb}[1]{\psframebox*[linewidth=.2ex,linecolor=lblue,framearc=.1,&#10;fillcolor=llblue]{#1}}&#10;\newcommand{\myfboxy}[1]{\psframebox*[linewidth=.2ex,linecolor=lblue,framearc=.1,&#10;fillcolor=lyellow]{#1}}&#10;% \myoval for node&#10;%    #1 is the name of the node&#10;\newcommand{\myoval}[2]{\ovalnode[linewidth=.2ex,linecolor=lgreen,framearc=.2]{#1}{#2}}&#10;% \myfboxos  (my fbox on slide) for node&#10;%      #1 is the number of slides where frame appears&#10;%      #2 is the name of the node&#10;\newcommand{\myfboxos}[3]{%&#10;  \psset{linecolor=white}%&#10;  \onSlide*{#1}{\psset{linecolor=lgreen}}%&#10;  \rnode{#2}{\psframebox[linewidth=.2ex,framearc=.2]{#3}}%&#10;  \psset{linecolor=black}}&#10;\newcommand{\myovalos}[3]{%&#10;  \psset{linecolor=white}%&#10;  \onSlide*{#1}{\psset{linecolor=lgreen}}%&#10;  \rnode{#2}{\psovalbox[linewidth=.2ex,framearc=.2]{#3}}%&#10;  \psset{linecolor=black}}&#10;\newcommand{\myfboxosb}[3]{%&#10;  \psset{linecolor=white}%&#10;  \onSlide*{#1}{\psset{linecolor=lblue}}%&#10;  \rnode{#2}{\psframebox[linewidth=.2ex,framearc=.2]{#3}}%&#10;  \psset{linecolor=black}}&#10;\newcommand{\myovalosb}[3]{%&#10;  \psset{linecolor=white}%&#10;  \onSlide*{#1}{\psset{linecolor=lblue}}%&#10;  \rnode{#2}{\psovalbox[linewidth=.2ex,framearc=.2]{#3}}%&#10;  \psset{linecolor=black}}&#10;&#10;&#10;&#10;%%%%%%%%%%%%%%%%%%%%%%%%%%%%%%%%%%%%%%%%%%%%%%%%%%%%%%%%%%%%%&#10;% for this specific document&#10;\newcommand{\Sets}{\mathbf{Sets}}&#10;\newcommand{\setin}[3]{\{#1\in#2\;|\;#3\}}&#10;\newcommand{\id}{\mathrm{id}}&#10;\newcommand{\after}{\mathrel{\circ}}&#10;\newcommand{\co}{\mathrel{\circ}}&#10;\newcommand{\NNO}{{\mathbb{N}}}&#10;\newcommand{\cat}[1]{{\mathbb{#1}}}&#10;\newcommand{\C}{\mathbb{C}}&#10;\newcommand{\congrightarrow}{\mathrel{\stackrel{&#10;           \raisebox{.5ex}{$\scriptstyle\cong\,$}}{&#10;           \raisebox{0ex}[0ex][0ex]{$\rightarrow$}}}}&#10;\newcommand{\iso}{\congrightarrow}&#10;\newcommand{\twocl}{\Rightarrow}&#10;%\newcommand{\place}{\mbox{$-$}} % place holder&#10;\newcommand{\place}{\underline{\phantom{n}}\,} % place holder&#10;\newcommand{\pow}{\mathcal{P}}&#10;\newcommand{\fpow}{\pow_{\mathrm{fin.}}}&#10;\newcommand{\dist}{\mathcal{D}}&#10;\newcommand{\lift}{\mathcal{L}}&#10;\newcommand{\dcpo}{\mathbf{DCpo}}&#10;\newcommand{\dcpob}{\mathbf{DCpo}_{\bot}}&#10;\newdir{ &gt;}{{}*!/-8pt/@{&gt;}}  % for mono @{ &gt;-&gt;}&#10;\newcommand{\mono}{\rightarrowtail}&#10;\newcommand{\epi}{\twoheadrightarrow}&#10;\newcommand{\op}{\mathop{\mathrm{op}}\nolimits}&#10;\newcommand{\weg}[1]{}&#10;\newcommand{\defiff}{\;\stackrel{\mathrm{def}}&#10;      {\Longleftrightarrow}\;}&#10;\newcommand{\defeq}{\;\stackrel{\mathrm{def}}&#10;      {=}\;}&#10;\newcommand{\myQEDbox}{\Box}&#10;\newcommand{\myQED}{\hspace*{\fill}$\myQEDbox$}&#10;\newcommand{\st}{\mathsf{st}}&#10;\newcommand{\dst}{\mathsf{dst}}&#10;% for periods, base categories, etc.&#10;% e.g. #1 = -3em, #2 = 1em, #3 = \Sets&#10;\newcommand{\shifted}[3]{\save[]!&lt;#1,#2&gt;*{#3}\restore}&#10;\newcommand{\idmap}[1]{\textrm{id}_{#1}}&#10;\newcommand{\relliftop}[1]{\textrm{Rel}(#1)}&#10;\newcommand{\rellift}[2]{\relliftop{#1}(#2)}&#10;\newcommand{\Kleisli}[1]{\mathcal{K}{\kern-.2ex}\ell(#1)}&#10;\newcommand{\trace}{\mathsf{tr}}&#10;\newcommand{\tuple}{\langle\rangle}&#10;\newcommand{\beh}{\mathsf{beh}}&#10;\newcommand{\Alg}{\mathbf{Alg}}&#10;\newcommand{\lef}{\sqsubseteq_{\mathbf{fwd}}}&#10;\newcommand{\leb}{\sqsubseteq_{\mathbf{bwd}}}&#10;\newcommand{\lebf}{\sqsubseteq_{\mathbf{BF}}}&#10;\newcommand{\lefb}{\sqsubseteq_{\mathbf{FB}}}&#10;&#10;%%%%%%%%%%%%%%%%%%%%%%%%%%%%%%%%%%%%%%%%%%%%%%%%%%%%%%%&#10;%% logical connectives thanks to mr.kashima&#10;%% for the name of inference rules,&#10;%% use the one whose initial is capital&#10;%% as binary operators&#10;\newcommand{\imp}{\to}&#10;\newcommand{\Imp}{\IMP}&#10;% \newcommand{\conj}{\land}   % collides with Conjecture env. in&#10;                              % elsart.cls&#10;\def\conj{\land}&#10;\newcommand{\Conj}{\mbox{$\land$}}&#10;\newcommand{\disj}{\lor}&#10;\newcommand{\Disj}{\OR}&#10;\newcommand{\Forall}{\ALL}&#10;\newcommand{\Exists}{\EX}&#10;\newcommand{\Neg}{\NOT}&#10;%\renewcommand{\land}{\mbox{$\land$}}&#10;%\renewcommand{\lor}{\mbox{$\lor$}}&#10;\newcommand{\OR}{\mbox{$\lor$}} &#10;\newcommand{\IMP}{\mbox{$\imp$}} &#10;\newcommand{\NOT}{\mbox{$\lnot$}} &#10;\newcommand{\ALL}{\mbox{$\forall$}} &#10;\newcommand{\EX}{\mbox{$\exists$}} &#10;\newcommand{\BOT}{\mbox{$\bot$}} &#10;&#10;\begin{document}&#10;&#10;\begin{displaymath}&#10; \xymatrix@R=.5em@C+3em{&#10;  {\mathbf{Coalg}_{F}}&#10;                \ar[r]^-{\beh}&#10; &amp;&#10;  {\C/Z}&#10; \\&#10;  {\phantom{FXFX}}&#10;                \ar@{|-&gt;}[r]&#10; &amp;&#10;  {\scriptstyle(X\stackrel{\beh(c)}{\longrightarrow} Z)}             &#10;}&#10;\end{displaymath}&#10;&#10;&#10;&#10;\end{document}&#10;"/>
  <p:tag name="EXTERNALNAME" val="TP_tmp"/>
  <p:tag name="BLEND" val="0"/>
  <p:tag name="TRANSPARENT" val="1"/>
  <p:tag name="RESOLUTION" val="600"/>
  <p:tag name="WORKAROUNDTRANSPARENCYBUG" val="0"/>
  <p:tag name="ALLOWFONTSUBSTITUTION" val="0"/>
  <p:tag name="BITMAPFORMAT" val="png256"/>
  <p:tag name="ORIGWIDTH" val="268"/>
  <p:tag name="PICTUREFILESIZE" val="1356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single]{myaccents}&#10;\usepackage{fancybox,amssymb,amstext,amsmath,&#10;stmaryrd,wasysym,verbatim,pst-tree,proof}  &#10;\usepackage[english]{babel}&#10;\usepackage[dvips,ps,all]{xy}&#10;\CompileMatrices &#10;\xyoption{v2}&#10;\xyoption{curve}&#10;\xyoption{2cell}&#10;\SelectTips{cm}{}  % Tips (of arrows) are in accordance with Computer Modern&#10;\UseAllTwocells&#10;\SilentMatrices&#10;\def\labelstyle{\textstyle}&#10;\def\twocellstyle{\textstyle}&#10;\usepackage{graphicx} % required for `\includegraphics' (yatex added)&#10;\mathversion{bold}&#10;%\usepackage{macros}&#10;\bibliographystyle{FirstInitialPlain}&#10;\renewcommand{\emph}[1]{\textbf{#1}}&#10;%\definecolor{dblue}{rgb}{.141,.188,.235}    % Dark blue      #24303C&#10;%\definecolor{mblue}{rgb}{.298,.392,.490}    % Medium blue    #4C647D&#10;\definecolor{lblue}{rgb}{.522,.592,.647}    % Light blue     #8597A5&#10;\definecolor{llblue}{rgb}{.83,.83, 1.0} % Lighter blue   #DCE4EC&#10;\newrgbcolor{peach}{.9529 .7686 .8510}     % for important point&#10;\newrgbcolor{white}{1 1 1}       % for hiding lines&#10;\newrgbcolor{lgreen}{.6 1 .6}   % for arrows&#10;\newrgbcolor{sdred}{.91 .19 .19} % slightly dark red&#10;\newrgbcolor{dgreen}{0 .6 0}&#10;\newrgbcolor{lyellow}{1 1 .65}&#10;% box for item&#10;\newcommand{\myitembox}{{\labelitemi}\quad}&#10;% \myfbox&#10;%    for (ordinary) box, for important points&#10;\newcommand{\myfbox}[1]{\psframebox*[linewidth=.2ex,linecolor=peach,framearc=.1,&#10;fillcolor=peach]{#1}}&#10;% \myfboxb&#10;%    for (ordinary) blue box, for (just) grouping&#10;\newcommand{\myfboxb}[1]{\psframebox*[linewidth=.2ex,linecolor=lblue,framearc=.1,&#10;fillcolor=llblue]{#1}}&#10;\newcommand{\myfboxy}[1]{\psframebox*[linewidth=.2ex,linecolor=lblue,framearc=.1,&#10;fillcolor=lyellow]{#1}}&#10;% \myoval for node&#10;%    #1 is the name of the node&#10;\newcommand{\myoval}[2]{\ovalnode[linewidth=.2ex,linecolor=lgreen,framearc=.2]{#1}{#2}}&#10;% \myfboxos  (my fbox on slide) for node&#10;%      #1 is the number of slides where frame appears&#10;%      #2 is the name of the node&#10;\newcommand{\myfboxos}[3]{%&#10;  \psset{linecolor=white}%&#10;  \onSlide*{#1}{\psset{linecolor=lgreen}}%&#10;  \rnode{#2}{\psframebox[linewidth=.2ex,framearc=.2]{#3}}%&#10;  \psset{linecolor=black}}&#10;\newcommand{\myovalos}[3]{%&#10;  \psset{linecolor=white}%&#10;  \onSlide*{#1}{\psset{linecolor=lgreen}}%&#10;  \rnode{#2}{\psovalbox[linewidth=.2ex,framearc=.2]{#3}}%&#10;  \psset{linecolor=black}}&#10;\newcommand{\myfboxosb}[3]{%&#10;  \psset{linecolor=white}%&#10;  \onSlide*{#1}{\psset{linecolor=lblue}}%&#10;  \rnode{#2}{\psframebox[linewidth=.2ex,framearc=.2]{#3}}%&#10;  \psset{linecolor=black}}&#10;\newcommand{\myovalosb}[3]{%&#10;  \psset{linecolor=white}%&#10;  \onSlide*{#1}{\psset{linecolor=lblue}}%&#10;  \rnode{#2}{\psovalbox[linewidth=.2ex,framearc=.2]{#3}}%&#10;  \psset{linecolor=black}}&#10;&#10;&#10;&#10;%%%%%%%%%%%%%%%%%%%%%%%%%%%%%%%%%%%%%%%%%%%%%%%%%%%%%%%%%%%%%&#10;% for this specific document&#10;\newcommand{\Sets}{\mathbf{Sets}}&#10;\newcommand{\setin}[3]{\{#1\in#2\;|\;#3\}}&#10;\newcommand{\id}{\mathrm{id}}&#10;\newcommand{\after}{\mathrel{\circ}}&#10;\newcommand{\co}{\mathrel{\circ}}&#10;\newcommand{\NNO}{{\mathbb{N}}}&#10;\newcommand{\cat}[1]{{\mathbb{#1}}}&#10;\newcommand{\C}{\mathbb{C}}&#10;\newcommand{\congrightarrow}{\mathrel{\stackrel{&#10;           \raisebox{.5ex}{$\scriptstyle\cong\,$}}{&#10;           \raisebox{0ex}[0ex][0ex]{$\rightarrow$}}}}&#10;\newcommand{\iso}{\congrightarrow}&#10;\newcommand{\twocl}{\Rightarrow}&#10;%\newcommand{\place}{\mbox{$-$}} % place holder&#10;\newcommand{\place}{\underline{\phantom{n}}\,} % place holder&#10;\newcommand{\pow}{\mathcal{P}}&#10;\newcommand{\fpow}{\pow_{\mathrm{fin.}}}&#10;\newcommand{\dist}{\mathcal{D}}&#10;\newcommand{\lift}{\mathcal{L}}&#10;\newcommand{\dcpo}{\mathbf{DCpo}}&#10;\newcommand{\dcpob}{\mathbf{DCpo}_{\bot}}&#10;\newdir{ &gt;}{{}*!/-8pt/@{&gt;}}  % for mono @{ &gt;-&gt;}&#10;\newcommand{\mono}{\rightarrowtail}&#10;\newcommand{\epi}{\twoheadrightarrow}&#10;\newcommand{\op}{\mathop{\mathrm{op}}\nolimits}&#10;\newcommand{\weg}[1]{}&#10;\newcommand{\defiff}{\;\stackrel{\mathrm{def}}&#10;      {\Longleftrightarrow}\;}&#10;\newcommand{\defeq}{\;\stackrel{\mathrm{def}}&#10;      {=}\;}&#10;\newcommand{\myQEDbox}{\Box}&#10;\newcommand{\myQED}{\hspace*{\fill}$\myQEDbox$}&#10;\newcommand{\st}{\mathsf{st}}&#10;\newcommand{\dst}{\mathsf{dst}}&#10;% for periods, base categories, etc.&#10;% e.g. #1 = -3em, #2 = 1em, #3 = \Sets&#10;\newcommand{\shifted}[3]{\save[]!&lt;#1,#2&gt;*{#3}\restore}&#10;\newcommand{\idmap}[1]{\textrm{id}_{#1}}&#10;\newcommand{\relliftop}[1]{\textrm{Rel}(#1)}&#10;\newcommand{\rellift}[2]{\relliftop{#1}(#2)}&#10;\newcommand{\Kleisli}[1]{\mathcal{K}{\kern-.2ex}\ell(#1)}&#10;\newcommand{\trace}{\mathsf{tr}}&#10;\newcommand{\tuple}{\langle\rangle}&#10;\newcommand{\beh}{\mathsf{beh}}&#10;\newcommand{\Alg}{\mathbf{Alg}}&#10;\newcommand{\lef}{\sqsubseteq_{\mathbf{fwd}}}&#10;\newcommand{\leb}{\sqsubseteq_{\mathbf{bwd}}}&#10;\newcommand{\lebf}{\sqsubseteq_{\mathbf{BF}}}&#10;\newcommand{\lefb}{\sqsubseteq_{\mathbf{FB}}}&#10;&#10;%%%%%%%%%%%%%%%%%%%%%%%%%%%%%%%%%%%%%%%%%%%%%%%%%%%%%%%&#10;%% logical connectives thanks to mr.kashima&#10;%% for the name of inference rules,&#10;%% use the one whose initial is capital&#10;%% as binary operators&#10;\newcommand{\imp}{\to}&#10;\newcommand{\Imp}{\IMP}&#10;% \newcommand{\conj}{\land}   % collides with Conjecture env. in&#10;                              % elsart.cls&#10;\def\conj{\land}&#10;\newcommand{\Conj}{\mbox{$\land$}}&#10;\newcommand{\disj}{\lor}&#10;\newcommand{\Disj}{\OR}&#10;\newcommand{\Forall}{\ALL}&#10;\newcommand{\Exists}{\EX}&#10;\newcommand{\Neg}{\NOT}&#10;%\renewcommand{\land}{\mbox{$\land$}}&#10;%\renewcommand{\lor}{\mbox{$\lor$}}&#10;\newcommand{\OR}{\mbox{$\lor$}} &#10;\newcommand{\IMP}{\mbox{$\imp$}} &#10;\newcommand{\NOT}{\mbox{$\lnot$}} &#10;\newcommand{\ALL}{\mbox{$\forall$}} &#10;\newcommand{\EX}{\mbox{$\exists$}} &#10;\newcommand{\BOT}{\mbox{$\bot$}} &#10;&#10;\begin{document}&#10; $\left(\vcenter{\xymatrix@C+1em@R-0em{&#10;  {F X}&#10; \\&#10;  {X}&#10;                \ar[u]^{c}&#10;     }}&#10; \right)&#10;$&#10;&#10;\end{document}&#10;"/>
  <p:tag name="EXTERNALNAME" val="TP_tmp"/>
  <p:tag name="BLEND" val="0"/>
  <p:tag name="TRANSPARENT" val="1"/>
  <p:tag name="RESOLUTION" val="600"/>
  <p:tag name="WORKAROUNDTRANSPARENCYBUG" val="0"/>
  <p:tag name="ALLOWFONTSUBSTITUTION" val="0"/>
  <p:tag name="BITMAPFORMAT" val="png256"/>
  <p:tag name="ORIGWIDTH" val="68"/>
  <p:tag name="PICTUREFILESIZE" val="586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5|30.4|1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22.1|9.7|1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3|2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WIDTH" val="482"/>
  <p:tag name="PICTUREFILESIZE" val="28137"/>
  <p:tag name="TEXPOINT" val="latex"/>
  <p:tag name="SOURCE" val="\documentclass{slides}\pagestyle{empty}&#10;&#10;\usepackage[single]{myaccents}&#10;\usepackage{fancybox,amssymb,amstext,amsmath,&#10;stmaryrd,wasysym,verbatim,pst-tree,proof}  &#10;\usepackage[english]{babel}&#10;\usepackage[dvips,ps,all]{xy}&#10;\CompileMatrices &#10;\xyoption{v2}&#10;\xyoption{curve}&#10;\xyoption{2cell}&#10;\SelectTips{cm}{}  % Tips (of arrows) are in accordance with Computer Modern&#10;\UseAllTwocells&#10;\SilentMatrices&#10;\def\labelstyle{\textstyle}&#10;\def\twocellstyle{\textstyle}&#10;\usepackage{graphicx} % required for `\includegraphics' (yatex added)&#10;\mathversion{bold}&#10;%\usepackage{macros}&#10;\bibliographystyle{FirstInitialPlain}&#10;\renewcommand{\emph}[1]{\textbf{#1}}&#10;%\definecolor{dblue}{rgb}{.141,.188,.235}    % Dark blue      #24303C&#10;%\definecolor{mblue}{rgb}{.298,.392,.490}    % Medium blue    #4C647D&#10;\definecolor{lblue}{rgb}{.522,.592,.647}    % Light blue     #8597A5&#10;\definecolor{llblue}{rgb}{.83,.83, 1.0} % Lighter blue   #DCE4EC&#10;\newrgbcolor{peach}{.9529 .7686 .8510}     % for important point&#10;\newrgbcolor{white}{1 1 1}       % for hiding lines&#10;\newrgbcolor{lgreen}{.6 1 .6}   % for arrows&#10;\newrgbcolor{sdred}{.91 .19 .19} % slightly dark red&#10;\newrgbcolor{dgreen}{0 .6 0}&#10;\newrgbcolor{lyellow}{1 1 .65}&#10;% box for item&#10;\newcommand{\myitembox}{{\labelitemi}\quad}&#10;% \myfbox&#10;%    for (ordinary) box, for important points&#10;\newcommand{\myfbox}[1]{\psframebox*[linewidth=.2ex,linecolor=peach,framearc=.1,&#10;fillcolor=peach]{#1}}&#10;% \myfboxb&#10;%    for (ordinary) blue box, for (just) grouping&#10;\newcommand{\myfboxb}[1]{\psframebox*[linewidth=.2ex,linecolor=lblue,framearc=.1,&#10;fillcolor=llblue]{#1}}&#10;\newcommand{\myfboxy}[1]{\psframebox*[linewidth=.2ex,linecolor=lblue,framearc=.1,&#10;fillcolor=lyellow]{#1}}&#10;% \myoval for node&#10;%    #1 is the name of the node&#10;\newcommand{\myoval}[2]{\ovalnode[linewidth=.2ex,linecolor=lgreen,framearc=.2]{#1}{#2}}&#10;% \myfboxos  (my fbox on slide) for node&#10;%      #1 is the number of slides where frame appears&#10;%      #2 is the name of the node&#10;\newcommand{\myfboxos}[3]{%&#10;  \psset{linecolor=white}%&#10;  \onSlide*{#1}{\psset{linecolor=lgreen}}%&#10;  \rnode{#2}{\psframebox[linewidth=.2ex,framearc=.2]{#3}}%&#10;  \psset{linecolor=black}}&#10;\newcommand{\myovalos}[3]{%&#10;  \psset{linecolor=white}%&#10;  \onSlide*{#1}{\psset{linecolor=lgreen}}%&#10;  \rnode{#2}{\psovalbox[linewidth=.2ex,framearc=.2]{#3}}%&#10;  \psset{linecolor=black}}&#10;\newcommand{\myfboxosb}[3]{%&#10;  \psset{linecolor=white}%&#10;  \onSlide*{#1}{\psset{linecolor=lblue}}%&#10;  \rnode{#2}{\psframebox[linewidth=.2ex,framearc=.2]{#3}}%&#10;  \psset{linecolor=black}}&#10;\newcommand{\myovalosb}[3]{%&#10;  \psset{linecolor=white}%&#10;  \onSlide*{#1}{\psset{linecolor=lblue}}%&#10;  \rnode{#2}{\psovalbox[linewidth=.2ex,framearc=.2]{#3}}%&#10;  \psset{linecolor=black}}&#10;&#10;&#10;&#10;%%%%%%%%%%%%%%%%%%%%%%%%%%%%%%%%%%%%%%%%%%%%%%%%%%%%%%%%%%%%%&#10;% for this specific document&#10;\newcommand{\Sets}{\mathbf{Sets}}&#10;\newcommand{\setin}[3]{\{#1\in#2\;|\;#3\}}&#10;\newcommand{\id}{\mathrm{id}}&#10;\newcommand{\after}{\mathrel{\circ}}&#10;\newcommand{\co}{\mathrel{\circ}}&#10;\newcommand{\NNO}{{\mathbb{N}}}&#10;\newcommand{\cat}[1]{{\mathbb{#1}}}&#10;\newcommand{\C}{\mathbb{C}}&#10;\newcommand{\congrightarrow}{\mathrel{\stackrel{&#10;           \raisebox{.5ex}{$\scriptstyle\cong\,$}}{&#10;           \raisebox{0ex}[0ex][0ex]{$\rightarrow$}}}}&#10;\newcommand{\iso}{\congrightarrow}&#10;\newcommand{\twocl}{\Rightarrow}&#10;%\newcommand{\place}{\mbox{$-$}} % place holder&#10;\newcommand{\place}{\underline{\phantom{n}}\,} % place holder&#10;\newcommand{\pow}{\mathcal{P}}&#10;\newcommand{\fpow}{\pow_{\mathrm{fin.}}}&#10;\newcommand{\dist}{\mathcal{D}}&#10;\newcommand{\lift}{\mathcal{L}}&#10;\newcommand{\dcpo}{\mathbf{DCpo}}&#10;\newcommand{\dcpob}{\mathbf{DCpo}_{\bot}}&#10;\newdir{ &gt;}{{}*!/-8pt/@{&gt;}}  % for mono @{ &gt;-&gt;}&#10;\newcommand{\mono}{\rightarrowtail}&#10;\newcommand{\epi}{\twoheadrightarrow}&#10;\newcommand{\op}{\mathop{\mathrm{op}}\nolimits}&#10;\newcommand{\weg}[1]{}&#10;\newcommand{\defiff}{\;\stackrel{\mathrm{def}}&#10;      {\Longleftrightarrow}\;}&#10;\newcommand{\defeq}{\;\stackrel{\mathrm{def}}&#10;      {=}\;}&#10;\newcommand{\myQEDbox}{\Box}&#10;\newcommand{\myQED}{\hspace*{\fill}$\myQEDbox$}&#10;\newcommand{\st}{\mathsf{st}}&#10;\newcommand{\dst}{\mathsf{dst}}&#10;% for periods, base categories, etc.&#10;% e.g. #1 = -3em, #2 = 1em, #3 = \Sets&#10;\newcommand{\shifted}[3]{\save[]!&lt;#1,#2&gt;*{#3}\restore}&#10;\newcommand{\idmap}[1]{\textrm{id}_{#1}}&#10;\newcommand{\relliftop}[1]{\textrm{Rel}(#1)}&#10;\newcommand{\rellift}[2]{\relliftop{#1}(#2)}&#10;\newcommand{\Kleisli}[1]{\mathcal{K}{\kern-.2ex}\ell(#1)}&#10;\newcommand{\trace}{\mathsf{tr}}&#10;\newcommand{\tuple}{\langle\rangle}&#10;\newcommand{\beh}{\mathsf{beh}}&#10;\newcommand{\Alg}{\mathbf{Alg}}&#10;\newcommand{\lef}{\sqsubseteq_{\mathbf{fwd}}}&#10;\newcommand{\leb}{\sqsubseteq_{\mathbf{bwd}}}&#10;\newcommand{\lebf}{\sqsubseteq_{\mathbf{BF}}}&#10;\newcommand{\lefb}{\sqsubseteq_{\mathbf{FB}}}&#10;&#10;%%%%%%%%%%%%%%%%%%%%%%%%%%%%%%%%%%%%%%%%%%%%%%%%%%%%%%%&#10;%% logical connectives thanks to mr.kashima&#10;%% for the name of inference rules,&#10;%% use the one whose initial is capital&#10;%% as binary operators&#10;\newcommand{\imp}{\to}&#10;\newcommand{\Imp}{\IMP}&#10;% \newcommand{\conj}{\land}   % collides with Conjecture env. in&#10;                              % elsart.cls&#10;\def\conj{\land}&#10;\newcommand{\Conj}{\mbox{$\land$}}&#10;\newcommand{\disj}{\lor}&#10;\newcommand{\Disj}{\OR}&#10;\newcommand{\Forall}{\ALL}&#10;\newcommand{\Exists}{\EX}&#10;\newcommand{\Neg}{\NOT}&#10;%\renewcommand{\land}{\mbox{$\land$}}&#10;%\renewcommand{\lor}{\mbox{$\lor$}}&#10;\newcommand{\OR}{\mbox{$\lor$}} &#10;\newcommand{\IMP}{\mbox{$\imp$}} &#10;\newcommand{\NOT}{\mbox{$\lnot$}} &#10;\newcommand{\ALL}{\mbox{$\forall$}} &#10;\newcommand{\EX}{\mbox{$\exists$}} &#10;\newcommand{\BOT}{\mbox{$\bot$}} &#10;&#10;\begin{document}&#10;\begin{displaymath}&#10;  \beh&#10;   \biggl(     &#10;     \vcenter{\xymatrix@R=.8em{{FX}\\ {X}\ar[u]^{c}}}&#10;     \bigg\|&#10;     \vcenter{\xymatrix@R=.8em{{FY}\\ {Y}\ar[u]^{d}}}&#10;   \biggr)&#10; \quad&#10; =&#10; \quad&#10; \beh&#10;   \biggl(     &#10;     \vcenter{\xymatrix@R=.8em{{FX}\\ {X}\ar[u]^{c}}}&#10;   \biggr)&#10;     \;\bigg\|\;&#10; \beh&#10;   \biggl(     &#10;     \vcenter{\xymatrix@R=.8em{{FY}\\ {Y}\ar[u]^{d}}}&#10;   \biggr)&#10;\end{displaymath}&#10;&#10;\end{document}&#10;"/>
  <p:tag name="EXTERNALNAME" val="TP_tmp"/>
  <p:tag name="BLEND" val="0"/>
  <p:tag name="TRANSPARENT" val="1"/>
  <p:tag name="RESOLUTION" val="600"/>
  <p:tag name="WORKAROUNDTRANSPARENCYBUG" val="0"/>
  <p:tag name="ALLOWFONTSUBSTITUTION" val="0"/>
  <p:tag name="BITMAPFORMAT" val="png25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>
            <a:latin typeface="+mn-lt"/>
            <a:cs typeface="AngsanaUPC" pitchFamily="18" charset="-34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947</Words>
  <Application>Microsoft Office PowerPoint</Application>
  <PresentationFormat>On-screen Show (4:3)</PresentationFormat>
  <Paragraphs>333</Paragraphs>
  <Slides>28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4" baseType="lpstr">
      <vt:lpstr>Arial</vt:lpstr>
      <vt:lpstr>Calibri</vt:lpstr>
      <vt:lpstr>ＭＳ Ｐゴシック</vt:lpstr>
      <vt:lpstr>Wingdings 3</vt:lpstr>
      <vt:lpstr>Wingdings</vt:lpstr>
      <vt:lpstr>Symbol</vt:lpstr>
      <vt:lpstr>AngsanaUPC</vt:lpstr>
      <vt:lpstr>Courier New</vt:lpstr>
      <vt:lpstr>cmsy10</vt:lpstr>
      <vt:lpstr>Verdana</vt:lpstr>
      <vt:lpstr>cmmi10</vt:lpstr>
      <vt:lpstr>Colonna MT</vt:lpstr>
      <vt:lpstr>Castellar</vt:lpstr>
      <vt:lpstr>ＭＳ Ｐ明朝</vt:lpstr>
      <vt:lpstr>Wingdings 2</vt:lpstr>
      <vt:lpstr>Concourse</vt:lpstr>
      <vt:lpstr>The Microcosm Principle  and Concurrency in Coalgebra</vt:lpstr>
      <vt:lpstr>A short review of coalgebra/coinduction</vt:lpstr>
      <vt:lpstr>Coalgebra example – LTS </vt:lpstr>
      <vt:lpstr>Concurrency</vt:lpstr>
      <vt:lpstr>Compositionality</vt:lpstr>
      <vt:lpstr>Compositionality in coalgebra</vt:lpstr>
      <vt:lpstr> the microcosm principle</vt:lpstr>
      <vt:lpstr>Microcosm in macrocosm</vt:lpstr>
      <vt:lpstr>The microcosm principle:  you may have seen it</vt:lpstr>
      <vt:lpstr>Formalizing the microcosm principle</vt:lpstr>
      <vt:lpstr>Outline</vt:lpstr>
      <vt:lpstr> </vt:lpstr>
      <vt:lpstr>Parallel composition of coalgebras</vt:lpstr>
      <vt:lpstr>Parallel composition via sync</vt:lpstr>
      <vt:lpstr>Examples of  sync : FX ­ FY   F(X ­ Y)</vt:lpstr>
      <vt:lpstr>Inner composition</vt:lpstr>
      <vt:lpstr>Compositionality theorem</vt:lpstr>
      <vt:lpstr>Equational properties</vt:lpstr>
      <vt:lpstr> </vt:lpstr>
      <vt:lpstr>Lawvere theory L</vt:lpstr>
      <vt:lpstr>Lawvere theory</vt:lpstr>
      <vt:lpstr>Models for a Lawvere theory L</vt:lpstr>
      <vt:lpstr>Outer model: L-category</vt:lpstr>
      <vt:lpstr>Inner model: L-object</vt:lpstr>
      <vt:lpstr>Results</vt:lpstr>
      <vt:lpstr>Compositionality theorem</vt:lpstr>
      <vt:lpstr>Related and future work: bialgebras</vt:lpstr>
      <vt:lpstr>Conclusion</vt:lpstr>
    </vt:vector>
  </TitlesOfParts>
  <Company>sos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Microcosm Principle and Concurrency in Coalgebras</dc:title>
  <dc:creator>hasuo</dc:creator>
  <cp:lastModifiedBy>ana</cp:lastModifiedBy>
  <cp:revision>191</cp:revision>
  <dcterms:created xsi:type="dcterms:W3CDTF">2007-04-25T08:42:37Z</dcterms:created>
  <dcterms:modified xsi:type="dcterms:W3CDTF">2008-10-09T14:25:12Z</dcterms:modified>
</cp:coreProperties>
</file>