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4" r:id="rId7"/>
    <p:sldId id="265" r:id="rId8"/>
    <p:sldId id="260" r:id="rId9"/>
    <p:sldId id="276" r:id="rId10"/>
    <p:sldId id="271" r:id="rId11"/>
    <p:sldId id="270" r:id="rId12"/>
    <p:sldId id="261" r:id="rId13"/>
    <p:sldId id="262" r:id="rId14"/>
    <p:sldId id="263" r:id="rId15"/>
    <p:sldId id="282" r:id="rId16"/>
    <p:sldId id="283" r:id="rId17"/>
    <p:sldId id="284" r:id="rId18"/>
    <p:sldId id="293" r:id="rId19"/>
    <p:sldId id="286" r:id="rId20"/>
    <p:sldId id="287" r:id="rId21"/>
    <p:sldId id="289" r:id="rId22"/>
    <p:sldId id="288" r:id="rId23"/>
    <p:sldId id="291" r:id="rId24"/>
    <p:sldId id="29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Movie Review Sentiment Analyzer</a:t>
            </a:r>
            <a:endParaRPr lang="en-IN" altLang="en-US" dirty="0"/>
          </a:p>
        </p:txBody>
      </p:sp>
      <p:sp>
        <p:nvSpPr>
          <p:cNvPr id="3" name="Subtitle 2"/>
          <p:cNvSpPr>
            <a:spLocks noGrp="1"/>
          </p:cNvSpPr>
          <p:nvPr>
            <p:ph type="subTitle" idx="1"/>
          </p:nvPr>
        </p:nvSpPr>
        <p:spPr/>
        <p:txBody>
          <a:bodyPr/>
          <a:lstStyle/>
          <a:p>
            <a:r>
              <a:rPr lang="en-IN" altLang="en-US"/>
              <a:t>-By Ananya Srivastava</a:t>
            </a:r>
            <a:endParaRPr lang="en-IN" altLang="en-US"/>
          </a:p>
        </p:txBody>
      </p:sp>
      <p:pic>
        <p:nvPicPr>
          <p:cNvPr id="4" name="Picture 2" descr="IMG_256"/>
          <p:cNvPicPr>
            <a:picLocks noChangeAspect="1"/>
          </p:cNvPicPr>
          <p:nvPr/>
        </p:nvPicPr>
        <p:blipFill>
          <a:blip r:embed="rId1"/>
          <a:stretch>
            <a:fillRect/>
          </a:stretch>
        </p:blipFill>
        <p:spPr>
          <a:xfrm>
            <a:off x="6413500" y="4344670"/>
            <a:ext cx="5120005" cy="293433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N" altLang="en-US"/>
              <a:t>EDA</a:t>
            </a:r>
            <a:endParaRPr lang="en-IN" altLang="en-US"/>
          </a:p>
        </p:txBody>
      </p:sp>
      <p:pic>
        <p:nvPicPr>
          <p:cNvPr id="5" name="Content Placeholder 4"/>
          <p:cNvPicPr>
            <a:picLocks noChangeAspect="1"/>
          </p:cNvPicPr>
          <p:nvPr>
            <p:ph sz="half" idx="2"/>
          </p:nvPr>
        </p:nvPicPr>
        <p:blipFill>
          <a:blip r:embed="rId1"/>
          <a:stretch>
            <a:fillRect/>
          </a:stretch>
        </p:blipFill>
        <p:spPr>
          <a:xfrm>
            <a:off x="3941445" y="3896995"/>
            <a:ext cx="3829050" cy="2667000"/>
          </a:xfrm>
          <a:prstGeom prst="rect">
            <a:avLst/>
          </a:prstGeom>
        </p:spPr>
      </p:pic>
      <p:pic>
        <p:nvPicPr>
          <p:cNvPr id="7" name="Picture 6"/>
          <p:cNvPicPr>
            <a:picLocks noChangeAspect="1"/>
          </p:cNvPicPr>
          <p:nvPr/>
        </p:nvPicPr>
        <p:blipFill>
          <a:blip r:embed="rId2"/>
          <a:stretch>
            <a:fillRect/>
          </a:stretch>
        </p:blipFill>
        <p:spPr>
          <a:xfrm>
            <a:off x="3818890" y="970915"/>
            <a:ext cx="3838575" cy="2714625"/>
          </a:xfrm>
          <a:prstGeom prst="rect">
            <a:avLst/>
          </a:prstGeom>
        </p:spPr>
      </p:pic>
      <p:pic>
        <p:nvPicPr>
          <p:cNvPr id="8" name="Picture 7"/>
          <p:cNvPicPr>
            <a:picLocks noChangeAspect="1"/>
          </p:cNvPicPr>
          <p:nvPr/>
        </p:nvPicPr>
        <p:blipFill>
          <a:blip r:embed="rId3"/>
          <a:stretch>
            <a:fillRect/>
          </a:stretch>
        </p:blipFill>
        <p:spPr>
          <a:xfrm>
            <a:off x="7770495" y="970915"/>
            <a:ext cx="3924300" cy="2724150"/>
          </a:xfrm>
          <a:prstGeom prst="rect">
            <a:avLst/>
          </a:prstGeom>
        </p:spPr>
      </p:pic>
      <p:pic>
        <p:nvPicPr>
          <p:cNvPr id="9" name="Picture 8"/>
          <p:cNvPicPr>
            <a:picLocks noChangeAspect="1"/>
          </p:cNvPicPr>
          <p:nvPr/>
        </p:nvPicPr>
        <p:blipFill>
          <a:blip r:embed="rId4"/>
          <a:stretch>
            <a:fillRect/>
          </a:stretch>
        </p:blipFill>
        <p:spPr>
          <a:xfrm>
            <a:off x="7657465" y="3695065"/>
            <a:ext cx="3810000" cy="2714625"/>
          </a:xfrm>
          <a:prstGeom prst="rect">
            <a:avLst/>
          </a:prstGeom>
        </p:spPr>
      </p:pic>
      <p:pic>
        <p:nvPicPr>
          <p:cNvPr id="11" name="Content Placeholder 10"/>
          <p:cNvPicPr>
            <a:picLocks noChangeAspect="1"/>
          </p:cNvPicPr>
          <p:nvPr>
            <p:ph sz="half" idx="1"/>
          </p:nvPr>
        </p:nvPicPr>
        <p:blipFill>
          <a:blip r:embed="rId5"/>
          <a:stretch>
            <a:fillRect/>
          </a:stretch>
        </p:blipFill>
        <p:spPr>
          <a:xfrm>
            <a:off x="-68580" y="2383155"/>
            <a:ext cx="4010025" cy="2743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N" altLang="en-US"/>
              <a:t>EDA</a:t>
            </a:r>
            <a:endParaRPr lang="en-IN" altLang="en-US"/>
          </a:p>
        </p:txBody>
      </p:sp>
      <p:sp>
        <p:nvSpPr>
          <p:cNvPr id="7" name="Text Box 6"/>
          <p:cNvSpPr txBox="1"/>
          <p:nvPr/>
        </p:nvSpPr>
        <p:spPr>
          <a:xfrm>
            <a:off x="404495" y="4420235"/>
            <a:ext cx="11177905" cy="2030095"/>
          </a:xfrm>
          <a:prstGeom prst="rect">
            <a:avLst/>
          </a:prstGeom>
          <a:noFill/>
        </p:spPr>
        <p:txBody>
          <a:bodyPr wrap="square" rtlCol="0">
            <a:spAutoFit/>
          </a:bodyPr>
          <a:p>
            <a:r>
              <a:rPr lang="en-IN" altLang="en-US" u="sng"/>
              <a:t>Movie wise rating Histogram</a:t>
            </a:r>
            <a:endParaRPr lang="en-IN" altLang="en-US"/>
          </a:p>
          <a:p>
            <a:r>
              <a:rPr lang="en-IN" altLang="en-US"/>
              <a:t>This histogram shows the frequency of different ratings for each movie in the dataset. I have chosen to not normalize it and keep the frequency count as my y axis. On the x axis, we have the ratings for the movies.The bars associated with ratings of each movie are placed side-by-side. To do this, we create a list of the ratings for each movie, and then pass this into the plt.hist function call as a list of lists. We have to specify different colors to use for each movie and a label so we can tell them apart. We used the plt.legend() function to show the legend also.</a:t>
            </a:r>
            <a:endParaRPr lang="en-IN" altLang="en-US"/>
          </a:p>
        </p:txBody>
      </p:sp>
      <p:sp>
        <p:nvSpPr>
          <p:cNvPr id="8" name="Text Box 7"/>
          <p:cNvSpPr txBox="1"/>
          <p:nvPr/>
        </p:nvSpPr>
        <p:spPr>
          <a:xfrm>
            <a:off x="7258050" y="4051935"/>
            <a:ext cx="3726180" cy="368300"/>
          </a:xfrm>
          <a:prstGeom prst="rect">
            <a:avLst/>
          </a:prstGeom>
          <a:noFill/>
        </p:spPr>
        <p:txBody>
          <a:bodyPr wrap="square" rtlCol="0">
            <a:spAutoFit/>
          </a:bodyPr>
          <a:p>
            <a:endParaRPr lang="en-IN" altLang="en-US" u="sng"/>
          </a:p>
        </p:txBody>
      </p:sp>
      <p:pic>
        <p:nvPicPr>
          <p:cNvPr id="3" name="Content Placeholder 2"/>
          <p:cNvPicPr>
            <a:picLocks noChangeAspect="1"/>
          </p:cNvPicPr>
          <p:nvPr>
            <p:ph sz="half" idx="2"/>
          </p:nvPr>
        </p:nvPicPr>
        <p:blipFill>
          <a:blip r:embed="rId1"/>
          <a:stretch>
            <a:fillRect/>
          </a:stretch>
        </p:blipFill>
        <p:spPr>
          <a:xfrm>
            <a:off x="404495" y="1174750"/>
            <a:ext cx="11737340" cy="30791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Data Cleaning</a:t>
            </a:r>
            <a:endParaRPr lang="en-IN" altLang="en-US"/>
          </a:p>
        </p:txBody>
      </p:sp>
      <p:sp>
        <p:nvSpPr>
          <p:cNvPr id="3" name="Content Placeholder 2"/>
          <p:cNvSpPr>
            <a:spLocks noGrp="1"/>
          </p:cNvSpPr>
          <p:nvPr>
            <p:ph sz="half" idx="1"/>
          </p:nvPr>
        </p:nvSpPr>
        <p:spPr/>
        <p:txBody>
          <a:bodyPr/>
          <a:p>
            <a:pPr marL="0" indent="0">
              <a:buNone/>
            </a:pPr>
            <a:r>
              <a:rPr lang="en-US" sz="2000"/>
              <a:t>df['ID']=df['ID'].astype({'ID':'object'})</a:t>
            </a:r>
            <a:endParaRPr lang="en-US" sz="2000"/>
          </a:p>
          <a:p>
            <a:pPr marL="0" indent="0">
              <a:buNone/>
            </a:pPr>
            <a:r>
              <a:rPr lang="en-US" sz="2000"/>
              <a:t>df['Text']=df['Text'].str.replace('stpid','stupid') </a:t>
            </a:r>
            <a:endParaRPr lang="en-US" sz="2000"/>
          </a:p>
          <a:p>
            <a:pPr marL="0" indent="0">
              <a:buNone/>
            </a:pPr>
            <a:endParaRPr lang="en-US" sz="2000"/>
          </a:p>
          <a:p>
            <a:pPr marL="0" indent="0">
              <a:buNone/>
            </a:pPr>
            <a:endParaRPr lang="en-US" sz="2000"/>
          </a:p>
        </p:txBody>
      </p:sp>
      <p:sp>
        <p:nvSpPr>
          <p:cNvPr id="4" name="Content Placeholder 3"/>
          <p:cNvSpPr>
            <a:spLocks noGrp="1"/>
          </p:cNvSpPr>
          <p:nvPr>
            <p:ph sz="half" idx="2"/>
          </p:nvPr>
        </p:nvSpPr>
        <p:spPr/>
        <p:txBody>
          <a:bodyPr/>
          <a:p>
            <a:pPr marL="0" indent="0">
              <a:buNone/>
            </a:pPr>
            <a:r>
              <a:rPr lang="en-IN" altLang="en-US" sz="2400"/>
              <a:t>It should be noted that the data had been maintained in an orderly fashion.Hence much work wasn't needed in this phase.</a:t>
            </a:r>
            <a:endParaRPr lang="en-IN" altLang="en-US" sz="2400"/>
          </a:p>
          <a:p>
            <a:pPr marL="0" indent="0">
              <a:buNone/>
            </a:pPr>
            <a:r>
              <a:rPr lang="en-IN" altLang="en-US" sz="2400"/>
              <a:t>The only two changes that I introduced were to change the data type of ID column from float to object and replaced a misspelt word with its correct spelling.</a:t>
            </a:r>
            <a:endParaRPr lang="en-I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Data Transformation</a:t>
            </a:r>
            <a:endParaRPr lang="en-IN" altLang="en-US"/>
          </a:p>
        </p:txBody>
      </p:sp>
      <p:sp>
        <p:nvSpPr>
          <p:cNvPr id="3" name="Content Placeholder 2"/>
          <p:cNvSpPr>
            <a:spLocks noGrp="1"/>
          </p:cNvSpPr>
          <p:nvPr>
            <p:ph sz="half" idx="1"/>
          </p:nvPr>
        </p:nvSpPr>
        <p:spPr/>
        <p:txBody>
          <a:bodyPr/>
          <a:p>
            <a:r>
              <a:rPr lang="en-US"/>
              <a:t>df['Sentiment'] = 0</a:t>
            </a:r>
            <a:endParaRPr lang="en-US"/>
          </a:p>
          <a:p>
            <a:r>
              <a:rPr lang="en-US"/>
              <a:t>movieNames=[]                  </a:t>
            </a:r>
            <a:endParaRPr lang="en-US"/>
          </a:p>
          <a:p>
            <a:r>
              <a:rPr lang="en-US"/>
              <a:t>avgRating=[]</a:t>
            </a:r>
            <a:endParaRPr lang="en-US"/>
          </a:p>
          <a:p>
            <a:r>
              <a:rPr lang="en-US"/>
              <a:t>posPercent=[]</a:t>
            </a:r>
            <a:endParaRPr lang="en-US"/>
          </a:p>
          <a:p>
            <a:r>
              <a:rPr lang="en-US"/>
              <a:t>negPercent=[]</a:t>
            </a:r>
            <a:endParaRPr lang="en-US"/>
          </a:p>
          <a:p>
            <a:r>
              <a:rPr lang="en-US"/>
              <a:t>neuPercent=[]</a:t>
            </a:r>
            <a:endParaRPr lang="en-US"/>
          </a:p>
        </p:txBody>
      </p:sp>
      <p:sp>
        <p:nvSpPr>
          <p:cNvPr id="4" name="Content Placeholder 3"/>
          <p:cNvSpPr>
            <a:spLocks noGrp="1"/>
          </p:cNvSpPr>
          <p:nvPr>
            <p:ph sz="half" idx="2"/>
          </p:nvPr>
        </p:nvSpPr>
        <p:spPr/>
        <p:txBody>
          <a:bodyPr/>
          <a:p>
            <a:pPr marL="0" indent="0">
              <a:buNone/>
            </a:pPr>
            <a:r>
              <a:rPr lang="en-IN" altLang="en-US" sz="2400"/>
              <a:t>I introduced a new column 'Sentiment' which would keep a score of sentiment. I intialized it with 0 for all records. I also created the lists on the left side which would later be used to create a new csv which would hold movie-centric version of the data which we had been provided with</a:t>
            </a:r>
            <a:endParaRPr lang="en-I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Machine Learning/Algorithm</a:t>
            </a:r>
            <a:endParaRPr lang="en-IN" altLang="en-US"/>
          </a:p>
        </p:txBody>
      </p:sp>
      <p:sp>
        <p:nvSpPr>
          <p:cNvPr id="3" name="Content Placeholder 2"/>
          <p:cNvSpPr>
            <a:spLocks noGrp="1"/>
          </p:cNvSpPr>
          <p:nvPr>
            <p:ph sz="half" idx="1"/>
          </p:nvPr>
        </p:nvSpPr>
        <p:spPr>
          <a:xfrm>
            <a:off x="609600" y="1174750"/>
            <a:ext cx="10972800" cy="4953000"/>
          </a:xfrm>
        </p:spPr>
        <p:txBody>
          <a:bodyPr/>
          <a:p>
            <a:r>
              <a:rPr lang="en-US" sz="2000"/>
              <a:t>Sentiment Analysis also known as Opinion Mining is a field within Natural Language Processing (NLP) that builds systems that try to identify and extract opinions within text</a:t>
            </a:r>
            <a:r>
              <a:rPr lang="en-IN" altLang="en-US" sz="2000"/>
              <a:t>.For my project, I needed only to perform polarity classification.</a:t>
            </a:r>
            <a:endParaRPr lang="en-IN" altLang="en-US" sz="2000"/>
          </a:p>
          <a:p>
            <a:r>
              <a:rPr lang="en-IN" altLang="en-US" sz="2000"/>
              <a:t>I used standard Sentiment Analysis as it fit the bill for me when it came to my expectations from my model, which was to simply classify a given review either as positive or negative only.</a:t>
            </a:r>
            <a:endParaRPr lang="en-IN" altLang="en-US" sz="2000"/>
          </a:p>
          <a:p>
            <a:r>
              <a:rPr lang="en-IN" altLang="en-US" sz="2000"/>
              <a:t>I chose to perform automatic sentiment analysis.I modelled the sentiment analysis task as a classification problem where a classifier is fed with a text and returns the corresponding category, e.g. positive or negative.</a:t>
            </a:r>
            <a:endParaRPr lang="en-IN" altLang="en-US" sz="2000"/>
          </a:p>
          <a:p>
            <a:r>
              <a:rPr lang="en-IN" altLang="en-US" sz="2000"/>
              <a:t>I chose to vectorize using TF-IDF(Term Frequency - Inverse Document Frequncy) vectorizer.The first step in a machine learning text classifier is to transform the text into a numerical representation, usually a vector.In TF-IDF word frequency lowers the value if it present in more number of documents, which is useful in diminishing the importance of stop-words.TF-IDF are word frequency scores that try to highlight words that are more interesting, e.g. frequent in a document but not across documents.</a:t>
            </a:r>
            <a:endParaRPr lang="en-IN"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Machine Learning/Algorithm</a:t>
            </a:r>
            <a:endParaRPr lang="en-IN" altLang="en-US"/>
          </a:p>
        </p:txBody>
      </p:sp>
      <p:sp>
        <p:nvSpPr>
          <p:cNvPr id="3" name="Content Placeholder 2"/>
          <p:cNvSpPr>
            <a:spLocks noGrp="1"/>
          </p:cNvSpPr>
          <p:nvPr>
            <p:ph sz="half" idx="1"/>
          </p:nvPr>
        </p:nvSpPr>
        <p:spPr>
          <a:xfrm>
            <a:off x="609600" y="1174750"/>
            <a:ext cx="10972800" cy="4953000"/>
          </a:xfrm>
        </p:spPr>
        <p:txBody>
          <a:bodyPr/>
          <a:p>
            <a:r>
              <a:rPr lang="en-IN" altLang="en-US" sz="2000"/>
              <a:t>I chose to use SVM(Support Vector Machine) algorithm for classification as it is non-probablistic and it works well on non-normailzed data sets. Naturally, I couldn't normalize word frequencies, hence there wasn't a shred of doubt in my mind about choosing a non-probablistic. </a:t>
            </a:r>
            <a:endParaRPr lang="en-IN" altLang="en-US" sz="2000"/>
          </a:p>
          <a:p>
            <a:r>
              <a:rPr lang="en-IN" altLang="en-US" sz="2000"/>
              <a:t>Other good algorithms that I considered for my job were Deep Learning and Random Forest Classifier.However, there were other limitations to them.</a:t>
            </a:r>
            <a:endParaRPr lang="en-IN" altLang="en-US" sz="2000"/>
          </a:p>
          <a:p>
            <a:r>
              <a:rPr lang="en-IN" altLang="en-US" sz="2000"/>
              <a:t>Deep Learning uses neural networks, which mimic the functioning of the human brain.However, I felt that ,as a beginner, it might not be suitable to work with an algorithm whose which is a black box i.e. inner functioning are not known to me.</a:t>
            </a:r>
            <a:endParaRPr lang="en-IN" altLang="en-US" sz="2000"/>
          </a:p>
          <a:p>
            <a:r>
              <a:rPr lang="en-IN" altLang="en-US" sz="2000"/>
              <a:t>Random Forest consists of a large number of individual decision trees that operate as an ensemble.It also works well on non-normalized and particularly big data sets, like the ones I have used(25000 reviews in the training model), but I am not overtly familiar with desicion trees.</a:t>
            </a:r>
            <a:endParaRPr lang="en-IN" altLang="en-US" sz="2000"/>
          </a:p>
          <a:p>
            <a:endParaRPr lang="en-IN" alt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Tuning</a:t>
            </a:r>
            <a:endParaRPr lang="en-IN" altLang="en-US"/>
          </a:p>
        </p:txBody>
      </p:sp>
      <p:sp>
        <p:nvSpPr>
          <p:cNvPr id="3" name="Content Placeholder 2"/>
          <p:cNvSpPr>
            <a:spLocks noGrp="1"/>
          </p:cNvSpPr>
          <p:nvPr>
            <p:ph sz="half" idx="1"/>
          </p:nvPr>
        </p:nvSpPr>
        <p:spPr>
          <a:xfrm>
            <a:off x="609600" y="1174750"/>
            <a:ext cx="10972800" cy="4953000"/>
          </a:xfrm>
        </p:spPr>
        <p:txBody>
          <a:bodyPr/>
          <a:p>
            <a:r>
              <a:rPr lang="en-IN" altLang="en-US" sz="2000"/>
              <a:t>I performed Parameter Tuning first on my vectorizer.I maximized the range of words I was considering by lowering min_df and increasing max_df. However, at the same time I decreased the max_features to 2000 so as only the features of most importance are considered.This helped me to avoid overfitting of my data.</a:t>
            </a:r>
            <a:endParaRPr lang="en-IN" altLang="en-US" sz="2000"/>
          </a:p>
          <a:p>
            <a:endParaRPr lang="en-IN" altLang="en-US" sz="2000"/>
          </a:p>
          <a:p>
            <a:endParaRPr lang="en-IN" altLang="en-US" sz="2000"/>
          </a:p>
          <a:p>
            <a:endParaRPr lang="en-IN" altLang="en-US" sz="2000"/>
          </a:p>
          <a:p>
            <a:r>
              <a:rPr lang="en-IN" altLang="en-US" sz="2000"/>
              <a:t>I performed Parameter Tuning on my SVM. I chose SVC(Support Vector Classifier) as mine was a classification problem.I chose the kernal to be linear as my problem was linearly seprable(i.e. either positive(1) or negative(0)). The fit method of SVC class is called to train the algorithm on the training data, which is passed as a parameter to the fit method.</a:t>
            </a:r>
            <a:endParaRPr lang="en-IN" altLang="en-US" sz="2000"/>
          </a:p>
        </p:txBody>
      </p:sp>
      <p:pic>
        <p:nvPicPr>
          <p:cNvPr id="5" name="Content Placeholder 4"/>
          <p:cNvPicPr>
            <a:picLocks noChangeAspect="1"/>
          </p:cNvPicPr>
          <p:nvPr>
            <p:ph sz="half" idx="2"/>
          </p:nvPr>
        </p:nvPicPr>
        <p:blipFill>
          <a:blip r:embed="rId1"/>
          <a:stretch>
            <a:fillRect/>
          </a:stretch>
        </p:blipFill>
        <p:spPr>
          <a:xfrm>
            <a:off x="609600" y="2524760"/>
            <a:ext cx="10244455" cy="1029335"/>
          </a:xfrm>
          <a:prstGeom prst="rect">
            <a:avLst/>
          </a:prstGeom>
        </p:spPr>
      </p:pic>
      <p:pic>
        <p:nvPicPr>
          <p:cNvPr id="6" name="Picture 5"/>
          <p:cNvPicPr>
            <a:picLocks noChangeAspect="1"/>
          </p:cNvPicPr>
          <p:nvPr/>
        </p:nvPicPr>
        <p:blipFill>
          <a:blip r:embed="rId2"/>
          <a:stretch>
            <a:fillRect/>
          </a:stretch>
        </p:blipFill>
        <p:spPr>
          <a:xfrm>
            <a:off x="1456055" y="4957445"/>
            <a:ext cx="7649845" cy="7042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Tuning</a:t>
            </a:r>
            <a:endParaRPr lang="en-IN" alt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1010920" y="2284095"/>
            <a:ext cx="6593205" cy="39338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Tuning </a:t>
            </a:r>
            <a:endParaRPr lang="en-IN" altLang="en-US"/>
          </a:p>
        </p:txBody>
      </p:sp>
      <p:sp>
        <p:nvSpPr>
          <p:cNvPr id="3" name="Content Placeholder 2"/>
          <p:cNvSpPr>
            <a:spLocks noGrp="1"/>
          </p:cNvSpPr>
          <p:nvPr>
            <p:ph sz="half" idx="1"/>
          </p:nvPr>
        </p:nvSpPr>
        <p:spPr>
          <a:xfrm>
            <a:off x="609600" y="1174750"/>
            <a:ext cx="6068695" cy="4953000"/>
          </a:xfrm>
        </p:spPr>
        <p:txBody>
          <a:bodyPr/>
          <a:p>
            <a:r>
              <a:rPr lang="en-IN" altLang="en-US" sz="2000"/>
              <a:t>After training, I pickled the classifier as well as the vectorizer in different files so that I can use them in another Juypter Notebook without wasting time where my model may have to re-learn on every re-lanch.</a:t>
            </a:r>
            <a:endParaRPr lang="en-IN" altLang="en-US" sz="2000"/>
          </a:p>
          <a:p>
            <a:r>
              <a:rPr lang="en-IN" altLang="en-US" sz="2000"/>
              <a:t>I dumped this pickle onto where my rottenTomatouserreviews and used them first to vectorize the incoming review and to predict the result using my trained model.Accordingly, an appropriate label was assigned to that review, wherein 1 denoted a positive review and 0 a neagitive review.</a:t>
            </a:r>
            <a:endParaRPr lang="en-IN" altLang="en-US" sz="2000"/>
          </a:p>
        </p:txBody>
      </p:sp>
      <p:pic>
        <p:nvPicPr>
          <p:cNvPr id="5" name="Content Placeholder 4"/>
          <p:cNvPicPr>
            <a:picLocks noChangeAspect="1"/>
          </p:cNvPicPr>
          <p:nvPr>
            <p:ph sz="half" idx="2"/>
          </p:nvPr>
        </p:nvPicPr>
        <p:blipFill>
          <a:blip r:embed="rId1"/>
          <a:stretch>
            <a:fillRect/>
          </a:stretch>
        </p:blipFill>
        <p:spPr>
          <a:xfrm>
            <a:off x="6824345" y="1485900"/>
            <a:ext cx="4505960" cy="1855470"/>
          </a:xfrm>
          <a:prstGeom prst="rect">
            <a:avLst/>
          </a:prstGeom>
        </p:spPr>
      </p:pic>
      <p:pic>
        <p:nvPicPr>
          <p:cNvPr id="6" name="Picture 5"/>
          <p:cNvPicPr>
            <a:picLocks noChangeAspect="1"/>
          </p:cNvPicPr>
          <p:nvPr/>
        </p:nvPicPr>
        <p:blipFill>
          <a:blip r:embed="rId2"/>
          <a:stretch>
            <a:fillRect/>
          </a:stretch>
        </p:blipFill>
        <p:spPr>
          <a:xfrm>
            <a:off x="7032625" y="3674110"/>
            <a:ext cx="4177665" cy="28708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Tuning</a:t>
            </a:r>
            <a:endParaRPr lang="en-IN" altLang="en-US"/>
          </a:p>
        </p:txBody>
      </p:sp>
      <p:pic>
        <p:nvPicPr>
          <p:cNvPr id="5" name="Content Placeholder 4"/>
          <p:cNvPicPr>
            <a:picLocks noChangeAspect="1"/>
          </p:cNvPicPr>
          <p:nvPr>
            <p:ph sz="half" idx="1"/>
          </p:nvPr>
        </p:nvPicPr>
        <p:blipFill>
          <a:blip r:embed="rId1"/>
          <a:stretch>
            <a:fillRect/>
          </a:stretch>
        </p:blipFill>
        <p:spPr>
          <a:xfrm>
            <a:off x="797560" y="3857625"/>
            <a:ext cx="6503035" cy="2212975"/>
          </a:xfrm>
          <a:prstGeom prst="rect">
            <a:avLst/>
          </a:prstGeom>
        </p:spPr>
      </p:pic>
      <p:pic>
        <p:nvPicPr>
          <p:cNvPr id="6" name="Content Placeholder 5"/>
          <p:cNvPicPr>
            <a:picLocks noChangeAspect="1"/>
          </p:cNvPicPr>
          <p:nvPr>
            <p:ph sz="half" idx="2"/>
          </p:nvPr>
        </p:nvPicPr>
        <p:blipFill>
          <a:blip r:embed="rId2"/>
          <a:stretch>
            <a:fillRect/>
          </a:stretch>
        </p:blipFill>
        <p:spPr>
          <a:xfrm>
            <a:off x="797560" y="1341755"/>
            <a:ext cx="6136640" cy="2172970"/>
          </a:xfrm>
          <a:prstGeom prst="rect">
            <a:avLst/>
          </a:prstGeom>
        </p:spPr>
      </p:pic>
      <p:sp>
        <p:nvSpPr>
          <p:cNvPr id="7" name="Text Box 6"/>
          <p:cNvSpPr txBox="1"/>
          <p:nvPr/>
        </p:nvSpPr>
        <p:spPr>
          <a:xfrm>
            <a:off x="7511415" y="1514475"/>
            <a:ext cx="4158615" cy="4246245"/>
          </a:xfrm>
          <a:prstGeom prst="rect">
            <a:avLst/>
          </a:prstGeom>
          <a:noFill/>
        </p:spPr>
        <p:txBody>
          <a:bodyPr wrap="square" rtlCol="0">
            <a:spAutoFit/>
          </a:bodyPr>
          <a:p>
            <a:r>
              <a:rPr lang="en-IN" altLang="en-US"/>
              <a:t>On Your Left are snippets of the results of prediction of the reviews, performed by my model. The results, as analyzed by me manully, were upto my satisfaction. It may be noted however that my model is unable to correctly predict sarcastic reviews as evident in the fifth review of my reviews dataset. </a:t>
            </a:r>
            <a:endParaRPr lang="en-IN" altLang="en-US"/>
          </a:p>
          <a:p>
            <a:endParaRPr lang="en-IN" altLang="en-US"/>
          </a:p>
          <a:p>
            <a:r>
              <a:rPr lang="en-IN" altLang="en-US"/>
              <a:t>From my result I can hence mathematically calculate the percentage of negative and positive  reviews and gain an outlook on the general perspective about a particular movie.</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Index</a:t>
            </a:r>
            <a:endParaRPr lang="en-IN" altLang="en-US"/>
          </a:p>
        </p:txBody>
      </p:sp>
      <p:sp>
        <p:nvSpPr>
          <p:cNvPr id="3" name="Content Placeholder 2"/>
          <p:cNvSpPr>
            <a:spLocks noGrp="1"/>
          </p:cNvSpPr>
          <p:nvPr>
            <p:ph idx="1"/>
          </p:nvPr>
        </p:nvSpPr>
        <p:spPr/>
        <p:txBody>
          <a:bodyPr/>
          <a:p>
            <a:r>
              <a:rPr lang="en-IN" altLang="en-US"/>
              <a:t>Problem Defination</a:t>
            </a:r>
            <a:endParaRPr lang="en-IN" altLang="en-US"/>
          </a:p>
          <a:p>
            <a:r>
              <a:rPr lang="en-IN" altLang="en-US"/>
              <a:t>Data Defination And Gathering</a:t>
            </a:r>
            <a:endParaRPr lang="en-IN" altLang="en-US"/>
          </a:p>
          <a:p>
            <a:r>
              <a:rPr lang="en-IN" altLang="en-US"/>
              <a:t>Data Dictionary</a:t>
            </a:r>
            <a:endParaRPr lang="en-IN" altLang="en-US"/>
          </a:p>
          <a:p>
            <a:r>
              <a:rPr lang="en-IN" altLang="en-US"/>
              <a:t>EDA</a:t>
            </a:r>
            <a:endParaRPr lang="en-IN" altLang="en-US"/>
          </a:p>
          <a:p>
            <a:r>
              <a:rPr lang="en-IN" altLang="en-US"/>
              <a:t>Data Cleaning</a:t>
            </a:r>
            <a:endParaRPr lang="en-IN" altLang="en-US"/>
          </a:p>
          <a:p>
            <a:r>
              <a:rPr lang="en-IN" altLang="en-US"/>
              <a:t>Data Transformation</a:t>
            </a:r>
            <a:endParaRPr lang="en-IN" altLang="en-US"/>
          </a:p>
          <a:p>
            <a:r>
              <a:rPr lang="en-IN" altLang="en-US"/>
              <a:t>Machine Learning/Algorithm</a:t>
            </a:r>
            <a:endParaRPr lang="en-IN" altLang="en-US"/>
          </a:p>
          <a:p>
            <a:r>
              <a:rPr lang="en-IN" altLang="en-US"/>
              <a:t>Tuning</a:t>
            </a:r>
            <a:endParaRPr lang="en-IN" altLang="en-US"/>
          </a:p>
          <a:p>
            <a:r>
              <a:rPr lang="en-IN" altLang="en-US"/>
              <a:t>Deployment</a:t>
            </a:r>
            <a:endParaRPr lang="en-IN" altLang="en-US"/>
          </a:p>
          <a:p>
            <a:endParaRPr lang="en-I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Tuning</a:t>
            </a:r>
            <a:endParaRPr lang="en-IN" altLang="en-US"/>
          </a:p>
        </p:txBody>
      </p:sp>
      <p:sp>
        <p:nvSpPr>
          <p:cNvPr id="4" name="Content Placeholder 3"/>
          <p:cNvSpPr>
            <a:spLocks noGrp="1"/>
          </p:cNvSpPr>
          <p:nvPr>
            <p:ph sz="half" idx="2"/>
          </p:nvPr>
        </p:nvSpPr>
        <p:spPr>
          <a:xfrm>
            <a:off x="294005" y="1204595"/>
            <a:ext cx="10766425" cy="4953000"/>
          </a:xfrm>
        </p:spPr>
        <p:txBody>
          <a:bodyPr/>
          <a:p>
            <a:r>
              <a:rPr lang="en-IN" altLang="en-US" sz="2000"/>
              <a:t>On your left is the final result of my training model and its application, which is in accordnce to my requirments . The user can just input the movie name and get the average rating as well as percantage of people and negative reviews recieved by the movie, which can facilitate them in selection of a movie better.</a:t>
            </a:r>
            <a:endParaRPr lang="en-IN" altLang="en-US" sz="2000"/>
          </a:p>
        </p:txBody>
      </p:sp>
      <p:pic>
        <p:nvPicPr>
          <p:cNvPr id="5" name="Content Placeholder 4"/>
          <p:cNvPicPr>
            <a:picLocks noChangeAspect="1"/>
          </p:cNvPicPr>
          <p:nvPr>
            <p:ph sz="half" idx="1"/>
          </p:nvPr>
        </p:nvPicPr>
        <p:blipFill>
          <a:blip r:embed="rId1"/>
          <a:stretch>
            <a:fillRect/>
          </a:stretch>
        </p:blipFill>
        <p:spPr>
          <a:xfrm>
            <a:off x="1859280" y="3030220"/>
            <a:ext cx="6588760" cy="27819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Deployment</a:t>
            </a:r>
            <a:endParaRPr lang="en-IN" altLang="en-US"/>
          </a:p>
        </p:txBody>
      </p:sp>
      <p:sp>
        <p:nvSpPr>
          <p:cNvPr id="3" name="Content Placeholder 2"/>
          <p:cNvSpPr>
            <a:spLocks noGrp="1"/>
          </p:cNvSpPr>
          <p:nvPr>
            <p:ph sz="half" idx="1"/>
          </p:nvPr>
        </p:nvSpPr>
        <p:spPr/>
        <p:txBody>
          <a:bodyPr/>
          <a:p>
            <a:r>
              <a:rPr lang="en-IN" altLang="en-US" sz="1800"/>
              <a:t>I  deployed the model by building a REST API (Representational State Transfer Application Programming Interface).An API facilitates the softwares at backend to communicate with the software at front.</a:t>
            </a:r>
            <a:endParaRPr lang="en-IN" altLang="en-US" sz="1800"/>
          </a:p>
          <a:p>
            <a:r>
              <a:rPr lang="en-IN" altLang="en-US" sz="1800"/>
              <a:t>I chose to build a REST API as it returns JSON objects, which is easy to integrate in a modern website as most sites ,nowadays use JavaScript on the front-end and Node.Js and Express.Js on the backend</a:t>
            </a:r>
            <a:endParaRPr lang="en-IN" altLang="en-US" sz="1800"/>
          </a:p>
          <a:p>
            <a:r>
              <a:rPr lang="en-IN" altLang="en-US" sz="1800"/>
              <a:t>I run this python script on right to build a server on my own computer and I can communicate with this server using Postman for demonstration purposes.</a:t>
            </a:r>
            <a:endParaRPr lang="en-IN" altLang="en-US" sz="1800"/>
          </a:p>
        </p:txBody>
      </p:sp>
      <p:pic>
        <p:nvPicPr>
          <p:cNvPr id="5" name="Content Placeholder 4"/>
          <p:cNvPicPr>
            <a:picLocks noChangeAspect="1"/>
          </p:cNvPicPr>
          <p:nvPr>
            <p:ph sz="half" idx="2"/>
          </p:nvPr>
        </p:nvPicPr>
        <p:blipFill>
          <a:blip r:embed="rId1"/>
          <a:stretch>
            <a:fillRect/>
          </a:stretch>
        </p:blipFill>
        <p:spPr>
          <a:xfrm>
            <a:off x="6367780" y="1669415"/>
            <a:ext cx="5677535" cy="43510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Deployment</a:t>
            </a:r>
            <a:endParaRPr lang="en-IN" altLang="en-US"/>
          </a:p>
        </p:txBody>
      </p:sp>
      <p:sp>
        <p:nvSpPr>
          <p:cNvPr id="4" name="Content Placeholder 3"/>
          <p:cNvSpPr>
            <a:spLocks noGrp="1"/>
          </p:cNvSpPr>
          <p:nvPr>
            <p:ph sz="half" idx="2"/>
          </p:nvPr>
        </p:nvSpPr>
        <p:spPr/>
        <p:txBody>
          <a:bodyPr/>
          <a:p>
            <a:r>
              <a:rPr lang="en-IN" altLang="en-US" sz="2000"/>
              <a:t>On your left is a snippet of Postman API. we first started our server on our own device(hence the localhost in the url of the request) and we sent a JSON object with the property “mname” .Accordingly , on successful completion of our request , we responded with a JSON object which gives the average rating and percentage of reviews that were positive and negative.</a:t>
            </a:r>
            <a:endParaRPr lang="en-IN" altLang="en-US" sz="2000"/>
          </a:p>
        </p:txBody>
      </p:sp>
      <p:pic>
        <p:nvPicPr>
          <p:cNvPr id="5" name="Content Placeholder 4"/>
          <p:cNvPicPr>
            <a:picLocks noChangeAspect="1"/>
          </p:cNvPicPr>
          <p:nvPr>
            <p:ph sz="half" idx="1"/>
          </p:nvPr>
        </p:nvPicPr>
        <p:blipFill>
          <a:blip r:embed="rId1"/>
          <a:stretch>
            <a:fillRect/>
          </a:stretch>
        </p:blipFill>
        <p:spPr>
          <a:xfrm>
            <a:off x="946785" y="749935"/>
            <a:ext cx="4798695" cy="59118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5" name="Rectangle 4"/>
          <p:cNvSpPr/>
          <p:nvPr/>
        </p:nvSpPr>
        <p:spPr>
          <a:xfrm>
            <a:off x="930910" y="1696720"/>
            <a:ext cx="5843905" cy="1198880"/>
          </a:xfrm>
          <a:prstGeom prst="rect">
            <a:avLst/>
          </a:prstGeom>
          <a:noFill/>
          <a:ln>
            <a:noFill/>
          </a:ln>
        </p:spPr>
        <p:txBody>
          <a:bodyPr wrap="square" rtlCol="0" anchor="t">
            <a:spAutoFit/>
          </a:bodyPr>
          <a:p>
            <a:pPr algn="ctr"/>
            <a:r>
              <a:rPr lang="en-IN" altLang="en-US" sz="7200" b="1">
                <a:ln w="22225">
                  <a:solidFill>
                    <a:schemeClr val="accent2"/>
                  </a:solidFill>
                  <a:prstDash val="solid"/>
                </a:ln>
                <a:solidFill>
                  <a:schemeClr val="accent2">
                    <a:lumMod val="40000"/>
                    <a:lumOff val="60000"/>
                  </a:schemeClr>
                </a:solidFill>
                <a:effectLst/>
              </a:rPr>
              <a:t>Thank You!!</a:t>
            </a:r>
            <a:endParaRPr lang="en-IN" altLang="en-US" sz="7200" b="1">
              <a:ln w="22225">
                <a:solidFill>
                  <a:schemeClr val="accent2"/>
                </a:solidFill>
                <a:prstDash val="solid"/>
              </a:ln>
              <a:solidFill>
                <a:schemeClr val="accent2">
                  <a:lumMod val="40000"/>
                  <a:lumOff val="60000"/>
                </a:schemeClr>
              </a:solidFill>
              <a:effectLst/>
            </a:endParaRPr>
          </a:p>
        </p:txBody>
      </p:sp>
      <p:pic>
        <p:nvPicPr>
          <p:cNvPr id="6" name="Content Placeholder 5"/>
          <p:cNvPicPr>
            <a:picLocks noChangeAspect="1"/>
          </p:cNvPicPr>
          <p:nvPr>
            <p:ph sz="half" idx="1"/>
          </p:nvPr>
        </p:nvPicPr>
        <p:blipFill>
          <a:blip r:embed="rId1"/>
          <a:stretch>
            <a:fillRect/>
          </a:stretch>
        </p:blipFill>
        <p:spPr>
          <a:xfrm>
            <a:off x="7025005" y="3070860"/>
            <a:ext cx="4075430" cy="30568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Problem Defination</a:t>
            </a:r>
            <a:endParaRPr lang="en-IN" altLang="en-US"/>
          </a:p>
        </p:txBody>
      </p:sp>
      <p:sp>
        <p:nvSpPr>
          <p:cNvPr id="3" name="Content Placeholder 2"/>
          <p:cNvSpPr>
            <a:spLocks noGrp="1"/>
          </p:cNvSpPr>
          <p:nvPr>
            <p:ph idx="1"/>
          </p:nvPr>
        </p:nvSpPr>
        <p:spPr/>
        <p:txBody>
          <a:bodyPr/>
          <a:p>
            <a:pPr marL="0" indent="0">
              <a:buNone/>
            </a:pPr>
            <a:r>
              <a:rPr lang="en-US" sz="2800" i="1"/>
              <a:t>To perform sentiment analysis on the reviews of the given movies and output the general public’s outlook towards that movie.</a:t>
            </a:r>
            <a:endParaRPr lang="en-US" sz="2800"/>
          </a:p>
          <a:p>
            <a:pPr marL="0" indent="0">
              <a:buNone/>
            </a:pPr>
            <a:endParaRPr lang="en-US" sz="2800"/>
          </a:p>
          <a:p>
            <a:pPr marL="0" indent="0">
              <a:buNone/>
            </a:pPr>
            <a:r>
              <a:rPr lang="en-US" sz="2800"/>
              <a:t>This problem has been modelled as a B2C solution.It can help you to select a good movie to watch by comparing the reviews of different movies given by users on Rotten Tomatoes.</a:t>
            </a:r>
            <a:endParaRPr lang="en-US" sz="2800"/>
          </a:p>
          <a:p>
            <a:pPr marL="0" indent="0">
              <a:buNone/>
            </a:pPr>
            <a:r>
              <a:rPr lang="en-US" sz="2800"/>
              <a:t>This model can be used by online video-on-demand services like Hotstar, Netflix , Hulu to facilitate their customers in selection of movies,much similar to Flipkart’s product-reviews.</a:t>
            </a:r>
            <a:endParaRPr 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Data Defination And Gathering</a:t>
            </a:r>
            <a:endParaRPr lang="en-IN" altLang="en-US"/>
          </a:p>
        </p:txBody>
      </p:sp>
      <p:sp>
        <p:nvSpPr>
          <p:cNvPr id="3" name="Content Placeholder 2"/>
          <p:cNvSpPr>
            <a:spLocks noGrp="1"/>
          </p:cNvSpPr>
          <p:nvPr>
            <p:ph sz="half" idx="1"/>
          </p:nvPr>
        </p:nvSpPr>
        <p:spPr/>
        <p:txBody>
          <a:bodyPr/>
          <a:p>
            <a:pPr marL="0" indent="0">
              <a:buNone/>
            </a:pPr>
            <a:r>
              <a:rPr lang="en-US" sz="2000"/>
              <a:t>The dataset has been downloaded from Kaggle [https://www.kaggle.com/jonsteve/user-reviews-of-16-movies-on-rotten-tomatoes]. It lists reviews of 16 Hollywood movies, given by users on Rotten Tomatoes.</a:t>
            </a:r>
            <a:endParaRPr lang="en-US" sz="2000"/>
          </a:p>
          <a:p>
            <a:pPr marL="0" indent="0">
              <a:buNone/>
            </a:pPr>
            <a:endParaRPr lang="en-US" sz="2000"/>
          </a:p>
          <a:p>
            <a:pPr marL="0" indent="0">
              <a:buNone/>
            </a:pPr>
            <a:r>
              <a:rPr lang="en-IN" altLang="en-US" sz="2000" u="sng"/>
              <a:t>Shape:</a:t>
            </a:r>
            <a:endParaRPr lang="en-US" sz="2000"/>
          </a:p>
          <a:p>
            <a:pPr marL="0" indent="0">
              <a:buNone/>
            </a:pPr>
            <a:r>
              <a:rPr lang="en-US" sz="2000"/>
              <a:t>There are 10384 reviews and 4 columns.</a:t>
            </a:r>
            <a:endParaRPr lang="en-US" sz="2000"/>
          </a:p>
          <a:p>
            <a:pPr marL="0" indent="0">
              <a:buNone/>
            </a:pPr>
            <a:endParaRPr lang="en-IN" altLang="en-US" sz="2000"/>
          </a:p>
          <a:p>
            <a:pPr marL="457200" indent="-457200">
              <a:buAutoNum type="arabicPeriod"/>
            </a:pPr>
            <a:endParaRPr lang="en-IN" altLang="en-US" sz="2000"/>
          </a:p>
        </p:txBody>
      </p:sp>
      <p:pic>
        <p:nvPicPr>
          <p:cNvPr id="6" name="Content Placeholder 5"/>
          <p:cNvPicPr>
            <a:picLocks noChangeAspect="1"/>
          </p:cNvPicPr>
          <p:nvPr>
            <p:ph sz="half" idx="2"/>
          </p:nvPr>
        </p:nvPicPr>
        <p:blipFill>
          <a:blip r:embed="rId1"/>
          <a:stretch>
            <a:fillRect/>
          </a:stretch>
        </p:blipFill>
        <p:spPr>
          <a:xfrm>
            <a:off x="6803390" y="1288415"/>
            <a:ext cx="4975860" cy="35871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Data Dictionary</a:t>
            </a:r>
            <a:endParaRPr lang="en-IN" altLang="en-US"/>
          </a:p>
        </p:txBody>
      </p:sp>
      <p:sp>
        <p:nvSpPr>
          <p:cNvPr id="4" name="Content Placeholder 3"/>
          <p:cNvSpPr>
            <a:spLocks noGrp="1"/>
          </p:cNvSpPr>
          <p:nvPr>
            <p:ph sz="half" idx="2"/>
          </p:nvPr>
        </p:nvSpPr>
        <p:spPr/>
        <p:txBody>
          <a:bodyPr/>
          <a:p>
            <a:endParaRPr lang="en-US"/>
          </a:p>
        </p:txBody>
      </p:sp>
      <p:graphicFrame>
        <p:nvGraphicFramePr>
          <p:cNvPr id="7" name="Content Placeholder 6"/>
          <p:cNvGraphicFramePr/>
          <p:nvPr>
            <p:ph sz="half" idx="1"/>
          </p:nvPr>
        </p:nvGraphicFramePr>
        <p:xfrm>
          <a:off x="951865" y="1782445"/>
          <a:ext cx="8603615" cy="3985895"/>
        </p:xfrm>
        <a:graphic>
          <a:graphicData uri="http://schemas.openxmlformats.org/drawingml/2006/table">
            <a:tbl>
              <a:tblPr firstRow="1" bandRow="1">
                <a:tableStyleId>{5C22544A-7EE6-4342-B048-85BDC9FD1C3A}</a:tableStyleId>
              </a:tblPr>
              <a:tblGrid>
                <a:gridCol w="1110615"/>
                <a:gridCol w="1010920"/>
                <a:gridCol w="3140710"/>
                <a:gridCol w="3341370"/>
              </a:tblGrid>
              <a:tr h="899795">
                <a:tc>
                  <a:txBody>
                    <a:bodyPr/>
                    <a:p>
                      <a:pPr>
                        <a:buNone/>
                      </a:pPr>
                      <a:r>
                        <a:rPr lang="en-IN" altLang="en-US"/>
                        <a:t>Column Name</a:t>
                      </a:r>
                      <a:endParaRPr lang="en-IN" altLang="en-US"/>
                    </a:p>
                  </a:txBody>
                  <a:tcPr/>
                </a:tc>
                <a:tc>
                  <a:txBody>
                    <a:bodyPr/>
                    <a:p>
                      <a:pPr>
                        <a:buNone/>
                      </a:pPr>
                      <a:r>
                        <a:rPr lang="en-IN" altLang="en-US"/>
                        <a:t>Data Type</a:t>
                      </a:r>
                      <a:endParaRPr lang="en-IN" altLang="en-US"/>
                    </a:p>
                  </a:txBody>
                  <a:tcPr/>
                </a:tc>
                <a:tc>
                  <a:txBody>
                    <a:bodyPr/>
                    <a:p>
                      <a:pPr>
                        <a:buNone/>
                      </a:pPr>
                      <a:r>
                        <a:rPr lang="en-IN" altLang="en-US"/>
                        <a:t>Description</a:t>
                      </a:r>
                      <a:endParaRPr lang="en-IN" altLang="en-US"/>
                    </a:p>
                  </a:txBody>
                  <a:tcPr/>
                </a:tc>
                <a:tc>
                  <a:txBody>
                    <a:bodyPr/>
                    <a:p>
                      <a:pPr>
                        <a:buNone/>
                      </a:pPr>
                      <a:r>
                        <a:rPr lang="en-IN" altLang="en-US"/>
                        <a:t>Example</a:t>
                      </a:r>
                      <a:endParaRPr lang="en-IN" altLang="en-US"/>
                    </a:p>
                  </a:txBody>
                  <a:tcPr/>
                </a:tc>
              </a:tr>
              <a:tr h="914400">
                <a:tc>
                  <a:txBody>
                    <a:bodyPr/>
                    <a:p>
                      <a:pPr>
                        <a:buNone/>
                      </a:pPr>
                      <a:r>
                        <a:rPr lang="en-IN" altLang="en-US"/>
                        <a:t>Rating</a:t>
                      </a:r>
                      <a:endParaRPr lang="en-IN" altLang="en-US"/>
                    </a:p>
                  </a:txBody>
                  <a:tcPr/>
                </a:tc>
                <a:tc>
                  <a:txBody>
                    <a:bodyPr/>
                    <a:p>
                      <a:pPr>
                        <a:buNone/>
                      </a:pPr>
                      <a:r>
                        <a:rPr lang="en-IN" altLang="en-US"/>
                        <a:t>Float</a:t>
                      </a:r>
                      <a:endParaRPr lang="en-IN" altLang="en-US"/>
                    </a:p>
                  </a:txBody>
                  <a:tcPr/>
                </a:tc>
                <a:tc>
                  <a:txBody>
                    <a:bodyPr/>
                    <a:p>
                      <a:pPr>
                        <a:buNone/>
                      </a:pPr>
                      <a:r>
                        <a:rPr lang="en-US" sz="1800">
                          <a:sym typeface="+mn-ea"/>
                        </a:rPr>
                        <a:t>The number of stars(out of 5) given by the user for the movie.</a:t>
                      </a:r>
                      <a:endParaRPr lang="en-US"/>
                    </a:p>
                  </a:txBody>
                  <a:tcPr/>
                </a:tc>
                <a:tc>
                  <a:txBody>
                    <a:bodyPr/>
                    <a:p>
                      <a:pPr>
                        <a:buNone/>
                      </a:pPr>
                      <a:r>
                        <a:rPr lang="en-IN" altLang="en-US"/>
                        <a:t>5.0</a:t>
                      </a:r>
                      <a:endParaRPr lang="en-IN" altLang="en-US"/>
                    </a:p>
                  </a:txBody>
                  <a:tcPr/>
                </a:tc>
              </a:tr>
              <a:tr h="667385">
                <a:tc>
                  <a:txBody>
                    <a:bodyPr/>
                    <a:p>
                      <a:pPr>
                        <a:buNone/>
                      </a:pPr>
                      <a:r>
                        <a:rPr lang="en-IN" altLang="en-US"/>
                        <a:t>Text</a:t>
                      </a:r>
                      <a:endParaRPr lang="en-IN" altLang="en-US"/>
                    </a:p>
                  </a:txBody>
                  <a:tcPr/>
                </a:tc>
                <a:tc>
                  <a:txBody>
                    <a:bodyPr/>
                    <a:p>
                      <a:pPr>
                        <a:buNone/>
                      </a:pPr>
                      <a:r>
                        <a:rPr lang="en-IN" altLang="en-US"/>
                        <a:t>String</a:t>
                      </a:r>
                      <a:endParaRPr lang="en-IN" altLang="en-US"/>
                    </a:p>
                  </a:txBody>
                  <a:tcPr/>
                </a:tc>
                <a:tc>
                  <a:txBody>
                    <a:bodyPr/>
                    <a:p>
                      <a:pPr>
                        <a:buNone/>
                      </a:pPr>
                      <a:r>
                        <a:rPr lang="en-US" sz="1800">
                          <a:sym typeface="+mn-ea"/>
                        </a:rPr>
                        <a:t>The textual review given by the user for the movie.</a:t>
                      </a:r>
                      <a:endParaRPr lang="en-US"/>
                    </a:p>
                  </a:txBody>
                  <a:tcPr/>
                </a:tc>
                <a:tc>
                  <a:txBody>
                    <a:bodyPr/>
                    <a:p>
                      <a:pPr>
                        <a:buNone/>
                      </a:pPr>
                      <a:r>
                        <a:rPr lang="en-US"/>
                        <a:t>Terrible movie. Depressing with massive plot holes.</a:t>
                      </a:r>
                      <a:endParaRPr lang="en-US"/>
                    </a:p>
                  </a:txBody>
                  <a:tcPr/>
                </a:tc>
              </a:tr>
              <a:tr h="640080">
                <a:tc>
                  <a:txBody>
                    <a:bodyPr/>
                    <a:p>
                      <a:pPr>
                        <a:buNone/>
                      </a:pPr>
                      <a:r>
                        <a:rPr lang="en-IN" altLang="en-US" sz="1800">
                          <a:sym typeface="+mn-ea"/>
                        </a:rPr>
                        <a:t>Movie</a:t>
                      </a:r>
                      <a:endParaRPr lang="en-IN" altLang="en-US"/>
                    </a:p>
                  </a:txBody>
                  <a:tcPr/>
                </a:tc>
                <a:tc>
                  <a:txBody>
                    <a:bodyPr/>
                    <a:p>
                      <a:pPr>
                        <a:buNone/>
                      </a:pPr>
                      <a:r>
                        <a:rPr lang="en-IN" altLang="en-US"/>
                        <a:t>String</a:t>
                      </a:r>
                      <a:endParaRPr lang="en-IN" altLang="en-US"/>
                    </a:p>
                  </a:txBody>
                  <a:tcPr/>
                </a:tc>
                <a:tc>
                  <a:txBody>
                    <a:bodyPr/>
                    <a:p>
                      <a:pPr>
                        <a:buNone/>
                      </a:pPr>
                      <a:r>
                        <a:rPr lang="en-IN" altLang="en-US" sz="1800">
                          <a:sym typeface="+mn-ea"/>
                        </a:rPr>
                        <a:t>The name of the movie for which the review is given</a:t>
                      </a:r>
                      <a:endParaRPr lang="en-US"/>
                    </a:p>
                  </a:txBody>
                  <a:tcPr/>
                </a:tc>
                <a:tc>
                  <a:txBody>
                    <a:bodyPr/>
                    <a:p>
                      <a:pPr>
                        <a:buNone/>
                      </a:pPr>
                      <a:r>
                        <a:rPr lang="en-IN" altLang="en-US"/>
                        <a:t>'Coco'</a:t>
                      </a:r>
                      <a:endParaRPr lang="en-IN" altLang="en-US"/>
                    </a:p>
                  </a:txBody>
                  <a:tcPr/>
                </a:tc>
              </a:tr>
              <a:tr h="864235">
                <a:tc>
                  <a:txBody>
                    <a:bodyPr/>
                    <a:p>
                      <a:pPr>
                        <a:buNone/>
                      </a:pPr>
                      <a:r>
                        <a:rPr lang="en-IN" altLang="en-US"/>
                        <a:t>ID</a:t>
                      </a:r>
                      <a:endParaRPr lang="en-IN" altLang="en-US"/>
                    </a:p>
                  </a:txBody>
                  <a:tcPr/>
                </a:tc>
                <a:tc>
                  <a:txBody>
                    <a:bodyPr/>
                    <a:p>
                      <a:pPr>
                        <a:buNone/>
                      </a:pPr>
                      <a:r>
                        <a:rPr lang="en-IN" altLang="en-US"/>
                        <a:t>String</a:t>
                      </a:r>
                      <a:endParaRPr lang="en-IN" altLang="en-US"/>
                    </a:p>
                  </a:txBody>
                  <a:tcPr/>
                </a:tc>
                <a:tc>
                  <a:txBody>
                    <a:bodyPr/>
                    <a:p>
                      <a:pPr>
                        <a:buNone/>
                      </a:pPr>
                      <a:r>
                        <a:rPr lang="en-IN" altLang="en-US" sz="1800">
                          <a:sym typeface="+mn-ea"/>
                        </a:rPr>
                        <a:t>Serial number associated with that movie</a:t>
                      </a:r>
                      <a:endParaRPr lang="en-US"/>
                    </a:p>
                  </a:txBody>
                  <a:tcPr/>
                </a:tc>
                <a:tc>
                  <a:txBody>
                    <a:bodyPr/>
                    <a:p>
                      <a:pPr>
                        <a:buNone/>
                      </a:pPr>
                      <a:r>
                        <a:rPr lang="en-IN" altLang="en-US"/>
                        <a:t>522</a:t>
                      </a:r>
                      <a:endParaRPr lang="en-IN" alt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Data Dictionary</a:t>
            </a:r>
            <a:endParaRPr lang="en-IN" altLang="en-US"/>
          </a:p>
        </p:txBody>
      </p:sp>
      <p:graphicFrame>
        <p:nvGraphicFramePr>
          <p:cNvPr id="6" name="Content Placeholder 5"/>
          <p:cNvGraphicFramePr/>
          <p:nvPr>
            <p:ph sz="half" idx="1"/>
          </p:nvPr>
        </p:nvGraphicFramePr>
        <p:xfrm>
          <a:off x="609600" y="949960"/>
          <a:ext cx="11328400" cy="1536065"/>
        </p:xfrm>
        <a:graphic>
          <a:graphicData uri="http://schemas.openxmlformats.org/drawingml/2006/table">
            <a:tbl>
              <a:tblPr firstRow="1" bandRow="1">
                <a:tableStyleId>{5C22544A-7EE6-4342-B048-85BDC9FD1C3A}</a:tableStyleId>
              </a:tblPr>
              <a:tblGrid>
                <a:gridCol w="1463675"/>
                <a:gridCol w="1367790"/>
                <a:gridCol w="1417320"/>
                <a:gridCol w="1416050"/>
                <a:gridCol w="1414780"/>
                <a:gridCol w="1417320"/>
                <a:gridCol w="1416050"/>
                <a:gridCol w="1415415"/>
              </a:tblGrid>
              <a:tr h="841375">
                <a:tc>
                  <a:txBody>
                    <a:bodyPr/>
                    <a:p>
                      <a:pPr>
                        <a:buNone/>
                      </a:pPr>
                      <a:r>
                        <a:rPr lang="en-IN" altLang="en-US"/>
                        <a:t>Column Name</a:t>
                      </a:r>
                      <a:endParaRPr lang="en-IN" altLang="en-US"/>
                    </a:p>
                  </a:txBody>
                  <a:tcPr/>
                </a:tc>
                <a:tc>
                  <a:txBody>
                    <a:bodyPr/>
                    <a:p>
                      <a:pPr>
                        <a:buNone/>
                      </a:pPr>
                      <a:r>
                        <a:rPr lang="en-IN" altLang="en-US"/>
                        <a:t>Mean</a:t>
                      </a:r>
                      <a:endParaRPr lang="en-IN" altLang="en-US"/>
                    </a:p>
                  </a:txBody>
                  <a:tcPr/>
                </a:tc>
                <a:tc>
                  <a:txBody>
                    <a:bodyPr/>
                    <a:p>
                      <a:pPr>
                        <a:buNone/>
                      </a:pPr>
                      <a:r>
                        <a:rPr lang="en-IN" altLang="en-US"/>
                        <a:t>Median</a:t>
                      </a:r>
                      <a:endParaRPr lang="en-IN" altLang="en-US"/>
                    </a:p>
                  </a:txBody>
                  <a:tcPr/>
                </a:tc>
                <a:tc>
                  <a:txBody>
                    <a:bodyPr/>
                    <a:p>
                      <a:pPr>
                        <a:buNone/>
                      </a:pPr>
                      <a:r>
                        <a:rPr lang="en-IN" altLang="en-US"/>
                        <a:t>Mode</a:t>
                      </a:r>
                      <a:endParaRPr lang="en-IN" altLang="en-US"/>
                    </a:p>
                  </a:txBody>
                  <a:tcPr/>
                </a:tc>
                <a:tc>
                  <a:txBody>
                    <a:bodyPr/>
                    <a:p>
                      <a:pPr>
                        <a:buNone/>
                      </a:pPr>
                      <a:r>
                        <a:rPr lang="en-IN" altLang="en-US"/>
                        <a:t>Min</a:t>
                      </a:r>
                      <a:endParaRPr lang="en-IN" altLang="en-US"/>
                    </a:p>
                  </a:txBody>
                  <a:tcPr/>
                </a:tc>
                <a:tc>
                  <a:txBody>
                    <a:bodyPr/>
                    <a:p>
                      <a:pPr>
                        <a:buNone/>
                      </a:pPr>
                      <a:r>
                        <a:rPr lang="en-IN" altLang="en-US"/>
                        <a:t>Max</a:t>
                      </a:r>
                      <a:endParaRPr lang="en-IN" altLang="en-US"/>
                    </a:p>
                  </a:txBody>
                  <a:tcPr/>
                </a:tc>
                <a:tc>
                  <a:txBody>
                    <a:bodyPr/>
                    <a:p>
                      <a:pPr>
                        <a:buNone/>
                      </a:pPr>
                      <a:r>
                        <a:rPr lang="en-IN" altLang="en-US"/>
                        <a:t>Standard Deviation</a:t>
                      </a:r>
                      <a:endParaRPr lang="en-IN" altLang="en-US"/>
                    </a:p>
                  </a:txBody>
                  <a:tcPr/>
                </a:tc>
                <a:tc>
                  <a:txBody>
                    <a:bodyPr/>
                    <a:p>
                      <a:pPr>
                        <a:buNone/>
                      </a:pPr>
                      <a:r>
                        <a:rPr lang="en-IN" altLang="en-US"/>
                        <a:t>Modality</a:t>
                      </a:r>
                      <a:endParaRPr lang="en-IN" altLang="en-US"/>
                    </a:p>
                  </a:txBody>
                  <a:tcPr/>
                </a:tc>
              </a:tr>
              <a:tr h="694690">
                <a:tc>
                  <a:txBody>
                    <a:bodyPr/>
                    <a:p>
                      <a:pPr>
                        <a:buNone/>
                      </a:pPr>
                      <a:r>
                        <a:rPr lang="en-IN" altLang="en-US"/>
                        <a:t>Rating</a:t>
                      </a:r>
                      <a:endParaRPr lang="en-IN" altLang="en-US"/>
                    </a:p>
                  </a:txBody>
                  <a:tcPr/>
                </a:tc>
                <a:tc>
                  <a:txBody>
                    <a:bodyPr/>
                    <a:p>
                      <a:pPr>
                        <a:buNone/>
                      </a:pPr>
                      <a:r>
                        <a:rPr lang="en-IN" altLang="en-US"/>
                        <a:t>3.36</a:t>
                      </a:r>
                      <a:endParaRPr lang="en-IN" altLang="en-US"/>
                    </a:p>
                  </a:txBody>
                  <a:tcPr/>
                </a:tc>
                <a:tc>
                  <a:txBody>
                    <a:bodyPr/>
                    <a:p>
                      <a:pPr>
                        <a:buNone/>
                      </a:pPr>
                      <a:r>
                        <a:rPr lang="en-IN" altLang="en-US"/>
                        <a:t>4.0</a:t>
                      </a:r>
                      <a:endParaRPr lang="en-IN" altLang="en-US"/>
                    </a:p>
                  </a:txBody>
                  <a:tcPr/>
                </a:tc>
                <a:tc>
                  <a:txBody>
                    <a:bodyPr/>
                    <a:p>
                      <a:pPr>
                        <a:buNone/>
                      </a:pPr>
                      <a:r>
                        <a:rPr lang="en-IN" altLang="en-US"/>
                        <a:t>5.0</a:t>
                      </a:r>
                      <a:endParaRPr lang="en-IN" altLang="en-US"/>
                    </a:p>
                  </a:txBody>
                  <a:tcPr/>
                </a:tc>
                <a:tc>
                  <a:txBody>
                    <a:bodyPr/>
                    <a:p>
                      <a:pPr>
                        <a:buNone/>
                      </a:pPr>
                      <a:r>
                        <a:rPr lang="en-IN" altLang="en-US"/>
                        <a:t>0.5</a:t>
                      </a:r>
                      <a:endParaRPr lang="en-IN" altLang="en-US"/>
                    </a:p>
                  </a:txBody>
                  <a:tcPr/>
                </a:tc>
                <a:tc>
                  <a:txBody>
                    <a:bodyPr/>
                    <a:p>
                      <a:pPr>
                        <a:buNone/>
                      </a:pPr>
                      <a:r>
                        <a:rPr lang="en-IN" altLang="en-US"/>
                        <a:t>5.0</a:t>
                      </a:r>
                      <a:endParaRPr lang="en-IN" altLang="en-US"/>
                    </a:p>
                  </a:txBody>
                  <a:tcPr/>
                </a:tc>
                <a:tc>
                  <a:txBody>
                    <a:bodyPr/>
                    <a:p>
                      <a:pPr>
                        <a:buNone/>
                      </a:pPr>
                      <a:r>
                        <a:rPr lang="en-IN" altLang="en-US"/>
                        <a:t>1.636</a:t>
                      </a:r>
                      <a:endParaRPr lang="en-IN" altLang="en-US"/>
                    </a:p>
                  </a:txBody>
                  <a:tcPr/>
                </a:tc>
                <a:tc>
                  <a:txBody>
                    <a:bodyPr/>
                    <a:p>
                      <a:pPr>
                        <a:buNone/>
                      </a:pPr>
                      <a:r>
                        <a:rPr lang="en-IN" altLang="en-US"/>
                        <a:t>Pentamodal</a:t>
                      </a:r>
                      <a:endParaRPr lang="en-IN" altLang="en-US"/>
                    </a:p>
                  </a:txBody>
                  <a:tcPr/>
                </a:tc>
              </a:tr>
            </a:tbl>
          </a:graphicData>
        </a:graphic>
      </p:graphicFrame>
      <p:pic>
        <p:nvPicPr>
          <p:cNvPr id="9" name="Content Placeholder 8"/>
          <p:cNvPicPr>
            <a:picLocks noChangeAspect="1"/>
          </p:cNvPicPr>
          <p:nvPr>
            <p:ph sz="half" idx="2"/>
          </p:nvPr>
        </p:nvPicPr>
        <p:blipFill>
          <a:blip r:embed="rId1"/>
          <a:stretch>
            <a:fillRect/>
          </a:stretch>
        </p:blipFill>
        <p:spPr>
          <a:xfrm>
            <a:off x="332105" y="2509520"/>
            <a:ext cx="5125720" cy="3456940"/>
          </a:xfrm>
          <a:prstGeom prst="rect">
            <a:avLst/>
          </a:prstGeom>
        </p:spPr>
      </p:pic>
      <p:sp>
        <p:nvSpPr>
          <p:cNvPr id="10" name="Text Box 9"/>
          <p:cNvSpPr txBox="1"/>
          <p:nvPr/>
        </p:nvSpPr>
        <p:spPr>
          <a:xfrm>
            <a:off x="983615" y="5966460"/>
            <a:ext cx="4232910" cy="368300"/>
          </a:xfrm>
          <a:prstGeom prst="rect">
            <a:avLst/>
          </a:prstGeom>
          <a:noFill/>
        </p:spPr>
        <p:txBody>
          <a:bodyPr wrap="square" rtlCol="0">
            <a:spAutoFit/>
          </a:bodyPr>
          <a:p>
            <a:r>
              <a:rPr lang="en-IN" altLang="en-US" u="sng"/>
              <a:t>Density Curve For Ratings</a:t>
            </a:r>
            <a:endParaRPr lang="en-IN" altLang="en-US" u="sng"/>
          </a:p>
        </p:txBody>
      </p:sp>
      <p:pic>
        <p:nvPicPr>
          <p:cNvPr id="5" name="Content Placeholder 4"/>
          <p:cNvPicPr>
            <a:picLocks noChangeAspect="1"/>
          </p:cNvPicPr>
          <p:nvPr/>
        </p:nvPicPr>
        <p:blipFill>
          <a:blip r:embed="rId2"/>
          <a:stretch>
            <a:fillRect/>
          </a:stretch>
        </p:blipFill>
        <p:spPr>
          <a:xfrm>
            <a:off x="6885940" y="2769235"/>
            <a:ext cx="4574540" cy="3045460"/>
          </a:xfrm>
          <a:prstGeom prst="rect">
            <a:avLst/>
          </a:prstGeom>
          <a:noFill/>
          <a:ln w="9525">
            <a:noFill/>
          </a:ln>
        </p:spPr>
      </p:pic>
      <p:sp>
        <p:nvSpPr>
          <p:cNvPr id="4" name="Text Box 3"/>
          <p:cNvSpPr txBox="1"/>
          <p:nvPr/>
        </p:nvSpPr>
        <p:spPr>
          <a:xfrm>
            <a:off x="7463155" y="5966460"/>
            <a:ext cx="3271520" cy="368300"/>
          </a:xfrm>
          <a:prstGeom prst="rect">
            <a:avLst/>
          </a:prstGeom>
          <a:noFill/>
        </p:spPr>
        <p:txBody>
          <a:bodyPr wrap="square" rtlCol="0" anchor="t">
            <a:spAutoFit/>
          </a:bodyPr>
          <a:p>
            <a:r>
              <a:rPr lang="en-IN" altLang="en-US" u="sng">
                <a:sym typeface="+mn-ea"/>
              </a:rPr>
              <a:t>rating box plot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EDA</a:t>
            </a:r>
            <a:endParaRPr lang="en-IN" altLang="en-US"/>
          </a:p>
        </p:txBody>
      </p:sp>
      <p:pic>
        <p:nvPicPr>
          <p:cNvPr id="4" name="Content Placeholder 3"/>
          <p:cNvPicPr>
            <a:picLocks noChangeAspect="1"/>
          </p:cNvPicPr>
          <p:nvPr>
            <p:ph idx="1"/>
          </p:nvPr>
        </p:nvPicPr>
        <p:blipFill>
          <a:blip r:embed="rId1"/>
          <a:stretch>
            <a:fillRect/>
          </a:stretch>
        </p:blipFill>
        <p:spPr>
          <a:xfrm>
            <a:off x="5546725" y="1479550"/>
            <a:ext cx="6343650" cy="4610100"/>
          </a:xfrm>
          <a:prstGeom prst="rect">
            <a:avLst/>
          </a:prstGeom>
        </p:spPr>
      </p:pic>
      <p:sp>
        <p:nvSpPr>
          <p:cNvPr id="5" name="Text Box 4"/>
          <p:cNvSpPr txBox="1"/>
          <p:nvPr/>
        </p:nvSpPr>
        <p:spPr>
          <a:xfrm>
            <a:off x="327025" y="1216660"/>
            <a:ext cx="5217160" cy="4246245"/>
          </a:xfrm>
          <a:prstGeom prst="rect">
            <a:avLst/>
          </a:prstGeom>
          <a:noFill/>
        </p:spPr>
        <p:txBody>
          <a:bodyPr wrap="square" rtlCol="0">
            <a:spAutoFit/>
          </a:bodyPr>
          <a:p>
            <a:r>
              <a:rPr lang="en-IN" altLang="en-US"/>
              <a:t>I first made a pie chart for to get an idea whether I have same no. of reviews for all the movies.As can be seen clearly seen on the right, the reviews were unevenly distributed amongst the movies.</a:t>
            </a:r>
            <a:endParaRPr lang="en-IN" altLang="en-US"/>
          </a:p>
          <a:p>
            <a:endParaRPr lang="en-IN" altLang="en-US"/>
          </a:p>
          <a:p>
            <a:r>
              <a:rPr lang="en-IN" altLang="en-US"/>
              <a:t>I also made density curves of the ratings of each movie to get an indication of liked(or disliked) the movie was.The skewness of the graph revealed the likabilty of the movie based on Ratings.</a:t>
            </a:r>
            <a:endParaRPr lang="en-IN" altLang="en-US"/>
          </a:p>
          <a:p>
            <a:endParaRPr lang="en-IN" altLang="en-US"/>
          </a:p>
          <a:p>
            <a:r>
              <a:rPr lang="en-IN" altLang="en-US"/>
              <a:t>A well recieved movie, like “Coco” has a right skewed graph because most users gave it more than 4 stars rating.Conversely, a badly recieved movie would be left skewed.</a:t>
            </a:r>
            <a:endParaRPr lang="en-IN" altLang="en-US"/>
          </a:p>
          <a:p>
            <a:r>
              <a:rPr lang="en-IN" altLang="en-US"/>
              <a:t>Our median for Ratings was found out to be 4.</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EDA</a:t>
            </a:r>
            <a:endParaRPr lang="en-IN" altLang="en-US"/>
          </a:p>
        </p:txBody>
      </p:sp>
      <p:pic>
        <p:nvPicPr>
          <p:cNvPr id="4" name="Content Placeholder 3"/>
          <p:cNvPicPr>
            <a:picLocks noChangeAspect="1"/>
          </p:cNvPicPr>
          <p:nvPr>
            <p:ph idx="1"/>
          </p:nvPr>
        </p:nvPicPr>
        <p:blipFill>
          <a:blip r:embed="rId1"/>
          <a:stretch>
            <a:fillRect/>
          </a:stretch>
        </p:blipFill>
        <p:spPr>
          <a:xfrm>
            <a:off x="7189470" y="1499235"/>
            <a:ext cx="3455670" cy="3860165"/>
          </a:xfrm>
          <a:prstGeom prst="rect">
            <a:avLst/>
          </a:prstGeom>
        </p:spPr>
      </p:pic>
      <p:sp>
        <p:nvSpPr>
          <p:cNvPr id="5" name="Text Box 4"/>
          <p:cNvSpPr txBox="1"/>
          <p:nvPr/>
        </p:nvSpPr>
        <p:spPr>
          <a:xfrm>
            <a:off x="461645" y="1216660"/>
            <a:ext cx="6379210" cy="4246245"/>
          </a:xfrm>
          <a:prstGeom prst="rect">
            <a:avLst/>
          </a:prstGeom>
          <a:noFill/>
        </p:spPr>
        <p:txBody>
          <a:bodyPr wrap="square" rtlCol="0">
            <a:spAutoFit/>
          </a:bodyPr>
          <a:p>
            <a:r>
              <a:rPr lang="en-IN" altLang="en-US"/>
              <a:t>After analyzing the pie chart for the no. of reviews for each movie, and concluding that '</a:t>
            </a:r>
            <a:r>
              <a:rPr lang="en-IN" altLang="en-US">
                <a:sym typeface="+mn-ea"/>
              </a:rPr>
              <a:t>the reviews were unevenly distributed amongst the movies</a:t>
            </a:r>
            <a:r>
              <a:rPr lang="en-IN" altLang="en-US"/>
              <a:t>', I proceeded to find the exact number of reviews for each movie using value_counts method for the Movie column.As you can see on your right, movies of action genre, backed by big banners got the most no. of reviews. I was able to deduce this due to the domain knowledge I possess for this data.</a:t>
            </a:r>
            <a:endParaRPr lang="en-IN" altLang="en-US"/>
          </a:p>
          <a:p>
            <a:r>
              <a:rPr lang="en-IN" altLang="en-US"/>
              <a:t>'Gods not Dead' and 'Sherlock Gnomes' got relatively low number of reviews('Gods not Dead' got 4.5% of the reviews that Ready Player One got) but I have decided to keep the reviews for these moviews as I understand that a user might prefer to be guided by a less number of reviews in his/her selection of movie, than to have no reviews(and/or their sentiment analysis) to go through.</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EDA</a:t>
            </a:r>
            <a:endParaRPr lang="en-IN" altLang="en-US"/>
          </a:p>
        </p:txBody>
      </p:sp>
      <p:pic>
        <p:nvPicPr>
          <p:cNvPr id="5" name="Content Placeholder 4"/>
          <p:cNvPicPr>
            <a:picLocks noChangeAspect="1"/>
          </p:cNvPicPr>
          <p:nvPr>
            <p:ph idx="1"/>
          </p:nvPr>
        </p:nvPicPr>
        <p:blipFill>
          <a:blip r:embed="rId1"/>
          <a:stretch>
            <a:fillRect/>
          </a:stretch>
        </p:blipFill>
        <p:spPr>
          <a:xfrm>
            <a:off x="5629275" y="1296035"/>
            <a:ext cx="6080125" cy="4265930"/>
          </a:xfrm>
          <a:prstGeom prst="rect">
            <a:avLst/>
          </a:prstGeom>
        </p:spPr>
      </p:pic>
      <p:sp>
        <p:nvSpPr>
          <p:cNvPr id="7" name="Text Box 6"/>
          <p:cNvSpPr txBox="1"/>
          <p:nvPr/>
        </p:nvSpPr>
        <p:spPr>
          <a:xfrm>
            <a:off x="222885" y="1186815"/>
            <a:ext cx="5291455" cy="2584450"/>
          </a:xfrm>
          <a:prstGeom prst="rect">
            <a:avLst/>
          </a:prstGeom>
          <a:noFill/>
        </p:spPr>
        <p:txBody>
          <a:bodyPr wrap="square" rtlCol="0">
            <a:spAutoFit/>
          </a:bodyPr>
          <a:p>
            <a:r>
              <a:rPr lang="en-IN" altLang="en-US">
                <a:sym typeface="+mn-ea"/>
              </a:rPr>
              <a:t>I made a box plot of all the ratings to check for the presence of outliers.I was fortunate enough to not have any outliers in my Ratings column.</a:t>
            </a:r>
            <a:endParaRPr lang="en-IN" altLang="en-US">
              <a:sym typeface="+mn-ea"/>
            </a:endParaRPr>
          </a:p>
          <a:p>
            <a:r>
              <a:rPr lang="en-IN" altLang="en-US">
                <a:sym typeface="+mn-ea"/>
              </a:rPr>
              <a:t>I made the following deductions from this box plot</a:t>
            </a:r>
            <a:endParaRPr lang="en-IN" altLang="en-US">
              <a:sym typeface="+mn-ea"/>
            </a:endParaRPr>
          </a:p>
          <a:p>
            <a:pPr marL="285750" indent="-285750">
              <a:buFont typeface="Arial" panose="020B0604020202020204" pitchFamily="34" charset="0"/>
              <a:buChar char="•"/>
            </a:pPr>
            <a:r>
              <a:rPr lang="en-IN" altLang="en-US"/>
              <a:t>Minimum value is 0.5</a:t>
            </a:r>
            <a:endParaRPr lang="en-IN" altLang="en-US"/>
          </a:p>
          <a:p>
            <a:pPr marL="285750" indent="-285750">
              <a:buFont typeface="Arial" panose="020B0604020202020204" pitchFamily="34" charset="0"/>
              <a:buChar char="•"/>
            </a:pPr>
            <a:r>
              <a:rPr lang="en-IN" altLang="en-US"/>
              <a:t>Maximum value is 5.0</a:t>
            </a:r>
            <a:endParaRPr lang="en-IN" altLang="en-US"/>
          </a:p>
          <a:p>
            <a:pPr marL="285750" indent="-285750">
              <a:buFont typeface="Arial" panose="020B0604020202020204" pitchFamily="34" charset="0"/>
              <a:buChar char="•"/>
            </a:pPr>
            <a:r>
              <a:rPr lang="en-IN" altLang="en-US"/>
              <a:t>25 percentile is at 2.0</a:t>
            </a:r>
            <a:endParaRPr lang="en-IN" altLang="en-US"/>
          </a:p>
          <a:p>
            <a:pPr marL="285750" indent="-285750">
              <a:buFont typeface="Arial" panose="020B0604020202020204" pitchFamily="34" charset="0"/>
              <a:buChar char="•"/>
            </a:pPr>
            <a:r>
              <a:rPr lang="en-IN" altLang="en-US"/>
              <a:t>50 percentile(median) is at 4.0</a:t>
            </a:r>
            <a:endParaRPr lang="en-IN" altLang="en-US"/>
          </a:p>
          <a:p>
            <a:pPr marL="285750" indent="-285750">
              <a:buFont typeface="Arial" panose="020B0604020202020204" pitchFamily="34" charset="0"/>
              <a:buChar char="•"/>
            </a:pPr>
            <a:r>
              <a:rPr lang="en-IN" altLang="en-US"/>
              <a:t>75 percentile is at 5.0</a:t>
            </a:r>
            <a:endParaRPr lang="en-IN" altLang="en-US"/>
          </a:p>
        </p:txBody>
      </p:sp>
    </p:spTree>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9697</Words>
  <Application>WPS Presentation</Application>
  <PresentationFormat>Widescreen</PresentationFormat>
  <Paragraphs>217</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Arial</vt:lpstr>
      <vt:lpstr>SimSun</vt:lpstr>
      <vt:lpstr>Wingdings</vt:lpstr>
      <vt:lpstr>Microsoft YaHei</vt:lpstr>
      <vt:lpstr>Arial Unicode MS</vt:lpstr>
      <vt:lpstr>Calibri</vt:lpstr>
      <vt:lpstr>Data Pie Charts</vt:lpstr>
      <vt:lpstr>Movie Review Sentiment Analyzer</vt:lpstr>
      <vt:lpstr>Index</vt:lpstr>
      <vt:lpstr>Problem Defination</vt:lpstr>
      <vt:lpstr>Data Defination And Gathering</vt:lpstr>
      <vt:lpstr>Data Dictionary</vt:lpstr>
      <vt:lpstr>Data Dictionary</vt:lpstr>
      <vt:lpstr>EDA</vt:lpstr>
      <vt:lpstr>EDA</vt:lpstr>
      <vt:lpstr>EDA</vt:lpstr>
      <vt:lpstr>EDA</vt:lpstr>
      <vt:lpstr>EDA</vt:lpstr>
      <vt:lpstr>Data Cleaning</vt:lpstr>
      <vt:lpstr>Data Transformation</vt:lpstr>
      <vt:lpstr>Machine Learning/Algorithm</vt:lpstr>
      <vt:lpstr>Machine Learning/Algorithm</vt:lpstr>
      <vt:lpstr>Tuning</vt:lpstr>
      <vt:lpstr>PowerPoint 演示文稿</vt:lpstr>
      <vt:lpstr>Tuning </vt:lpstr>
      <vt:lpstr>Tuning</vt:lpstr>
      <vt:lpstr>Tuning</vt:lpstr>
      <vt:lpstr>Deployment</vt:lpstr>
      <vt:lpstr>Deployment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Review Sentiment Analyzer</dc:title>
  <dc:creator>Reina De Nada</dc:creator>
  <cp:lastModifiedBy>Ananya</cp:lastModifiedBy>
  <cp:revision>58</cp:revision>
  <dcterms:created xsi:type="dcterms:W3CDTF">2019-06-30T15:13:00Z</dcterms:created>
  <dcterms:modified xsi:type="dcterms:W3CDTF">2019-07-13T03:56:24Z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1033-11.2.0.8668</vt:lpwstr>
  </property>
</Properties>
</file>