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75" r:id="rId3"/>
    <p:sldId id="286" r:id="rId4"/>
    <p:sldId id="276" r:id="rId5"/>
    <p:sldId id="284" r:id="rId6"/>
    <p:sldId id="285" r:id="rId7"/>
    <p:sldId id="260" r:id="rId8"/>
    <p:sldId id="287" r:id="rId9"/>
    <p:sldId id="289" r:id="rId10"/>
    <p:sldId id="288" r:id="rId11"/>
    <p:sldId id="290" r:id="rId12"/>
    <p:sldId id="295" r:id="rId13"/>
    <p:sldId id="297" r:id="rId14"/>
    <p:sldId id="291" r:id="rId15"/>
    <p:sldId id="292" r:id="rId16"/>
    <p:sldId id="293" r:id="rId17"/>
    <p:sldId id="294" r:id="rId18"/>
    <p:sldId id="296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>
        <p:scale>
          <a:sx n="50" d="100"/>
          <a:sy n="50" d="100"/>
        </p:scale>
        <p:origin x="392" y="4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88FBB-74F6-436A-9AD7-26E38CE09384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D4EFC45F-25E6-4E44-8E89-520C72AD316B}">
      <dgm:prSet phldrT="[Text]"/>
      <dgm:spPr/>
      <dgm:t>
        <a:bodyPr/>
        <a:lstStyle/>
        <a:p>
          <a:r>
            <a:rPr lang="en-GB" b="1" dirty="0"/>
            <a:t>Introduction </a:t>
          </a:r>
        </a:p>
      </dgm:t>
    </dgm:pt>
    <dgm:pt modelId="{E1B36D53-4E37-41DD-9F6E-74E316A1C35C}" type="parTrans" cxnId="{C03B0792-2A7B-4D9C-B9BA-558C7453E157}">
      <dgm:prSet/>
      <dgm:spPr/>
      <dgm:t>
        <a:bodyPr/>
        <a:lstStyle/>
        <a:p>
          <a:endParaRPr lang="en-GB"/>
        </a:p>
      </dgm:t>
    </dgm:pt>
    <dgm:pt modelId="{3D6CD729-95B7-48E3-A866-B5CCF90E2BBC}" type="sibTrans" cxnId="{C03B0792-2A7B-4D9C-B9BA-558C7453E157}">
      <dgm:prSet/>
      <dgm:spPr/>
      <dgm:t>
        <a:bodyPr/>
        <a:lstStyle/>
        <a:p>
          <a:endParaRPr lang="en-GB"/>
        </a:p>
      </dgm:t>
    </dgm:pt>
    <dgm:pt modelId="{E8BDA00D-B9BE-4C88-9F52-4597A1125216}">
      <dgm:prSet phldrT="[Text]"/>
      <dgm:spPr/>
      <dgm:t>
        <a:bodyPr/>
        <a:lstStyle/>
        <a:p>
          <a:r>
            <a:rPr lang="en-GB" b="1" dirty="0"/>
            <a:t>Historical Global Trends </a:t>
          </a:r>
        </a:p>
      </dgm:t>
    </dgm:pt>
    <dgm:pt modelId="{FA948900-1994-41DE-8883-18C2ED5BA59E}" type="parTrans" cxnId="{948D31C7-D451-4042-9910-2E876DE3FCF0}">
      <dgm:prSet/>
      <dgm:spPr/>
      <dgm:t>
        <a:bodyPr/>
        <a:lstStyle/>
        <a:p>
          <a:endParaRPr lang="en-GB"/>
        </a:p>
      </dgm:t>
    </dgm:pt>
    <dgm:pt modelId="{01643891-E7EA-4463-B9C6-61E6E11E1791}" type="sibTrans" cxnId="{948D31C7-D451-4042-9910-2E876DE3FCF0}">
      <dgm:prSet/>
      <dgm:spPr/>
      <dgm:t>
        <a:bodyPr/>
        <a:lstStyle/>
        <a:p>
          <a:endParaRPr lang="en-GB"/>
        </a:p>
      </dgm:t>
    </dgm:pt>
    <dgm:pt modelId="{2778F637-1031-4C41-A977-4950C1528A92}">
      <dgm:prSet phldrT="[Text]"/>
      <dgm:spPr/>
      <dgm:t>
        <a:bodyPr/>
        <a:lstStyle/>
        <a:p>
          <a:r>
            <a:rPr lang="en-GB" b="1" dirty="0"/>
            <a:t>CO2 Emissions Present Growth			 </a:t>
          </a:r>
        </a:p>
      </dgm:t>
    </dgm:pt>
    <dgm:pt modelId="{85D8F4A5-985A-434D-A72C-4985B2A64CE4}" type="parTrans" cxnId="{5CC33BF8-761C-4D52-9F13-57E479E04532}">
      <dgm:prSet/>
      <dgm:spPr/>
      <dgm:t>
        <a:bodyPr/>
        <a:lstStyle/>
        <a:p>
          <a:endParaRPr lang="en-GB"/>
        </a:p>
      </dgm:t>
    </dgm:pt>
    <dgm:pt modelId="{D8F32895-D2B0-4E76-BC6B-E1823D226358}" type="sibTrans" cxnId="{5CC33BF8-761C-4D52-9F13-57E479E04532}">
      <dgm:prSet/>
      <dgm:spPr/>
      <dgm:t>
        <a:bodyPr/>
        <a:lstStyle/>
        <a:p>
          <a:endParaRPr lang="en-GB"/>
        </a:p>
      </dgm:t>
    </dgm:pt>
    <dgm:pt modelId="{F4706332-98AF-4F2B-9B6B-CE480CD0DA3C}" type="pres">
      <dgm:prSet presAssocID="{26688FBB-74F6-436A-9AD7-26E38CE09384}" presName="linear" presStyleCnt="0">
        <dgm:presLayoutVars>
          <dgm:dir/>
          <dgm:animLvl val="lvl"/>
          <dgm:resizeHandles val="exact"/>
        </dgm:presLayoutVars>
      </dgm:prSet>
      <dgm:spPr/>
    </dgm:pt>
    <dgm:pt modelId="{36ACB4E2-4858-484A-A196-2392C92101CB}" type="pres">
      <dgm:prSet presAssocID="{D4EFC45F-25E6-4E44-8E89-520C72AD316B}" presName="parentLin" presStyleCnt="0"/>
      <dgm:spPr/>
    </dgm:pt>
    <dgm:pt modelId="{AF23266E-EF00-4F47-8CFA-81EBE6E7929D}" type="pres">
      <dgm:prSet presAssocID="{D4EFC45F-25E6-4E44-8E89-520C72AD316B}" presName="parentLeftMargin" presStyleLbl="node1" presStyleIdx="0" presStyleCnt="3"/>
      <dgm:spPr/>
    </dgm:pt>
    <dgm:pt modelId="{65CDD5E2-4C9C-481B-A3AA-9D15518B18A9}" type="pres">
      <dgm:prSet presAssocID="{D4EFC45F-25E6-4E44-8E89-520C72AD31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EAF8AF-CEB8-4729-B055-E4E33D6F4723}" type="pres">
      <dgm:prSet presAssocID="{D4EFC45F-25E6-4E44-8E89-520C72AD316B}" presName="negativeSpace" presStyleCnt="0"/>
      <dgm:spPr/>
    </dgm:pt>
    <dgm:pt modelId="{BF1BE5CE-7798-4BA1-B513-B4E4ECB3E537}" type="pres">
      <dgm:prSet presAssocID="{D4EFC45F-25E6-4E44-8E89-520C72AD316B}" presName="childText" presStyleLbl="conFgAcc1" presStyleIdx="0" presStyleCnt="3">
        <dgm:presLayoutVars>
          <dgm:bulletEnabled val="1"/>
        </dgm:presLayoutVars>
      </dgm:prSet>
      <dgm:spPr/>
    </dgm:pt>
    <dgm:pt modelId="{8B9B82C7-4065-4B91-B82E-F89315E8F676}" type="pres">
      <dgm:prSet presAssocID="{3D6CD729-95B7-48E3-A866-B5CCF90E2BBC}" presName="spaceBetweenRectangles" presStyleCnt="0"/>
      <dgm:spPr/>
    </dgm:pt>
    <dgm:pt modelId="{38CF4234-114D-4FE9-B42F-10A905878766}" type="pres">
      <dgm:prSet presAssocID="{E8BDA00D-B9BE-4C88-9F52-4597A1125216}" presName="parentLin" presStyleCnt="0"/>
      <dgm:spPr/>
    </dgm:pt>
    <dgm:pt modelId="{5FD21AE1-8AFC-44FD-8506-ABDA10AA9718}" type="pres">
      <dgm:prSet presAssocID="{E8BDA00D-B9BE-4C88-9F52-4597A1125216}" presName="parentLeftMargin" presStyleLbl="node1" presStyleIdx="0" presStyleCnt="3"/>
      <dgm:spPr/>
    </dgm:pt>
    <dgm:pt modelId="{B9A83E07-0A5F-4082-966D-ABD19734C1A2}" type="pres">
      <dgm:prSet presAssocID="{E8BDA00D-B9BE-4C88-9F52-4597A11252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2F69F8-0F19-4694-A4F8-99D67C17BE93}" type="pres">
      <dgm:prSet presAssocID="{E8BDA00D-B9BE-4C88-9F52-4597A1125216}" presName="negativeSpace" presStyleCnt="0"/>
      <dgm:spPr/>
    </dgm:pt>
    <dgm:pt modelId="{BC25D1AD-260F-43D7-AB84-AD008754C953}" type="pres">
      <dgm:prSet presAssocID="{E8BDA00D-B9BE-4C88-9F52-4597A1125216}" presName="childText" presStyleLbl="conFgAcc1" presStyleIdx="1" presStyleCnt="3">
        <dgm:presLayoutVars>
          <dgm:bulletEnabled val="1"/>
        </dgm:presLayoutVars>
      </dgm:prSet>
      <dgm:spPr/>
    </dgm:pt>
    <dgm:pt modelId="{494E4954-64D4-4416-93F1-A5EFCC7D942D}" type="pres">
      <dgm:prSet presAssocID="{01643891-E7EA-4463-B9C6-61E6E11E1791}" presName="spaceBetweenRectangles" presStyleCnt="0"/>
      <dgm:spPr/>
    </dgm:pt>
    <dgm:pt modelId="{4FBB920D-3EAC-41B4-84DB-5DCB8CBF8756}" type="pres">
      <dgm:prSet presAssocID="{2778F637-1031-4C41-A977-4950C1528A92}" presName="parentLin" presStyleCnt="0"/>
      <dgm:spPr/>
    </dgm:pt>
    <dgm:pt modelId="{E2C1809D-05FF-4CE2-AB1A-22827683D7D5}" type="pres">
      <dgm:prSet presAssocID="{2778F637-1031-4C41-A977-4950C1528A92}" presName="parentLeftMargin" presStyleLbl="node1" presStyleIdx="1" presStyleCnt="3"/>
      <dgm:spPr/>
    </dgm:pt>
    <dgm:pt modelId="{2BC503B3-6D6D-4BDC-BBA1-20FE97E6049B}" type="pres">
      <dgm:prSet presAssocID="{2778F637-1031-4C41-A977-4950C1528A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1E7EEA-79A9-452E-8D5A-0FB66B22599B}" type="pres">
      <dgm:prSet presAssocID="{2778F637-1031-4C41-A977-4950C1528A92}" presName="negativeSpace" presStyleCnt="0"/>
      <dgm:spPr/>
    </dgm:pt>
    <dgm:pt modelId="{15A8E354-CFC0-4C1D-BD49-5B42249A6323}" type="pres">
      <dgm:prSet presAssocID="{2778F637-1031-4C41-A977-4950C1528A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48D004-2CAD-4D1A-83E4-AD3CBD07A306}" type="presOf" srcId="{D4EFC45F-25E6-4E44-8E89-520C72AD316B}" destId="{65CDD5E2-4C9C-481B-A3AA-9D15518B18A9}" srcOrd="1" destOrd="0" presId="urn:microsoft.com/office/officeart/2005/8/layout/list1"/>
    <dgm:cxn modelId="{122D9C5D-199C-463B-8354-1441D1E65BE2}" type="presOf" srcId="{D4EFC45F-25E6-4E44-8E89-520C72AD316B}" destId="{AF23266E-EF00-4F47-8CFA-81EBE6E7929D}" srcOrd="0" destOrd="0" presId="urn:microsoft.com/office/officeart/2005/8/layout/list1"/>
    <dgm:cxn modelId="{FE5A0464-B1AD-441E-A149-ABDE8A1818D5}" type="presOf" srcId="{2778F637-1031-4C41-A977-4950C1528A92}" destId="{2BC503B3-6D6D-4BDC-BBA1-20FE97E6049B}" srcOrd="1" destOrd="0" presId="urn:microsoft.com/office/officeart/2005/8/layout/list1"/>
    <dgm:cxn modelId="{418B1E8E-8F66-4BBA-88AF-34DBFA5FC5A8}" type="presOf" srcId="{26688FBB-74F6-436A-9AD7-26E38CE09384}" destId="{F4706332-98AF-4F2B-9B6B-CE480CD0DA3C}" srcOrd="0" destOrd="0" presId="urn:microsoft.com/office/officeart/2005/8/layout/list1"/>
    <dgm:cxn modelId="{C03B0792-2A7B-4D9C-B9BA-558C7453E157}" srcId="{26688FBB-74F6-436A-9AD7-26E38CE09384}" destId="{D4EFC45F-25E6-4E44-8E89-520C72AD316B}" srcOrd="0" destOrd="0" parTransId="{E1B36D53-4E37-41DD-9F6E-74E316A1C35C}" sibTransId="{3D6CD729-95B7-48E3-A866-B5CCF90E2BBC}"/>
    <dgm:cxn modelId="{693696A4-5C47-43CB-A22C-6CE64174D323}" type="presOf" srcId="{2778F637-1031-4C41-A977-4950C1528A92}" destId="{E2C1809D-05FF-4CE2-AB1A-22827683D7D5}" srcOrd="0" destOrd="0" presId="urn:microsoft.com/office/officeart/2005/8/layout/list1"/>
    <dgm:cxn modelId="{FE6070A8-33DA-4668-9E7F-20E385CD0CED}" type="presOf" srcId="{E8BDA00D-B9BE-4C88-9F52-4597A1125216}" destId="{5FD21AE1-8AFC-44FD-8506-ABDA10AA9718}" srcOrd="0" destOrd="0" presId="urn:microsoft.com/office/officeart/2005/8/layout/list1"/>
    <dgm:cxn modelId="{948D31C7-D451-4042-9910-2E876DE3FCF0}" srcId="{26688FBB-74F6-436A-9AD7-26E38CE09384}" destId="{E8BDA00D-B9BE-4C88-9F52-4597A1125216}" srcOrd="1" destOrd="0" parTransId="{FA948900-1994-41DE-8883-18C2ED5BA59E}" sibTransId="{01643891-E7EA-4463-B9C6-61E6E11E1791}"/>
    <dgm:cxn modelId="{C48838D7-1387-40CB-B197-8A275C4912DA}" type="presOf" srcId="{E8BDA00D-B9BE-4C88-9F52-4597A1125216}" destId="{B9A83E07-0A5F-4082-966D-ABD19734C1A2}" srcOrd="1" destOrd="0" presId="urn:microsoft.com/office/officeart/2005/8/layout/list1"/>
    <dgm:cxn modelId="{5CC33BF8-761C-4D52-9F13-57E479E04532}" srcId="{26688FBB-74F6-436A-9AD7-26E38CE09384}" destId="{2778F637-1031-4C41-A977-4950C1528A92}" srcOrd="2" destOrd="0" parTransId="{85D8F4A5-985A-434D-A72C-4985B2A64CE4}" sibTransId="{D8F32895-D2B0-4E76-BC6B-E1823D226358}"/>
    <dgm:cxn modelId="{A4A14AF8-C3AD-4A95-A844-E7BD3A868A72}" type="presParOf" srcId="{F4706332-98AF-4F2B-9B6B-CE480CD0DA3C}" destId="{36ACB4E2-4858-484A-A196-2392C92101CB}" srcOrd="0" destOrd="0" presId="urn:microsoft.com/office/officeart/2005/8/layout/list1"/>
    <dgm:cxn modelId="{0F2B5023-B1F0-4D98-B730-2F04E34F1856}" type="presParOf" srcId="{36ACB4E2-4858-484A-A196-2392C92101CB}" destId="{AF23266E-EF00-4F47-8CFA-81EBE6E7929D}" srcOrd="0" destOrd="0" presId="urn:microsoft.com/office/officeart/2005/8/layout/list1"/>
    <dgm:cxn modelId="{2DC67306-62A8-454C-B8A6-2DC39A9A4E2C}" type="presParOf" srcId="{36ACB4E2-4858-484A-A196-2392C92101CB}" destId="{65CDD5E2-4C9C-481B-A3AA-9D15518B18A9}" srcOrd="1" destOrd="0" presId="urn:microsoft.com/office/officeart/2005/8/layout/list1"/>
    <dgm:cxn modelId="{936E5790-0BFA-4798-A1FF-5DF752626349}" type="presParOf" srcId="{F4706332-98AF-4F2B-9B6B-CE480CD0DA3C}" destId="{AEEAF8AF-CEB8-4729-B055-E4E33D6F4723}" srcOrd="1" destOrd="0" presId="urn:microsoft.com/office/officeart/2005/8/layout/list1"/>
    <dgm:cxn modelId="{32FEED38-A450-4878-81BD-6E63597F9ED7}" type="presParOf" srcId="{F4706332-98AF-4F2B-9B6B-CE480CD0DA3C}" destId="{BF1BE5CE-7798-4BA1-B513-B4E4ECB3E537}" srcOrd="2" destOrd="0" presId="urn:microsoft.com/office/officeart/2005/8/layout/list1"/>
    <dgm:cxn modelId="{6A67D95D-9A36-4CA6-9C59-FDCBFF42CF65}" type="presParOf" srcId="{F4706332-98AF-4F2B-9B6B-CE480CD0DA3C}" destId="{8B9B82C7-4065-4B91-B82E-F89315E8F676}" srcOrd="3" destOrd="0" presId="urn:microsoft.com/office/officeart/2005/8/layout/list1"/>
    <dgm:cxn modelId="{8594623E-27D8-4A4A-84CC-E1B7FDD3776C}" type="presParOf" srcId="{F4706332-98AF-4F2B-9B6B-CE480CD0DA3C}" destId="{38CF4234-114D-4FE9-B42F-10A905878766}" srcOrd="4" destOrd="0" presId="urn:microsoft.com/office/officeart/2005/8/layout/list1"/>
    <dgm:cxn modelId="{DAB6D406-9471-4D34-89B4-E67B881D2B14}" type="presParOf" srcId="{38CF4234-114D-4FE9-B42F-10A905878766}" destId="{5FD21AE1-8AFC-44FD-8506-ABDA10AA9718}" srcOrd="0" destOrd="0" presId="urn:microsoft.com/office/officeart/2005/8/layout/list1"/>
    <dgm:cxn modelId="{B7C741C0-55CA-45A7-B668-A7E9F218ADAE}" type="presParOf" srcId="{38CF4234-114D-4FE9-B42F-10A905878766}" destId="{B9A83E07-0A5F-4082-966D-ABD19734C1A2}" srcOrd="1" destOrd="0" presId="urn:microsoft.com/office/officeart/2005/8/layout/list1"/>
    <dgm:cxn modelId="{1DD6141A-EC4F-401B-8383-27A832ADAB08}" type="presParOf" srcId="{F4706332-98AF-4F2B-9B6B-CE480CD0DA3C}" destId="{552F69F8-0F19-4694-A4F8-99D67C17BE93}" srcOrd="5" destOrd="0" presId="urn:microsoft.com/office/officeart/2005/8/layout/list1"/>
    <dgm:cxn modelId="{C8336785-DCF5-4EDF-B934-765DCCDE5346}" type="presParOf" srcId="{F4706332-98AF-4F2B-9B6B-CE480CD0DA3C}" destId="{BC25D1AD-260F-43D7-AB84-AD008754C953}" srcOrd="6" destOrd="0" presId="urn:microsoft.com/office/officeart/2005/8/layout/list1"/>
    <dgm:cxn modelId="{E3558341-3005-4291-B04E-35AC19219159}" type="presParOf" srcId="{F4706332-98AF-4F2B-9B6B-CE480CD0DA3C}" destId="{494E4954-64D4-4416-93F1-A5EFCC7D942D}" srcOrd="7" destOrd="0" presId="urn:microsoft.com/office/officeart/2005/8/layout/list1"/>
    <dgm:cxn modelId="{BC7EEFF8-3B0B-4B44-BAA7-BB5256335966}" type="presParOf" srcId="{F4706332-98AF-4F2B-9B6B-CE480CD0DA3C}" destId="{4FBB920D-3EAC-41B4-84DB-5DCB8CBF8756}" srcOrd="8" destOrd="0" presId="urn:microsoft.com/office/officeart/2005/8/layout/list1"/>
    <dgm:cxn modelId="{64EC57DE-82B9-4C6C-B3F4-E46588D992EF}" type="presParOf" srcId="{4FBB920D-3EAC-41B4-84DB-5DCB8CBF8756}" destId="{E2C1809D-05FF-4CE2-AB1A-22827683D7D5}" srcOrd="0" destOrd="0" presId="urn:microsoft.com/office/officeart/2005/8/layout/list1"/>
    <dgm:cxn modelId="{D837D7D4-4FBF-489D-9E88-9FA02E8C9BEE}" type="presParOf" srcId="{4FBB920D-3EAC-41B4-84DB-5DCB8CBF8756}" destId="{2BC503B3-6D6D-4BDC-BBA1-20FE97E6049B}" srcOrd="1" destOrd="0" presId="urn:microsoft.com/office/officeart/2005/8/layout/list1"/>
    <dgm:cxn modelId="{F00CFC20-79A5-4D20-9F61-DB361F838086}" type="presParOf" srcId="{F4706332-98AF-4F2B-9B6B-CE480CD0DA3C}" destId="{BB1E7EEA-79A9-452E-8D5A-0FB66B22599B}" srcOrd="9" destOrd="0" presId="urn:microsoft.com/office/officeart/2005/8/layout/list1"/>
    <dgm:cxn modelId="{DEA49DDC-3329-4204-B797-729C70477BB0}" type="presParOf" srcId="{F4706332-98AF-4F2B-9B6B-CE480CD0DA3C}" destId="{15A8E354-CFC0-4C1D-BD49-5B42249A63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688FBB-74F6-436A-9AD7-26E38CE09384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D4EFC45F-25E6-4E44-8E89-520C72AD316B}">
      <dgm:prSet phldrT="[Text]" custT="1"/>
      <dgm:spPr/>
      <dgm:t>
        <a:bodyPr/>
        <a:lstStyle/>
        <a:p>
          <a:r>
            <a:rPr lang="en-GB" sz="2100" b="1" dirty="0"/>
            <a:t>Industries and its Contribution </a:t>
          </a:r>
        </a:p>
      </dgm:t>
    </dgm:pt>
    <dgm:pt modelId="{E1B36D53-4E37-41DD-9F6E-74E316A1C35C}" type="parTrans" cxnId="{C03B0792-2A7B-4D9C-B9BA-558C7453E157}">
      <dgm:prSet/>
      <dgm:spPr/>
      <dgm:t>
        <a:bodyPr/>
        <a:lstStyle/>
        <a:p>
          <a:endParaRPr lang="en-GB"/>
        </a:p>
      </dgm:t>
    </dgm:pt>
    <dgm:pt modelId="{3D6CD729-95B7-48E3-A866-B5CCF90E2BBC}" type="sibTrans" cxnId="{C03B0792-2A7B-4D9C-B9BA-558C7453E157}">
      <dgm:prSet/>
      <dgm:spPr/>
      <dgm:t>
        <a:bodyPr/>
        <a:lstStyle/>
        <a:p>
          <a:endParaRPr lang="en-GB"/>
        </a:p>
      </dgm:t>
    </dgm:pt>
    <dgm:pt modelId="{E8BDA00D-B9BE-4C88-9F52-4597A1125216}">
      <dgm:prSet phldrT="[Text]" custT="1"/>
      <dgm:spPr/>
      <dgm:t>
        <a:bodyPr/>
        <a:lstStyle/>
        <a:p>
          <a:r>
            <a:rPr lang="en-GB" sz="2100" b="1" dirty="0"/>
            <a:t>CO2 Emissions Influencing Factors </a:t>
          </a:r>
        </a:p>
      </dgm:t>
    </dgm:pt>
    <dgm:pt modelId="{FA948900-1994-41DE-8883-18C2ED5BA59E}" type="parTrans" cxnId="{948D31C7-D451-4042-9910-2E876DE3FCF0}">
      <dgm:prSet/>
      <dgm:spPr/>
      <dgm:t>
        <a:bodyPr/>
        <a:lstStyle/>
        <a:p>
          <a:endParaRPr lang="en-GB"/>
        </a:p>
      </dgm:t>
    </dgm:pt>
    <dgm:pt modelId="{01643891-E7EA-4463-B9C6-61E6E11E1791}" type="sibTrans" cxnId="{948D31C7-D451-4042-9910-2E876DE3FCF0}">
      <dgm:prSet/>
      <dgm:spPr/>
      <dgm:t>
        <a:bodyPr/>
        <a:lstStyle/>
        <a:p>
          <a:endParaRPr lang="en-GB"/>
        </a:p>
      </dgm:t>
    </dgm:pt>
    <dgm:pt modelId="{2778F637-1031-4C41-A977-4950C1528A92}">
      <dgm:prSet phldrT="[Text]"/>
      <dgm:spPr/>
      <dgm:t>
        <a:bodyPr/>
        <a:lstStyle/>
        <a:p>
          <a:r>
            <a:rPr lang="en-GB" b="1" dirty="0"/>
            <a:t>Top 5 Countries leading CO2 Emissions 			 </a:t>
          </a:r>
        </a:p>
      </dgm:t>
    </dgm:pt>
    <dgm:pt modelId="{85D8F4A5-985A-434D-A72C-4985B2A64CE4}" type="parTrans" cxnId="{5CC33BF8-761C-4D52-9F13-57E479E04532}">
      <dgm:prSet/>
      <dgm:spPr/>
      <dgm:t>
        <a:bodyPr/>
        <a:lstStyle/>
        <a:p>
          <a:endParaRPr lang="en-GB"/>
        </a:p>
      </dgm:t>
    </dgm:pt>
    <dgm:pt modelId="{D8F32895-D2B0-4E76-BC6B-E1823D226358}" type="sibTrans" cxnId="{5CC33BF8-761C-4D52-9F13-57E479E04532}">
      <dgm:prSet/>
      <dgm:spPr/>
      <dgm:t>
        <a:bodyPr/>
        <a:lstStyle/>
        <a:p>
          <a:endParaRPr lang="en-GB"/>
        </a:p>
      </dgm:t>
    </dgm:pt>
    <dgm:pt modelId="{F4706332-98AF-4F2B-9B6B-CE480CD0DA3C}" type="pres">
      <dgm:prSet presAssocID="{26688FBB-74F6-436A-9AD7-26E38CE09384}" presName="linear" presStyleCnt="0">
        <dgm:presLayoutVars>
          <dgm:dir/>
          <dgm:animLvl val="lvl"/>
          <dgm:resizeHandles val="exact"/>
        </dgm:presLayoutVars>
      </dgm:prSet>
      <dgm:spPr/>
    </dgm:pt>
    <dgm:pt modelId="{36ACB4E2-4858-484A-A196-2392C92101CB}" type="pres">
      <dgm:prSet presAssocID="{D4EFC45F-25E6-4E44-8E89-520C72AD316B}" presName="parentLin" presStyleCnt="0"/>
      <dgm:spPr/>
    </dgm:pt>
    <dgm:pt modelId="{AF23266E-EF00-4F47-8CFA-81EBE6E7929D}" type="pres">
      <dgm:prSet presAssocID="{D4EFC45F-25E6-4E44-8E89-520C72AD316B}" presName="parentLeftMargin" presStyleLbl="node1" presStyleIdx="0" presStyleCnt="3"/>
      <dgm:spPr/>
    </dgm:pt>
    <dgm:pt modelId="{65CDD5E2-4C9C-481B-A3AA-9D15518B18A9}" type="pres">
      <dgm:prSet presAssocID="{D4EFC45F-25E6-4E44-8E89-520C72AD31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EAF8AF-CEB8-4729-B055-E4E33D6F4723}" type="pres">
      <dgm:prSet presAssocID="{D4EFC45F-25E6-4E44-8E89-520C72AD316B}" presName="negativeSpace" presStyleCnt="0"/>
      <dgm:spPr/>
    </dgm:pt>
    <dgm:pt modelId="{BF1BE5CE-7798-4BA1-B513-B4E4ECB3E537}" type="pres">
      <dgm:prSet presAssocID="{D4EFC45F-25E6-4E44-8E89-520C72AD316B}" presName="childText" presStyleLbl="conFgAcc1" presStyleIdx="0" presStyleCnt="3">
        <dgm:presLayoutVars>
          <dgm:bulletEnabled val="1"/>
        </dgm:presLayoutVars>
      </dgm:prSet>
      <dgm:spPr/>
    </dgm:pt>
    <dgm:pt modelId="{8B9B82C7-4065-4B91-B82E-F89315E8F676}" type="pres">
      <dgm:prSet presAssocID="{3D6CD729-95B7-48E3-A866-B5CCF90E2BBC}" presName="spaceBetweenRectangles" presStyleCnt="0"/>
      <dgm:spPr/>
    </dgm:pt>
    <dgm:pt modelId="{38CF4234-114D-4FE9-B42F-10A905878766}" type="pres">
      <dgm:prSet presAssocID="{E8BDA00D-B9BE-4C88-9F52-4597A1125216}" presName="parentLin" presStyleCnt="0"/>
      <dgm:spPr/>
    </dgm:pt>
    <dgm:pt modelId="{5FD21AE1-8AFC-44FD-8506-ABDA10AA9718}" type="pres">
      <dgm:prSet presAssocID="{E8BDA00D-B9BE-4C88-9F52-4597A1125216}" presName="parentLeftMargin" presStyleLbl="node1" presStyleIdx="0" presStyleCnt="3"/>
      <dgm:spPr/>
    </dgm:pt>
    <dgm:pt modelId="{B9A83E07-0A5F-4082-966D-ABD19734C1A2}" type="pres">
      <dgm:prSet presAssocID="{E8BDA00D-B9BE-4C88-9F52-4597A11252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2F69F8-0F19-4694-A4F8-99D67C17BE93}" type="pres">
      <dgm:prSet presAssocID="{E8BDA00D-B9BE-4C88-9F52-4597A1125216}" presName="negativeSpace" presStyleCnt="0"/>
      <dgm:spPr/>
    </dgm:pt>
    <dgm:pt modelId="{BC25D1AD-260F-43D7-AB84-AD008754C953}" type="pres">
      <dgm:prSet presAssocID="{E8BDA00D-B9BE-4C88-9F52-4597A1125216}" presName="childText" presStyleLbl="conFgAcc1" presStyleIdx="1" presStyleCnt="3">
        <dgm:presLayoutVars>
          <dgm:bulletEnabled val="1"/>
        </dgm:presLayoutVars>
      </dgm:prSet>
      <dgm:spPr/>
    </dgm:pt>
    <dgm:pt modelId="{494E4954-64D4-4416-93F1-A5EFCC7D942D}" type="pres">
      <dgm:prSet presAssocID="{01643891-E7EA-4463-B9C6-61E6E11E1791}" presName="spaceBetweenRectangles" presStyleCnt="0"/>
      <dgm:spPr/>
    </dgm:pt>
    <dgm:pt modelId="{4FBB920D-3EAC-41B4-84DB-5DCB8CBF8756}" type="pres">
      <dgm:prSet presAssocID="{2778F637-1031-4C41-A977-4950C1528A92}" presName="parentLin" presStyleCnt="0"/>
      <dgm:spPr/>
    </dgm:pt>
    <dgm:pt modelId="{E2C1809D-05FF-4CE2-AB1A-22827683D7D5}" type="pres">
      <dgm:prSet presAssocID="{2778F637-1031-4C41-A977-4950C1528A92}" presName="parentLeftMargin" presStyleLbl="node1" presStyleIdx="1" presStyleCnt="3"/>
      <dgm:spPr/>
    </dgm:pt>
    <dgm:pt modelId="{2BC503B3-6D6D-4BDC-BBA1-20FE97E6049B}" type="pres">
      <dgm:prSet presAssocID="{2778F637-1031-4C41-A977-4950C1528A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1E7EEA-79A9-452E-8D5A-0FB66B22599B}" type="pres">
      <dgm:prSet presAssocID="{2778F637-1031-4C41-A977-4950C1528A92}" presName="negativeSpace" presStyleCnt="0"/>
      <dgm:spPr/>
    </dgm:pt>
    <dgm:pt modelId="{15A8E354-CFC0-4C1D-BD49-5B42249A6323}" type="pres">
      <dgm:prSet presAssocID="{2778F637-1031-4C41-A977-4950C1528A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48D004-2CAD-4D1A-83E4-AD3CBD07A306}" type="presOf" srcId="{D4EFC45F-25E6-4E44-8E89-520C72AD316B}" destId="{65CDD5E2-4C9C-481B-A3AA-9D15518B18A9}" srcOrd="1" destOrd="0" presId="urn:microsoft.com/office/officeart/2005/8/layout/list1"/>
    <dgm:cxn modelId="{122D9C5D-199C-463B-8354-1441D1E65BE2}" type="presOf" srcId="{D4EFC45F-25E6-4E44-8E89-520C72AD316B}" destId="{AF23266E-EF00-4F47-8CFA-81EBE6E7929D}" srcOrd="0" destOrd="0" presId="urn:microsoft.com/office/officeart/2005/8/layout/list1"/>
    <dgm:cxn modelId="{FE5A0464-B1AD-441E-A149-ABDE8A1818D5}" type="presOf" srcId="{2778F637-1031-4C41-A977-4950C1528A92}" destId="{2BC503B3-6D6D-4BDC-BBA1-20FE97E6049B}" srcOrd="1" destOrd="0" presId="urn:microsoft.com/office/officeart/2005/8/layout/list1"/>
    <dgm:cxn modelId="{418B1E8E-8F66-4BBA-88AF-34DBFA5FC5A8}" type="presOf" srcId="{26688FBB-74F6-436A-9AD7-26E38CE09384}" destId="{F4706332-98AF-4F2B-9B6B-CE480CD0DA3C}" srcOrd="0" destOrd="0" presId="urn:microsoft.com/office/officeart/2005/8/layout/list1"/>
    <dgm:cxn modelId="{C03B0792-2A7B-4D9C-B9BA-558C7453E157}" srcId="{26688FBB-74F6-436A-9AD7-26E38CE09384}" destId="{D4EFC45F-25E6-4E44-8E89-520C72AD316B}" srcOrd="0" destOrd="0" parTransId="{E1B36D53-4E37-41DD-9F6E-74E316A1C35C}" sibTransId="{3D6CD729-95B7-48E3-A866-B5CCF90E2BBC}"/>
    <dgm:cxn modelId="{693696A4-5C47-43CB-A22C-6CE64174D323}" type="presOf" srcId="{2778F637-1031-4C41-A977-4950C1528A92}" destId="{E2C1809D-05FF-4CE2-AB1A-22827683D7D5}" srcOrd="0" destOrd="0" presId="urn:microsoft.com/office/officeart/2005/8/layout/list1"/>
    <dgm:cxn modelId="{FE6070A8-33DA-4668-9E7F-20E385CD0CED}" type="presOf" srcId="{E8BDA00D-B9BE-4C88-9F52-4597A1125216}" destId="{5FD21AE1-8AFC-44FD-8506-ABDA10AA9718}" srcOrd="0" destOrd="0" presId="urn:microsoft.com/office/officeart/2005/8/layout/list1"/>
    <dgm:cxn modelId="{948D31C7-D451-4042-9910-2E876DE3FCF0}" srcId="{26688FBB-74F6-436A-9AD7-26E38CE09384}" destId="{E8BDA00D-B9BE-4C88-9F52-4597A1125216}" srcOrd="1" destOrd="0" parTransId="{FA948900-1994-41DE-8883-18C2ED5BA59E}" sibTransId="{01643891-E7EA-4463-B9C6-61E6E11E1791}"/>
    <dgm:cxn modelId="{C48838D7-1387-40CB-B197-8A275C4912DA}" type="presOf" srcId="{E8BDA00D-B9BE-4C88-9F52-4597A1125216}" destId="{B9A83E07-0A5F-4082-966D-ABD19734C1A2}" srcOrd="1" destOrd="0" presId="urn:microsoft.com/office/officeart/2005/8/layout/list1"/>
    <dgm:cxn modelId="{5CC33BF8-761C-4D52-9F13-57E479E04532}" srcId="{26688FBB-74F6-436A-9AD7-26E38CE09384}" destId="{2778F637-1031-4C41-A977-4950C1528A92}" srcOrd="2" destOrd="0" parTransId="{85D8F4A5-985A-434D-A72C-4985B2A64CE4}" sibTransId="{D8F32895-D2B0-4E76-BC6B-E1823D226358}"/>
    <dgm:cxn modelId="{A4A14AF8-C3AD-4A95-A844-E7BD3A868A72}" type="presParOf" srcId="{F4706332-98AF-4F2B-9B6B-CE480CD0DA3C}" destId="{36ACB4E2-4858-484A-A196-2392C92101CB}" srcOrd="0" destOrd="0" presId="urn:microsoft.com/office/officeart/2005/8/layout/list1"/>
    <dgm:cxn modelId="{0F2B5023-B1F0-4D98-B730-2F04E34F1856}" type="presParOf" srcId="{36ACB4E2-4858-484A-A196-2392C92101CB}" destId="{AF23266E-EF00-4F47-8CFA-81EBE6E7929D}" srcOrd="0" destOrd="0" presId="urn:microsoft.com/office/officeart/2005/8/layout/list1"/>
    <dgm:cxn modelId="{2DC67306-62A8-454C-B8A6-2DC39A9A4E2C}" type="presParOf" srcId="{36ACB4E2-4858-484A-A196-2392C92101CB}" destId="{65CDD5E2-4C9C-481B-A3AA-9D15518B18A9}" srcOrd="1" destOrd="0" presId="urn:microsoft.com/office/officeart/2005/8/layout/list1"/>
    <dgm:cxn modelId="{936E5790-0BFA-4798-A1FF-5DF752626349}" type="presParOf" srcId="{F4706332-98AF-4F2B-9B6B-CE480CD0DA3C}" destId="{AEEAF8AF-CEB8-4729-B055-E4E33D6F4723}" srcOrd="1" destOrd="0" presId="urn:microsoft.com/office/officeart/2005/8/layout/list1"/>
    <dgm:cxn modelId="{32FEED38-A450-4878-81BD-6E63597F9ED7}" type="presParOf" srcId="{F4706332-98AF-4F2B-9B6B-CE480CD0DA3C}" destId="{BF1BE5CE-7798-4BA1-B513-B4E4ECB3E537}" srcOrd="2" destOrd="0" presId="urn:microsoft.com/office/officeart/2005/8/layout/list1"/>
    <dgm:cxn modelId="{6A67D95D-9A36-4CA6-9C59-FDCBFF42CF65}" type="presParOf" srcId="{F4706332-98AF-4F2B-9B6B-CE480CD0DA3C}" destId="{8B9B82C7-4065-4B91-B82E-F89315E8F676}" srcOrd="3" destOrd="0" presId="urn:microsoft.com/office/officeart/2005/8/layout/list1"/>
    <dgm:cxn modelId="{8594623E-27D8-4A4A-84CC-E1B7FDD3776C}" type="presParOf" srcId="{F4706332-98AF-4F2B-9B6B-CE480CD0DA3C}" destId="{38CF4234-114D-4FE9-B42F-10A905878766}" srcOrd="4" destOrd="0" presId="urn:microsoft.com/office/officeart/2005/8/layout/list1"/>
    <dgm:cxn modelId="{DAB6D406-9471-4D34-89B4-E67B881D2B14}" type="presParOf" srcId="{38CF4234-114D-4FE9-B42F-10A905878766}" destId="{5FD21AE1-8AFC-44FD-8506-ABDA10AA9718}" srcOrd="0" destOrd="0" presId="urn:microsoft.com/office/officeart/2005/8/layout/list1"/>
    <dgm:cxn modelId="{B7C741C0-55CA-45A7-B668-A7E9F218ADAE}" type="presParOf" srcId="{38CF4234-114D-4FE9-B42F-10A905878766}" destId="{B9A83E07-0A5F-4082-966D-ABD19734C1A2}" srcOrd="1" destOrd="0" presId="urn:microsoft.com/office/officeart/2005/8/layout/list1"/>
    <dgm:cxn modelId="{1DD6141A-EC4F-401B-8383-27A832ADAB08}" type="presParOf" srcId="{F4706332-98AF-4F2B-9B6B-CE480CD0DA3C}" destId="{552F69F8-0F19-4694-A4F8-99D67C17BE93}" srcOrd="5" destOrd="0" presId="urn:microsoft.com/office/officeart/2005/8/layout/list1"/>
    <dgm:cxn modelId="{C8336785-DCF5-4EDF-B934-765DCCDE5346}" type="presParOf" srcId="{F4706332-98AF-4F2B-9B6B-CE480CD0DA3C}" destId="{BC25D1AD-260F-43D7-AB84-AD008754C953}" srcOrd="6" destOrd="0" presId="urn:microsoft.com/office/officeart/2005/8/layout/list1"/>
    <dgm:cxn modelId="{E3558341-3005-4291-B04E-35AC19219159}" type="presParOf" srcId="{F4706332-98AF-4F2B-9B6B-CE480CD0DA3C}" destId="{494E4954-64D4-4416-93F1-A5EFCC7D942D}" srcOrd="7" destOrd="0" presId="urn:microsoft.com/office/officeart/2005/8/layout/list1"/>
    <dgm:cxn modelId="{BC7EEFF8-3B0B-4B44-BAA7-BB5256335966}" type="presParOf" srcId="{F4706332-98AF-4F2B-9B6B-CE480CD0DA3C}" destId="{4FBB920D-3EAC-41B4-84DB-5DCB8CBF8756}" srcOrd="8" destOrd="0" presId="urn:microsoft.com/office/officeart/2005/8/layout/list1"/>
    <dgm:cxn modelId="{64EC57DE-82B9-4C6C-B3F4-E46588D992EF}" type="presParOf" srcId="{4FBB920D-3EAC-41B4-84DB-5DCB8CBF8756}" destId="{E2C1809D-05FF-4CE2-AB1A-22827683D7D5}" srcOrd="0" destOrd="0" presId="urn:microsoft.com/office/officeart/2005/8/layout/list1"/>
    <dgm:cxn modelId="{D837D7D4-4FBF-489D-9E88-9FA02E8C9BEE}" type="presParOf" srcId="{4FBB920D-3EAC-41B4-84DB-5DCB8CBF8756}" destId="{2BC503B3-6D6D-4BDC-BBA1-20FE97E6049B}" srcOrd="1" destOrd="0" presId="urn:microsoft.com/office/officeart/2005/8/layout/list1"/>
    <dgm:cxn modelId="{F00CFC20-79A5-4D20-9F61-DB361F838086}" type="presParOf" srcId="{F4706332-98AF-4F2B-9B6B-CE480CD0DA3C}" destId="{BB1E7EEA-79A9-452E-8D5A-0FB66B22599B}" srcOrd="9" destOrd="0" presId="urn:microsoft.com/office/officeart/2005/8/layout/list1"/>
    <dgm:cxn modelId="{DEA49DDC-3329-4204-B797-729C70477BB0}" type="presParOf" srcId="{F4706332-98AF-4F2B-9B6B-CE480CD0DA3C}" destId="{15A8E354-CFC0-4C1D-BD49-5B42249A63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E5CE-7798-4BA1-B513-B4E4ECB3E537}">
      <dsp:nvSpPr>
        <dsp:cNvPr id="0" name=""/>
        <dsp:cNvSpPr/>
      </dsp:nvSpPr>
      <dsp:spPr>
        <a:xfrm>
          <a:off x="0" y="697299"/>
          <a:ext cx="8864600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DD5E2-4C9C-481B-A3AA-9D15518B18A9}">
      <dsp:nvSpPr>
        <dsp:cNvPr id="0" name=""/>
        <dsp:cNvSpPr/>
      </dsp:nvSpPr>
      <dsp:spPr>
        <a:xfrm>
          <a:off x="443230" y="387339"/>
          <a:ext cx="62052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Introduction </a:t>
          </a:r>
        </a:p>
      </dsp:txBody>
      <dsp:txXfrm>
        <a:off x="473492" y="417601"/>
        <a:ext cx="6144696" cy="559396"/>
      </dsp:txXfrm>
    </dsp:sp>
    <dsp:sp modelId="{BC25D1AD-260F-43D7-AB84-AD008754C953}">
      <dsp:nvSpPr>
        <dsp:cNvPr id="0" name=""/>
        <dsp:cNvSpPr/>
      </dsp:nvSpPr>
      <dsp:spPr>
        <a:xfrm>
          <a:off x="0" y="1649859"/>
          <a:ext cx="8864600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83E07-0A5F-4082-966D-ABD19734C1A2}">
      <dsp:nvSpPr>
        <dsp:cNvPr id="0" name=""/>
        <dsp:cNvSpPr/>
      </dsp:nvSpPr>
      <dsp:spPr>
        <a:xfrm>
          <a:off x="443230" y="1339899"/>
          <a:ext cx="62052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Historical Global Trends </a:t>
          </a:r>
        </a:p>
      </dsp:txBody>
      <dsp:txXfrm>
        <a:off x="473492" y="1370161"/>
        <a:ext cx="6144696" cy="559396"/>
      </dsp:txXfrm>
    </dsp:sp>
    <dsp:sp modelId="{15A8E354-CFC0-4C1D-BD49-5B42249A6323}">
      <dsp:nvSpPr>
        <dsp:cNvPr id="0" name=""/>
        <dsp:cNvSpPr/>
      </dsp:nvSpPr>
      <dsp:spPr>
        <a:xfrm>
          <a:off x="0" y="2602419"/>
          <a:ext cx="8864600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503B3-6D6D-4BDC-BBA1-20FE97E6049B}">
      <dsp:nvSpPr>
        <dsp:cNvPr id="0" name=""/>
        <dsp:cNvSpPr/>
      </dsp:nvSpPr>
      <dsp:spPr>
        <a:xfrm>
          <a:off x="443230" y="2292459"/>
          <a:ext cx="62052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CO2 Emissions Present Growth			 </a:t>
          </a:r>
        </a:p>
      </dsp:txBody>
      <dsp:txXfrm>
        <a:off x="473492" y="2322721"/>
        <a:ext cx="61446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E5CE-7798-4BA1-B513-B4E4ECB3E537}">
      <dsp:nvSpPr>
        <dsp:cNvPr id="0" name=""/>
        <dsp:cNvSpPr/>
      </dsp:nvSpPr>
      <dsp:spPr>
        <a:xfrm>
          <a:off x="0" y="1089810"/>
          <a:ext cx="8864600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DD5E2-4C9C-481B-A3AA-9D15518B18A9}">
      <dsp:nvSpPr>
        <dsp:cNvPr id="0" name=""/>
        <dsp:cNvSpPr/>
      </dsp:nvSpPr>
      <dsp:spPr>
        <a:xfrm>
          <a:off x="443230" y="824129"/>
          <a:ext cx="62052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Industries and its Contribution </a:t>
          </a:r>
        </a:p>
      </dsp:txBody>
      <dsp:txXfrm>
        <a:off x="469169" y="850068"/>
        <a:ext cx="6153342" cy="479482"/>
      </dsp:txXfrm>
    </dsp:sp>
    <dsp:sp modelId="{BC25D1AD-260F-43D7-AB84-AD008754C953}">
      <dsp:nvSpPr>
        <dsp:cNvPr id="0" name=""/>
        <dsp:cNvSpPr/>
      </dsp:nvSpPr>
      <dsp:spPr>
        <a:xfrm>
          <a:off x="0" y="1906290"/>
          <a:ext cx="8864600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83E07-0A5F-4082-966D-ABD19734C1A2}">
      <dsp:nvSpPr>
        <dsp:cNvPr id="0" name=""/>
        <dsp:cNvSpPr/>
      </dsp:nvSpPr>
      <dsp:spPr>
        <a:xfrm>
          <a:off x="443230" y="1640610"/>
          <a:ext cx="62052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CO2 Emissions Influencing Factors </a:t>
          </a:r>
        </a:p>
      </dsp:txBody>
      <dsp:txXfrm>
        <a:off x="469169" y="1666549"/>
        <a:ext cx="6153342" cy="479482"/>
      </dsp:txXfrm>
    </dsp:sp>
    <dsp:sp modelId="{15A8E354-CFC0-4C1D-BD49-5B42249A6323}">
      <dsp:nvSpPr>
        <dsp:cNvPr id="0" name=""/>
        <dsp:cNvSpPr/>
      </dsp:nvSpPr>
      <dsp:spPr>
        <a:xfrm>
          <a:off x="0" y="2722769"/>
          <a:ext cx="8864600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503B3-6D6D-4BDC-BBA1-20FE97E6049B}">
      <dsp:nvSpPr>
        <dsp:cNvPr id="0" name=""/>
        <dsp:cNvSpPr/>
      </dsp:nvSpPr>
      <dsp:spPr>
        <a:xfrm>
          <a:off x="443230" y="2457090"/>
          <a:ext cx="62052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Top 5 Countries leading CO2 Emissions 			 </a:t>
          </a:r>
        </a:p>
      </dsp:txBody>
      <dsp:txXfrm>
        <a:off x="469169" y="2483029"/>
        <a:ext cx="61533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14C29F-AFDA-4E24-8481-F4C208B15C83}" type="datetime1">
              <a:rPr lang="en-GB" smtClean="0"/>
              <a:t>13/06/2023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F56AB4-FCE2-4581-AAF7-961FA83B5CA8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1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31121-B5DC-4619-9C0C-DBA0BFDAF9D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53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shows the relationship between the mean Co2 emission and mean pollution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31121-B5DC-4619-9C0C-DBA0BFDAF9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-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6504CD-F4B0-4A43-812E-6CDC1EB0A434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DA4BB4-01B4-400F-AE14-F4BF389A321F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2386E-00B3-99F6-A6F2-8EE81FCF8EE7}"/>
              </a:ext>
            </a:extLst>
          </p:cNvPr>
          <p:cNvSpPr/>
          <p:nvPr userDrawn="1"/>
        </p:nvSpPr>
        <p:spPr>
          <a:xfrm>
            <a:off x="0" y="6486525"/>
            <a:ext cx="121920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12F33EE-55AC-BE6F-C81C-F10CEC5D37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2849"/>
            <a:ext cx="12192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95056" y="0"/>
            <a:ext cx="3958260" cy="60457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56" y="185730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AABAA-4BDF-4446-BCC1-2C0FCB567D0E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7CB5-E943-4F59-93C9-42AFB9A66A88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8FFD0-417C-445A-9803-59966EEFB174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846F8-56D6-49F8-86D3-1438CCC8496A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842A6-959B-44B1-83F7-DCB46A9B5E08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8224A-8D20-498E-9314-F2D2EF68D2FA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81DE3743-E128-4B17-95B5-83A334257BD0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7DAA016-7867-A264-104D-47C7FC1B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906"/>
            <a:ext cx="12192000" cy="494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017" y="-5080"/>
            <a:ext cx="4846320" cy="1978306"/>
          </a:xfrm>
        </p:spPr>
        <p:txBody>
          <a:bodyPr rtlCol="0">
            <a:normAutofit/>
          </a:bodyPr>
          <a:lstStyle/>
          <a:p>
            <a:pPr rtl="0"/>
            <a:r>
              <a:rPr lang="en-GB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CO2 Emission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657" y="2181494"/>
            <a:ext cx="4846320" cy="448056"/>
          </a:xfrm>
        </p:spPr>
        <p:txBody>
          <a:bodyPr rtlCol="0"/>
          <a:lstStyle/>
          <a:p>
            <a:pPr rtl="0"/>
            <a:r>
              <a:rPr lang="en-GB" dirty="0"/>
              <a:t>A historical analysis to explain our present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EB774-4271-E3A0-38F9-81DDCCAB75A6}"/>
              </a:ext>
            </a:extLst>
          </p:cNvPr>
          <p:cNvSpPr txBox="1"/>
          <p:nvPr/>
        </p:nvSpPr>
        <p:spPr>
          <a:xfrm>
            <a:off x="7619281" y="6035701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members: </a:t>
            </a:r>
            <a:r>
              <a:rPr lang="en-GB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Tooba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Ahmad, Ana </a:t>
            </a:r>
            <a:r>
              <a:rPr lang="en-GB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Tripple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Mahbub </a:t>
            </a:r>
            <a:r>
              <a:rPr lang="en-GB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Rafed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Uche </a:t>
            </a:r>
            <a:r>
              <a:rPr lang="en-GB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Chioma</a:t>
            </a:r>
            <a:endParaRPr lang="en-GB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9417-1145-FD00-5120-CF4B4B07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Industries and its Contribution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ADCF-F399-CF24-727B-941146A7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the source of CO2  was analysed . Again, cleaning and removing unnecessary columns using unique and group by, we can see </a:t>
            </a:r>
            <a:r>
              <a:rPr lang="en-GB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Coal has surpassed oil in resent day as a source of CO2.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D3EB9-7EBD-B146-00AE-3BB89103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10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E03B8-BE63-FF18-E272-64B4B8A6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758349"/>
            <a:ext cx="5362575" cy="302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355DE-4216-1B1B-D959-3B5823EB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2343150"/>
            <a:ext cx="43243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96E-E6FD-CC3E-F9FF-C85B900D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Correlations: CO2 vs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5A01-74E9-EA53-BA1C-FF2F6B4C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proved that GDP has a strong relationship whit CO2 emissions as shown in the regression analysis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128F4-BCCB-250E-7B1C-E7714E6E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11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52A06-CE75-0ABF-39BF-7542C1D32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30" y="2172830"/>
            <a:ext cx="5915518" cy="4456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BBB7CC-DA6A-1B33-A31C-4197D9B9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9297"/>
            <a:ext cx="521158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D3F4-6BE5-1710-E552-D877E45F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the same for population, more populated countries do not produce more CO2 than less populated ones. The data proved that populations has a week relationship whit CO2 emissions as shown in the regression analysis below.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FAA47-A1D2-DCD9-B19A-3AD4BBA4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12</a:t>
            </a:fld>
            <a:endParaRPr lang="en-GB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6F66B6-901C-4184-01B0-64DBC290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Correlations: CO2 vs 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1B66D7-8360-A91A-275E-AB2A0BC3A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"/>
          <a:stretch/>
        </p:blipFill>
        <p:spPr>
          <a:xfrm>
            <a:off x="6234491" y="2641599"/>
            <a:ext cx="4940897" cy="3821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8A8F-E873-3FA2-FE86-30481449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2" y="3266145"/>
            <a:ext cx="607058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D097-741F-9755-2892-A136DA6E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Some comparison </a:t>
            </a:r>
          </a:p>
        </p:txBody>
      </p:sp>
      <p:pic>
        <p:nvPicPr>
          <p:cNvPr id="6" name="Content Placeholder 5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8889CD1D-90EE-8D85-1829-180C69080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1" y="1459653"/>
            <a:ext cx="4747836" cy="33479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46FDD-24E2-FE42-B8D1-F0CA1B7A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13</a:t>
            </a:fld>
            <a:endParaRPr lang="en-GB" noProof="0" dirty="0"/>
          </a:p>
        </p:txBody>
      </p:sp>
      <p:pic>
        <p:nvPicPr>
          <p:cNvPr id="8" name="Picture 7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2EF02D1E-27E7-1BF8-A85B-01D58F8717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548" y="1598136"/>
            <a:ext cx="3790452" cy="3070999"/>
          </a:xfrm>
          <a:prstGeom prst="rect">
            <a:avLst/>
          </a:prstGeom>
        </p:spPr>
      </p:pic>
      <p:pic>
        <p:nvPicPr>
          <p:cNvPr id="10" name="Picture 9" descr="A picture containing text, screenshot, diagram, display&#10;&#10;Description automatically generated">
            <a:extLst>
              <a:ext uri="{FF2B5EF4-FFF2-40B4-BE49-F238E27FC236}">
                <a16:creationId xmlns:a16="http://schemas.microsoft.com/office/drawing/2014/main" id="{DE4BF4E7-0D67-9462-7CAD-8DC7212D5D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r="11271"/>
          <a:stretch/>
        </p:blipFill>
        <p:spPr>
          <a:xfrm>
            <a:off x="4191001" y="1459653"/>
            <a:ext cx="4102100" cy="34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B664-5C42-6896-30BD-B83BA6BC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Significant CO2 Drops of the 90s and 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6F94-FA30-75D7-1865-38AF36E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global historical trends two significant drops in the CO2 emissions were identified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B1BE6-C282-A2BD-F635-54041B34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14</a:t>
            </a:fld>
            <a:endParaRPr lang="en-GB" noProof="0" dirty="0"/>
          </a:p>
        </p:txBody>
      </p:sp>
      <p:pic>
        <p:nvPicPr>
          <p:cNvPr id="8" name="Picture 7" descr="A red line drawn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543BA1A-B28E-2D54-1E9E-E61C843D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352813"/>
            <a:ext cx="8458200" cy="42291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A4C148C-1323-ADA5-74CC-83639EF017E9}"/>
              </a:ext>
            </a:extLst>
          </p:cNvPr>
          <p:cNvSpPr/>
          <p:nvPr/>
        </p:nvSpPr>
        <p:spPr>
          <a:xfrm>
            <a:off x="3322320" y="4632960"/>
            <a:ext cx="1290320" cy="99568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8BE84-D30A-D539-B3BA-2AA9195D2734}"/>
              </a:ext>
            </a:extLst>
          </p:cNvPr>
          <p:cNvSpPr txBox="1"/>
          <p:nvPr/>
        </p:nvSpPr>
        <p:spPr>
          <a:xfrm>
            <a:off x="4765040" y="5291999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Drops of the 90s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1CD873-FDD6-2E09-711A-E9CD848A9EB7}"/>
              </a:ext>
            </a:extLst>
          </p:cNvPr>
          <p:cNvSpPr/>
          <p:nvPr/>
        </p:nvSpPr>
        <p:spPr>
          <a:xfrm>
            <a:off x="7752080" y="2509520"/>
            <a:ext cx="1290320" cy="99568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235A2-13FD-70A6-E5DB-DA2B2301458D}"/>
              </a:ext>
            </a:extLst>
          </p:cNvPr>
          <p:cNvSpPr txBox="1"/>
          <p:nvPr/>
        </p:nvSpPr>
        <p:spPr>
          <a:xfrm>
            <a:off x="8133672" y="3586905"/>
            <a:ext cx="19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Drops of the 2000s</a:t>
            </a:r>
          </a:p>
        </p:txBody>
      </p:sp>
    </p:spTree>
    <p:extLst>
      <p:ext uri="{BB962C8B-B14F-4D97-AF65-F5344CB8AC3E}">
        <p14:creationId xmlns:p14="http://schemas.microsoft.com/office/powerpoint/2010/main" val="329154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B664-5C42-6896-30BD-B83BA6BC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Significant CO2 Drops of the 90s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6F94-FA30-75D7-1865-38AF36E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 frame was created to analyse the contribution of each country to the CO2 production  of this period and data was sorted to find out the 5 top contributing countries.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B1BE6-C282-A2BD-F635-54041B34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15</a:t>
            </a:fld>
            <a:endParaRPr lang="en-GB" noProof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1E8B7D-F4D4-8EEA-D688-56FD9DC1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0" y="3372673"/>
            <a:ext cx="5960775" cy="190976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8057A54-F76A-28CB-1682-642053B85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045" y="2698688"/>
            <a:ext cx="5177155" cy="353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67D2-435B-E6AA-123D-E4791447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Significant CO2 Drops of the 2000s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01A23-9A83-0D13-6D77-8C570E6B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16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1A273E-5D07-3475-0C5A-8990059B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with the decade of the 2000s a data frame was created to analyse the contribution of each country to the CO2 production  of this period and data was sorted to find out the 5 top contributing countries and their trends.</a:t>
            </a:r>
          </a:p>
          <a:p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6DCB52-56DC-EDFB-6EAF-0D2E80A4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3" y="3071811"/>
            <a:ext cx="5762625" cy="22002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F36258D-5B32-9573-EDCD-A1B0E20F2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9" y="2648131"/>
            <a:ext cx="5340623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053-C768-D609-808F-7F998F7C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46F-1886-3D7E-797E-80BEC456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i="0" dirty="0">
              <a:solidFill>
                <a:srgbClr val="1A1919"/>
              </a:solidFill>
              <a:effectLst/>
              <a:latin typeface="adobe-caslon-pro"/>
            </a:endParaRPr>
          </a:p>
          <a:p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From the data it can be observed that we are at the highest level since 1750.</a:t>
            </a:r>
          </a:p>
          <a:p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 Europe is the largest region for co2 emission in 2020.</a:t>
            </a:r>
          </a:p>
          <a:p>
            <a:r>
              <a:rPr lang="en-GB" dirty="0">
                <a:solidFill>
                  <a:srgbClr val="1A1919"/>
                </a:solidFill>
                <a:latin typeface="adobe-caslon-pro"/>
              </a:rPr>
              <a:t>Majority of CO2 emissions come from industries, interestedly coal has surpassed oil in resent day as a principal source of CO2</a:t>
            </a:r>
            <a:endParaRPr lang="en-GB" b="0" i="0" dirty="0">
              <a:solidFill>
                <a:srgbClr val="1A1919"/>
              </a:solidFill>
              <a:effectLst/>
              <a:latin typeface="adobe-caslon-pro"/>
            </a:endParaRPr>
          </a:p>
          <a:p>
            <a:r>
              <a:rPr lang="en-GB" dirty="0">
                <a:solidFill>
                  <a:srgbClr val="1A1919"/>
                </a:solidFill>
                <a:latin typeface="adobe-caslon-pro"/>
              </a:rPr>
              <a:t>This analysis proved </a:t>
            </a:r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GDP is closely linked to CO2 but not Population </a:t>
            </a:r>
          </a:p>
          <a:p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While all countries will need to work together to overcome the climate change challenge, we can see that the great majority of emissions are concentrated to a relatively small group of countries based on their prevalent industries, mainly Oil and Coal.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DFB25-9EFF-402D-6CF7-86774366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6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97B8-0B77-88EE-67B9-F27D64CA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07" y="2622472"/>
            <a:ext cx="9371949" cy="1183566"/>
          </a:xfrm>
        </p:spPr>
        <p:txBody>
          <a:bodyPr>
            <a:normAutofit/>
          </a:bodyPr>
          <a:lstStyle/>
          <a:p>
            <a:r>
              <a:rPr lang="en-GB" sz="60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4D692-85EA-6884-E204-4C2CD66E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75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85" y="0"/>
            <a:ext cx="9371949" cy="885825"/>
          </a:xfrm>
        </p:spPr>
        <p:txBody>
          <a:bodyPr rtlCol="0">
            <a:normAutofit/>
          </a:bodyPr>
          <a:lstStyle/>
          <a:p>
            <a:pPr rtl="0"/>
            <a:r>
              <a:rPr lang="en-GB" sz="4400" b="1" dirty="0">
                <a:latin typeface="Arial Narrow" panose="020B0606020202030204" pitchFamily="34" charset="0"/>
              </a:rPr>
              <a:t>Agenda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761E13FA-AA24-46F5-B53F-4037736A4E26}" type="datetime1">
              <a:rPr lang="en-GB" smtClean="0"/>
              <a:t>13/06/2023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783EDD-71F5-F3A7-6585-D95DFD26B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508115"/>
              </p:ext>
            </p:extLst>
          </p:nvPr>
        </p:nvGraphicFramePr>
        <p:xfrm>
          <a:off x="2774950" y="614891"/>
          <a:ext cx="8864600" cy="351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0AFB37A-227E-9005-AEA9-0A2C1562B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358427"/>
              </p:ext>
            </p:extLst>
          </p:nvPr>
        </p:nvGraphicFramePr>
        <p:xfrm>
          <a:off x="2774950" y="3133725"/>
          <a:ext cx="8864600" cy="40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2 Emissions in 2022 – Analysis - IEA">
            <a:extLst>
              <a:ext uri="{FF2B5EF4-FFF2-40B4-BE49-F238E27FC236}">
                <a16:creationId xmlns:a16="http://schemas.microsoft.com/office/drawing/2014/main" id="{7BEFE732-B001-91B1-4935-5061ED5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747" y="-22559"/>
            <a:ext cx="1889253" cy="18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425D4-3D4F-DB46-9162-03103FF9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35853-8822-CC2B-FCA1-9E1859E9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warming is one of the biggest challenges currently being faced by humanity, although correlation complex is not likely to be a major single factor causing  global warming is well known the increased atmospheric carbon dioxide from human activities its an important contributor. </a:t>
            </a:r>
          </a:p>
          <a:p>
            <a:pPr marL="0" indent="0">
              <a:buNone/>
            </a:pPr>
            <a:endParaRPr lang="en-GB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this analysis we will be using the "World Development Indicators" dataset, specifically the files "WDICountry.csv" to exploring the CO2 emissions data to answer 5 questions that can broad our understanding of the phenomena.</a:t>
            </a:r>
          </a:p>
          <a:p>
            <a:endParaRPr lang="en-GB" sz="28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b="0" i="1" dirty="0">
                <a:effectLst/>
                <a:latin typeface="Inter"/>
              </a:rPr>
              <a:t>“We are running the most dangerous experiment in history right now, which is to see how much carbon dioxide the atmosphere can handle before there is an environmental catastrophe” </a:t>
            </a:r>
            <a:r>
              <a:rPr lang="en-GB" sz="1800" b="0" i="0" dirty="0">
                <a:effectLst/>
                <a:latin typeface="Inter"/>
              </a:rPr>
              <a:t>- </a:t>
            </a:r>
            <a:r>
              <a:rPr lang="en-GB" sz="1800" b="1" i="1" dirty="0">
                <a:effectLst/>
                <a:latin typeface="Inter"/>
              </a:rPr>
              <a:t>Elon Musk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675B-1DA6-3F01-9ABD-7CA5967A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953D0-7FE1-02B1-DFAD-FEF07EFCC37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13105E48-07E2-4CE6-B8D5-8627CDB90026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D364-98B5-74D5-C9F7-3DD833AD45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2407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>
                <a:solidFill>
                  <a:schemeClr val="tx2"/>
                </a:solidFill>
              </a:rPr>
              <a:t>Historical Trend:CO2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0CBF787D-F355-4F6A-865E-39EF203430F3}" type="datetime1">
              <a:rPr lang="en-GB" smtClean="0"/>
              <a:t>13/06/2023</a:t>
            </a:fld>
            <a:endParaRPr lang="en-US" dirty="0"/>
          </a:p>
        </p:txBody>
      </p:sp>
      <p:pic>
        <p:nvPicPr>
          <p:cNvPr id="9" name="Content Placeholder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E2808504-FBC5-F776-91FE-A94AF92B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"/>
          <a:stretch/>
        </p:blipFill>
        <p:spPr>
          <a:xfrm>
            <a:off x="1637715" y="1632154"/>
            <a:ext cx="9371949" cy="4775007"/>
          </a:xfrm>
        </p:spPr>
      </p:pic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0B63-89E9-17D7-C38C-B597B08A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Historical Trend : Population 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6FF02-9BE4-2A17-0D01-D32726D6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858D6-E338-2D99-9A48-25DDCD285E1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13105E48-07E2-4CE6-B8D5-8627CDB90026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9D2A-161E-BCBD-3BCD-3E889363129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pic>
        <p:nvPicPr>
          <p:cNvPr id="7" name="Content Placeholder 4" descr="A graph with a red line&#10;&#10;Description automatically generated with medium confidence">
            <a:extLst>
              <a:ext uri="{FF2B5EF4-FFF2-40B4-BE49-F238E27FC236}">
                <a16:creationId xmlns:a16="http://schemas.microsoft.com/office/drawing/2014/main" id="{DD315769-CB86-4BD9-2218-86264667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669619"/>
            <a:ext cx="9591676" cy="49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D0D6-A37E-B783-9BE5-BD20F12E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Historical Trend: </a:t>
            </a:r>
            <a:r>
              <a:rPr lang="en-GB" b="1" dirty="0"/>
              <a:t>Air Pollution </a:t>
            </a:r>
          </a:p>
        </p:txBody>
      </p:sp>
      <p:pic>
        <p:nvPicPr>
          <p:cNvPr id="5" name="Content Placeholder 4" descr="A picture containing plot, line, diagram&#10;&#10;Description automatically generated">
            <a:extLst>
              <a:ext uri="{FF2B5EF4-FFF2-40B4-BE49-F238E27FC236}">
                <a16:creationId xmlns:a16="http://schemas.microsoft.com/office/drawing/2014/main" id="{A956697A-72CF-F2C4-51B8-DA71A439E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/>
          <a:stretch/>
        </p:blipFill>
        <p:spPr>
          <a:xfrm>
            <a:off x="1076325" y="1789471"/>
            <a:ext cx="9839500" cy="5060194"/>
          </a:xfrm>
        </p:spPr>
      </p:pic>
    </p:spTree>
    <p:extLst>
      <p:ext uri="{BB962C8B-B14F-4D97-AF65-F5344CB8AC3E}">
        <p14:creationId xmlns:p14="http://schemas.microsoft.com/office/powerpoint/2010/main" val="4110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D0D6-A37E-B783-9BE5-BD20F12E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/>
              <a:t>Correlation between CO2 emissions &amp; pollution - </a:t>
            </a:r>
          </a:p>
        </p:txBody>
      </p:sp>
      <p:pic>
        <p:nvPicPr>
          <p:cNvPr id="5" name="Content Placeholder 4" descr="A graph with blue and orange bars&#10;&#10;Description automatically generated with low confidence">
            <a:extLst>
              <a:ext uri="{FF2B5EF4-FFF2-40B4-BE49-F238E27FC236}">
                <a16:creationId xmlns:a16="http://schemas.microsoft.com/office/drawing/2014/main" id="{3E9DA837-ADF7-99C7-514E-5C97B45CD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19" y="1238450"/>
            <a:ext cx="6207641" cy="5619550"/>
          </a:xfrm>
        </p:spPr>
      </p:pic>
    </p:spTree>
    <p:extLst>
      <p:ext uri="{BB962C8B-B14F-4D97-AF65-F5344CB8AC3E}">
        <p14:creationId xmlns:p14="http://schemas.microsoft.com/office/powerpoint/2010/main" val="174833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82B6-5CE7-58D9-38E7-91BE4DBD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Growing trend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74B2-F706-441C-694E-A95FB53C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was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cleaned to only select the relevant columns using a group by function.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relevant data was selected, it was plotted on a graph to see the present day co2 emission status. We can see we are at the highest level since 1750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593B8-B54E-2091-8341-8E582358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8</a:t>
            </a:fld>
            <a:endParaRPr lang="en-GB" noProof="0" dirty="0"/>
          </a:p>
        </p:txBody>
      </p:sp>
      <p:pic>
        <p:nvPicPr>
          <p:cNvPr id="9" name="Picture 8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5916330F-B1E9-B1A5-FCA4-F1AFF80BE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52"/>
          <a:stretch/>
        </p:blipFill>
        <p:spPr>
          <a:xfrm>
            <a:off x="1728312" y="3815291"/>
            <a:ext cx="5731510" cy="2057611"/>
          </a:xfrm>
          <a:prstGeom prst="rect">
            <a:avLst/>
          </a:prstGeom>
        </p:spPr>
      </p:pic>
      <p:pic>
        <p:nvPicPr>
          <p:cNvPr id="10" name="Picture 9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A58E48A7-53FB-8352-9C81-38268AE31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17" r="31758"/>
          <a:stretch/>
        </p:blipFill>
        <p:spPr>
          <a:xfrm>
            <a:off x="7778106" y="2830195"/>
            <a:ext cx="3911292" cy="4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A3F1-2A45-E024-66C4-4B8CEDC0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Present 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B181-B90A-2FB4-E627-F5A59ACC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Geopy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Folium, third party library for Python, the countries responsible for co2 emission in 2020 ware placed in a map. The figure below shows </a:t>
            </a:r>
            <a:r>
              <a:rPr lang="en-GB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 is the largest region for co2 emission in 2020.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6D26-1930-EA1D-D772-A11BF908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9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ABEF-22C9-1D60-2E7B-7254CF78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2345629"/>
            <a:ext cx="9172576" cy="306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6905A3-938C-FDD9-DC1B-E66FC9E9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4" y="5167991"/>
            <a:ext cx="5362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275_TF03098889" id="{B3734755-A021-458A-A8F6-F6986161A830}" vid="{23DB80E9-0F0D-4FFA-88C9-84FBDCB4C26D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{B47778EE-A5B7-481A-A5C2-A487CFECA573}tf03098889_win32</Template>
  <TotalTime>202</TotalTime>
  <Words>681</Words>
  <Application>Microsoft Office PowerPoint</Application>
  <PresentationFormat>Widescreen</PresentationFormat>
  <Paragraphs>78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adobe-caslon-pro</vt:lpstr>
      <vt:lpstr>Arial</vt:lpstr>
      <vt:lpstr>Arial Narrow</vt:lpstr>
      <vt:lpstr>Calibri</vt:lpstr>
      <vt:lpstr>Corbel</vt:lpstr>
      <vt:lpstr>Inter</vt:lpstr>
      <vt:lpstr>Ecology 16x9</vt:lpstr>
      <vt:lpstr>World CO2 Emission</vt:lpstr>
      <vt:lpstr>Agenda </vt:lpstr>
      <vt:lpstr>Introduction </vt:lpstr>
      <vt:lpstr>Historical Trend:CO2 </vt:lpstr>
      <vt:lpstr>Historical Trend : Population Growth</vt:lpstr>
      <vt:lpstr>Historical Trend: Air Pollution </vt:lpstr>
      <vt:lpstr>Correlation between CO2 emissions &amp; pollution - </vt:lpstr>
      <vt:lpstr>Growing trend data analysis</vt:lpstr>
      <vt:lpstr>Present day </vt:lpstr>
      <vt:lpstr>Industries and its Contribution </vt:lpstr>
      <vt:lpstr>Correlations: CO2 vs GDP</vt:lpstr>
      <vt:lpstr>Correlations: CO2 vs Population</vt:lpstr>
      <vt:lpstr>Some comparison </vt:lpstr>
      <vt:lpstr>Significant CO2 Drops of the 90s and 2000s</vt:lpstr>
      <vt:lpstr>Significant CO2 Drops of the 90s</vt:lpstr>
      <vt:lpstr>Significant CO2 Drops of the 2000s</vt:lpstr>
      <vt:lpstr>Conclusions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CO2 Emission</dc:title>
  <dc:creator>Ana Luisa Tipple</dc:creator>
  <cp:lastModifiedBy>Ana Luisa Tipple</cp:lastModifiedBy>
  <cp:revision>5</cp:revision>
  <dcterms:created xsi:type="dcterms:W3CDTF">2023-06-13T14:15:15Z</dcterms:created>
  <dcterms:modified xsi:type="dcterms:W3CDTF">2023-06-13T17:37:31Z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