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5274" autoAdjust="0"/>
  </p:normalViewPr>
  <p:slideViewPr>
    <p:cSldViewPr snapToGrid="0">
      <p:cViewPr varScale="1">
        <p:scale>
          <a:sx n="82" d="100"/>
          <a:sy n="82" d="100"/>
        </p:scale>
        <p:origin x="720" y="77"/>
      </p:cViewPr>
      <p:guideLst/>
    </p:cSldViewPr>
  </p:slideViewPr>
  <p:outlineViewPr>
    <p:cViewPr>
      <p:scale>
        <a:sx n="33" d="100"/>
        <a:sy n="33" d="100"/>
      </p:scale>
      <p:origin x="0" y="-21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29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7D90C1B9-123D-48BC-B029-8AEA7D51F346}" type="datetimeFigureOut">
              <a:rPr lang="en-US" smtClean="0"/>
              <a:t>27-May-24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343991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3190683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4187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389136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5080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368317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325982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15193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135465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90C1B9-123D-48BC-B029-8AEA7D51F346}"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160852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0C1B9-123D-48BC-B029-8AEA7D51F346}" type="datetimeFigureOut">
              <a:rPr lang="en-US" smtClean="0"/>
              <a:t>27-May-24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377204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90C1B9-123D-48BC-B029-8AEA7D51F346}" type="datetimeFigureOut">
              <a:rPr lang="en-US" smtClean="0"/>
              <a:t>27-May-24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7518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90C1B9-123D-48BC-B029-8AEA7D51F346}" type="datetimeFigureOut">
              <a:rPr lang="en-US" smtClean="0"/>
              <a:t>27-May-24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293025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90C1B9-123D-48BC-B029-8AEA7D51F346}" type="datetimeFigureOut">
              <a:rPr lang="en-US" smtClean="0"/>
              <a:t>27-May-24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66913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90C1B9-123D-48BC-B029-8AEA7D51F346}" type="datetimeFigureOut">
              <a:rPr lang="en-US" smtClean="0"/>
              <a:t>27-May-24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163515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90C1B9-123D-48BC-B029-8AEA7D51F346}" type="datetimeFigureOut">
              <a:rPr lang="en-US" smtClean="0"/>
              <a:t>27-May-24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BF362-297D-4AB3-940E-92E89D30F582}" type="slidenum">
              <a:rPr lang="en-US" smtClean="0"/>
              <a:t>‹#›</a:t>
            </a:fld>
            <a:endParaRPr lang="en-US"/>
          </a:p>
        </p:txBody>
      </p:sp>
    </p:spTree>
    <p:extLst>
      <p:ext uri="{BB962C8B-B14F-4D97-AF65-F5344CB8AC3E}">
        <p14:creationId xmlns:p14="http://schemas.microsoft.com/office/powerpoint/2010/main" val="120847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D90C1B9-123D-48BC-B029-8AEA7D51F346}" type="datetimeFigureOut">
              <a:rPr lang="en-US" smtClean="0"/>
              <a:t>27-May-24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21BF362-297D-4AB3-940E-92E89D30F582}" type="slidenum">
              <a:rPr lang="en-US" smtClean="0"/>
              <a:t>‹#›</a:t>
            </a:fld>
            <a:endParaRPr lang="en-US"/>
          </a:p>
        </p:txBody>
      </p:sp>
    </p:spTree>
    <p:extLst>
      <p:ext uri="{BB962C8B-B14F-4D97-AF65-F5344CB8AC3E}">
        <p14:creationId xmlns:p14="http://schemas.microsoft.com/office/powerpoint/2010/main" val="259492525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0064653" cy="2971801"/>
          </a:xfrm>
        </p:spPr>
        <p:txBody>
          <a:bodyPr/>
          <a:lstStyle/>
          <a:p>
            <a:r>
              <a:rPr lang="en-US" dirty="0" err="1"/>
              <a:t>Deblurring</a:t>
            </a:r>
            <a:r>
              <a:rPr lang="en-US" dirty="0"/>
              <a:t> de </a:t>
            </a:r>
            <a:r>
              <a:rPr lang="en-US" dirty="0" err="1"/>
              <a:t>Imagini</a:t>
            </a:r>
            <a:r>
              <a:rPr lang="en-US" dirty="0"/>
              <a:t> cu </a:t>
            </a:r>
            <a:r>
              <a:rPr lang="en-US" dirty="0" err="1"/>
              <a:t>Metode</a:t>
            </a:r>
            <a:r>
              <a:rPr lang="en-US" dirty="0"/>
              <a:t> de </a:t>
            </a:r>
            <a:r>
              <a:rPr lang="en-US" dirty="0" err="1"/>
              <a:t>Optimizare</a:t>
            </a:r>
            <a:endParaRPr lang="en-US" dirty="0"/>
          </a:p>
        </p:txBody>
      </p:sp>
      <p:sp>
        <p:nvSpPr>
          <p:cNvPr id="3" name="Subtitle 2"/>
          <p:cNvSpPr>
            <a:spLocks noGrp="1"/>
          </p:cNvSpPr>
          <p:nvPr>
            <p:ph type="subTitle" idx="1"/>
          </p:nvPr>
        </p:nvSpPr>
        <p:spPr/>
        <p:txBody>
          <a:bodyPr/>
          <a:lstStyle/>
          <a:p>
            <a:r>
              <a:rPr lang="en-US" dirty="0" smtClean="0"/>
              <a:t>V</a:t>
            </a:r>
            <a:r>
              <a:rPr lang="ro-RO" dirty="0" smtClean="0"/>
              <a:t>ârtopeanu Ana-Maria-Mădălina</a:t>
            </a:r>
          </a:p>
          <a:p>
            <a:r>
              <a:rPr lang="ro-RO" dirty="0" smtClean="0"/>
              <a:t>323AA</a:t>
            </a:r>
            <a:endParaRPr lang="en-US" dirty="0"/>
          </a:p>
        </p:txBody>
      </p:sp>
    </p:spTree>
    <p:extLst>
      <p:ext uri="{BB962C8B-B14F-4D97-AF65-F5344CB8AC3E}">
        <p14:creationId xmlns:p14="http://schemas.microsoft.com/office/powerpoint/2010/main" val="280398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3741576"/>
            <a:ext cx="11355354" cy="3041779"/>
          </a:xfrm>
        </p:spPr>
        <p:txBody>
          <a:bodyPr>
            <a:noAutofit/>
          </a:bodyPr>
          <a:lstStyle/>
          <a:p>
            <a:r>
              <a:rPr lang="en-US" sz="1200" b="1" dirty="0" smtClean="0">
                <a:latin typeface="+mn-lt"/>
              </a:rPr>
              <a:t>1. </a:t>
            </a:r>
            <a:r>
              <a:rPr lang="en-US" sz="1200" b="1" dirty="0" err="1" smtClean="0">
                <a:latin typeface="+mn-lt"/>
              </a:rPr>
              <a:t>Evolutia</a:t>
            </a:r>
            <a:r>
              <a:rPr lang="en-US" sz="1200" b="1" dirty="0" smtClean="0">
                <a:latin typeface="+mn-lt"/>
              </a:rPr>
              <a:t> </a:t>
            </a:r>
            <a:r>
              <a:rPr lang="en-US" sz="1200" b="1" dirty="0" err="1">
                <a:latin typeface="+mn-lt"/>
              </a:rPr>
              <a:t>pierderii</a:t>
            </a:r>
            <a:r>
              <a:rPr lang="en-US" sz="1200" b="1" dirty="0">
                <a:latin typeface="+mn-lt"/>
              </a:rPr>
              <a:t> </a:t>
            </a:r>
            <a:r>
              <a:rPr lang="en-US" sz="1200" b="1" dirty="0" err="1">
                <a:latin typeface="+mn-lt"/>
              </a:rPr>
              <a:t>în</a:t>
            </a:r>
            <a:r>
              <a:rPr lang="en-US" sz="1200" b="1" dirty="0">
                <a:latin typeface="+mn-lt"/>
              </a:rPr>
              <a:t> </a:t>
            </a:r>
            <a:r>
              <a:rPr lang="en-US" sz="1200" b="1" dirty="0" err="1" smtClean="0">
                <a:latin typeface="+mn-lt"/>
              </a:rPr>
              <a:t>functie</a:t>
            </a:r>
            <a:r>
              <a:rPr lang="en-US" sz="1200" b="1" dirty="0" smtClean="0">
                <a:latin typeface="+mn-lt"/>
              </a:rPr>
              <a:t> </a:t>
            </a:r>
            <a:r>
              <a:rPr lang="en-US" sz="1200" b="1" dirty="0">
                <a:latin typeface="+mn-lt"/>
              </a:rPr>
              <a:t>de </a:t>
            </a:r>
            <a:r>
              <a:rPr lang="en-US" sz="1200" b="1" dirty="0" err="1" smtClean="0">
                <a:latin typeface="+mn-lt"/>
              </a:rPr>
              <a:t>iteratii</a:t>
            </a:r>
            <a:r>
              <a:rPr lang="en-US" sz="1200" dirty="0">
                <a:latin typeface="+mn-lt"/>
              </a:rPr>
              <a:t>:</a:t>
            </a:r>
            <a:br>
              <a:rPr lang="en-US" sz="1200" dirty="0">
                <a:latin typeface="+mn-lt"/>
              </a:rPr>
            </a:br>
            <a:r>
              <a:rPr lang="en-US" sz="1200" dirty="0" smtClean="0">
                <a:latin typeface="+mn-lt"/>
              </a:rPr>
              <a:t>              </a:t>
            </a:r>
            <a:r>
              <a:rPr lang="en-US" sz="1200" b="1" dirty="0" err="1" smtClean="0">
                <a:latin typeface="+mn-lt"/>
              </a:rPr>
              <a:t>Metoda</a:t>
            </a:r>
            <a:r>
              <a:rPr lang="en-US" sz="1200" b="1" dirty="0" smtClean="0">
                <a:latin typeface="+mn-lt"/>
              </a:rPr>
              <a:t> </a:t>
            </a:r>
            <a:r>
              <a:rPr lang="en-US" sz="1200" b="1" dirty="0" err="1">
                <a:latin typeface="+mn-lt"/>
              </a:rPr>
              <a:t>Gradientului</a:t>
            </a:r>
            <a:r>
              <a:rPr lang="en-US" sz="1200" dirty="0">
                <a:latin typeface="+mn-lt"/>
              </a:rPr>
              <a:t> </a:t>
            </a:r>
            <a:r>
              <a:rPr lang="en-US" sz="1200" dirty="0" smtClean="0">
                <a:latin typeface="+mn-lt"/>
              </a:rPr>
              <a:t>:</a:t>
            </a:r>
            <a:r>
              <a:rPr lang="en-US" sz="1200" dirty="0">
                <a:latin typeface="+mn-lt"/>
              </a:rPr>
              <a:t/>
            </a:r>
            <a:br>
              <a:rPr lang="en-US" sz="1200" dirty="0">
                <a:latin typeface="+mn-lt"/>
              </a:rPr>
            </a:br>
            <a:r>
              <a:rPr lang="en-US" sz="1200" dirty="0" err="1">
                <a:latin typeface="+mn-lt"/>
              </a:rPr>
              <a:t>Pierderea</a:t>
            </a:r>
            <a:r>
              <a:rPr lang="en-US" sz="1200" dirty="0">
                <a:latin typeface="+mn-lt"/>
              </a:rPr>
              <a:t> </a:t>
            </a:r>
            <a:r>
              <a:rPr lang="en-US" sz="1200" dirty="0" err="1">
                <a:latin typeface="+mn-lt"/>
              </a:rPr>
              <a:t>scade</a:t>
            </a:r>
            <a:r>
              <a:rPr lang="en-US" sz="1200" dirty="0">
                <a:latin typeface="+mn-lt"/>
              </a:rPr>
              <a:t> rapid la </a:t>
            </a:r>
            <a:r>
              <a:rPr lang="en-US" sz="1200" dirty="0" err="1">
                <a:latin typeface="+mn-lt"/>
              </a:rPr>
              <a:t>început</a:t>
            </a:r>
            <a:r>
              <a:rPr lang="en-US" sz="1200" dirty="0">
                <a:latin typeface="+mn-lt"/>
              </a:rPr>
              <a:t> </a:t>
            </a:r>
            <a:r>
              <a:rPr lang="en-US" sz="1200" dirty="0" err="1">
                <a:latin typeface="+mn-lt"/>
              </a:rPr>
              <a:t>și</a:t>
            </a:r>
            <a:r>
              <a:rPr lang="en-US" sz="1200" dirty="0">
                <a:latin typeface="+mn-lt"/>
              </a:rPr>
              <a:t> se </a:t>
            </a:r>
            <a:r>
              <a:rPr lang="en-US" sz="1200" dirty="0" err="1">
                <a:latin typeface="+mn-lt"/>
              </a:rPr>
              <a:t>stabilizează</a:t>
            </a:r>
            <a:r>
              <a:rPr lang="en-US" sz="1200" dirty="0">
                <a:latin typeface="+mn-lt"/>
              </a:rPr>
              <a:t> </a:t>
            </a:r>
            <a:r>
              <a:rPr lang="en-US" sz="1200" dirty="0" err="1">
                <a:latin typeface="+mn-lt"/>
              </a:rPr>
              <a:t>în</a:t>
            </a:r>
            <a:r>
              <a:rPr lang="en-US" sz="1200" dirty="0">
                <a:latin typeface="+mn-lt"/>
              </a:rPr>
              <a:t> </a:t>
            </a:r>
            <a:r>
              <a:rPr lang="en-US" sz="1200" dirty="0" err="1">
                <a:latin typeface="+mn-lt"/>
              </a:rPr>
              <a:t>jurul</a:t>
            </a:r>
            <a:r>
              <a:rPr lang="en-US" sz="1200" dirty="0">
                <a:latin typeface="+mn-lt"/>
              </a:rPr>
              <a:t> </a:t>
            </a:r>
            <a:r>
              <a:rPr lang="en-US" sz="1200" dirty="0" err="1">
                <a:latin typeface="+mn-lt"/>
              </a:rPr>
              <a:t>valorii</a:t>
            </a:r>
            <a:r>
              <a:rPr lang="en-US" sz="1200" dirty="0">
                <a:latin typeface="+mn-lt"/>
              </a:rPr>
              <a:t> de 0. </a:t>
            </a:r>
            <a:r>
              <a:rPr lang="en-US" sz="1200" dirty="0" err="1">
                <a:latin typeface="+mn-lt"/>
              </a:rPr>
              <a:t>În</a:t>
            </a:r>
            <a:r>
              <a:rPr lang="en-US" sz="1200" dirty="0">
                <a:latin typeface="+mn-lt"/>
              </a:rPr>
              <a:t> </a:t>
            </a:r>
            <a:r>
              <a:rPr lang="en-US" sz="1200" dirty="0" err="1">
                <a:latin typeface="+mn-lt"/>
              </a:rPr>
              <a:t>aproximativ</a:t>
            </a:r>
            <a:r>
              <a:rPr lang="en-US" sz="1200" dirty="0">
                <a:latin typeface="+mn-lt"/>
              </a:rPr>
              <a:t> 20-30 de </a:t>
            </a:r>
            <a:r>
              <a:rPr lang="en-US" sz="1200" dirty="0" err="1">
                <a:latin typeface="+mn-lt"/>
              </a:rPr>
              <a:t>iterații</a:t>
            </a:r>
            <a:r>
              <a:rPr lang="en-US" sz="1200" dirty="0">
                <a:latin typeface="+mn-lt"/>
              </a:rPr>
              <a:t>, </a:t>
            </a:r>
            <a:r>
              <a:rPr lang="en-US" sz="1200" dirty="0" err="1">
                <a:latin typeface="+mn-lt"/>
              </a:rPr>
              <a:t>pierderea</a:t>
            </a:r>
            <a:r>
              <a:rPr lang="en-US" sz="1200" dirty="0">
                <a:latin typeface="+mn-lt"/>
              </a:rPr>
              <a:t> se </a:t>
            </a:r>
            <a:r>
              <a:rPr lang="en-US" sz="1200" dirty="0" err="1">
                <a:latin typeface="+mn-lt"/>
              </a:rPr>
              <a:t>stabilizează</a:t>
            </a:r>
            <a:r>
              <a:rPr lang="en-US" sz="1200" dirty="0">
                <a:latin typeface="+mn-lt"/>
              </a:rPr>
              <a:t> </a:t>
            </a:r>
            <a:r>
              <a:rPr lang="en-US" sz="1200" dirty="0" err="1">
                <a:latin typeface="+mn-lt"/>
              </a:rPr>
              <a:t>aproape</a:t>
            </a:r>
            <a:r>
              <a:rPr lang="en-US" sz="1200" dirty="0">
                <a:latin typeface="+mn-lt"/>
              </a:rPr>
              <a:t> de 0.</a:t>
            </a:r>
            <a:br>
              <a:rPr lang="en-US" sz="1200" dirty="0">
                <a:latin typeface="+mn-lt"/>
              </a:rPr>
            </a:br>
            <a:r>
              <a:rPr lang="en-US" sz="1200" dirty="0" smtClean="0">
                <a:latin typeface="+mn-lt"/>
              </a:rPr>
              <a:t>              </a:t>
            </a:r>
            <a:r>
              <a:rPr lang="en-US" sz="1200" b="1" dirty="0" err="1" smtClean="0">
                <a:latin typeface="+mn-lt"/>
              </a:rPr>
              <a:t>Metoda</a:t>
            </a:r>
            <a:r>
              <a:rPr lang="en-US" sz="1200" b="1" dirty="0" smtClean="0">
                <a:latin typeface="+mn-lt"/>
              </a:rPr>
              <a:t> Newton:</a:t>
            </a:r>
            <a:r>
              <a:rPr lang="en-US" sz="1200" dirty="0">
                <a:latin typeface="+mn-lt"/>
              </a:rPr>
              <a:t/>
            </a:r>
            <a:br>
              <a:rPr lang="en-US" sz="1200" dirty="0">
                <a:latin typeface="+mn-lt"/>
              </a:rPr>
            </a:br>
            <a:r>
              <a:rPr lang="en-US" sz="1200" dirty="0" err="1">
                <a:latin typeface="+mn-lt"/>
              </a:rPr>
              <a:t>Pierderea</a:t>
            </a:r>
            <a:r>
              <a:rPr lang="en-US" sz="1200" dirty="0">
                <a:latin typeface="+mn-lt"/>
              </a:rPr>
              <a:t> </a:t>
            </a:r>
            <a:r>
              <a:rPr lang="en-US" sz="1200" dirty="0" err="1">
                <a:latin typeface="+mn-lt"/>
              </a:rPr>
              <a:t>scade</a:t>
            </a:r>
            <a:r>
              <a:rPr lang="en-US" sz="1200" dirty="0">
                <a:latin typeface="+mn-lt"/>
              </a:rPr>
              <a:t> </a:t>
            </a:r>
            <a:r>
              <a:rPr lang="en-US" sz="1200" dirty="0" err="1">
                <a:latin typeface="+mn-lt"/>
              </a:rPr>
              <a:t>mult</a:t>
            </a:r>
            <a:r>
              <a:rPr lang="en-US" sz="1200" dirty="0">
                <a:latin typeface="+mn-lt"/>
              </a:rPr>
              <a:t> </a:t>
            </a:r>
            <a:r>
              <a:rPr lang="en-US" sz="1200" dirty="0" err="1">
                <a:latin typeface="+mn-lt"/>
              </a:rPr>
              <a:t>mai</a:t>
            </a:r>
            <a:r>
              <a:rPr lang="en-US" sz="1200" dirty="0">
                <a:latin typeface="+mn-lt"/>
              </a:rPr>
              <a:t> rapid </a:t>
            </a:r>
            <a:r>
              <a:rPr lang="en-US" sz="1200" dirty="0" err="1">
                <a:latin typeface="+mn-lt"/>
              </a:rPr>
              <a:t>decât</a:t>
            </a:r>
            <a:r>
              <a:rPr lang="en-US" sz="1200" dirty="0">
                <a:latin typeface="+mn-lt"/>
              </a:rPr>
              <a:t> </a:t>
            </a:r>
            <a:r>
              <a:rPr lang="en-US" sz="1200" dirty="0" err="1">
                <a:latin typeface="+mn-lt"/>
              </a:rPr>
              <a:t>în</a:t>
            </a:r>
            <a:r>
              <a:rPr lang="en-US" sz="1200" dirty="0">
                <a:latin typeface="+mn-lt"/>
              </a:rPr>
              <a:t> </a:t>
            </a:r>
            <a:r>
              <a:rPr lang="en-US" sz="1200" dirty="0" err="1">
                <a:latin typeface="+mn-lt"/>
              </a:rPr>
              <a:t>cazul</a:t>
            </a:r>
            <a:r>
              <a:rPr lang="en-US" sz="1200" dirty="0">
                <a:latin typeface="+mn-lt"/>
              </a:rPr>
              <a:t> </a:t>
            </a:r>
            <a:r>
              <a:rPr lang="en-US" sz="1200" dirty="0" err="1">
                <a:latin typeface="+mn-lt"/>
              </a:rPr>
              <a:t>metodei</a:t>
            </a:r>
            <a:r>
              <a:rPr lang="en-US" sz="1200" dirty="0">
                <a:latin typeface="+mn-lt"/>
              </a:rPr>
              <a:t> </a:t>
            </a:r>
            <a:r>
              <a:rPr lang="en-US" sz="1200" dirty="0" err="1">
                <a:latin typeface="+mn-lt"/>
              </a:rPr>
              <a:t>gradientului</a:t>
            </a:r>
            <a:r>
              <a:rPr lang="en-US" sz="1200" dirty="0">
                <a:latin typeface="+mn-lt"/>
              </a:rPr>
              <a:t>. </a:t>
            </a:r>
            <a:r>
              <a:rPr lang="en-US" sz="1200" dirty="0" err="1">
                <a:latin typeface="+mn-lt"/>
              </a:rPr>
              <a:t>În</a:t>
            </a:r>
            <a:r>
              <a:rPr lang="en-US" sz="1200" dirty="0">
                <a:latin typeface="+mn-lt"/>
              </a:rPr>
              <a:t> </a:t>
            </a:r>
            <a:r>
              <a:rPr lang="en-US" sz="1200" dirty="0" err="1">
                <a:latin typeface="+mn-lt"/>
              </a:rPr>
              <a:t>mai</a:t>
            </a:r>
            <a:r>
              <a:rPr lang="en-US" sz="1200" dirty="0">
                <a:latin typeface="+mn-lt"/>
              </a:rPr>
              <a:t> </a:t>
            </a:r>
            <a:r>
              <a:rPr lang="en-US" sz="1200" dirty="0" err="1">
                <a:latin typeface="+mn-lt"/>
              </a:rPr>
              <a:t>puțin</a:t>
            </a:r>
            <a:r>
              <a:rPr lang="en-US" sz="1200" dirty="0">
                <a:latin typeface="+mn-lt"/>
              </a:rPr>
              <a:t> de 10 </a:t>
            </a:r>
            <a:r>
              <a:rPr lang="en-US" sz="1200" dirty="0" err="1">
                <a:latin typeface="+mn-lt"/>
              </a:rPr>
              <a:t>iterații</a:t>
            </a:r>
            <a:r>
              <a:rPr lang="en-US" sz="1200" dirty="0">
                <a:latin typeface="+mn-lt"/>
              </a:rPr>
              <a:t>, </a:t>
            </a:r>
            <a:r>
              <a:rPr lang="en-US" sz="1200" dirty="0" err="1">
                <a:latin typeface="+mn-lt"/>
              </a:rPr>
              <a:t>pierderea</a:t>
            </a:r>
            <a:r>
              <a:rPr lang="en-US" sz="1200" dirty="0">
                <a:latin typeface="+mn-lt"/>
              </a:rPr>
              <a:t> se </a:t>
            </a:r>
            <a:r>
              <a:rPr lang="en-US" sz="1200" dirty="0" err="1">
                <a:latin typeface="+mn-lt"/>
              </a:rPr>
              <a:t>stabilizează</a:t>
            </a:r>
            <a:r>
              <a:rPr lang="en-US" sz="1200" dirty="0">
                <a:latin typeface="+mn-lt"/>
              </a:rPr>
              <a:t> </a:t>
            </a:r>
            <a:r>
              <a:rPr lang="en-US" sz="1200" dirty="0" err="1">
                <a:latin typeface="+mn-lt"/>
              </a:rPr>
              <a:t>aproape</a:t>
            </a:r>
            <a:r>
              <a:rPr lang="en-US" sz="1200" dirty="0">
                <a:latin typeface="+mn-lt"/>
              </a:rPr>
              <a:t> de </a:t>
            </a:r>
            <a:r>
              <a:rPr lang="en-US" sz="1200" dirty="0" err="1">
                <a:latin typeface="+mn-lt"/>
              </a:rPr>
              <a:t>valoarea</a:t>
            </a:r>
            <a:r>
              <a:rPr lang="en-US" sz="1200" dirty="0">
                <a:latin typeface="+mn-lt"/>
              </a:rPr>
              <a:t> </a:t>
            </a:r>
            <a:r>
              <a:rPr lang="en-US" sz="1200" dirty="0" err="1">
                <a:latin typeface="+mn-lt"/>
              </a:rPr>
              <a:t>minimă</a:t>
            </a:r>
            <a:r>
              <a:rPr lang="en-US" sz="1200" dirty="0" smtClean="0">
                <a:latin typeface="+mn-lt"/>
              </a:rPr>
              <a:t>.</a:t>
            </a:r>
            <a:br>
              <a:rPr lang="en-US" sz="1200" dirty="0" smtClean="0">
                <a:latin typeface="+mn-lt"/>
              </a:rPr>
            </a:br>
            <a:r>
              <a:rPr lang="en-US" sz="1200" dirty="0">
                <a:latin typeface="+mn-lt"/>
              </a:rPr>
              <a:t/>
            </a:r>
            <a:br>
              <a:rPr lang="en-US" sz="1200" dirty="0">
                <a:latin typeface="+mn-lt"/>
              </a:rPr>
            </a:br>
            <a:r>
              <a:rPr lang="en-US" sz="1200" dirty="0" smtClean="0">
                <a:latin typeface="+mn-lt"/>
              </a:rPr>
              <a:t>2. </a:t>
            </a:r>
            <a:r>
              <a:rPr lang="en-US" sz="1200" b="1" dirty="0" err="1" smtClean="0">
                <a:latin typeface="+mn-lt"/>
              </a:rPr>
              <a:t>Evolutia</a:t>
            </a:r>
            <a:r>
              <a:rPr lang="en-US" sz="1200" b="1" dirty="0" smtClean="0">
                <a:latin typeface="+mn-lt"/>
              </a:rPr>
              <a:t> </a:t>
            </a:r>
            <a:r>
              <a:rPr lang="en-US" sz="1200" b="1" dirty="0" err="1">
                <a:latin typeface="+mn-lt"/>
              </a:rPr>
              <a:t>pierderii</a:t>
            </a:r>
            <a:r>
              <a:rPr lang="en-US" sz="1200" b="1" dirty="0">
                <a:latin typeface="+mn-lt"/>
              </a:rPr>
              <a:t> </a:t>
            </a:r>
            <a:r>
              <a:rPr lang="en-US" sz="1200" b="1" dirty="0" err="1">
                <a:latin typeface="+mn-lt"/>
              </a:rPr>
              <a:t>în</a:t>
            </a:r>
            <a:r>
              <a:rPr lang="en-US" sz="1200" b="1" dirty="0">
                <a:latin typeface="+mn-lt"/>
              </a:rPr>
              <a:t> </a:t>
            </a:r>
            <a:r>
              <a:rPr lang="en-US" sz="1200" b="1" dirty="0" err="1" smtClean="0">
                <a:latin typeface="+mn-lt"/>
              </a:rPr>
              <a:t>functie</a:t>
            </a:r>
            <a:r>
              <a:rPr lang="en-US" sz="1200" b="1" dirty="0" smtClean="0">
                <a:latin typeface="+mn-lt"/>
              </a:rPr>
              <a:t> </a:t>
            </a:r>
            <a:r>
              <a:rPr lang="en-US" sz="1200" b="1" dirty="0">
                <a:latin typeface="+mn-lt"/>
              </a:rPr>
              <a:t>de </a:t>
            </a:r>
            <a:r>
              <a:rPr lang="en-US" sz="1200" b="1" dirty="0" err="1">
                <a:latin typeface="+mn-lt"/>
              </a:rPr>
              <a:t>timp</a:t>
            </a:r>
            <a:r>
              <a:rPr lang="en-US" sz="1200" dirty="0">
                <a:latin typeface="+mn-lt"/>
              </a:rPr>
              <a:t>:</a:t>
            </a:r>
            <a:br>
              <a:rPr lang="en-US" sz="1200" dirty="0">
                <a:latin typeface="+mn-lt"/>
              </a:rPr>
            </a:br>
            <a:r>
              <a:rPr lang="en-US" sz="1200" dirty="0" smtClean="0">
                <a:latin typeface="+mn-lt"/>
              </a:rPr>
              <a:t>             </a:t>
            </a:r>
            <a:r>
              <a:rPr lang="en-US" sz="1200" b="1" dirty="0" err="1" smtClean="0">
                <a:latin typeface="+mn-lt"/>
              </a:rPr>
              <a:t>Metoda</a:t>
            </a:r>
            <a:r>
              <a:rPr lang="en-US" sz="1200" b="1" dirty="0" smtClean="0">
                <a:latin typeface="+mn-lt"/>
              </a:rPr>
              <a:t> </a:t>
            </a:r>
            <a:r>
              <a:rPr lang="en-US" sz="1200" b="1" dirty="0" err="1" smtClean="0">
                <a:latin typeface="+mn-lt"/>
              </a:rPr>
              <a:t>Gradientului</a:t>
            </a:r>
            <a:r>
              <a:rPr lang="en-US" sz="1200" dirty="0" smtClean="0">
                <a:latin typeface="+mn-lt"/>
              </a:rPr>
              <a:t>):</a:t>
            </a:r>
            <a:r>
              <a:rPr lang="en-US" sz="1200" dirty="0">
                <a:latin typeface="+mn-lt"/>
              </a:rPr>
              <a:t/>
            </a:r>
            <a:br>
              <a:rPr lang="en-US" sz="1200" dirty="0">
                <a:latin typeface="+mn-lt"/>
              </a:rPr>
            </a:br>
            <a:r>
              <a:rPr lang="en-US" sz="1200" dirty="0" err="1">
                <a:latin typeface="+mn-lt"/>
              </a:rPr>
              <a:t>Pierderea</a:t>
            </a:r>
            <a:r>
              <a:rPr lang="en-US" sz="1200" dirty="0">
                <a:latin typeface="+mn-lt"/>
              </a:rPr>
              <a:t> </a:t>
            </a:r>
            <a:r>
              <a:rPr lang="en-US" sz="1200" dirty="0" err="1">
                <a:latin typeface="+mn-lt"/>
              </a:rPr>
              <a:t>scade</a:t>
            </a:r>
            <a:r>
              <a:rPr lang="en-US" sz="1200" dirty="0">
                <a:latin typeface="+mn-lt"/>
              </a:rPr>
              <a:t> rapid la </a:t>
            </a:r>
            <a:r>
              <a:rPr lang="en-US" sz="1200" dirty="0" err="1">
                <a:latin typeface="+mn-lt"/>
              </a:rPr>
              <a:t>început</a:t>
            </a:r>
            <a:r>
              <a:rPr lang="en-US" sz="1200" dirty="0">
                <a:latin typeface="+mn-lt"/>
              </a:rPr>
              <a:t>, </a:t>
            </a:r>
            <a:r>
              <a:rPr lang="en-US" sz="1200" dirty="0" err="1">
                <a:latin typeface="+mn-lt"/>
              </a:rPr>
              <a:t>dar</a:t>
            </a:r>
            <a:r>
              <a:rPr lang="en-US" sz="1200" dirty="0">
                <a:latin typeface="+mn-lt"/>
              </a:rPr>
              <a:t> </a:t>
            </a:r>
            <a:r>
              <a:rPr lang="en-US" sz="1200" dirty="0" err="1">
                <a:latin typeface="+mn-lt"/>
              </a:rPr>
              <a:t>după</a:t>
            </a:r>
            <a:r>
              <a:rPr lang="en-US" sz="1200" dirty="0">
                <a:latin typeface="+mn-lt"/>
              </a:rPr>
              <a:t> </a:t>
            </a:r>
            <a:r>
              <a:rPr lang="en-US" sz="1200" dirty="0" err="1">
                <a:latin typeface="+mn-lt"/>
              </a:rPr>
              <a:t>aproximativ</a:t>
            </a:r>
            <a:r>
              <a:rPr lang="en-US" sz="1200" dirty="0">
                <a:latin typeface="+mn-lt"/>
              </a:rPr>
              <a:t> 1.5-2 </a:t>
            </a:r>
            <a:r>
              <a:rPr lang="en-US" sz="1200" dirty="0" err="1">
                <a:latin typeface="+mn-lt"/>
              </a:rPr>
              <a:t>secunde</a:t>
            </a:r>
            <a:r>
              <a:rPr lang="en-US" sz="1200" dirty="0">
                <a:latin typeface="+mn-lt"/>
              </a:rPr>
              <a:t>, </a:t>
            </a:r>
            <a:r>
              <a:rPr lang="en-US" sz="1200" dirty="0" err="1">
                <a:latin typeface="+mn-lt"/>
              </a:rPr>
              <a:t>ritmul</a:t>
            </a:r>
            <a:r>
              <a:rPr lang="en-US" sz="1200" dirty="0">
                <a:latin typeface="+mn-lt"/>
              </a:rPr>
              <a:t> de </a:t>
            </a:r>
            <a:r>
              <a:rPr lang="en-US" sz="1200" dirty="0" err="1">
                <a:latin typeface="+mn-lt"/>
              </a:rPr>
              <a:t>scădere</a:t>
            </a:r>
            <a:r>
              <a:rPr lang="en-US" sz="1200" dirty="0">
                <a:latin typeface="+mn-lt"/>
              </a:rPr>
              <a:t> </a:t>
            </a:r>
            <a:r>
              <a:rPr lang="en-US" sz="1200" dirty="0" err="1">
                <a:latin typeface="+mn-lt"/>
              </a:rPr>
              <a:t>încetinește</a:t>
            </a:r>
            <a:r>
              <a:rPr lang="en-US" sz="1200" dirty="0">
                <a:latin typeface="+mn-lt"/>
              </a:rPr>
              <a:t> </a:t>
            </a:r>
            <a:r>
              <a:rPr lang="en-US" sz="1200" dirty="0" err="1">
                <a:latin typeface="+mn-lt"/>
              </a:rPr>
              <a:t>și</a:t>
            </a:r>
            <a:r>
              <a:rPr lang="en-US" sz="1200" dirty="0">
                <a:latin typeface="+mn-lt"/>
              </a:rPr>
              <a:t> se </a:t>
            </a:r>
            <a:r>
              <a:rPr lang="en-US" sz="1200" dirty="0" err="1">
                <a:latin typeface="+mn-lt"/>
              </a:rPr>
              <a:t>stabilizează</a:t>
            </a:r>
            <a:r>
              <a:rPr lang="en-US" sz="1200" dirty="0">
                <a:latin typeface="+mn-lt"/>
              </a:rPr>
              <a:t> </a:t>
            </a:r>
            <a:r>
              <a:rPr lang="en-US" sz="1200" dirty="0" err="1">
                <a:latin typeface="+mn-lt"/>
              </a:rPr>
              <a:t>în</a:t>
            </a:r>
            <a:r>
              <a:rPr lang="en-US" sz="1200" dirty="0">
                <a:latin typeface="+mn-lt"/>
              </a:rPr>
              <a:t> </a:t>
            </a:r>
            <a:r>
              <a:rPr lang="en-US" sz="1200" dirty="0" err="1">
                <a:latin typeface="+mn-lt"/>
              </a:rPr>
              <a:t>jurul</a:t>
            </a:r>
            <a:r>
              <a:rPr lang="en-US" sz="1200" dirty="0">
                <a:latin typeface="+mn-lt"/>
              </a:rPr>
              <a:t> </a:t>
            </a:r>
            <a:r>
              <a:rPr lang="en-US" sz="1200" dirty="0" err="1">
                <a:latin typeface="+mn-lt"/>
              </a:rPr>
              <a:t>valorii</a:t>
            </a:r>
            <a:r>
              <a:rPr lang="en-US" sz="1200" dirty="0">
                <a:latin typeface="+mn-lt"/>
              </a:rPr>
              <a:t> </a:t>
            </a:r>
            <a:r>
              <a:rPr lang="en-US" sz="1200" dirty="0" err="1">
                <a:latin typeface="+mn-lt"/>
              </a:rPr>
              <a:t>minime</a:t>
            </a:r>
            <a:r>
              <a:rPr lang="en-US" sz="1200" dirty="0">
                <a:latin typeface="+mn-lt"/>
              </a:rPr>
              <a:t>.</a:t>
            </a:r>
            <a:br>
              <a:rPr lang="en-US" sz="1200" dirty="0">
                <a:latin typeface="+mn-lt"/>
              </a:rPr>
            </a:br>
            <a:r>
              <a:rPr lang="en-US" sz="1200" dirty="0" smtClean="0">
                <a:latin typeface="+mn-lt"/>
              </a:rPr>
              <a:t>            </a:t>
            </a:r>
            <a:r>
              <a:rPr lang="en-US" sz="1200" b="1" dirty="0" err="1" smtClean="0">
                <a:latin typeface="+mn-lt"/>
              </a:rPr>
              <a:t>Metoda</a:t>
            </a:r>
            <a:r>
              <a:rPr lang="en-US" sz="1200" b="1" dirty="0" smtClean="0">
                <a:latin typeface="+mn-lt"/>
              </a:rPr>
              <a:t> Newton</a:t>
            </a:r>
            <a:r>
              <a:rPr lang="en-US" sz="1200" dirty="0" smtClean="0">
                <a:latin typeface="+mn-lt"/>
              </a:rPr>
              <a:t> :</a:t>
            </a:r>
            <a:r>
              <a:rPr lang="en-US" sz="1200" dirty="0">
                <a:latin typeface="+mn-lt"/>
              </a:rPr>
              <a:t/>
            </a:r>
            <a:br>
              <a:rPr lang="en-US" sz="1200" dirty="0">
                <a:latin typeface="+mn-lt"/>
              </a:rPr>
            </a:br>
            <a:r>
              <a:rPr lang="en-US" sz="1200" dirty="0" err="1">
                <a:latin typeface="+mn-lt"/>
              </a:rPr>
              <a:t>Pierderea</a:t>
            </a:r>
            <a:r>
              <a:rPr lang="en-US" sz="1200" dirty="0">
                <a:latin typeface="+mn-lt"/>
              </a:rPr>
              <a:t> </a:t>
            </a:r>
            <a:r>
              <a:rPr lang="en-US" sz="1200" dirty="0" err="1">
                <a:latin typeface="+mn-lt"/>
              </a:rPr>
              <a:t>scade</a:t>
            </a:r>
            <a:r>
              <a:rPr lang="en-US" sz="1200" dirty="0">
                <a:latin typeface="+mn-lt"/>
              </a:rPr>
              <a:t> </a:t>
            </a:r>
            <a:r>
              <a:rPr lang="en-US" sz="1200" dirty="0" err="1">
                <a:latin typeface="+mn-lt"/>
              </a:rPr>
              <a:t>extrem</a:t>
            </a:r>
            <a:r>
              <a:rPr lang="en-US" sz="1200" dirty="0">
                <a:latin typeface="+mn-lt"/>
              </a:rPr>
              <a:t> de rapid, </a:t>
            </a:r>
            <a:r>
              <a:rPr lang="en-US" sz="1200" dirty="0" err="1">
                <a:latin typeface="+mn-lt"/>
              </a:rPr>
              <a:t>ajungând</a:t>
            </a:r>
            <a:r>
              <a:rPr lang="en-US" sz="1200" dirty="0">
                <a:latin typeface="+mn-lt"/>
              </a:rPr>
              <a:t> </a:t>
            </a:r>
            <a:r>
              <a:rPr lang="en-US" sz="1200" dirty="0" err="1">
                <a:latin typeface="+mn-lt"/>
              </a:rPr>
              <a:t>aproape</a:t>
            </a:r>
            <a:r>
              <a:rPr lang="en-US" sz="1200" dirty="0">
                <a:latin typeface="+mn-lt"/>
              </a:rPr>
              <a:t> de </a:t>
            </a:r>
            <a:r>
              <a:rPr lang="en-US" sz="1200" dirty="0" err="1">
                <a:latin typeface="+mn-lt"/>
              </a:rPr>
              <a:t>valoarea</a:t>
            </a:r>
            <a:r>
              <a:rPr lang="en-US" sz="1200" dirty="0">
                <a:latin typeface="+mn-lt"/>
              </a:rPr>
              <a:t> </a:t>
            </a:r>
            <a:r>
              <a:rPr lang="en-US" sz="1200" dirty="0" err="1">
                <a:latin typeface="+mn-lt"/>
              </a:rPr>
              <a:t>minimă</a:t>
            </a:r>
            <a:r>
              <a:rPr lang="en-US" sz="1200" dirty="0">
                <a:latin typeface="+mn-lt"/>
              </a:rPr>
              <a:t> </a:t>
            </a:r>
            <a:r>
              <a:rPr lang="en-US" sz="1200" dirty="0" err="1">
                <a:latin typeface="+mn-lt"/>
              </a:rPr>
              <a:t>în</a:t>
            </a:r>
            <a:r>
              <a:rPr lang="en-US" sz="1200" dirty="0">
                <a:latin typeface="+mn-lt"/>
              </a:rPr>
              <a:t> </a:t>
            </a:r>
            <a:r>
              <a:rPr lang="en-US" sz="1200" dirty="0" err="1">
                <a:latin typeface="+mn-lt"/>
              </a:rPr>
              <a:t>mai</a:t>
            </a:r>
            <a:r>
              <a:rPr lang="en-US" sz="1200" dirty="0">
                <a:latin typeface="+mn-lt"/>
              </a:rPr>
              <a:t> </a:t>
            </a:r>
            <a:r>
              <a:rPr lang="en-US" sz="1200" dirty="0" err="1">
                <a:latin typeface="+mn-lt"/>
              </a:rPr>
              <a:t>puțin</a:t>
            </a:r>
            <a:r>
              <a:rPr lang="en-US" sz="1200" dirty="0">
                <a:latin typeface="+mn-lt"/>
              </a:rPr>
              <a:t> de 20 de </a:t>
            </a:r>
            <a:r>
              <a:rPr lang="en-US" sz="1200" dirty="0" err="1">
                <a:latin typeface="+mn-lt"/>
              </a:rPr>
              <a:t>secunde</a:t>
            </a:r>
            <a:r>
              <a:rPr lang="en-US" sz="1200" dirty="0">
                <a:latin typeface="+mn-lt"/>
              </a:rPr>
              <a:t>. De </a:t>
            </a:r>
            <a:r>
              <a:rPr lang="en-US" sz="1200" dirty="0" err="1">
                <a:latin typeface="+mn-lt"/>
              </a:rPr>
              <a:t>asemenea</a:t>
            </a:r>
            <a:r>
              <a:rPr lang="en-US" sz="1200" dirty="0">
                <a:latin typeface="+mn-lt"/>
              </a:rPr>
              <a:t>, </a:t>
            </a:r>
            <a:r>
              <a:rPr lang="en-US" sz="1200" dirty="0" err="1">
                <a:latin typeface="+mn-lt"/>
              </a:rPr>
              <a:t>metoda</a:t>
            </a:r>
            <a:r>
              <a:rPr lang="en-US" sz="1200" dirty="0">
                <a:latin typeface="+mn-lt"/>
              </a:rPr>
              <a:t> Newton </a:t>
            </a:r>
            <a:r>
              <a:rPr lang="en-US" sz="1200" dirty="0" err="1">
                <a:latin typeface="+mn-lt"/>
              </a:rPr>
              <a:t>continuă</a:t>
            </a:r>
            <a:r>
              <a:rPr lang="en-US" sz="1200" dirty="0">
                <a:latin typeface="+mn-lt"/>
              </a:rPr>
              <a:t> </a:t>
            </a:r>
            <a:r>
              <a:rPr lang="en-US" sz="1200" dirty="0" err="1">
                <a:latin typeface="+mn-lt"/>
              </a:rPr>
              <a:t>să</a:t>
            </a:r>
            <a:r>
              <a:rPr lang="en-US" sz="1200" dirty="0">
                <a:latin typeface="+mn-lt"/>
              </a:rPr>
              <a:t> </a:t>
            </a:r>
            <a:r>
              <a:rPr lang="en-US" sz="1200" dirty="0" err="1">
                <a:latin typeface="+mn-lt"/>
              </a:rPr>
              <a:t>îmbunătățească</a:t>
            </a:r>
            <a:r>
              <a:rPr lang="en-US" sz="1200" dirty="0">
                <a:latin typeface="+mn-lt"/>
              </a:rPr>
              <a:t> </a:t>
            </a:r>
            <a:r>
              <a:rPr lang="en-US" sz="1200" dirty="0" err="1">
                <a:latin typeface="+mn-lt"/>
              </a:rPr>
              <a:t>pierderea</a:t>
            </a:r>
            <a:r>
              <a:rPr lang="en-US" sz="1200" dirty="0">
                <a:latin typeface="+mn-lt"/>
              </a:rPr>
              <a:t>, </a:t>
            </a:r>
            <a:r>
              <a:rPr lang="en-US" sz="1200" dirty="0" err="1">
                <a:latin typeface="+mn-lt"/>
              </a:rPr>
              <a:t>dar</a:t>
            </a:r>
            <a:r>
              <a:rPr lang="en-US" sz="1200" dirty="0">
                <a:latin typeface="+mn-lt"/>
              </a:rPr>
              <a:t> cu un </a:t>
            </a:r>
            <a:r>
              <a:rPr lang="en-US" sz="1200" dirty="0" err="1">
                <a:latin typeface="+mn-lt"/>
              </a:rPr>
              <a:t>ritm</a:t>
            </a:r>
            <a:r>
              <a:rPr lang="en-US" sz="1200" dirty="0">
                <a:latin typeface="+mn-lt"/>
              </a:rPr>
              <a:t> </a:t>
            </a:r>
            <a:r>
              <a:rPr lang="en-US" sz="1200" dirty="0" err="1">
                <a:latin typeface="+mn-lt"/>
              </a:rPr>
              <a:t>mai</a:t>
            </a:r>
            <a:r>
              <a:rPr lang="en-US" sz="1200" dirty="0">
                <a:latin typeface="+mn-lt"/>
              </a:rPr>
              <a:t> lent </a:t>
            </a:r>
            <a:r>
              <a:rPr lang="en-US" sz="1200" dirty="0" err="1">
                <a:latin typeface="+mn-lt"/>
              </a:rPr>
              <a:t>după</a:t>
            </a:r>
            <a:r>
              <a:rPr lang="en-US" sz="1200" dirty="0">
                <a:latin typeface="+mn-lt"/>
              </a:rPr>
              <a:t> </a:t>
            </a:r>
            <a:r>
              <a:rPr lang="en-US" sz="1200" dirty="0" err="1">
                <a:latin typeface="+mn-lt"/>
              </a:rPr>
              <a:t>ce</a:t>
            </a:r>
            <a:r>
              <a:rPr lang="en-US" sz="1200" dirty="0">
                <a:latin typeface="+mn-lt"/>
              </a:rPr>
              <a:t> a </a:t>
            </a:r>
            <a:r>
              <a:rPr lang="en-US" sz="1200" dirty="0" err="1">
                <a:latin typeface="+mn-lt"/>
              </a:rPr>
              <a:t>atins</a:t>
            </a:r>
            <a:r>
              <a:rPr lang="en-US" sz="1200" dirty="0">
                <a:latin typeface="+mn-lt"/>
              </a:rPr>
              <a:t> </a:t>
            </a:r>
            <a:r>
              <a:rPr lang="en-US" sz="1200" dirty="0" err="1">
                <a:latin typeface="+mn-lt"/>
              </a:rPr>
              <a:t>valoarea</a:t>
            </a:r>
            <a:r>
              <a:rPr lang="en-US" sz="1200" dirty="0">
                <a:latin typeface="+mn-lt"/>
              </a:rPr>
              <a:t> </a:t>
            </a:r>
            <a:r>
              <a:rPr lang="en-US" sz="1200" dirty="0" err="1">
                <a:latin typeface="+mn-lt"/>
              </a:rPr>
              <a:t>minimă</a:t>
            </a:r>
            <a:r>
              <a:rPr lang="en-US" sz="1200" dirty="0">
                <a:latin typeface="+mn-lt"/>
              </a:rPr>
              <a:t> </a:t>
            </a:r>
            <a:r>
              <a:rPr lang="en-US" sz="1200" dirty="0" err="1">
                <a:latin typeface="+mn-lt"/>
              </a:rPr>
              <a:t>inițială</a:t>
            </a:r>
            <a:r>
              <a:rPr lang="en-US" sz="1200" dirty="0">
                <a:latin typeface="+mn-lt"/>
              </a:rPr>
              <a:t>.</a:t>
            </a:r>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4882" y="358543"/>
            <a:ext cx="4937125" cy="3168240"/>
          </a:xfrm>
        </p:spPr>
      </p:pic>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92282" y="358543"/>
            <a:ext cx="4933950" cy="3168240"/>
          </a:xfrm>
        </p:spPr>
      </p:pic>
    </p:spTree>
    <p:extLst>
      <p:ext uri="{BB962C8B-B14F-4D97-AF65-F5344CB8AC3E}">
        <p14:creationId xmlns:p14="http://schemas.microsoft.com/office/powerpoint/2010/main" val="290198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37" y="242596"/>
            <a:ext cx="5610775" cy="354563"/>
          </a:xfrm>
        </p:spPr>
        <p:txBody>
          <a:bodyPr>
            <a:normAutofit fontScale="90000"/>
          </a:bodyPr>
          <a:lstStyle/>
          <a:p>
            <a:r>
              <a:rPr lang="en-US" dirty="0" err="1" smtClean="0"/>
              <a:t>Anexa</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341" y="760087"/>
            <a:ext cx="5361686" cy="5486240"/>
          </a:xfrm>
        </p:spPr>
      </p:pic>
      <p:sp>
        <p:nvSpPr>
          <p:cNvPr id="4" name="Text Placeholder 3"/>
          <p:cNvSpPr>
            <a:spLocks noGrp="1"/>
          </p:cNvSpPr>
          <p:nvPr>
            <p:ph type="body" sz="half" idx="2"/>
          </p:nvPr>
        </p:nvSpPr>
        <p:spPr/>
        <p:txBody>
          <a:bodyPr/>
          <a:lstStyle/>
          <a:p>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22" y="760087"/>
            <a:ext cx="5707875" cy="5486240"/>
          </a:xfrm>
          <a:prstGeom prst="rect">
            <a:avLst/>
          </a:prstGeom>
        </p:spPr>
      </p:pic>
    </p:spTree>
    <p:extLst>
      <p:ext uri="{BB962C8B-B14F-4D97-AF65-F5344CB8AC3E}">
        <p14:creationId xmlns:p14="http://schemas.microsoft.com/office/powerpoint/2010/main" val="3548255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646" y="385261"/>
            <a:ext cx="5486399" cy="6073039"/>
          </a:xfrm>
        </p:spPr>
      </p:pic>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88161" y="305488"/>
            <a:ext cx="6320337" cy="6152812"/>
          </a:xfrm>
        </p:spPr>
      </p:pic>
    </p:spTree>
    <p:extLst>
      <p:ext uri="{BB962C8B-B14F-4D97-AF65-F5344CB8AC3E}">
        <p14:creationId xmlns:p14="http://schemas.microsoft.com/office/powerpoint/2010/main" val="2229705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9802" y="121855"/>
            <a:ext cx="6837488" cy="6502005"/>
          </a:xfrm>
        </p:spPr>
      </p:pic>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33610" y="2801017"/>
            <a:ext cx="4933950" cy="2113708"/>
          </a:xfrm>
        </p:spPr>
      </p:pic>
    </p:spTree>
    <p:extLst>
      <p:ext uri="{BB962C8B-B14F-4D97-AF65-F5344CB8AC3E}">
        <p14:creationId xmlns:p14="http://schemas.microsoft.com/office/powerpoint/2010/main" val="2197367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174033"/>
            <a:ext cx="8534400" cy="3820367"/>
          </a:xfrm>
        </p:spPr>
        <p:txBody>
          <a:bodyPr>
            <a:normAutofit/>
          </a:bodyPr>
          <a:lstStyle/>
          <a:p>
            <a:r>
              <a:rPr lang="en-US" sz="1600" dirty="0" err="1" smtClean="0">
                <a:solidFill>
                  <a:schemeClr val="bg1"/>
                </a:solidFill>
              </a:rPr>
              <a:t>Acea</a:t>
            </a:r>
            <a:r>
              <a:rPr lang="ro-RO" sz="1600" dirty="0" smtClean="0">
                <a:solidFill>
                  <a:schemeClr val="bg1"/>
                </a:solidFill>
              </a:rPr>
              <a:t>stă aplicatie </a:t>
            </a:r>
            <a:r>
              <a:rPr lang="en-US" sz="1600" dirty="0" err="1" smtClean="0">
                <a:solidFill>
                  <a:schemeClr val="bg1"/>
                </a:solidFill>
              </a:rPr>
              <a:t>rezolvă</a:t>
            </a:r>
            <a:r>
              <a:rPr lang="en-US" sz="1600" dirty="0" smtClean="0">
                <a:solidFill>
                  <a:schemeClr val="bg1"/>
                </a:solidFill>
              </a:rPr>
              <a:t> </a:t>
            </a:r>
            <a:r>
              <a:rPr lang="en-US" sz="1600" dirty="0">
                <a:solidFill>
                  <a:schemeClr val="bg1"/>
                </a:solidFill>
              </a:rPr>
              <a:t>o </a:t>
            </a:r>
            <a:r>
              <a:rPr lang="en-US" sz="1600" dirty="0" err="1">
                <a:solidFill>
                  <a:schemeClr val="bg1"/>
                </a:solidFill>
              </a:rPr>
              <a:t>problemă</a:t>
            </a:r>
            <a:r>
              <a:rPr lang="en-US" sz="1600" dirty="0">
                <a:solidFill>
                  <a:schemeClr val="bg1"/>
                </a:solidFill>
              </a:rPr>
              <a:t> </a:t>
            </a:r>
            <a:r>
              <a:rPr lang="en-US" sz="1600" dirty="0" err="1">
                <a:solidFill>
                  <a:schemeClr val="bg1"/>
                </a:solidFill>
              </a:rPr>
              <a:t>comună</a:t>
            </a:r>
            <a:r>
              <a:rPr lang="en-US" sz="1600" dirty="0">
                <a:solidFill>
                  <a:schemeClr val="bg1"/>
                </a:solidFill>
              </a:rPr>
              <a:t> </a:t>
            </a:r>
            <a:r>
              <a:rPr lang="en-US" sz="1600" dirty="0" err="1">
                <a:solidFill>
                  <a:schemeClr val="bg1"/>
                </a:solidFill>
              </a:rPr>
              <a:t>în</a:t>
            </a:r>
            <a:r>
              <a:rPr lang="en-US" sz="1600" dirty="0">
                <a:solidFill>
                  <a:schemeClr val="bg1"/>
                </a:solidFill>
              </a:rPr>
              <a:t> </a:t>
            </a:r>
            <a:r>
              <a:rPr lang="en-US" sz="1600" dirty="0" err="1">
                <a:solidFill>
                  <a:schemeClr val="bg1"/>
                </a:solidFill>
              </a:rPr>
              <a:t>prelucrarea</a:t>
            </a:r>
            <a:r>
              <a:rPr lang="en-US" sz="1600" dirty="0">
                <a:solidFill>
                  <a:schemeClr val="bg1"/>
                </a:solidFill>
              </a:rPr>
              <a:t> </a:t>
            </a:r>
            <a:r>
              <a:rPr lang="en-US" sz="1600" dirty="0" err="1">
                <a:solidFill>
                  <a:schemeClr val="bg1"/>
                </a:solidFill>
              </a:rPr>
              <a:t>imaginilor</a:t>
            </a:r>
            <a:r>
              <a:rPr lang="en-US" sz="1600" dirty="0">
                <a:solidFill>
                  <a:schemeClr val="bg1"/>
                </a:solidFill>
              </a:rPr>
              <a:t>: </a:t>
            </a:r>
            <a:r>
              <a:rPr lang="en-US" sz="1600" dirty="0" err="1">
                <a:solidFill>
                  <a:schemeClr val="bg1"/>
                </a:solidFill>
              </a:rPr>
              <a:t>deblurarea</a:t>
            </a:r>
            <a:r>
              <a:rPr lang="en-US" sz="1600" dirty="0">
                <a:solidFill>
                  <a:schemeClr val="bg1"/>
                </a:solidFill>
              </a:rPr>
              <a:t>. </a:t>
            </a:r>
            <a:r>
              <a:rPr lang="en-US" sz="1600" dirty="0" err="1">
                <a:solidFill>
                  <a:schemeClr val="bg1"/>
                </a:solidFill>
              </a:rPr>
              <a:t>Atunci</a:t>
            </a:r>
            <a:r>
              <a:rPr lang="en-US" sz="1600" dirty="0">
                <a:solidFill>
                  <a:schemeClr val="bg1"/>
                </a:solidFill>
              </a:rPr>
              <a:t> </a:t>
            </a:r>
            <a:r>
              <a:rPr lang="en-US" sz="1600" dirty="0" err="1">
                <a:solidFill>
                  <a:schemeClr val="bg1"/>
                </a:solidFill>
              </a:rPr>
              <a:t>când</a:t>
            </a:r>
            <a:r>
              <a:rPr lang="en-US" sz="1600" dirty="0">
                <a:solidFill>
                  <a:schemeClr val="bg1"/>
                </a:solidFill>
              </a:rPr>
              <a:t> o imagine </a:t>
            </a:r>
            <a:r>
              <a:rPr lang="en-US" sz="1600" dirty="0" err="1">
                <a:solidFill>
                  <a:schemeClr val="bg1"/>
                </a:solidFill>
              </a:rPr>
              <a:t>este</a:t>
            </a:r>
            <a:r>
              <a:rPr lang="en-US" sz="1600" dirty="0">
                <a:solidFill>
                  <a:schemeClr val="bg1"/>
                </a:solidFill>
              </a:rPr>
              <a:t> </a:t>
            </a:r>
            <a:r>
              <a:rPr lang="en-US" sz="1600" dirty="0" err="1">
                <a:solidFill>
                  <a:schemeClr val="bg1"/>
                </a:solidFill>
              </a:rPr>
              <a:t>afectată</a:t>
            </a:r>
            <a:r>
              <a:rPr lang="en-US" sz="1600" dirty="0">
                <a:solidFill>
                  <a:schemeClr val="bg1"/>
                </a:solidFill>
              </a:rPr>
              <a:t> de blur, </a:t>
            </a:r>
            <a:r>
              <a:rPr lang="en-US" sz="1600" dirty="0" err="1">
                <a:solidFill>
                  <a:schemeClr val="bg1"/>
                </a:solidFill>
              </a:rPr>
              <a:t>detaliile</a:t>
            </a:r>
            <a:r>
              <a:rPr lang="en-US" sz="1600" dirty="0">
                <a:solidFill>
                  <a:schemeClr val="bg1"/>
                </a:solidFill>
              </a:rPr>
              <a:t> sale </a:t>
            </a:r>
            <a:r>
              <a:rPr lang="en-US" sz="1600" dirty="0" err="1">
                <a:solidFill>
                  <a:schemeClr val="bg1"/>
                </a:solidFill>
              </a:rPr>
              <a:t>devin</a:t>
            </a:r>
            <a:r>
              <a:rPr lang="en-US" sz="1600" dirty="0">
                <a:solidFill>
                  <a:schemeClr val="bg1"/>
                </a:solidFill>
              </a:rPr>
              <a:t> </a:t>
            </a:r>
            <a:r>
              <a:rPr lang="en-US" sz="1600" dirty="0" err="1">
                <a:solidFill>
                  <a:schemeClr val="bg1"/>
                </a:solidFill>
              </a:rPr>
              <a:t>neclare</a:t>
            </a:r>
            <a:r>
              <a:rPr lang="en-US" sz="1600" dirty="0">
                <a:solidFill>
                  <a:schemeClr val="bg1"/>
                </a:solidFill>
              </a:rPr>
              <a:t> </a:t>
            </a:r>
            <a:r>
              <a:rPr lang="en-US" sz="1600" dirty="0" err="1">
                <a:solidFill>
                  <a:schemeClr val="bg1"/>
                </a:solidFill>
              </a:rPr>
              <a:t>sau</a:t>
            </a:r>
            <a:r>
              <a:rPr lang="en-US" sz="1600" dirty="0">
                <a:solidFill>
                  <a:schemeClr val="bg1"/>
                </a:solidFill>
              </a:rPr>
              <a:t> </a:t>
            </a:r>
            <a:r>
              <a:rPr lang="en-US" sz="1600" dirty="0" err="1">
                <a:solidFill>
                  <a:schemeClr val="bg1"/>
                </a:solidFill>
              </a:rPr>
              <a:t>distorsionate</a:t>
            </a:r>
            <a:r>
              <a:rPr lang="en-US" sz="1600" dirty="0">
                <a:solidFill>
                  <a:schemeClr val="bg1"/>
                </a:solidFill>
              </a:rPr>
              <a:t>. </a:t>
            </a:r>
            <a:r>
              <a:rPr lang="en-US" sz="1600" dirty="0" err="1">
                <a:solidFill>
                  <a:schemeClr val="bg1"/>
                </a:solidFill>
              </a:rPr>
              <a:t>Acest</a:t>
            </a:r>
            <a:r>
              <a:rPr lang="en-US" sz="1600" dirty="0">
                <a:solidFill>
                  <a:schemeClr val="bg1"/>
                </a:solidFill>
              </a:rPr>
              <a:t> </a:t>
            </a:r>
            <a:r>
              <a:rPr lang="en-US" sz="1600" dirty="0" err="1">
                <a:solidFill>
                  <a:schemeClr val="bg1"/>
                </a:solidFill>
              </a:rPr>
              <a:t>lucru</a:t>
            </a:r>
            <a:r>
              <a:rPr lang="en-US" sz="1600" dirty="0">
                <a:solidFill>
                  <a:schemeClr val="bg1"/>
                </a:solidFill>
              </a:rPr>
              <a:t> </a:t>
            </a:r>
            <a:r>
              <a:rPr lang="en-US" sz="1600" dirty="0" err="1">
                <a:solidFill>
                  <a:schemeClr val="bg1"/>
                </a:solidFill>
              </a:rPr>
              <a:t>poate</a:t>
            </a:r>
            <a:r>
              <a:rPr lang="en-US" sz="1600" dirty="0">
                <a:solidFill>
                  <a:schemeClr val="bg1"/>
                </a:solidFill>
              </a:rPr>
              <a:t> fi </a:t>
            </a:r>
            <a:r>
              <a:rPr lang="en-US" sz="1600" dirty="0" err="1">
                <a:solidFill>
                  <a:schemeClr val="bg1"/>
                </a:solidFill>
              </a:rPr>
              <a:t>cauzat</a:t>
            </a:r>
            <a:r>
              <a:rPr lang="en-US" sz="1600" dirty="0">
                <a:solidFill>
                  <a:schemeClr val="bg1"/>
                </a:solidFill>
              </a:rPr>
              <a:t> de </a:t>
            </a:r>
            <a:r>
              <a:rPr lang="en-US" sz="1600" dirty="0" err="1">
                <a:solidFill>
                  <a:schemeClr val="bg1"/>
                </a:solidFill>
              </a:rPr>
              <a:t>mișcarea</a:t>
            </a:r>
            <a:r>
              <a:rPr lang="en-US" sz="1600" dirty="0">
                <a:solidFill>
                  <a:schemeClr val="bg1"/>
                </a:solidFill>
              </a:rPr>
              <a:t> </a:t>
            </a:r>
            <a:r>
              <a:rPr lang="en-US" sz="1600" dirty="0" err="1">
                <a:solidFill>
                  <a:schemeClr val="bg1"/>
                </a:solidFill>
              </a:rPr>
              <a:t>aparatului</a:t>
            </a:r>
            <a:r>
              <a:rPr lang="en-US" sz="1600" dirty="0">
                <a:solidFill>
                  <a:schemeClr val="bg1"/>
                </a:solidFill>
              </a:rPr>
              <a:t> de </a:t>
            </a:r>
            <a:r>
              <a:rPr lang="en-US" sz="1600" dirty="0" err="1">
                <a:solidFill>
                  <a:schemeClr val="bg1"/>
                </a:solidFill>
              </a:rPr>
              <a:t>fotografiat</a:t>
            </a:r>
            <a:r>
              <a:rPr lang="en-US" sz="1600" dirty="0">
                <a:solidFill>
                  <a:schemeClr val="bg1"/>
                </a:solidFill>
              </a:rPr>
              <a:t> </a:t>
            </a:r>
            <a:r>
              <a:rPr lang="en-US" sz="1600" dirty="0" err="1">
                <a:solidFill>
                  <a:schemeClr val="bg1"/>
                </a:solidFill>
              </a:rPr>
              <a:t>în</a:t>
            </a:r>
            <a:r>
              <a:rPr lang="en-US" sz="1600" dirty="0">
                <a:solidFill>
                  <a:schemeClr val="bg1"/>
                </a:solidFill>
              </a:rPr>
              <a:t> </a:t>
            </a:r>
            <a:r>
              <a:rPr lang="en-US" sz="1600" dirty="0" err="1">
                <a:solidFill>
                  <a:schemeClr val="bg1"/>
                </a:solidFill>
              </a:rPr>
              <a:t>timpul</a:t>
            </a:r>
            <a:r>
              <a:rPr lang="en-US" sz="1600" dirty="0">
                <a:solidFill>
                  <a:schemeClr val="bg1"/>
                </a:solidFill>
              </a:rPr>
              <a:t> </a:t>
            </a:r>
            <a:r>
              <a:rPr lang="en-US" sz="1600" dirty="0" err="1">
                <a:solidFill>
                  <a:schemeClr val="bg1"/>
                </a:solidFill>
              </a:rPr>
              <a:t>capturării</a:t>
            </a:r>
            <a:r>
              <a:rPr lang="en-US" sz="1600" dirty="0">
                <a:solidFill>
                  <a:schemeClr val="bg1"/>
                </a:solidFill>
              </a:rPr>
              <a:t>, de </a:t>
            </a:r>
            <a:r>
              <a:rPr lang="en-US" sz="1600" dirty="0" err="1">
                <a:solidFill>
                  <a:schemeClr val="bg1"/>
                </a:solidFill>
              </a:rPr>
              <a:t>focalizarea</a:t>
            </a:r>
            <a:r>
              <a:rPr lang="en-US" sz="1600" dirty="0">
                <a:solidFill>
                  <a:schemeClr val="bg1"/>
                </a:solidFill>
              </a:rPr>
              <a:t> </a:t>
            </a:r>
            <a:r>
              <a:rPr lang="en-US" sz="1600" dirty="0" err="1">
                <a:solidFill>
                  <a:schemeClr val="bg1"/>
                </a:solidFill>
              </a:rPr>
              <a:t>incorectă</a:t>
            </a:r>
            <a:r>
              <a:rPr lang="en-US" sz="1600" dirty="0">
                <a:solidFill>
                  <a:schemeClr val="bg1"/>
                </a:solidFill>
              </a:rPr>
              <a:t> </a:t>
            </a:r>
            <a:r>
              <a:rPr lang="en-US" sz="1600" dirty="0" err="1">
                <a:solidFill>
                  <a:schemeClr val="bg1"/>
                </a:solidFill>
              </a:rPr>
              <a:t>sau</a:t>
            </a:r>
            <a:r>
              <a:rPr lang="en-US" sz="1600" dirty="0">
                <a:solidFill>
                  <a:schemeClr val="bg1"/>
                </a:solidFill>
              </a:rPr>
              <a:t> de </a:t>
            </a:r>
            <a:r>
              <a:rPr lang="en-US" sz="1600" dirty="0" err="1">
                <a:solidFill>
                  <a:schemeClr val="bg1"/>
                </a:solidFill>
              </a:rPr>
              <a:t>alte</a:t>
            </a:r>
            <a:r>
              <a:rPr lang="en-US" sz="1600" dirty="0">
                <a:solidFill>
                  <a:schemeClr val="bg1"/>
                </a:solidFill>
              </a:rPr>
              <a:t> </a:t>
            </a:r>
            <a:r>
              <a:rPr lang="en-US" sz="1600" dirty="0" err="1">
                <a:solidFill>
                  <a:schemeClr val="bg1"/>
                </a:solidFill>
              </a:rPr>
              <a:t>efecte</a:t>
            </a:r>
            <a:r>
              <a:rPr lang="en-US" sz="1600" dirty="0">
                <a:solidFill>
                  <a:schemeClr val="bg1"/>
                </a:solidFill>
              </a:rPr>
              <a:t>. </a:t>
            </a:r>
            <a:r>
              <a:rPr lang="en-US" sz="1600" dirty="0" err="1">
                <a:solidFill>
                  <a:schemeClr val="bg1"/>
                </a:solidFill>
              </a:rPr>
              <a:t>Prin</a:t>
            </a:r>
            <a:r>
              <a:rPr lang="en-US" sz="1600" dirty="0">
                <a:solidFill>
                  <a:schemeClr val="bg1"/>
                </a:solidFill>
              </a:rPr>
              <a:t> </a:t>
            </a:r>
            <a:r>
              <a:rPr lang="en-US" sz="1600" dirty="0" err="1">
                <a:solidFill>
                  <a:schemeClr val="bg1"/>
                </a:solidFill>
              </a:rPr>
              <a:t>aplicarea</a:t>
            </a:r>
            <a:r>
              <a:rPr lang="en-US" sz="1600" dirty="0">
                <a:solidFill>
                  <a:schemeClr val="bg1"/>
                </a:solidFill>
              </a:rPr>
              <a:t> </a:t>
            </a:r>
            <a:r>
              <a:rPr lang="en-US" sz="1600" dirty="0" err="1" smtClean="0">
                <a:solidFill>
                  <a:schemeClr val="bg1"/>
                </a:solidFill>
              </a:rPr>
              <a:t>algoritmilor</a:t>
            </a:r>
            <a:r>
              <a:rPr lang="en-US" sz="1600" dirty="0" smtClean="0">
                <a:solidFill>
                  <a:schemeClr val="bg1"/>
                </a:solidFill>
              </a:rPr>
              <a:t> </a:t>
            </a:r>
            <a:r>
              <a:rPr lang="en-US" sz="1600" dirty="0">
                <a:solidFill>
                  <a:schemeClr val="bg1"/>
                </a:solidFill>
              </a:rPr>
              <a:t>din </a:t>
            </a:r>
            <a:r>
              <a:rPr lang="en-US" sz="1600" dirty="0" err="1">
                <a:solidFill>
                  <a:schemeClr val="bg1"/>
                </a:solidFill>
              </a:rPr>
              <a:t>acest</a:t>
            </a:r>
            <a:r>
              <a:rPr lang="en-US" sz="1600" dirty="0">
                <a:solidFill>
                  <a:schemeClr val="bg1"/>
                </a:solidFill>
              </a:rPr>
              <a:t> cod, se </a:t>
            </a:r>
            <a:r>
              <a:rPr lang="en-US" sz="1600" dirty="0" err="1">
                <a:solidFill>
                  <a:schemeClr val="bg1"/>
                </a:solidFill>
              </a:rPr>
              <a:t>încearcă</a:t>
            </a:r>
            <a:r>
              <a:rPr lang="en-US" sz="1600" dirty="0">
                <a:solidFill>
                  <a:schemeClr val="bg1"/>
                </a:solidFill>
              </a:rPr>
              <a:t> </a:t>
            </a:r>
            <a:r>
              <a:rPr lang="en-US" sz="1600" dirty="0" err="1">
                <a:solidFill>
                  <a:schemeClr val="bg1"/>
                </a:solidFill>
              </a:rPr>
              <a:t>refacerea</a:t>
            </a:r>
            <a:r>
              <a:rPr lang="en-US" sz="1600" dirty="0">
                <a:solidFill>
                  <a:schemeClr val="bg1"/>
                </a:solidFill>
              </a:rPr>
              <a:t> </a:t>
            </a:r>
            <a:r>
              <a:rPr lang="en-US" sz="1600" dirty="0" err="1">
                <a:solidFill>
                  <a:schemeClr val="bg1"/>
                </a:solidFill>
              </a:rPr>
              <a:t>aspectului</a:t>
            </a:r>
            <a:r>
              <a:rPr lang="en-US" sz="1600" dirty="0">
                <a:solidFill>
                  <a:schemeClr val="bg1"/>
                </a:solidFill>
              </a:rPr>
              <a:t> </a:t>
            </a:r>
            <a:r>
              <a:rPr lang="en-US" sz="1600" dirty="0" err="1">
                <a:solidFill>
                  <a:schemeClr val="bg1"/>
                </a:solidFill>
              </a:rPr>
              <a:t>clar</a:t>
            </a:r>
            <a:r>
              <a:rPr lang="en-US" sz="1600" dirty="0">
                <a:solidFill>
                  <a:schemeClr val="bg1"/>
                </a:solidFill>
              </a:rPr>
              <a:t> al </a:t>
            </a:r>
            <a:r>
              <a:rPr lang="en-US" sz="1600" dirty="0" err="1">
                <a:solidFill>
                  <a:schemeClr val="bg1"/>
                </a:solidFill>
              </a:rPr>
              <a:t>imaginii</a:t>
            </a:r>
            <a:r>
              <a:rPr lang="en-US" sz="1600" dirty="0">
                <a:solidFill>
                  <a:schemeClr val="bg1"/>
                </a:solidFill>
              </a:rPr>
              <a:t> </a:t>
            </a:r>
            <a:r>
              <a:rPr lang="en-US" sz="1600" dirty="0" err="1">
                <a:solidFill>
                  <a:schemeClr val="bg1"/>
                </a:solidFill>
              </a:rPr>
              <a:t>originale</a:t>
            </a:r>
            <a:r>
              <a:rPr lang="en-US" sz="1600" dirty="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r>
              <a:rPr lang="en-US" dirty="0" err="1" smtClean="0"/>
              <a:t>Descrierea</a:t>
            </a:r>
            <a:r>
              <a:rPr lang="en-US" dirty="0" smtClean="0"/>
              <a:t> </a:t>
            </a:r>
            <a:r>
              <a:rPr lang="en-US" dirty="0" err="1" smtClean="0"/>
              <a:t>aplicatiei</a:t>
            </a:r>
            <a:endParaRPr lang="en-US" dirty="0"/>
          </a:p>
        </p:txBody>
      </p:sp>
    </p:spTree>
    <p:extLst>
      <p:ext uri="{BB962C8B-B14F-4D97-AF65-F5344CB8AC3E}">
        <p14:creationId xmlns:p14="http://schemas.microsoft.com/office/powerpoint/2010/main" val="352222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520" y="0"/>
            <a:ext cx="5281480" cy="3498980"/>
          </a:xfrm>
          <a:prstGeom prst="rect">
            <a:avLst/>
          </a:prstGeom>
        </p:spPr>
      </p:pic>
      <p:sp>
        <p:nvSpPr>
          <p:cNvPr id="2" name="Title 1"/>
          <p:cNvSpPr>
            <a:spLocks noGrp="1"/>
          </p:cNvSpPr>
          <p:nvPr>
            <p:ph type="title"/>
          </p:nvPr>
        </p:nvSpPr>
        <p:spPr>
          <a:xfrm>
            <a:off x="0" y="2621902"/>
            <a:ext cx="7063273" cy="4142792"/>
          </a:xfrm>
        </p:spPr>
        <p:txBody>
          <a:bodyPr>
            <a:noAutofit/>
          </a:bodyPr>
          <a:lstStyle/>
          <a:p>
            <a:r>
              <a:rPr lang="en-US" sz="1400" b="1" dirty="0" err="1">
                <a:solidFill>
                  <a:schemeClr val="bg1"/>
                </a:solidFill>
                <a:latin typeface="Arial" panose="020B0604020202020204" pitchFamily="34" charset="0"/>
                <a:cs typeface="Arial" panose="020B0604020202020204" pitchFamily="34" charset="0"/>
              </a:rPr>
              <a:t>Fotografie</a:t>
            </a:r>
            <a:r>
              <a:rPr lang="en-US" sz="1400" b="1" dirty="0">
                <a:solidFill>
                  <a:schemeClr val="bg1"/>
                </a:solidFill>
                <a:latin typeface="Arial" panose="020B0604020202020204" pitchFamily="34" charset="0"/>
                <a:cs typeface="Arial" panose="020B0604020202020204" pitchFamily="34" charset="0"/>
              </a:rPr>
              <a:t> </a:t>
            </a:r>
            <a:r>
              <a:rPr lang="en-US" sz="1400" b="1" dirty="0" err="1">
                <a:solidFill>
                  <a:schemeClr val="bg1"/>
                </a:solidFill>
                <a:latin typeface="Arial" panose="020B0604020202020204" pitchFamily="34" charset="0"/>
                <a:cs typeface="Arial" panose="020B0604020202020204" pitchFamily="34" charset="0"/>
              </a:rPr>
              <a:t>și</a:t>
            </a:r>
            <a:r>
              <a:rPr lang="en-US" sz="1400" b="1" dirty="0">
                <a:solidFill>
                  <a:schemeClr val="bg1"/>
                </a:solidFill>
                <a:latin typeface="Arial" panose="020B0604020202020204" pitchFamily="34" charset="0"/>
                <a:cs typeface="Arial" panose="020B0604020202020204" pitchFamily="34" charset="0"/>
              </a:rPr>
              <a:t> </a:t>
            </a:r>
            <a:r>
              <a:rPr lang="en-US" sz="1400" b="1" dirty="0" err="1">
                <a:solidFill>
                  <a:schemeClr val="bg1"/>
                </a:solidFill>
                <a:latin typeface="Arial" panose="020B0604020202020204" pitchFamily="34" charset="0"/>
                <a:cs typeface="Arial" panose="020B0604020202020204" pitchFamily="34" charset="0"/>
              </a:rPr>
              <a:t>Filmare</a:t>
            </a:r>
            <a:r>
              <a:rPr lang="en-US" sz="1400" b="1" dirty="0">
                <a:solidFill>
                  <a:schemeClr val="bg1"/>
                </a:solidFill>
                <a:latin typeface="Arial" panose="020B0604020202020204" pitchFamily="34" charset="0"/>
                <a:cs typeface="Arial" panose="020B0604020202020204" pitchFamily="34" charset="0"/>
              </a:rPr>
              <a:t> </a:t>
            </a:r>
            <a:r>
              <a:rPr lang="en-US" sz="1400" b="1" dirty="0" err="1">
                <a:solidFill>
                  <a:schemeClr val="bg1"/>
                </a:solidFill>
                <a:latin typeface="Arial" panose="020B0604020202020204" pitchFamily="34" charset="0"/>
                <a:cs typeface="Arial" panose="020B0604020202020204" pitchFamily="34" charset="0"/>
              </a:rPr>
              <a:t>Profesională</a:t>
            </a:r>
            <a:r>
              <a:rPr lang="en-US" sz="1400" b="1"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Fotografii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și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cameramani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profesioniști</a:t>
            </a:r>
            <a:r>
              <a:rPr lang="en-US" sz="1400" dirty="0">
                <a:solidFill>
                  <a:schemeClr val="bg1"/>
                </a:solidFill>
                <a:latin typeface="Arial" panose="020B0604020202020204" pitchFamily="34" charset="0"/>
                <a:cs typeface="Arial" panose="020B0604020202020204" pitchFamily="34" charset="0"/>
              </a:rPr>
              <a:t> pot </a:t>
            </a:r>
            <a:r>
              <a:rPr lang="en-US" sz="1400" dirty="0" err="1">
                <a:solidFill>
                  <a:schemeClr val="bg1"/>
                </a:solidFill>
                <a:latin typeface="Arial" panose="020B0604020202020204" pitchFamily="34" charset="0"/>
                <a:cs typeface="Arial" panose="020B0604020202020204" pitchFamily="34" charset="0"/>
              </a:rPr>
              <a:t>folosi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astfel</a:t>
            </a:r>
            <a:r>
              <a:rPr lang="en-US" sz="1400" dirty="0">
                <a:solidFill>
                  <a:schemeClr val="bg1"/>
                </a:solidFill>
                <a:latin typeface="Arial" panose="020B0604020202020204" pitchFamily="34" charset="0"/>
                <a:cs typeface="Arial" panose="020B0604020202020204" pitchFamily="34" charset="0"/>
              </a:rPr>
              <a:t> de </a:t>
            </a:r>
            <a:r>
              <a:rPr lang="en-US" sz="1400" dirty="0" err="1">
                <a:solidFill>
                  <a:schemeClr val="bg1"/>
                </a:solidFill>
                <a:latin typeface="Arial" panose="020B0604020202020204" pitchFamily="34" charset="0"/>
                <a:cs typeface="Arial" panose="020B0604020202020204" pitchFamily="34" charset="0"/>
              </a:rPr>
              <a:t>algoritmi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pentru</a:t>
            </a:r>
            <a:r>
              <a:rPr lang="en-US" sz="1400" dirty="0">
                <a:solidFill>
                  <a:schemeClr val="bg1"/>
                </a:solidFill>
                <a:latin typeface="Arial" panose="020B0604020202020204" pitchFamily="34" charset="0"/>
                <a:cs typeface="Arial" panose="020B0604020202020204" pitchFamily="34" charset="0"/>
              </a:rPr>
              <a:t> a </a:t>
            </a:r>
            <a:r>
              <a:rPr lang="en-US" sz="1400" dirty="0" err="1">
                <a:solidFill>
                  <a:schemeClr val="bg1"/>
                </a:solidFill>
                <a:latin typeface="Arial" panose="020B0604020202020204" pitchFamily="34" charset="0"/>
                <a:cs typeface="Arial" panose="020B0604020202020204" pitchFamily="34" charset="0"/>
              </a:rPr>
              <a:t>îmbunătăți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calitatea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imaginilor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și</a:t>
            </a:r>
            <a:r>
              <a:rPr lang="en-US" sz="1400" dirty="0">
                <a:solidFill>
                  <a:schemeClr val="bg1"/>
                </a:solidFill>
                <a:latin typeface="Arial" panose="020B0604020202020204" pitchFamily="34" charset="0"/>
                <a:cs typeface="Arial" panose="020B0604020202020204" pitchFamily="34" charset="0"/>
              </a:rPr>
              <a:t> a </a:t>
            </a:r>
            <a:r>
              <a:rPr lang="en-US" sz="1400" dirty="0" err="1">
                <a:solidFill>
                  <a:schemeClr val="bg1"/>
                </a:solidFill>
                <a:latin typeface="Arial" panose="020B0604020202020204" pitchFamily="34" charset="0"/>
                <a:cs typeface="Arial" panose="020B0604020202020204" pitchFamily="34" charset="0"/>
              </a:rPr>
              <a:t>filmelor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eliminând</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efectele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nedorite</a:t>
            </a:r>
            <a:r>
              <a:rPr lang="en-US" sz="1400" dirty="0">
                <a:solidFill>
                  <a:schemeClr val="bg1"/>
                </a:solidFill>
                <a:latin typeface="Arial" panose="020B0604020202020204" pitchFamily="34" charset="0"/>
                <a:cs typeface="Arial" panose="020B0604020202020204" pitchFamily="34" charset="0"/>
              </a:rPr>
              <a:t> de blur.</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b="1" dirty="0" err="1">
                <a:solidFill>
                  <a:schemeClr val="bg1"/>
                </a:solidFill>
                <a:latin typeface="Arial" panose="020B0604020202020204" pitchFamily="34" charset="0"/>
                <a:cs typeface="Arial" panose="020B0604020202020204" pitchFamily="34" charset="0"/>
              </a:rPr>
              <a:t>Medicină</a:t>
            </a:r>
            <a:r>
              <a:rPr lang="en-US" sz="1400" b="1"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În</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domeniul</a:t>
            </a:r>
            <a:r>
              <a:rPr lang="en-US" sz="1400" dirty="0">
                <a:solidFill>
                  <a:schemeClr val="bg1"/>
                </a:solidFill>
                <a:latin typeface="Arial" panose="020B0604020202020204" pitchFamily="34" charset="0"/>
                <a:cs typeface="Arial" panose="020B0604020202020204" pitchFamily="34" charset="0"/>
              </a:rPr>
              <a:t> medical, </a:t>
            </a:r>
            <a:r>
              <a:rPr lang="en-US" sz="1400" dirty="0" err="1">
                <a:solidFill>
                  <a:schemeClr val="bg1"/>
                </a:solidFill>
                <a:latin typeface="Arial" panose="020B0604020202020204" pitchFamily="34" charset="0"/>
                <a:cs typeface="Arial" panose="020B0604020202020204" pitchFamily="34" charset="0"/>
              </a:rPr>
              <a:t>imagistică</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medicală</a:t>
            </a:r>
            <a:r>
              <a:rPr lang="en-US" sz="1400" dirty="0">
                <a:solidFill>
                  <a:schemeClr val="bg1"/>
                </a:solidFill>
                <a:latin typeface="Arial" panose="020B0604020202020204" pitchFamily="34" charset="0"/>
                <a:cs typeface="Arial" panose="020B0604020202020204" pitchFamily="34" charset="0"/>
              </a:rPr>
              <a:t>, cum </a:t>
            </a:r>
            <a:r>
              <a:rPr lang="en-US" sz="1400" dirty="0" err="1">
                <a:solidFill>
                  <a:schemeClr val="bg1"/>
                </a:solidFill>
                <a:latin typeface="Arial" panose="020B0604020202020204" pitchFamily="34" charset="0"/>
                <a:cs typeface="Arial" panose="020B0604020202020204" pitchFamily="34" charset="0"/>
              </a:rPr>
              <a:t>ar</a:t>
            </a:r>
            <a:r>
              <a:rPr lang="en-US" sz="1400" dirty="0">
                <a:solidFill>
                  <a:schemeClr val="bg1"/>
                </a:solidFill>
                <a:latin typeface="Arial" panose="020B0604020202020204" pitchFamily="34" charset="0"/>
                <a:cs typeface="Arial" panose="020B0604020202020204" pitchFamily="34" charset="0"/>
              </a:rPr>
              <a:t> fi </a:t>
            </a:r>
            <a:r>
              <a:rPr lang="en-US" sz="1400" dirty="0" err="1">
                <a:solidFill>
                  <a:schemeClr val="bg1"/>
                </a:solidFill>
                <a:latin typeface="Arial" panose="020B0604020202020204" pitchFamily="34" charset="0"/>
                <a:cs typeface="Arial" panose="020B0604020202020204" pitchFamily="34" charset="0"/>
              </a:rPr>
              <a:t>imaginile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radiografice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sau</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cele</a:t>
            </a:r>
            <a:r>
              <a:rPr lang="en-US" sz="1400" dirty="0">
                <a:solidFill>
                  <a:schemeClr val="bg1"/>
                </a:solidFill>
                <a:latin typeface="Arial" panose="020B0604020202020204" pitchFamily="34" charset="0"/>
                <a:cs typeface="Arial" panose="020B0604020202020204" pitchFamily="34" charset="0"/>
              </a:rPr>
              <a:t> din </a:t>
            </a:r>
            <a:r>
              <a:rPr lang="en-US" sz="1400" dirty="0" err="1">
                <a:solidFill>
                  <a:schemeClr val="bg1"/>
                </a:solidFill>
                <a:latin typeface="Arial" panose="020B0604020202020204" pitchFamily="34" charset="0"/>
                <a:cs typeface="Arial" panose="020B0604020202020204" pitchFamily="34" charset="0"/>
              </a:rPr>
              <a:t>microscop</a:t>
            </a:r>
            <a:r>
              <a:rPr lang="en-US" sz="1400" dirty="0">
                <a:solidFill>
                  <a:schemeClr val="bg1"/>
                </a:solidFill>
                <a:latin typeface="Arial" panose="020B0604020202020204" pitchFamily="34" charset="0"/>
                <a:cs typeface="Arial" panose="020B0604020202020204" pitchFamily="34" charset="0"/>
              </a:rPr>
              <a:t>, pot fi </a:t>
            </a:r>
            <a:r>
              <a:rPr lang="en-US" sz="1400" dirty="0" err="1">
                <a:solidFill>
                  <a:schemeClr val="bg1"/>
                </a:solidFill>
                <a:latin typeface="Arial" panose="020B0604020202020204" pitchFamily="34" charset="0"/>
                <a:cs typeface="Arial" panose="020B0604020202020204" pitchFamily="34" charset="0"/>
              </a:rPr>
              <a:t>afectate</a:t>
            </a:r>
            <a:r>
              <a:rPr lang="en-US" sz="1400" dirty="0">
                <a:solidFill>
                  <a:schemeClr val="bg1"/>
                </a:solidFill>
                <a:latin typeface="Arial" panose="020B0604020202020204" pitchFamily="34" charset="0"/>
                <a:cs typeface="Arial" panose="020B0604020202020204" pitchFamily="34" charset="0"/>
              </a:rPr>
              <a:t> de blur. </a:t>
            </a:r>
            <a:r>
              <a:rPr lang="en-US" sz="1400" dirty="0" err="1">
                <a:solidFill>
                  <a:schemeClr val="bg1"/>
                </a:solidFill>
                <a:latin typeface="Arial" panose="020B0604020202020204" pitchFamily="34" charset="0"/>
                <a:cs typeface="Arial" panose="020B0604020202020204" pitchFamily="34" charset="0"/>
              </a:rPr>
              <a:t>Deblurarea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acestor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poate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ajuta</a:t>
            </a:r>
            <a:r>
              <a:rPr lang="en-US" sz="1400" dirty="0">
                <a:solidFill>
                  <a:schemeClr val="bg1"/>
                </a:solidFill>
                <a:latin typeface="Arial" panose="020B0604020202020204" pitchFamily="34" charset="0"/>
                <a:cs typeface="Arial" panose="020B0604020202020204" pitchFamily="34" charset="0"/>
              </a:rPr>
              <a:t> la </a:t>
            </a:r>
            <a:r>
              <a:rPr lang="en-US" sz="1400" dirty="0" err="1">
                <a:solidFill>
                  <a:schemeClr val="bg1"/>
                </a:solidFill>
                <a:latin typeface="Arial" panose="020B0604020202020204" pitchFamily="34" charset="0"/>
                <a:cs typeface="Arial" panose="020B0604020202020204" pitchFamily="34" charset="0"/>
              </a:rPr>
              <a:t>diagnosticarea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corectă</a:t>
            </a:r>
            <a:r>
              <a:rPr lang="en-US" sz="1400" dirty="0">
                <a:solidFill>
                  <a:schemeClr val="bg1"/>
                </a:solidFill>
                <a:latin typeface="Arial" panose="020B0604020202020204" pitchFamily="34" charset="0"/>
                <a:cs typeface="Arial" panose="020B0604020202020204" pitchFamily="34" charset="0"/>
              </a:rPr>
              <a:t> a </a:t>
            </a:r>
            <a:r>
              <a:rPr lang="en-US" sz="1400" dirty="0" err="1">
                <a:solidFill>
                  <a:schemeClr val="bg1"/>
                </a:solidFill>
                <a:latin typeface="Arial" panose="020B0604020202020204" pitchFamily="34" charset="0"/>
                <a:cs typeface="Arial" panose="020B0604020202020204" pitchFamily="34" charset="0"/>
              </a:rPr>
              <a:t>afecțiunilor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sau</a:t>
            </a:r>
            <a:r>
              <a:rPr lang="en-US" sz="1400" dirty="0">
                <a:solidFill>
                  <a:schemeClr val="bg1"/>
                </a:solidFill>
                <a:latin typeface="Arial" panose="020B0604020202020204" pitchFamily="34" charset="0"/>
                <a:cs typeface="Arial" panose="020B0604020202020204" pitchFamily="34" charset="0"/>
              </a:rPr>
              <a:t> la </a:t>
            </a:r>
            <a:r>
              <a:rPr lang="en-US" sz="1400" dirty="0" err="1">
                <a:solidFill>
                  <a:schemeClr val="bg1"/>
                </a:solidFill>
                <a:latin typeface="Arial" panose="020B0604020202020204" pitchFamily="34" charset="0"/>
                <a:cs typeface="Arial" panose="020B0604020202020204" pitchFamily="34" charset="0"/>
              </a:rPr>
              <a:t>analiza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detaliată</a:t>
            </a:r>
            <a:r>
              <a:rPr lang="en-US" sz="1400" dirty="0">
                <a:solidFill>
                  <a:schemeClr val="bg1"/>
                </a:solidFill>
                <a:latin typeface="Arial" panose="020B0604020202020204" pitchFamily="34" charset="0"/>
                <a:cs typeface="Arial" panose="020B0604020202020204" pitchFamily="34" charset="0"/>
              </a:rPr>
              <a:t> a </a:t>
            </a:r>
            <a:r>
              <a:rPr lang="en-US" sz="1400" dirty="0" err="1">
                <a:solidFill>
                  <a:schemeClr val="bg1"/>
                </a:solidFill>
                <a:latin typeface="Arial" panose="020B0604020202020204" pitchFamily="34" charset="0"/>
                <a:cs typeface="Arial" panose="020B0604020202020204" pitchFamily="34" charset="0"/>
              </a:rPr>
              <a:t>țesuturilor</a:t>
            </a:r>
            <a:r>
              <a:rPr lang="en-US" sz="1400" dirty="0">
                <a:solidFill>
                  <a:schemeClr val="bg1"/>
                </a:solidFill>
                <a:latin typeface="Arial" panose="020B0604020202020204" pitchFamily="34" charset="0"/>
                <a:cs typeface="Arial" panose="020B0604020202020204" pitchFamily="34" charset="0"/>
              </a:rPr>
              <a:t>.</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b="1" dirty="0" err="1">
                <a:solidFill>
                  <a:schemeClr val="bg1"/>
                </a:solidFill>
                <a:latin typeface="Arial" panose="020B0604020202020204" pitchFamily="34" charset="0"/>
                <a:cs typeface="Arial" panose="020B0604020202020204" pitchFamily="34" charset="0"/>
              </a:rPr>
              <a:t>Supraveghere</a:t>
            </a:r>
            <a:r>
              <a:rPr lang="en-US" sz="1400" b="1" dirty="0">
                <a:solidFill>
                  <a:schemeClr val="bg1"/>
                </a:solidFill>
                <a:latin typeface="Arial" panose="020B0604020202020204" pitchFamily="34" charset="0"/>
                <a:cs typeface="Arial" panose="020B0604020202020204" pitchFamily="34" charset="0"/>
              </a:rPr>
              <a:t> </a:t>
            </a:r>
            <a:r>
              <a:rPr lang="en-US" sz="1400" b="1" dirty="0" err="1">
                <a:solidFill>
                  <a:schemeClr val="bg1"/>
                </a:solidFill>
                <a:latin typeface="Arial" panose="020B0604020202020204" pitchFamily="34" charset="0"/>
                <a:cs typeface="Arial" panose="020B0604020202020204" pitchFamily="34" charset="0"/>
              </a:rPr>
              <a:t>și</a:t>
            </a:r>
            <a:r>
              <a:rPr lang="en-US" sz="1400" b="1" dirty="0">
                <a:solidFill>
                  <a:schemeClr val="bg1"/>
                </a:solidFill>
                <a:latin typeface="Arial" panose="020B0604020202020204" pitchFamily="34" charset="0"/>
                <a:cs typeface="Arial" panose="020B0604020202020204" pitchFamily="34" charset="0"/>
              </a:rPr>
              <a:t> Securitate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Imaginile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capturate</a:t>
            </a:r>
            <a:r>
              <a:rPr lang="en-US" sz="1400" dirty="0">
                <a:solidFill>
                  <a:schemeClr val="bg1"/>
                </a:solidFill>
                <a:latin typeface="Arial" panose="020B0604020202020204" pitchFamily="34" charset="0"/>
                <a:cs typeface="Arial" panose="020B0604020202020204" pitchFamily="34" charset="0"/>
              </a:rPr>
              <a:t> de </a:t>
            </a:r>
            <a:r>
              <a:rPr lang="en-US" sz="1400" dirty="0" err="1">
                <a:solidFill>
                  <a:schemeClr val="bg1"/>
                </a:solidFill>
                <a:latin typeface="Arial" panose="020B0604020202020204" pitchFamily="34" charset="0"/>
                <a:cs typeface="Arial" panose="020B0604020202020204" pitchFamily="34" charset="0"/>
              </a:rPr>
              <a:t>camerele</a:t>
            </a:r>
            <a:r>
              <a:rPr lang="en-US" sz="1400" dirty="0">
                <a:solidFill>
                  <a:schemeClr val="bg1"/>
                </a:solidFill>
                <a:latin typeface="Arial" panose="020B0604020202020204" pitchFamily="34" charset="0"/>
                <a:cs typeface="Arial" panose="020B0604020202020204" pitchFamily="34" charset="0"/>
              </a:rPr>
              <a:t> de </a:t>
            </a:r>
            <a:r>
              <a:rPr lang="en-US" sz="1400" dirty="0" err="1">
                <a:solidFill>
                  <a:schemeClr val="bg1"/>
                </a:solidFill>
                <a:latin typeface="Arial" panose="020B0604020202020204" pitchFamily="34" charset="0"/>
                <a:cs typeface="Arial" panose="020B0604020202020204" pitchFamily="34" charset="0"/>
              </a:rPr>
              <a:t>supraveghere</a:t>
            </a:r>
            <a:r>
              <a:rPr lang="en-US" sz="1400" dirty="0">
                <a:solidFill>
                  <a:schemeClr val="bg1"/>
                </a:solidFill>
                <a:latin typeface="Arial" panose="020B0604020202020204" pitchFamily="34" charset="0"/>
                <a:cs typeface="Arial" panose="020B0604020202020204" pitchFamily="34" charset="0"/>
              </a:rPr>
              <a:t> pot fi </a:t>
            </a:r>
            <a:r>
              <a:rPr lang="en-US" sz="1400" dirty="0" err="1">
                <a:solidFill>
                  <a:schemeClr val="bg1"/>
                </a:solidFill>
                <a:latin typeface="Arial" panose="020B0604020202020204" pitchFamily="34" charset="0"/>
                <a:cs typeface="Arial" panose="020B0604020202020204" pitchFamily="34" charset="0"/>
              </a:rPr>
              <a:t>afectate</a:t>
            </a:r>
            <a:r>
              <a:rPr lang="en-US" sz="1400" dirty="0">
                <a:solidFill>
                  <a:schemeClr val="bg1"/>
                </a:solidFill>
                <a:latin typeface="Arial" panose="020B0604020202020204" pitchFamily="34" charset="0"/>
                <a:cs typeface="Arial" panose="020B0604020202020204" pitchFamily="34" charset="0"/>
              </a:rPr>
              <a:t> de </a:t>
            </a:r>
            <a:r>
              <a:rPr lang="en-US" sz="1400" dirty="0" err="1">
                <a:solidFill>
                  <a:schemeClr val="bg1"/>
                </a:solidFill>
                <a:latin typeface="Arial" panose="020B0604020202020204" pitchFamily="34" charset="0"/>
                <a:cs typeface="Arial" panose="020B0604020202020204" pitchFamily="34" charset="0"/>
              </a:rPr>
              <a:t>mișcarea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obiectelor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sau</a:t>
            </a:r>
            <a:r>
              <a:rPr lang="en-US" sz="1400" dirty="0">
                <a:solidFill>
                  <a:schemeClr val="bg1"/>
                </a:solidFill>
                <a:latin typeface="Arial" panose="020B0604020202020204" pitchFamily="34" charset="0"/>
                <a:cs typeface="Arial" panose="020B0604020202020204" pitchFamily="34" charset="0"/>
              </a:rPr>
              <a:t> a </a:t>
            </a:r>
            <a:r>
              <a:rPr lang="en-US" sz="1400" dirty="0" err="1">
                <a:solidFill>
                  <a:schemeClr val="bg1"/>
                </a:solidFill>
                <a:latin typeface="Arial" panose="020B0604020202020204" pitchFamily="34" charset="0"/>
                <a:cs typeface="Arial" panose="020B0604020202020204" pitchFamily="34" charset="0"/>
              </a:rPr>
              <a:t>camerei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Deblurarea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acestora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poate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îmbunătăți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calitatea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imaginilor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și</a:t>
            </a:r>
            <a:r>
              <a:rPr lang="en-US" sz="1400" dirty="0">
                <a:solidFill>
                  <a:schemeClr val="bg1"/>
                </a:solidFill>
                <a:latin typeface="Arial" panose="020B0604020202020204" pitchFamily="34" charset="0"/>
                <a:cs typeface="Arial" panose="020B0604020202020204" pitchFamily="34" charset="0"/>
              </a:rPr>
              <a:t>, implicit, </a:t>
            </a:r>
            <a:r>
              <a:rPr lang="en-US" sz="1400" dirty="0" err="1">
                <a:solidFill>
                  <a:schemeClr val="bg1"/>
                </a:solidFill>
                <a:latin typeface="Arial" panose="020B0604020202020204" pitchFamily="34" charset="0"/>
                <a:cs typeface="Arial" panose="020B0604020202020204" pitchFamily="34" charset="0"/>
              </a:rPr>
              <a:t>capacitatea</a:t>
            </a:r>
            <a:r>
              <a:rPr lang="en-US" sz="1400" dirty="0">
                <a:solidFill>
                  <a:schemeClr val="bg1"/>
                </a:solidFill>
                <a:latin typeface="Arial" panose="020B0604020202020204" pitchFamily="34" charset="0"/>
                <a:cs typeface="Arial" panose="020B0604020202020204" pitchFamily="34" charset="0"/>
              </a:rPr>
              <a:t> de </a:t>
            </a:r>
            <a:r>
              <a:rPr lang="en-US" sz="1400" dirty="0" err="1">
                <a:solidFill>
                  <a:schemeClr val="bg1"/>
                </a:solidFill>
                <a:latin typeface="Arial" panose="020B0604020202020204" pitchFamily="34" charset="0"/>
                <a:cs typeface="Arial" panose="020B0604020202020204" pitchFamily="34" charset="0"/>
              </a:rPr>
              <a:t>identificare</a:t>
            </a:r>
            <a:r>
              <a:rPr lang="en-US" sz="1400" dirty="0">
                <a:solidFill>
                  <a:schemeClr val="bg1"/>
                </a:solidFill>
                <a:latin typeface="Arial" panose="020B0604020202020204" pitchFamily="34" charset="0"/>
                <a:cs typeface="Arial" panose="020B0604020202020204" pitchFamily="34" charset="0"/>
              </a:rPr>
              <a:t> a </a:t>
            </a:r>
            <a:r>
              <a:rPr lang="en-US" sz="1400" dirty="0" err="1">
                <a:solidFill>
                  <a:schemeClr val="bg1"/>
                </a:solidFill>
                <a:latin typeface="Arial" panose="020B0604020202020204" pitchFamily="34" charset="0"/>
                <a:cs typeface="Arial" panose="020B0604020202020204" pitchFamily="34" charset="0"/>
              </a:rPr>
              <a:t>obiectelor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și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persoanelor</a:t>
            </a:r>
            <a:r>
              <a:rPr lang="en-US" sz="1400" dirty="0">
                <a:solidFill>
                  <a:schemeClr val="bg1"/>
                </a:solidFill>
                <a:latin typeface="Arial" panose="020B0604020202020204" pitchFamily="34" charset="0"/>
                <a:cs typeface="Arial" panose="020B0604020202020204" pitchFamily="34" charset="0"/>
              </a:rPr>
              <a:t>.</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endParaRPr lang="en-US" sz="1400"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4212" y="685800"/>
            <a:ext cx="8534400" cy="1646853"/>
          </a:xfrm>
        </p:spPr>
        <p:txBody>
          <a:bodyPr>
            <a:normAutofit/>
          </a:bodyPr>
          <a:lstStyle/>
          <a:p>
            <a:r>
              <a:rPr lang="ro-RO" sz="3600" dirty="0" smtClean="0"/>
              <a:t>Ajută in domenii precum</a:t>
            </a: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2215" y="3564294"/>
            <a:ext cx="2845426" cy="3200400"/>
          </a:xfrm>
          <a:prstGeom prst="rect">
            <a:avLst/>
          </a:prstGeom>
        </p:spPr>
      </p:pic>
    </p:spTree>
    <p:extLst>
      <p:ext uri="{BB962C8B-B14F-4D97-AF65-F5344CB8AC3E}">
        <p14:creationId xmlns:p14="http://schemas.microsoft.com/office/powerpoint/2010/main" val="1600350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47257"/>
            <a:ext cx="8534400" cy="4208106"/>
          </a:xfrm>
        </p:spPr>
        <p:txBody>
          <a:bodyPr>
            <a:normAutofit fontScale="90000"/>
          </a:bodyPr>
          <a:lstStyle/>
          <a:p>
            <a:r>
              <a:rPr lang="ro-RO" sz="1400" dirty="0" smtClean="0">
                <a:solidFill>
                  <a:schemeClr val="bg1"/>
                </a:solidFill>
                <a:latin typeface="Arial" panose="020B0604020202020204" pitchFamily="34" charset="0"/>
                <a:cs typeface="Arial" panose="020B0604020202020204" pitchFamily="34" charset="0"/>
              </a:rPr>
              <a:t/>
            </a:r>
            <a:br>
              <a:rPr lang="ro-RO" sz="1400" dirty="0" smtClean="0">
                <a:solidFill>
                  <a:schemeClr val="bg1"/>
                </a:solidFill>
                <a:latin typeface="Arial" panose="020B0604020202020204" pitchFamily="34" charset="0"/>
                <a:cs typeface="Arial" panose="020B0604020202020204" pitchFamily="34" charset="0"/>
              </a:rPr>
            </a:br>
            <a:r>
              <a:rPr lang="ro-RO" sz="1400" dirty="0">
                <a:solidFill>
                  <a:schemeClr val="bg1"/>
                </a:solidFill>
                <a:latin typeface="Arial" panose="020B0604020202020204" pitchFamily="34" charset="0"/>
                <a:cs typeface="Arial" panose="020B0604020202020204" pitchFamily="34" charset="0"/>
              </a:rPr>
              <a:t/>
            </a:r>
            <a:br>
              <a:rPr lang="ro-RO" sz="1400" dirty="0">
                <a:solidFill>
                  <a:schemeClr val="bg1"/>
                </a:solidFill>
                <a:latin typeface="Arial" panose="020B0604020202020204" pitchFamily="34" charset="0"/>
                <a:cs typeface="Arial" panose="020B0604020202020204" pitchFamily="34" charset="0"/>
              </a:rPr>
            </a:br>
            <a:r>
              <a:rPr lang="ro-RO" sz="1400" b="1" dirty="0" smtClean="0">
                <a:solidFill>
                  <a:schemeClr val="bg1"/>
                </a:solidFill>
                <a:latin typeface="Arial" panose="020B0604020202020204" pitchFamily="34" charset="0"/>
                <a:cs typeface="Arial" panose="020B0604020202020204" pitchFamily="34" charset="0"/>
              </a:rPr>
              <a:t>Funcția obiectiv</a:t>
            </a:r>
            <a:r>
              <a:rPr lang="en-US" sz="1400" b="1" dirty="0" smtClean="0">
                <a:solidFill>
                  <a:schemeClr val="bg1"/>
                </a:solidFill>
                <a:latin typeface="Arial" panose="020B0604020202020204" pitchFamily="34" charset="0"/>
                <a:cs typeface="Arial" panose="020B0604020202020204" pitchFamily="34" charset="0"/>
              </a:rPr>
              <a:t> </a:t>
            </a:r>
            <a:r>
              <a:rPr lang="en-US" sz="1400" b="1" dirty="0" smtClean="0">
                <a:solidFill>
                  <a:schemeClr val="bg1"/>
                </a:solidFill>
                <a:latin typeface="Arial" panose="020B0604020202020204" pitchFamily="34" charset="0"/>
                <a:cs typeface="Arial" panose="020B0604020202020204" pitchFamily="34" charset="0"/>
              </a:rPr>
              <a:t>:</a:t>
            </a:r>
            <a:r>
              <a:rPr lang="ro-RO" sz="1400" dirty="0">
                <a:solidFill>
                  <a:schemeClr val="bg1"/>
                </a:solidFill>
                <a:latin typeface="Arial" panose="020B0604020202020204" pitchFamily="34" charset="0"/>
                <a:cs typeface="Arial" panose="020B0604020202020204" pitchFamily="34" charset="0"/>
              </a:rPr>
              <a:t/>
            </a:r>
            <a:br>
              <a:rPr lang="ro-RO" sz="1400" dirty="0">
                <a:solidFill>
                  <a:schemeClr val="bg1"/>
                </a:solidFill>
                <a:latin typeface="Arial" panose="020B0604020202020204" pitchFamily="34" charset="0"/>
                <a:cs typeface="Arial" panose="020B0604020202020204" pitchFamily="34" charset="0"/>
              </a:rPr>
            </a:br>
            <a:r>
              <a:rPr lang="ro-RO" sz="1400" dirty="0" smtClean="0">
                <a:solidFill>
                  <a:schemeClr val="bg1"/>
                </a:solidFill>
              </a:rPr>
              <a:t/>
            </a:r>
            <a:br>
              <a:rPr lang="ro-RO" sz="1400" dirty="0" smtClean="0">
                <a:solidFill>
                  <a:schemeClr val="bg1"/>
                </a:solidFill>
              </a:rPr>
            </a:br>
            <a:r>
              <a:rPr lang="en-US" sz="1400" dirty="0" err="1">
                <a:solidFill>
                  <a:schemeClr val="bg1"/>
                </a:solidFill>
                <a:latin typeface="Arial" panose="020B0604020202020204" pitchFamily="34" charset="0"/>
                <a:cs typeface="Arial" panose="020B0604020202020204" pitchFamily="34" charset="0"/>
              </a:rPr>
              <a:t>Această</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funcție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obiectiv</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calculează</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pătratul</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diferenței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dintre</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blurată</a:t>
            </a:r>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𝑦 </a:t>
            </a:r>
            <a:r>
              <a:rPr lang="en-US" sz="1400" dirty="0" err="1">
                <a:solidFill>
                  <a:schemeClr val="bg1"/>
                </a:solidFill>
                <a:latin typeface="Arial" panose="020B0604020202020204" pitchFamily="34" charset="0"/>
                <a:cs typeface="Arial" panose="020B0604020202020204" pitchFamily="34" charset="0"/>
              </a:rPr>
              <a:t>și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obținută</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prin</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aplicarea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operatorului</a:t>
            </a:r>
            <a:r>
              <a:rPr lang="en-US" sz="1400" dirty="0">
                <a:solidFill>
                  <a:schemeClr val="bg1"/>
                </a:solidFill>
                <a:latin typeface="Arial" panose="020B0604020202020204" pitchFamily="34" charset="0"/>
                <a:cs typeface="Arial" panose="020B0604020202020204" pitchFamily="34" charset="0"/>
              </a:rPr>
              <a:t> de </a:t>
            </a:r>
            <a:r>
              <a:rPr lang="en-US" sz="1400" dirty="0" err="1">
                <a:solidFill>
                  <a:schemeClr val="bg1"/>
                </a:solidFill>
                <a:latin typeface="Arial" panose="020B0604020202020204" pitchFamily="34" charset="0"/>
                <a:cs typeface="Arial" panose="020B0604020202020204" pitchFamily="34" charset="0"/>
              </a:rPr>
              <a:t>blurare</a:t>
            </a:r>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𝐻 </a:t>
            </a:r>
            <a:r>
              <a:rPr lang="en-US" sz="1400" dirty="0" err="1">
                <a:solidFill>
                  <a:schemeClr val="bg1"/>
                </a:solidFill>
                <a:latin typeface="Arial" panose="020B0604020202020204" pitchFamily="34" charset="0"/>
                <a:cs typeface="Arial" panose="020B0604020202020204" pitchFamily="34" charset="0"/>
              </a:rPr>
              <a:t>asupra</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imaginii</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deblurate</a:t>
            </a:r>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𝑥</a:t>
            </a:r>
            <a:r>
              <a:rPr lang="ro-RO" sz="1400" i="1"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măsurată</a:t>
            </a:r>
            <a:r>
              <a:rPr lang="en-US" sz="1400" dirty="0">
                <a:solidFill>
                  <a:schemeClr val="bg1"/>
                </a:solidFill>
                <a:latin typeface="Arial" panose="020B0604020202020204" pitchFamily="34" charset="0"/>
                <a:cs typeface="Arial" panose="020B0604020202020204" pitchFamily="34" charset="0"/>
              </a:rPr>
              <a:t> cu </a:t>
            </a:r>
            <a:r>
              <a:rPr lang="en-US" sz="1400" dirty="0" err="1">
                <a:solidFill>
                  <a:schemeClr val="bg1"/>
                </a:solidFill>
                <a:latin typeface="Arial" panose="020B0604020202020204" pitchFamily="34" charset="0"/>
                <a:cs typeface="Arial" panose="020B0604020202020204" pitchFamily="34" charset="0"/>
              </a:rPr>
              <a:t>norma</a:t>
            </a:r>
            <a:r>
              <a:rPr lang="ro-RO" sz="1400" dirty="0">
                <a:solidFill>
                  <a:schemeClr val="bg1"/>
                </a:solidFill>
              </a:rPr>
              <a:t/>
            </a:r>
            <a:br>
              <a:rPr lang="ro-RO" sz="1400" dirty="0">
                <a:solidFill>
                  <a:schemeClr val="bg1"/>
                </a:solidFill>
              </a:rPr>
            </a:br>
            <a:r>
              <a:rPr lang="ro-RO" sz="1400" dirty="0" smtClean="0">
                <a:solidFill>
                  <a:schemeClr val="bg1"/>
                </a:solidFill>
              </a:rPr>
              <a:t/>
            </a:r>
            <a:br>
              <a:rPr lang="ro-RO" sz="1400" dirty="0" smtClean="0">
                <a:solidFill>
                  <a:schemeClr val="bg1"/>
                </a:solidFill>
              </a:rPr>
            </a:br>
            <a:r>
              <a:rPr lang="en-US" sz="1600" dirty="0" err="1" smtClean="0">
                <a:solidFill>
                  <a:schemeClr val="bg1"/>
                </a:solidFill>
                <a:latin typeface="Arial" panose="020B0604020202020204" pitchFamily="34" charset="0"/>
                <a:cs typeface="Arial" panose="020B0604020202020204" pitchFamily="34" charset="0"/>
              </a:rPr>
              <a:t>scop</a:t>
            </a:r>
            <a:r>
              <a:rPr lang="ro-RO"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minimizarea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diferenței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dintre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imaginea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blurată</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și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imaginea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reconstruită</a:t>
            </a:r>
            <a:r>
              <a:rPr lang="en-US" sz="1600" dirty="0">
                <a:solidFill>
                  <a:schemeClr val="bg1"/>
                </a:solidFill>
                <a:latin typeface="Arial" panose="020B0604020202020204" pitchFamily="34" charset="0"/>
                <a:cs typeface="Arial" panose="020B0604020202020204" pitchFamily="34" charset="0"/>
              </a:rPr>
              <a:t>, </a:t>
            </a:r>
            <a:r>
              <a:rPr lang="ro-RO" sz="1600" dirty="0" smtClean="0">
                <a:solidFill>
                  <a:schemeClr val="bg1"/>
                </a:solidFill>
                <a:latin typeface="Arial" panose="020B0604020202020204" pitchFamily="34" charset="0"/>
                <a:cs typeface="Arial" panose="020B0604020202020204" pitchFamily="34" charset="0"/>
              </a:rPr>
              <a:t/>
            </a:r>
            <a:br>
              <a:rPr lang="ro-RO" sz="1600" dirty="0" smtClean="0">
                <a:solidFill>
                  <a:schemeClr val="bg1"/>
                </a:solidFill>
                <a:latin typeface="Arial" panose="020B0604020202020204" pitchFamily="34" charset="0"/>
                <a:cs typeface="Arial" panose="020B0604020202020204" pitchFamily="34" charset="0"/>
              </a:rPr>
            </a:br>
            <a:r>
              <a:rPr lang="ro-RO" sz="1600" dirty="0">
                <a:solidFill>
                  <a:schemeClr val="bg1"/>
                </a:solidFill>
                <a:latin typeface="Arial" panose="020B0604020202020204" pitchFamily="34" charset="0"/>
                <a:cs typeface="Arial" panose="020B0604020202020204" pitchFamily="34" charset="0"/>
              </a:rPr>
              <a:t/>
            </a:r>
            <a:br>
              <a:rPr lang="ro-RO" sz="1600" dirty="0">
                <a:solidFill>
                  <a:schemeClr val="bg1"/>
                </a:solidFill>
                <a:latin typeface="Arial" panose="020B0604020202020204" pitchFamily="34" charset="0"/>
                <a:cs typeface="Arial" panose="020B0604020202020204" pitchFamily="34" charset="0"/>
              </a:rPr>
            </a:br>
            <a:r>
              <a:rPr lang="ro-RO" sz="1600" b="1" dirty="0" smtClean="0">
                <a:solidFill>
                  <a:schemeClr val="bg1"/>
                </a:solidFill>
                <a:latin typeface="Arial" panose="020B0604020202020204" pitchFamily="34" charset="0"/>
                <a:cs typeface="Arial" panose="020B0604020202020204" pitchFamily="34" charset="0"/>
              </a:rPr>
              <a:t>Constrângere</a:t>
            </a:r>
            <a:r>
              <a:rPr lang="en-US" sz="1600" b="1" dirty="0" smtClean="0">
                <a:solidFill>
                  <a:schemeClr val="bg1"/>
                </a:solidFill>
                <a:latin typeface="Arial" panose="020B0604020202020204" pitchFamily="34" charset="0"/>
                <a:cs typeface="Arial" panose="020B0604020202020204" pitchFamily="34" charset="0"/>
              </a:rPr>
              <a:t>:  </a:t>
            </a:r>
            <a:r>
              <a:rPr lang="en-US" sz="1600" b="1" i="1" dirty="0" err="1" smtClean="0">
                <a:solidFill>
                  <a:schemeClr val="bg1"/>
                </a:solidFill>
                <a:latin typeface="Arial" panose="020B0604020202020204" pitchFamily="34" charset="0"/>
                <a:cs typeface="Arial" panose="020B0604020202020204" pitchFamily="34" charset="0"/>
              </a:rPr>
              <a:t>x_</a:t>
            </a:r>
            <a:r>
              <a:rPr lang="en-US" sz="1600" b="1" dirty="0" err="1" smtClean="0">
                <a:solidFill>
                  <a:schemeClr val="bg1"/>
                </a:solidFill>
                <a:latin typeface="Arial" panose="020B0604020202020204" pitchFamily="34" charset="0"/>
                <a:cs typeface="Arial" panose="020B0604020202020204" pitchFamily="34" charset="0"/>
              </a:rPr>
              <a:t>constrans</a:t>
            </a:r>
            <a:r>
              <a:rPr lang="en-US" sz="1600" b="1" dirty="0">
                <a:solidFill>
                  <a:schemeClr val="bg1"/>
                </a:solidFill>
                <a:latin typeface="Arial" panose="020B0604020202020204" pitchFamily="34" charset="0"/>
                <a:cs typeface="Arial" panose="020B0604020202020204" pitchFamily="34" charset="0"/>
              </a:rPr>
              <a:t>​</a:t>
            </a:r>
            <a:r>
              <a:rPr lang="en-US" sz="1600" b="1" dirty="0" smtClean="0">
                <a:solidFill>
                  <a:schemeClr val="bg1"/>
                </a:solidFill>
                <a:latin typeface="Arial" panose="020B0604020202020204" pitchFamily="34" charset="0"/>
                <a:cs typeface="Arial" panose="020B0604020202020204" pitchFamily="34" charset="0"/>
              </a:rPr>
              <a:t>(</a:t>
            </a:r>
            <a:r>
              <a:rPr lang="en-US" sz="1600" b="1" dirty="0">
                <a:solidFill>
                  <a:schemeClr val="bg1"/>
                </a:solidFill>
              </a:rPr>
              <a:t>(𝑖,𝑗</a:t>
            </a:r>
            <a:r>
              <a:rPr lang="en-US" sz="1600" b="1" dirty="0" smtClean="0">
                <a:solidFill>
                  <a:schemeClr val="bg1"/>
                </a:solidFill>
              </a:rPr>
              <a:t>)=</a:t>
            </a:r>
            <a:r>
              <a:rPr lang="en-US" sz="1600" b="1" dirty="0" smtClean="0">
                <a:solidFill>
                  <a:schemeClr val="bg1"/>
                </a:solidFill>
                <a:latin typeface="Arial" panose="020B0604020202020204" pitchFamily="34" charset="0"/>
                <a:cs typeface="Arial" panose="020B0604020202020204" pitchFamily="34" charset="0"/>
              </a:rPr>
              <a:t>min(max(</a:t>
            </a:r>
            <a:r>
              <a:rPr lang="en-US" sz="1600" b="1" i="1" dirty="0" smtClean="0">
                <a:solidFill>
                  <a:schemeClr val="bg1"/>
                </a:solidFill>
                <a:latin typeface="Arial" panose="020B0604020202020204" pitchFamily="34" charset="0"/>
                <a:cs typeface="Arial" panose="020B0604020202020204" pitchFamily="34" charset="0"/>
              </a:rPr>
              <a:t>x</a:t>
            </a:r>
            <a:r>
              <a:rPr lang="en-US" sz="1600" b="1" dirty="0" smtClean="0">
                <a:solidFill>
                  <a:schemeClr val="bg1"/>
                </a:solidFill>
              </a:rPr>
              <a:t> </a:t>
            </a:r>
            <a:r>
              <a:rPr lang="en-US" sz="1600" b="1" dirty="0">
                <a:solidFill>
                  <a:schemeClr val="bg1"/>
                </a:solidFill>
              </a:rPr>
              <a:t>(𝑖,𝑗) </a:t>
            </a:r>
            <a:r>
              <a:rPr lang="en-US" sz="1600" b="1" dirty="0" smtClean="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),255)</a:t>
            </a:r>
            <a:r>
              <a:rPr lang="ro-RO" sz="1400" dirty="0"/>
              <a:t/>
            </a:r>
            <a:br>
              <a:rPr lang="ro-RO" sz="1400" dirty="0"/>
            </a:br>
            <a:r>
              <a:rPr lang="en-US" sz="1400" dirty="0" smtClean="0"/>
              <a:t/>
            </a:r>
            <a:br>
              <a:rPr lang="en-US" sz="1400" dirty="0" smtClean="0"/>
            </a:br>
            <a:r>
              <a:rPr lang="en-US" sz="1600" b="1" i="1" dirty="0" err="1" smtClean="0">
                <a:solidFill>
                  <a:schemeClr val="bg1"/>
                </a:solidFill>
                <a:latin typeface="Arial" panose="020B0604020202020204" pitchFamily="34" charset="0"/>
                <a:cs typeface="Arial" panose="020B0604020202020204" pitchFamily="34" charset="0"/>
              </a:rPr>
              <a:t>x_</a:t>
            </a:r>
            <a:r>
              <a:rPr lang="en-US" sz="1600" b="1" dirty="0" err="1" smtClean="0">
                <a:solidFill>
                  <a:schemeClr val="bg1"/>
                </a:solidFill>
                <a:latin typeface="Arial" panose="020B0604020202020204" pitchFamily="34" charset="0"/>
                <a:cs typeface="Arial" panose="020B0604020202020204" pitchFamily="34" charset="0"/>
              </a:rPr>
              <a:t>constrans</a:t>
            </a:r>
            <a:r>
              <a:rPr lang="en-US" sz="1600" b="1" dirty="0" smtClean="0">
                <a:solidFill>
                  <a:schemeClr val="bg1"/>
                </a:solidFill>
                <a:latin typeface="Arial" panose="020B0604020202020204" pitchFamily="34" charset="0"/>
                <a:cs typeface="Arial" panose="020B0604020202020204" pitchFamily="34" charset="0"/>
              </a:rPr>
              <a:t>​</a:t>
            </a:r>
            <a:r>
              <a:rPr lang="en-US" sz="1600" b="1" dirty="0">
                <a:solidFill>
                  <a:schemeClr val="bg1"/>
                </a:solidFill>
                <a:latin typeface="Arial" panose="020B0604020202020204" pitchFamily="34" charset="0"/>
                <a:cs typeface="Arial" panose="020B0604020202020204" pitchFamily="34" charset="0"/>
              </a:rPr>
              <a:t> (𝑖,𝑗) </a:t>
            </a:r>
            <a:r>
              <a:rPr lang="en-US" sz="1600" b="1"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reprezintă</a:t>
            </a:r>
            <a:r>
              <a:rPr lang="en-US" sz="1600"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valoarea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pixelului</a:t>
            </a:r>
            <a:r>
              <a:rPr lang="en-US" sz="1600" dirty="0">
                <a:solidFill>
                  <a:schemeClr val="bg1"/>
                </a:solidFill>
                <a:latin typeface="Arial" panose="020B0604020202020204" pitchFamily="34" charset="0"/>
                <a:cs typeface="Arial" panose="020B0604020202020204" pitchFamily="34" charset="0"/>
              </a:rPr>
              <a:t> de la </a:t>
            </a:r>
            <a:r>
              <a:rPr lang="en-US" sz="1600" dirty="0" err="1" smtClean="0">
                <a:solidFill>
                  <a:schemeClr val="bg1"/>
                </a:solidFill>
                <a:latin typeface="Arial" panose="020B0604020202020204" pitchFamily="34" charset="0"/>
                <a:cs typeface="Arial" panose="020B0604020202020204" pitchFamily="34" charset="0"/>
              </a:rPr>
              <a:t>pozitia</a:t>
            </a:r>
            <a:r>
              <a:rPr lang="en-US" sz="1600" dirty="0" smtClean="0">
                <a:solidFill>
                  <a:schemeClr val="bg1"/>
                </a:solidFill>
                <a:latin typeface="Arial" panose="020B0604020202020204" pitchFamily="34" charset="0"/>
                <a:cs typeface="Arial" panose="020B0604020202020204" pitchFamily="34" charset="0"/>
              </a:rPr>
              <a:t>(𝑖,𝑗) </a:t>
            </a:r>
            <a:r>
              <a:rPr lang="en-US" sz="1600" dirty="0" err="1" smtClean="0">
                <a:solidFill>
                  <a:schemeClr val="bg1"/>
                </a:solidFill>
                <a:latin typeface="Arial" panose="020B0604020202020204" pitchFamily="34" charset="0"/>
                <a:cs typeface="Arial" panose="020B0604020202020204" pitchFamily="34" charset="0"/>
              </a:rPr>
              <a:t>în</a:t>
            </a:r>
            <a:r>
              <a:rPr lang="en-US" sz="1600"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imaginea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deblurată</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constrânsă</a:t>
            </a: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X(𝑖,𝑗)</a:t>
            </a:r>
            <a:r>
              <a:rPr lang="en-US" sz="1600" b="1" i="1" dirty="0" smtClean="0">
                <a:solidFill>
                  <a:schemeClr val="bg1"/>
                </a:solidFill>
                <a:latin typeface="Arial" panose="020B0604020202020204" pitchFamily="34" charset="0"/>
                <a:cs typeface="Arial" panose="020B0604020202020204" pitchFamily="34" charset="0"/>
              </a:rPr>
              <a:t>-</a:t>
            </a:r>
            <a:r>
              <a:rPr lang="en-US" sz="1600" b="1"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reprezintă</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valoarea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pixelului</a:t>
            </a:r>
            <a:r>
              <a:rPr lang="en-US" sz="1600" dirty="0">
                <a:solidFill>
                  <a:schemeClr val="bg1"/>
                </a:solidFill>
                <a:latin typeface="Arial" panose="020B0604020202020204" pitchFamily="34" charset="0"/>
                <a:cs typeface="Arial" panose="020B0604020202020204" pitchFamily="34" charset="0"/>
              </a:rPr>
              <a:t> de la </a:t>
            </a:r>
            <a:r>
              <a:rPr lang="en-US" sz="1600" dirty="0" err="1">
                <a:solidFill>
                  <a:schemeClr val="bg1"/>
                </a:solidFill>
                <a:latin typeface="Arial" panose="020B0604020202020204" pitchFamily="34" charset="0"/>
                <a:cs typeface="Arial" panose="020B0604020202020204" pitchFamily="34" charset="0"/>
              </a:rPr>
              <a:t>poziția</a:t>
            </a:r>
            <a:r>
              <a:rPr lang="en-US" sz="1600" dirty="0">
                <a:solidFill>
                  <a:schemeClr val="bg1"/>
                </a:solidFill>
                <a:latin typeface="Arial" panose="020B0604020202020204" pitchFamily="34" charset="0"/>
                <a:cs typeface="Arial" panose="020B0604020202020204" pitchFamily="34" charset="0"/>
              </a:rPr>
              <a:t> (𝑖,</a:t>
            </a:r>
            <a:r>
              <a:rPr lang="en-US" sz="1600" dirty="0" smtClean="0">
                <a:solidFill>
                  <a:schemeClr val="bg1"/>
                </a:solidFill>
                <a:latin typeface="Arial" panose="020B0604020202020204" pitchFamily="34" charset="0"/>
                <a:cs typeface="Arial" panose="020B0604020202020204" pitchFamily="34" charset="0"/>
              </a:rPr>
              <a:t>𝑗) </a:t>
            </a:r>
            <a:r>
              <a:rPr lang="en-US" sz="1600" dirty="0" err="1" smtClean="0">
                <a:solidFill>
                  <a:schemeClr val="bg1"/>
                </a:solidFill>
                <a:latin typeface="Arial" panose="020B0604020202020204" pitchFamily="34" charset="0"/>
                <a:cs typeface="Arial" panose="020B0604020202020204" pitchFamily="34" charset="0"/>
              </a:rPr>
              <a:t>în</a:t>
            </a:r>
            <a:r>
              <a:rPr lang="en-US" sz="1600"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imaginea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deblurată</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obTinută</a:t>
            </a:r>
            <a:r>
              <a:rPr lang="en-US" sz="1600"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în</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timpul</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procesului</a:t>
            </a:r>
            <a:r>
              <a:rPr lang="en-US" sz="1600" dirty="0">
                <a:solidFill>
                  <a:schemeClr val="bg1"/>
                </a:solidFill>
                <a:latin typeface="Arial" panose="020B0604020202020204" pitchFamily="34" charset="0"/>
                <a:cs typeface="Arial" panose="020B0604020202020204" pitchFamily="34" charset="0"/>
              </a:rPr>
              <a:t> de </a:t>
            </a:r>
            <a:r>
              <a:rPr lang="en-US" sz="1600" dirty="0" err="1">
                <a:solidFill>
                  <a:schemeClr val="bg1"/>
                </a:solidFill>
                <a:latin typeface="Arial" panose="020B0604020202020204" pitchFamily="34" charset="0"/>
                <a:cs typeface="Arial" panose="020B0604020202020204" pitchFamily="34" charset="0"/>
              </a:rPr>
              <a:t>optimizare</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r>
              <a:rPr lang="en-US" sz="1600" dirty="0" err="1" smtClean="0">
                <a:solidFill>
                  <a:schemeClr val="bg1"/>
                </a:solidFill>
                <a:latin typeface="Arial" panose="020B0604020202020204" pitchFamily="34" charset="0"/>
                <a:cs typeface="Arial" panose="020B0604020202020204" pitchFamily="34" charset="0"/>
              </a:rPr>
              <a:t>Această</a:t>
            </a:r>
            <a:r>
              <a:rPr lang="en-US" sz="1600" dirty="0" smtClean="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funcție</a:t>
            </a:r>
            <a:r>
              <a:rPr lang="en-US" sz="1600" dirty="0">
                <a:solidFill>
                  <a:schemeClr val="bg1"/>
                </a:solidFill>
                <a:latin typeface="Arial" panose="020B0604020202020204" pitchFamily="34" charset="0"/>
                <a:cs typeface="Arial" panose="020B0604020202020204" pitchFamily="34" charset="0"/>
              </a:rPr>
              <a:t> de </a:t>
            </a:r>
            <a:r>
              <a:rPr lang="en-US" sz="1600" dirty="0" err="1">
                <a:solidFill>
                  <a:schemeClr val="bg1"/>
                </a:solidFill>
                <a:latin typeface="Arial" panose="020B0604020202020204" pitchFamily="34" charset="0"/>
                <a:cs typeface="Arial" panose="020B0604020202020204" pitchFamily="34" charset="0"/>
              </a:rPr>
              <a:t>constrângere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asigură</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că</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valorile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pixelilor</a:t>
            </a:r>
            <a:r>
              <a:rPr lang="en-US" sz="1600" dirty="0">
                <a:solidFill>
                  <a:schemeClr val="bg1"/>
                </a:solidFill>
                <a:latin typeface="Arial" panose="020B0604020202020204" pitchFamily="34" charset="0"/>
                <a:cs typeface="Arial" panose="020B0604020202020204" pitchFamily="34" charset="0"/>
              </a:rPr>
              <a:t> din </a:t>
            </a:r>
            <a:r>
              <a:rPr lang="en-US" sz="1600" dirty="0" err="1">
                <a:solidFill>
                  <a:schemeClr val="bg1"/>
                </a:solidFill>
                <a:latin typeface="Arial" panose="020B0604020202020204" pitchFamily="34" charset="0"/>
                <a:cs typeface="Arial" panose="020B0604020202020204" pitchFamily="34" charset="0"/>
              </a:rPr>
              <a:t>imaginea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deblurată</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rămân</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între</a:t>
            </a:r>
            <a:r>
              <a:rPr lang="en-US" sz="1600" dirty="0">
                <a:solidFill>
                  <a:schemeClr val="bg1"/>
                </a:solidFill>
                <a:latin typeface="Arial" panose="020B0604020202020204" pitchFamily="34" charset="0"/>
                <a:cs typeface="Arial" panose="020B0604020202020204" pitchFamily="34" charset="0"/>
              </a:rPr>
              <a:t> 0 </a:t>
            </a:r>
            <a:r>
              <a:rPr lang="en-US" sz="1600" dirty="0" err="1">
                <a:solidFill>
                  <a:schemeClr val="bg1"/>
                </a:solidFill>
                <a:latin typeface="Arial" panose="020B0604020202020204" pitchFamily="34" charset="0"/>
                <a:cs typeface="Arial" panose="020B0604020202020204" pitchFamily="34" charset="0"/>
              </a:rPr>
              <a:t>și</a:t>
            </a:r>
            <a:r>
              <a:rPr lang="en-US" sz="1600" dirty="0">
                <a:solidFill>
                  <a:schemeClr val="bg1"/>
                </a:solidFill>
                <a:latin typeface="Arial" panose="020B0604020202020204" pitchFamily="34" charset="0"/>
                <a:cs typeface="Arial" panose="020B0604020202020204" pitchFamily="34" charset="0"/>
              </a:rPr>
              <a:t> 255.</a:t>
            </a:r>
            <a:r>
              <a:rPr lang="ro-RO" sz="1400" dirty="0" smtClean="0">
                <a:solidFill>
                  <a:schemeClr val="bg1"/>
                </a:solidFill>
              </a:rPr>
              <a:t/>
            </a:r>
            <a:br>
              <a:rPr lang="ro-RO" sz="1400" dirty="0" smtClean="0">
                <a:solidFill>
                  <a:schemeClr val="bg1"/>
                </a:solidFill>
              </a:rPr>
            </a:br>
            <a:r>
              <a:rPr lang="ro-RO" sz="1400" dirty="0"/>
              <a:t/>
            </a:r>
            <a:br>
              <a:rPr lang="ro-RO" sz="1400" dirty="0"/>
            </a:br>
            <a:r>
              <a:rPr lang="en-US" sz="1300" b="1" dirty="0" err="1">
                <a:solidFill>
                  <a:schemeClr val="bg1"/>
                </a:solidFill>
              </a:rPr>
              <a:t>Pentru</a:t>
            </a:r>
            <a:r>
              <a:rPr lang="en-US" sz="1300" b="1" dirty="0">
                <a:solidFill>
                  <a:schemeClr val="bg1"/>
                </a:solidFill>
              </a:rPr>
              <a:t> </a:t>
            </a:r>
            <a:r>
              <a:rPr lang="en-US" sz="1300" b="1" dirty="0" err="1">
                <a:solidFill>
                  <a:schemeClr val="bg1"/>
                </a:solidFill>
              </a:rPr>
              <a:t>fiecare</a:t>
            </a:r>
            <a:r>
              <a:rPr lang="en-US" sz="1300" b="1" dirty="0">
                <a:solidFill>
                  <a:schemeClr val="bg1"/>
                </a:solidFill>
              </a:rPr>
              <a:t> pixel (𝑖,𝑗</a:t>
            </a:r>
            <a:r>
              <a:rPr lang="en-US" sz="1300" b="1" dirty="0" smtClean="0">
                <a:solidFill>
                  <a:schemeClr val="bg1"/>
                </a:solidFill>
              </a:rPr>
              <a:t>)din </a:t>
            </a:r>
            <a:r>
              <a:rPr lang="en-US" sz="1300" b="1" dirty="0" err="1">
                <a:solidFill>
                  <a:schemeClr val="bg1"/>
                </a:solidFill>
              </a:rPr>
              <a:t>imaginea</a:t>
            </a:r>
            <a:r>
              <a:rPr lang="en-US" sz="1300" b="1" dirty="0">
                <a:solidFill>
                  <a:schemeClr val="bg1"/>
                </a:solidFill>
              </a:rPr>
              <a:t> </a:t>
            </a:r>
            <a:r>
              <a:rPr lang="en-US" sz="1300" b="1" dirty="0" err="1">
                <a:solidFill>
                  <a:schemeClr val="bg1"/>
                </a:solidFill>
              </a:rPr>
              <a:t>deblurată</a:t>
            </a:r>
            <a:r>
              <a:rPr lang="en-US" sz="1300" b="1" dirty="0">
                <a:solidFill>
                  <a:schemeClr val="bg1"/>
                </a:solidFill>
              </a:rPr>
              <a:t> </a:t>
            </a:r>
            <a:r>
              <a:rPr lang="en-US" sz="1300" b="1" i="1" dirty="0" smtClean="0">
                <a:solidFill>
                  <a:schemeClr val="bg1"/>
                </a:solidFill>
              </a:rPr>
              <a:t>x</a:t>
            </a:r>
            <a:r>
              <a:rPr lang="en-US" sz="1300" b="1" dirty="0">
                <a:solidFill>
                  <a:schemeClr val="bg1"/>
                </a:solidFill>
              </a:rPr>
              <a:t>, </a:t>
            </a:r>
            <a:r>
              <a:rPr lang="en-US" sz="1300" b="1" dirty="0" err="1">
                <a:solidFill>
                  <a:schemeClr val="bg1"/>
                </a:solidFill>
              </a:rPr>
              <a:t>avem</a:t>
            </a:r>
            <a:r>
              <a:rPr lang="en-US" sz="1300" b="1" dirty="0">
                <a:solidFill>
                  <a:schemeClr val="bg1"/>
                </a:solidFill>
              </a:rPr>
              <a:t>:</a:t>
            </a:r>
            <a:br>
              <a:rPr lang="en-US" sz="1300" b="1" dirty="0">
                <a:solidFill>
                  <a:schemeClr val="bg1"/>
                </a:solidFill>
              </a:rPr>
            </a:br>
            <a:r>
              <a:rPr lang="en-US" sz="1300" b="1" dirty="0">
                <a:solidFill>
                  <a:schemeClr val="bg1"/>
                </a:solidFill>
              </a:rPr>
              <a:t>0≤𝑥(𝑖,𝑗</a:t>
            </a:r>
            <a:r>
              <a:rPr lang="en-US" sz="1300" b="1" dirty="0" smtClean="0">
                <a:solidFill>
                  <a:schemeClr val="bg1"/>
                </a:solidFill>
              </a:rPr>
              <a:t>))</a:t>
            </a:r>
            <a:r>
              <a:rPr lang="en-US" sz="1300" b="1" dirty="0">
                <a:solidFill>
                  <a:schemeClr val="bg1"/>
                </a:solidFill>
              </a:rPr>
              <a:t>≤255</a:t>
            </a:r>
            <a:r>
              <a:rPr lang="en-US" dirty="0"/>
              <a:t/>
            </a:r>
            <a:br>
              <a:rPr lang="en-US" dirty="0"/>
            </a:br>
            <a:r>
              <a:rPr lang="ro-RO" sz="1400" dirty="0" smtClean="0"/>
              <a:t/>
            </a:r>
            <a:br>
              <a:rPr lang="ro-RO" sz="1400" dirty="0" smtClean="0"/>
            </a:br>
            <a:r>
              <a:rPr lang="ro-RO" sz="1400" dirty="0"/>
              <a:t/>
            </a:r>
            <a:br>
              <a:rPr lang="ro-RO" sz="1400" dirty="0"/>
            </a:br>
            <a:r>
              <a:rPr lang="ro-RO" sz="1400" dirty="0" smtClean="0"/>
              <a:t/>
            </a:r>
            <a:br>
              <a:rPr lang="ro-RO" sz="1400" dirty="0" smtClean="0"/>
            </a:br>
            <a:r>
              <a:rPr lang="ro-RO" sz="1400" dirty="0"/>
              <a:t/>
            </a:r>
            <a:br>
              <a:rPr lang="ro-RO" sz="1400" dirty="0"/>
            </a:br>
            <a:r>
              <a:rPr lang="ro-RO" sz="1400" dirty="0" smtClean="0"/>
              <a:t/>
            </a:r>
            <a:br>
              <a:rPr lang="ro-RO" sz="1400" dirty="0" smtClean="0"/>
            </a:br>
            <a:r>
              <a:rPr lang="ro-RO" sz="1400" dirty="0"/>
              <a:t/>
            </a:r>
            <a:br>
              <a:rPr lang="ro-RO" sz="1400" dirty="0"/>
            </a:br>
            <a:r>
              <a:rPr lang="ro-RO" sz="1400" dirty="0" smtClean="0"/>
              <a:t/>
            </a:r>
            <a:br>
              <a:rPr lang="ro-RO" sz="1400" dirty="0" smtClean="0"/>
            </a:br>
            <a:r>
              <a:rPr lang="ro-RO" sz="1400" dirty="0"/>
              <a:t/>
            </a:r>
            <a:br>
              <a:rPr lang="ro-RO" sz="1400" dirty="0"/>
            </a:br>
            <a:endParaRPr lang="en-US" sz="1400" dirty="0"/>
          </a:p>
        </p:txBody>
      </p:sp>
      <p:sp>
        <p:nvSpPr>
          <p:cNvPr id="3" name="Content Placeholder 2"/>
          <p:cNvSpPr>
            <a:spLocks noGrp="1"/>
          </p:cNvSpPr>
          <p:nvPr>
            <p:ph idx="1"/>
          </p:nvPr>
        </p:nvSpPr>
        <p:spPr>
          <a:xfrm>
            <a:off x="684212" y="-139959"/>
            <a:ext cx="8534400" cy="1268963"/>
          </a:xfrm>
        </p:spPr>
        <p:txBody>
          <a:bodyPr>
            <a:normAutofit/>
          </a:bodyPr>
          <a:lstStyle/>
          <a:p>
            <a:r>
              <a:rPr lang="en-US" sz="3200" dirty="0" err="1"/>
              <a:t>Formularea</a:t>
            </a:r>
            <a:r>
              <a:rPr lang="en-US" sz="3200" dirty="0"/>
              <a:t> </a:t>
            </a:r>
            <a:r>
              <a:rPr lang="en-US" sz="3200" dirty="0" err="1"/>
              <a:t>matematica</a:t>
            </a:r>
            <a:r>
              <a:rPr lang="en-US" sz="3200" dirty="0"/>
              <a:t> a </a:t>
            </a:r>
            <a:r>
              <a:rPr lang="en-US" sz="3200" dirty="0" err="1"/>
              <a:t>problemei</a:t>
            </a:r>
            <a:endParaRPr lang="en-US" sz="320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76" y="1587094"/>
            <a:ext cx="975445" cy="335309"/>
          </a:xfrm>
          <a:prstGeom prst="rect">
            <a:avLst/>
          </a:prstGeom>
        </p:spPr>
      </p:pic>
    </p:spTree>
    <p:extLst>
      <p:ext uri="{BB962C8B-B14F-4D97-AF65-F5344CB8AC3E}">
        <p14:creationId xmlns:p14="http://schemas.microsoft.com/office/powerpoint/2010/main" val="260070447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012" y="167951"/>
            <a:ext cx="3657600" cy="867747"/>
          </a:xfrm>
        </p:spPr>
        <p:txBody>
          <a:bodyPr/>
          <a:lstStyle/>
          <a:p>
            <a:r>
              <a:rPr lang="en-US" dirty="0" err="1" smtClean="0"/>
              <a:t>Metoda</a:t>
            </a:r>
            <a:r>
              <a:rPr lang="en-US" dirty="0" smtClean="0"/>
              <a:t> Gradient </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592" y="935781"/>
            <a:ext cx="5326842" cy="4808637"/>
          </a:xfrm>
        </p:spPr>
      </p:pic>
      <p:sp>
        <p:nvSpPr>
          <p:cNvPr id="4" name="Text Placeholder 3"/>
          <p:cNvSpPr>
            <a:spLocks noGrp="1"/>
          </p:cNvSpPr>
          <p:nvPr>
            <p:ph type="body" sz="half" idx="2"/>
          </p:nvPr>
        </p:nvSpPr>
        <p:spPr>
          <a:xfrm>
            <a:off x="6627813" y="1362269"/>
            <a:ext cx="4966779" cy="5318450"/>
          </a:xfrm>
        </p:spPr>
        <p:txBody>
          <a:bodyPr>
            <a:normAutofit fontScale="92500"/>
          </a:bodyPr>
          <a:lstStyle/>
          <a:p>
            <a:pPr marL="285750" indent="-285750">
              <a:buFont typeface="Arial" panose="020B0604020202020204" pitchFamily="34" charset="0"/>
              <a:buChar char="•"/>
            </a:pPr>
            <a:r>
              <a:rPr lang="en-US" b="1" dirty="0">
                <a:solidFill>
                  <a:schemeClr val="bg1"/>
                </a:solidFill>
              </a:rPr>
              <a:t>Este o </a:t>
            </a:r>
            <a:r>
              <a:rPr lang="en-US" b="1" dirty="0" err="1">
                <a:solidFill>
                  <a:schemeClr val="bg1"/>
                </a:solidFill>
              </a:rPr>
              <a:t>metodă</a:t>
            </a:r>
            <a:r>
              <a:rPr lang="en-US" b="1" dirty="0">
                <a:solidFill>
                  <a:schemeClr val="bg1"/>
                </a:solidFill>
              </a:rPr>
              <a:t> </a:t>
            </a:r>
            <a:r>
              <a:rPr lang="en-US" b="1" dirty="0" err="1">
                <a:solidFill>
                  <a:schemeClr val="bg1"/>
                </a:solidFill>
              </a:rPr>
              <a:t>simplă</a:t>
            </a:r>
            <a:r>
              <a:rPr lang="en-US" b="1" dirty="0">
                <a:solidFill>
                  <a:schemeClr val="bg1"/>
                </a:solidFill>
              </a:rPr>
              <a:t> </a:t>
            </a:r>
            <a:r>
              <a:rPr lang="en-US" b="1" dirty="0" err="1">
                <a:solidFill>
                  <a:schemeClr val="bg1"/>
                </a:solidFill>
              </a:rPr>
              <a:t>și</a:t>
            </a:r>
            <a:r>
              <a:rPr lang="en-US" b="1" dirty="0">
                <a:solidFill>
                  <a:schemeClr val="bg1"/>
                </a:solidFill>
              </a:rPr>
              <a:t> </a:t>
            </a:r>
            <a:r>
              <a:rPr lang="en-US" b="1" dirty="0" err="1">
                <a:solidFill>
                  <a:schemeClr val="bg1"/>
                </a:solidFill>
              </a:rPr>
              <a:t>ușor</a:t>
            </a:r>
            <a:r>
              <a:rPr lang="en-US" b="1" dirty="0">
                <a:solidFill>
                  <a:schemeClr val="bg1"/>
                </a:solidFill>
              </a:rPr>
              <a:t> de </a:t>
            </a:r>
            <a:r>
              <a:rPr lang="en-US" b="1" dirty="0" err="1">
                <a:solidFill>
                  <a:schemeClr val="bg1"/>
                </a:solidFill>
              </a:rPr>
              <a:t>implementat</a:t>
            </a:r>
            <a:r>
              <a:rPr lang="en-US" b="1" dirty="0">
                <a:solidFill>
                  <a:schemeClr val="bg1"/>
                </a:solidFill>
              </a:rPr>
              <a:t>, care </a:t>
            </a:r>
            <a:r>
              <a:rPr lang="en-US" b="1" dirty="0" err="1">
                <a:solidFill>
                  <a:schemeClr val="bg1"/>
                </a:solidFill>
              </a:rPr>
              <a:t>ajustează</a:t>
            </a:r>
            <a:r>
              <a:rPr lang="en-US" b="1" dirty="0">
                <a:solidFill>
                  <a:schemeClr val="bg1"/>
                </a:solidFill>
              </a:rPr>
              <a:t> </a:t>
            </a:r>
            <a:r>
              <a:rPr lang="en-US" b="1" dirty="0" err="1">
                <a:solidFill>
                  <a:schemeClr val="bg1"/>
                </a:solidFill>
              </a:rPr>
              <a:t>iterativ</a:t>
            </a:r>
            <a:r>
              <a:rPr lang="en-US" b="1" dirty="0">
                <a:solidFill>
                  <a:schemeClr val="bg1"/>
                </a:solidFill>
              </a:rPr>
              <a:t> </a:t>
            </a:r>
            <a:r>
              <a:rPr lang="en-US" b="1" dirty="0" err="1">
                <a:solidFill>
                  <a:schemeClr val="bg1"/>
                </a:solidFill>
              </a:rPr>
              <a:t>imaginea</a:t>
            </a:r>
            <a:r>
              <a:rPr lang="en-US" b="1" dirty="0">
                <a:solidFill>
                  <a:schemeClr val="bg1"/>
                </a:solidFill>
              </a:rPr>
              <a:t> </a:t>
            </a:r>
            <a:r>
              <a:rPr lang="en-US" b="1" dirty="0" err="1">
                <a:solidFill>
                  <a:schemeClr val="bg1"/>
                </a:solidFill>
              </a:rPr>
              <a:t>estimată</a:t>
            </a:r>
            <a:r>
              <a:rPr lang="en-US" b="1" dirty="0">
                <a:solidFill>
                  <a:schemeClr val="bg1"/>
                </a:solidFill>
              </a:rPr>
              <a:t> </a:t>
            </a:r>
            <a:r>
              <a:rPr lang="en-US" b="1" dirty="0" err="1">
                <a:solidFill>
                  <a:schemeClr val="bg1"/>
                </a:solidFill>
              </a:rPr>
              <a:t>prin</a:t>
            </a:r>
            <a:r>
              <a:rPr lang="en-US" b="1" dirty="0">
                <a:solidFill>
                  <a:schemeClr val="bg1"/>
                </a:solidFill>
              </a:rPr>
              <a:t> </a:t>
            </a:r>
            <a:r>
              <a:rPr lang="en-US" b="1" dirty="0" err="1">
                <a:solidFill>
                  <a:schemeClr val="bg1"/>
                </a:solidFill>
              </a:rPr>
              <a:t>mișcări</a:t>
            </a:r>
            <a:r>
              <a:rPr lang="en-US" b="1" dirty="0">
                <a:solidFill>
                  <a:schemeClr val="bg1"/>
                </a:solidFill>
              </a:rPr>
              <a:t> </a:t>
            </a:r>
            <a:r>
              <a:rPr lang="en-US" b="1" dirty="0" err="1">
                <a:solidFill>
                  <a:schemeClr val="bg1"/>
                </a:solidFill>
              </a:rPr>
              <a:t>succesive</a:t>
            </a:r>
            <a:r>
              <a:rPr lang="en-US" b="1" dirty="0">
                <a:solidFill>
                  <a:schemeClr val="bg1"/>
                </a:solidFill>
              </a:rPr>
              <a:t> </a:t>
            </a:r>
            <a:r>
              <a:rPr lang="en-US" b="1" dirty="0" err="1">
                <a:solidFill>
                  <a:schemeClr val="bg1"/>
                </a:solidFill>
              </a:rPr>
              <a:t>în</a:t>
            </a:r>
            <a:r>
              <a:rPr lang="en-US" b="1" dirty="0">
                <a:solidFill>
                  <a:schemeClr val="bg1"/>
                </a:solidFill>
              </a:rPr>
              <a:t> </a:t>
            </a:r>
            <a:r>
              <a:rPr lang="en-US" b="1" dirty="0" err="1">
                <a:solidFill>
                  <a:schemeClr val="bg1"/>
                </a:solidFill>
              </a:rPr>
              <a:t>direcția</a:t>
            </a:r>
            <a:r>
              <a:rPr lang="en-US" b="1" dirty="0">
                <a:solidFill>
                  <a:schemeClr val="bg1"/>
                </a:solidFill>
              </a:rPr>
              <a:t> </a:t>
            </a:r>
            <a:r>
              <a:rPr lang="en-US" b="1" dirty="0" err="1">
                <a:solidFill>
                  <a:schemeClr val="bg1"/>
                </a:solidFill>
              </a:rPr>
              <a:t>opusă</a:t>
            </a:r>
            <a:r>
              <a:rPr lang="en-US" b="1" dirty="0">
                <a:solidFill>
                  <a:schemeClr val="bg1"/>
                </a:solidFill>
              </a:rPr>
              <a:t> </a:t>
            </a:r>
            <a:r>
              <a:rPr lang="en-US" b="1" dirty="0" err="1">
                <a:solidFill>
                  <a:schemeClr val="bg1"/>
                </a:solidFill>
              </a:rPr>
              <a:t>gradientului</a:t>
            </a:r>
            <a:r>
              <a:rPr lang="en-US" b="1" dirty="0">
                <a:solidFill>
                  <a:schemeClr val="bg1"/>
                </a:solidFill>
              </a:rPr>
              <a:t> </a:t>
            </a:r>
            <a:r>
              <a:rPr lang="en-US" b="1" dirty="0" err="1">
                <a:solidFill>
                  <a:schemeClr val="bg1"/>
                </a:solidFill>
              </a:rPr>
              <a:t>funcției</a:t>
            </a:r>
            <a:r>
              <a:rPr lang="en-US" b="1" dirty="0">
                <a:solidFill>
                  <a:schemeClr val="bg1"/>
                </a:solidFill>
              </a:rPr>
              <a:t> </a:t>
            </a:r>
            <a:r>
              <a:rPr lang="en-US" b="1" dirty="0" err="1" smtClean="0">
                <a:solidFill>
                  <a:schemeClr val="bg1"/>
                </a:solidFill>
              </a:rPr>
              <a:t>obectiv</a:t>
            </a:r>
            <a:r>
              <a:rPr lang="en-US" b="1" dirty="0" smtClean="0">
                <a:solidFill>
                  <a:schemeClr val="bg1"/>
                </a:solidFill>
              </a:rPr>
              <a:t>.</a:t>
            </a:r>
          </a:p>
          <a:p>
            <a:pPr marL="285750" indent="-285750">
              <a:buFont typeface="Arial" panose="020B0604020202020204" pitchFamily="34" charset="0"/>
              <a:buChar char="•"/>
            </a:pPr>
            <a:r>
              <a:rPr lang="en-US" b="1" dirty="0" err="1">
                <a:solidFill>
                  <a:schemeClr val="bg1"/>
                </a:solidFill>
              </a:rPr>
              <a:t>lentă</a:t>
            </a:r>
            <a:r>
              <a:rPr lang="en-US" b="1" dirty="0">
                <a:solidFill>
                  <a:schemeClr val="bg1"/>
                </a:solidFill>
              </a:rPr>
              <a:t> </a:t>
            </a:r>
            <a:r>
              <a:rPr lang="en-US" b="1" dirty="0" err="1">
                <a:solidFill>
                  <a:schemeClr val="bg1"/>
                </a:solidFill>
              </a:rPr>
              <a:t>în</a:t>
            </a:r>
            <a:r>
              <a:rPr lang="en-US" b="1" dirty="0">
                <a:solidFill>
                  <a:schemeClr val="bg1"/>
                </a:solidFill>
              </a:rPr>
              <a:t> </a:t>
            </a:r>
            <a:r>
              <a:rPr lang="en-US" b="1" dirty="0" err="1">
                <a:solidFill>
                  <a:schemeClr val="bg1"/>
                </a:solidFill>
              </a:rPr>
              <a:t>convergență</a:t>
            </a:r>
            <a:r>
              <a:rPr lang="en-US" b="1" dirty="0">
                <a:solidFill>
                  <a:schemeClr val="bg1"/>
                </a:solidFill>
              </a:rPr>
              <a:t> </a:t>
            </a:r>
            <a:r>
              <a:rPr lang="en-US" b="1" dirty="0" err="1">
                <a:solidFill>
                  <a:schemeClr val="bg1"/>
                </a:solidFill>
              </a:rPr>
              <a:t>și</a:t>
            </a:r>
            <a:r>
              <a:rPr lang="en-US" b="1" dirty="0">
                <a:solidFill>
                  <a:schemeClr val="bg1"/>
                </a:solidFill>
              </a:rPr>
              <a:t> </a:t>
            </a:r>
            <a:r>
              <a:rPr lang="en-US" b="1" dirty="0" err="1">
                <a:solidFill>
                  <a:schemeClr val="bg1"/>
                </a:solidFill>
              </a:rPr>
              <a:t>poate</a:t>
            </a:r>
            <a:r>
              <a:rPr lang="en-US" b="1" dirty="0">
                <a:solidFill>
                  <a:schemeClr val="bg1"/>
                </a:solidFill>
              </a:rPr>
              <a:t> </a:t>
            </a:r>
            <a:r>
              <a:rPr lang="en-US" b="1" dirty="0" err="1">
                <a:solidFill>
                  <a:schemeClr val="bg1"/>
                </a:solidFill>
              </a:rPr>
              <a:t>necesita</a:t>
            </a:r>
            <a:r>
              <a:rPr lang="en-US" b="1" dirty="0">
                <a:solidFill>
                  <a:schemeClr val="bg1"/>
                </a:solidFill>
              </a:rPr>
              <a:t> </a:t>
            </a:r>
            <a:r>
              <a:rPr lang="en-US" b="1" dirty="0" err="1">
                <a:solidFill>
                  <a:schemeClr val="bg1"/>
                </a:solidFill>
              </a:rPr>
              <a:t>multe</a:t>
            </a:r>
            <a:r>
              <a:rPr lang="en-US" b="1" dirty="0">
                <a:solidFill>
                  <a:schemeClr val="bg1"/>
                </a:solidFill>
              </a:rPr>
              <a:t> </a:t>
            </a:r>
            <a:r>
              <a:rPr lang="en-US" b="1" dirty="0" err="1">
                <a:solidFill>
                  <a:schemeClr val="bg1"/>
                </a:solidFill>
              </a:rPr>
              <a:t>iterații</a:t>
            </a:r>
            <a:r>
              <a:rPr lang="en-US" b="1" dirty="0">
                <a:solidFill>
                  <a:schemeClr val="bg1"/>
                </a:solidFill>
              </a:rPr>
              <a:t> </a:t>
            </a:r>
            <a:r>
              <a:rPr lang="en-US" b="1" dirty="0" err="1">
                <a:solidFill>
                  <a:schemeClr val="bg1"/>
                </a:solidFill>
              </a:rPr>
              <a:t>pentru</a:t>
            </a:r>
            <a:r>
              <a:rPr lang="en-US" b="1" dirty="0">
                <a:solidFill>
                  <a:schemeClr val="bg1"/>
                </a:solidFill>
              </a:rPr>
              <a:t> a </a:t>
            </a:r>
            <a:r>
              <a:rPr lang="en-US" b="1" dirty="0" err="1">
                <a:solidFill>
                  <a:schemeClr val="bg1"/>
                </a:solidFill>
              </a:rPr>
              <a:t>ajunge</a:t>
            </a:r>
            <a:r>
              <a:rPr lang="en-US" b="1" dirty="0">
                <a:solidFill>
                  <a:schemeClr val="bg1"/>
                </a:solidFill>
              </a:rPr>
              <a:t> la o </a:t>
            </a:r>
            <a:r>
              <a:rPr lang="en-US" b="1" dirty="0" err="1">
                <a:solidFill>
                  <a:schemeClr val="bg1"/>
                </a:solidFill>
              </a:rPr>
              <a:t>soluție</a:t>
            </a:r>
            <a:r>
              <a:rPr lang="en-US" b="1" dirty="0">
                <a:solidFill>
                  <a:schemeClr val="bg1"/>
                </a:solidFill>
              </a:rPr>
              <a:t> </a:t>
            </a:r>
            <a:r>
              <a:rPr lang="en-US" b="1" dirty="0" err="1">
                <a:solidFill>
                  <a:schemeClr val="bg1"/>
                </a:solidFill>
              </a:rPr>
              <a:t>acceptabilă</a:t>
            </a:r>
            <a:r>
              <a:rPr lang="en-US" b="1" dirty="0" smtClean="0"/>
              <a:t>.</a:t>
            </a:r>
          </a:p>
          <a:p>
            <a:pPr marL="285750" lvl="0" indent="-285750" defTabSz="914400" eaLnBrk="0" fontAlgn="base" hangingPunct="0">
              <a:spcBef>
                <a:spcPct val="0"/>
              </a:spcBef>
              <a:spcAft>
                <a:spcPct val="0"/>
              </a:spcAft>
              <a:buClrTx/>
              <a:buSzTx/>
              <a:buFont typeface="Arial" panose="020B0604020202020204" pitchFamily="34" charset="0"/>
              <a:buChar char="•"/>
            </a:pPr>
            <a:r>
              <a:rPr lang="en-US" altLang="en-US" b="1" dirty="0" err="1">
                <a:solidFill>
                  <a:schemeClr val="bg1"/>
                </a:solidFill>
              </a:rPr>
              <a:t>I</a:t>
            </a:r>
            <a:r>
              <a:rPr lang="en-US" altLang="en-US" b="1" dirty="0" err="1">
                <a:solidFill>
                  <a:schemeClr val="bg1"/>
                </a:solidFill>
                <a:cs typeface="Arial" panose="020B0604020202020204" pitchFamily="34" charset="0"/>
              </a:rPr>
              <a:t>nițializare</a:t>
            </a:r>
            <a:r>
              <a:rPr lang="en-US" altLang="en-US" b="1" dirty="0">
                <a:solidFill>
                  <a:schemeClr val="bg1"/>
                </a:solidFill>
                <a:cs typeface="Arial" panose="020B0604020202020204" pitchFamily="34" charset="0"/>
              </a:rPr>
              <a:t>: x </a:t>
            </a:r>
            <a:r>
              <a:rPr lang="en-US" altLang="en-US" b="1" dirty="0" err="1">
                <a:solidFill>
                  <a:schemeClr val="bg1"/>
                </a:solidFill>
                <a:cs typeface="Arial" panose="020B0604020202020204" pitchFamily="34" charset="0"/>
              </a:rPr>
              <a:t>este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vectorul</a:t>
            </a:r>
            <a:r>
              <a:rPr lang="en-US" altLang="en-US" b="1" dirty="0">
                <a:solidFill>
                  <a:schemeClr val="bg1"/>
                </a:solidFill>
                <a:cs typeface="Arial" panose="020B0604020202020204" pitchFamily="34" charset="0"/>
              </a:rPr>
              <a:t> imagine </a:t>
            </a:r>
            <a:r>
              <a:rPr lang="en-US" altLang="en-US" b="1" dirty="0" err="1">
                <a:solidFill>
                  <a:schemeClr val="bg1"/>
                </a:solidFill>
                <a:cs typeface="Arial" panose="020B0604020202020204" pitchFamily="34" charset="0"/>
              </a:rPr>
              <a:t>inițializat</a:t>
            </a:r>
            <a:r>
              <a:rPr lang="en-US" altLang="en-US" b="1" dirty="0">
                <a:solidFill>
                  <a:schemeClr val="bg1"/>
                </a:solidFill>
                <a:cs typeface="Arial" panose="020B0604020202020204" pitchFamily="34" charset="0"/>
              </a:rPr>
              <a:t> cu </a:t>
            </a:r>
            <a:r>
              <a:rPr lang="en-US" altLang="en-US" b="1" dirty="0" err="1">
                <a:solidFill>
                  <a:schemeClr val="bg1"/>
                </a:solidFill>
                <a:cs typeface="Arial" panose="020B0604020202020204" pitchFamily="34" charset="0"/>
              </a:rPr>
              <a:t>zerouri</a:t>
            </a:r>
            <a:r>
              <a:rPr lang="en-US" altLang="en-US" b="1" dirty="0">
                <a:solidFill>
                  <a:schemeClr val="bg1"/>
                </a:solidFill>
                <a:cs typeface="Arial" panose="020B0604020202020204" pitchFamily="34" charset="0"/>
              </a:rPr>
              <a:t>.</a:t>
            </a:r>
          </a:p>
          <a:p>
            <a:pPr marL="285750" lvl="0" indent="-285750" defTabSz="914400" eaLnBrk="0" fontAlgn="base" hangingPunct="0">
              <a:spcBef>
                <a:spcPct val="0"/>
              </a:spcBef>
              <a:spcAft>
                <a:spcPct val="0"/>
              </a:spcAft>
              <a:buClrTx/>
              <a:buSzTx/>
              <a:buFont typeface="Arial" panose="020B0604020202020204" pitchFamily="34" charset="0"/>
              <a:buChar char="•"/>
            </a:pPr>
            <a:r>
              <a:rPr lang="en-US" altLang="en-US" b="1" dirty="0" err="1">
                <a:solidFill>
                  <a:schemeClr val="bg1"/>
                </a:solidFill>
                <a:cs typeface="Arial" panose="020B0604020202020204" pitchFamily="34" charset="0"/>
              </a:rPr>
              <a:t>Pasul</a:t>
            </a:r>
            <a:r>
              <a:rPr lang="en-US" altLang="en-US" b="1" dirty="0">
                <a:solidFill>
                  <a:schemeClr val="bg1"/>
                </a:solidFill>
                <a:cs typeface="Arial" panose="020B0604020202020204" pitchFamily="34" charset="0"/>
              </a:rPr>
              <a:t> de </a:t>
            </a:r>
            <a:r>
              <a:rPr lang="en-US" altLang="en-US" b="1" dirty="0" err="1">
                <a:solidFill>
                  <a:schemeClr val="bg1"/>
                </a:solidFill>
                <a:cs typeface="Arial" panose="020B0604020202020204" pitchFamily="34" charset="0"/>
              </a:rPr>
              <a:t>învățare</a:t>
            </a:r>
            <a:r>
              <a:rPr lang="en-US" altLang="en-US" b="1" dirty="0">
                <a:solidFill>
                  <a:schemeClr val="bg1"/>
                </a:solidFill>
                <a:cs typeface="Arial" panose="020B0604020202020204" pitchFamily="34" charset="0"/>
              </a:rPr>
              <a:t> (alpha): Este </a:t>
            </a:r>
            <a:r>
              <a:rPr lang="en-US" altLang="en-US" b="1" dirty="0" err="1">
                <a:solidFill>
                  <a:schemeClr val="bg1"/>
                </a:solidFill>
                <a:cs typeface="Arial" panose="020B0604020202020204" pitchFamily="34" charset="0"/>
              </a:rPr>
              <a:t>factorul</a:t>
            </a:r>
            <a:r>
              <a:rPr lang="en-US" altLang="en-US" b="1" dirty="0">
                <a:solidFill>
                  <a:schemeClr val="bg1"/>
                </a:solidFill>
                <a:cs typeface="Arial" panose="020B0604020202020204" pitchFamily="34" charset="0"/>
              </a:rPr>
              <a:t> cu care se </a:t>
            </a:r>
            <a:r>
              <a:rPr lang="en-US" altLang="en-US" b="1" dirty="0" err="1">
                <a:solidFill>
                  <a:schemeClr val="bg1"/>
                </a:solidFill>
                <a:cs typeface="Arial" panose="020B0604020202020204" pitchFamily="34" charset="0"/>
              </a:rPr>
              <a:t>ajustează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mărimea</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pașilor</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în</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procesul</a:t>
            </a:r>
            <a:r>
              <a:rPr lang="en-US" altLang="en-US" b="1" dirty="0">
                <a:solidFill>
                  <a:schemeClr val="bg1"/>
                </a:solidFill>
                <a:cs typeface="Arial" panose="020B0604020202020204" pitchFamily="34" charset="0"/>
              </a:rPr>
              <a:t> de </a:t>
            </a:r>
            <a:r>
              <a:rPr lang="en-US" altLang="en-US" b="1" dirty="0" err="1">
                <a:solidFill>
                  <a:schemeClr val="bg1"/>
                </a:solidFill>
                <a:cs typeface="Arial" panose="020B0604020202020204" pitchFamily="34" charset="0"/>
              </a:rPr>
              <a:t>optimizare</a:t>
            </a:r>
            <a:r>
              <a:rPr lang="en-US" altLang="en-US" b="1" dirty="0">
                <a:solidFill>
                  <a:schemeClr val="bg1"/>
                </a:solidFill>
                <a:cs typeface="Arial" panose="020B0604020202020204" pitchFamily="34" charset="0"/>
              </a:rPr>
              <a:t>.</a:t>
            </a:r>
          </a:p>
          <a:p>
            <a:pPr marL="285750" lvl="0" indent="-285750" defTabSz="914400" eaLnBrk="0" fontAlgn="base" hangingPunct="0">
              <a:spcBef>
                <a:spcPct val="0"/>
              </a:spcBef>
              <a:spcAft>
                <a:spcPct val="0"/>
              </a:spcAft>
              <a:buClrTx/>
              <a:buSzTx/>
              <a:buFont typeface="Arial" panose="020B0604020202020204" pitchFamily="34" charset="0"/>
              <a:buChar char="•"/>
            </a:pPr>
            <a:r>
              <a:rPr lang="en-US" altLang="en-US" b="1" dirty="0" err="1">
                <a:solidFill>
                  <a:schemeClr val="bg1"/>
                </a:solidFill>
                <a:cs typeface="Arial" panose="020B0604020202020204" pitchFamily="34" charset="0"/>
              </a:rPr>
              <a:t>Gradientul</a:t>
            </a:r>
            <a:r>
              <a:rPr lang="en-US" altLang="en-US" b="1" dirty="0">
                <a:solidFill>
                  <a:schemeClr val="bg1"/>
                </a:solidFill>
                <a:cs typeface="Arial" panose="020B0604020202020204" pitchFamily="34" charset="0"/>
              </a:rPr>
              <a:t> (grad): </a:t>
            </a:r>
            <a:r>
              <a:rPr lang="en-US" altLang="en-US" b="1" dirty="0" err="1">
                <a:solidFill>
                  <a:schemeClr val="bg1"/>
                </a:solidFill>
                <a:cs typeface="Arial" panose="020B0604020202020204" pitchFamily="34" charset="0"/>
              </a:rPr>
              <a:t>Calculat</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pe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baza</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diferenței</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dintre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imaginea</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blurată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și</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imaginea</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curentă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deblurată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precum</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și</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termenul</a:t>
            </a:r>
            <a:r>
              <a:rPr lang="en-US" altLang="en-US" b="1" dirty="0">
                <a:solidFill>
                  <a:schemeClr val="bg1"/>
                </a:solidFill>
                <a:cs typeface="Arial" panose="020B0604020202020204" pitchFamily="34" charset="0"/>
              </a:rPr>
              <a:t> de </a:t>
            </a:r>
            <a:r>
              <a:rPr lang="en-US" altLang="en-US" b="1" dirty="0" err="1">
                <a:solidFill>
                  <a:schemeClr val="bg1"/>
                </a:solidFill>
                <a:cs typeface="Arial" panose="020B0604020202020204" pitchFamily="34" charset="0"/>
              </a:rPr>
              <a:t>regularizare</a:t>
            </a:r>
            <a:r>
              <a:rPr lang="en-US" altLang="en-US" b="1" dirty="0">
                <a:solidFill>
                  <a:schemeClr val="bg1"/>
                </a:solidFill>
                <a:cs typeface="Arial" panose="020B0604020202020204" pitchFamily="34" charset="0"/>
              </a:rPr>
              <a:t> L1 (lambda * sign(x)).</a:t>
            </a:r>
          </a:p>
          <a:p>
            <a:pPr marL="285750" lvl="0" indent="-285750" defTabSz="914400" eaLnBrk="0" fontAlgn="base" hangingPunct="0">
              <a:spcBef>
                <a:spcPct val="0"/>
              </a:spcBef>
              <a:spcAft>
                <a:spcPct val="0"/>
              </a:spcAft>
              <a:buClrTx/>
              <a:buSzTx/>
              <a:buFont typeface="Arial" panose="020B0604020202020204" pitchFamily="34" charset="0"/>
              <a:buChar char="•"/>
            </a:pPr>
            <a:r>
              <a:rPr lang="en-US" altLang="en-US" b="1" dirty="0" err="1">
                <a:solidFill>
                  <a:schemeClr val="bg1"/>
                </a:solidFill>
                <a:cs typeface="Arial" panose="020B0604020202020204" pitchFamily="34" charset="0"/>
              </a:rPr>
              <a:t>Actualizare</a:t>
            </a:r>
            <a:r>
              <a:rPr lang="en-US" altLang="en-US" b="1" dirty="0">
                <a:solidFill>
                  <a:schemeClr val="bg1"/>
                </a:solidFill>
                <a:cs typeface="Arial" panose="020B0604020202020204" pitchFamily="34" charset="0"/>
              </a:rPr>
              <a:t>: La </a:t>
            </a:r>
            <a:r>
              <a:rPr lang="en-US" altLang="en-US" b="1" dirty="0" err="1">
                <a:solidFill>
                  <a:schemeClr val="bg1"/>
                </a:solidFill>
                <a:cs typeface="Arial" panose="020B0604020202020204" pitchFamily="34" charset="0"/>
              </a:rPr>
              <a:t>fiecare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iterație</a:t>
            </a:r>
            <a:r>
              <a:rPr lang="en-US" altLang="en-US" b="1" dirty="0">
                <a:solidFill>
                  <a:schemeClr val="bg1"/>
                </a:solidFill>
                <a:cs typeface="Arial" panose="020B0604020202020204" pitchFamily="34" charset="0"/>
              </a:rPr>
              <a:t>, x </a:t>
            </a:r>
            <a:r>
              <a:rPr lang="en-US" altLang="en-US" b="1" dirty="0" err="1">
                <a:solidFill>
                  <a:schemeClr val="bg1"/>
                </a:solidFill>
                <a:cs typeface="Arial" panose="020B0604020202020204" pitchFamily="34" charset="0"/>
              </a:rPr>
              <a:t>este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actualizat</a:t>
            </a:r>
            <a:r>
              <a:rPr lang="en-US" altLang="en-US" b="1" dirty="0">
                <a:solidFill>
                  <a:schemeClr val="bg1"/>
                </a:solidFill>
                <a:cs typeface="Arial" panose="020B0604020202020204" pitchFamily="34" charset="0"/>
              </a:rPr>
              <a:t> cu o </a:t>
            </a:r>
            <a:r>
              <a:rPr lang="en-US" altLang="en-US" b="1" dirty="0" err="1">
                <a:solidFill>
                  <a:schemeClr val="bg1"/>
                </a:solidFill>
                <a:cs typeface="Arial" panose="020B0604020202020204" pitchFamily="34" charset="0"/>
              </a:rPr>
              <a:t>mișcare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în</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direcția</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opusă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gradientului</a:t>
            </a:r>
            <a:r>
              <a:rPr lang="en-US" altLang="en-US" b="1" dirty="0">
                <a:solidFill>
                  <a:schemeClr val="bg1"/>
                </a:solidFill>
                <a:cs typeface="Arial" panose="020B0604020202020204" pitchFamily="34" charset="0"/>
              </a:rPr>
              <a:t>.</a:t>
            </a:r>
          </a:p>
          <a:p>
            <a:pPr marL="285750" lvl="0" indent="-285750" defTabSz="914400" eaLnBrk="0" fontAlgn="base" hangingPunct="0">
              <a:spcBef>
                <a:spcPct val="0"/>
              </a:spcBef>
              <a:spcAft>
                <a:spcPct val="0"/>
              </a:spcAft>
              <a:buClrTx/>
              <a:buSzTx/>
              <a:buFont typeface="Arial" panose="020B0604020202020204" pitchFamily="34" charset="0"/>
              <a:buChar char="•"/>
            </a:pPr>
            <a:r>
              <a:rPr lang="en-US" altLang="en-US" b="1" dirty="0" err="1">
                <a:solidFill>
                  <a:schemeClr val="bg1"/>
                </a:solidFill>
                <a:cs typeface="Arial" panose="020B0604020202020204" pitchFamily="34" charset="0"/>
              </a:rPr>
              <a:t>Condiție</a:t>
            </a:r>
            <a:r>
              <a:rPr lang="en-US" altLang="en-US" b="1" dirty="0">
                <a:solidFill>
                  <a:schemeClr val="bg1"/>
                </a:solidFill>
                <a:cs typeface="Arial" panose="020B0604020202020204" pitchFamily="34" charset="0"/>
              </a:rPr>
              <a:t> de </a:t>
            </a:r>
            <a:r>
              <a:rPr lang="en-US" altLang="en-US" b="1" dirty="0" err="1">
                <a:solidFill>
                  <a:schemeClr val="bg1"/>
                </a:solidFill>
                <a:cs typeface="Arial" panose="020B0604020202020204" pitchFamily="34" charset="0"/>
              </a:rPr>
              <a:t>oprire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Dacă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norma</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diferenței</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dintre</a:t>
            </a:r>
            <a:r>
              <a:rPr lang="en-US" altLang="en-US" b="1" dirty="0">
                <a:solidFill>
                  <a:schemeClr val="bg1"/>
                </a:solidFill>
                <a:cs typeface="Arial" panose="020B0604020202020204" pitchFamily="34" charset="0"/>
              </a:rPr>
              <a:t> x </a:t>
            </a:r>
            <a:r>
              <a:rPr lang="en-US" altLang="en-US" b="1" dirty="0" err="1">
                <a:solidFill>
                  <a:schemeClr val="bg1"/>
                </a:solidFill>
                <a:cs typeface="Arial" panose="020B0604020202020204" pitchFamily="34" charset="0"/>
              </a:rPr>
              <a:t>curent</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și</a:t>
            </a:r>
            <a:r>
              <a:rPr lang="en-US" altLang="en-US" b="1" dirty="0">
                <a:solidFill>
                  <a:schemeClr val="bg1"/>
                </a:solidFill>
                <a:cs typeface="Arial" panose="020B0604020202020204" pitchFamily="34" charset="0"/>
              </a:rPr>
              <a:t> x </a:t>
            </a:r>
            <a:r>
              <a:rPr lang="en-US" altLang="en-US" b="1" dirty="0" err="1">
                <a:solidFill>
                  <a:schemeClr val="bg1"/>
                </a:solidFill>
                <a:cs typeface="Arial" panose="020B0604020202020204" pitchFamily="34" charset="0"/>
              </a:rPr>
              <a:t>nou</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este</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mai</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mică</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decât</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tol</a:t>
            </a:r>
            <a:r>
              <a:rPr lang="en-US" altLang="en-US" b="1" dirty="0">
                <a:solidFill>
                  <a:schemeClr val="bg1"/>
                </a:solidFill>
                <a:cs typeface="Arial" panose="020B0604020202020204" pitchFamily="34" charset="0"/>
              </a:rPr>
              <a:t>, </a:t>
            </a:r>
            <a:r>
              <a:rPr lang="en-US" altLang="en-US" b="1" dirty="0" err="1">
                <a:solidFill>
                  <a:schemeClr val="bg1"/>
                </a:solidFill>
                <a:cs typeface="Arial" panose="020B0604020202020204" pitchFamily="34" charset="0"/>
              </a:rPr>
              <a:t>algoritmul</a:t>
            </a:r>
            <a:r>
              <a:rPr lang="en-US" altLang="en-US" b="1" dirty="0">
                <a:solidFill>
                  <a:schemeClr val="bg1"/>
                </a:solidFill>
                <a:cs typeface="Arial" panose="020B0604020202020204" pitchFamily="34" charset="0"/>
              </a:rPr>
              <a:t> se </a:t>
            </a:r>
            <a:r>
              <a:rPr lang="en-US" altLang="en-US" b="1" dirty="0" err="1">
                <a:solidFill>
                  <a:schemeClr val="bg1"/>
                </a:solidFill>
                <a:cs typeface="Arial" panose="020B0604020202020204" pitchFamily="34" charset="0"/>
              </a:rPr>
              <a:t>oprește</a:t>
            </a:r>
            <a:r>
              <a:rPr lang="en-US" altLang="en-US" b="1" dirty="0">
                <a:solidFill>
                  <a:schemeClr val="bg1"/>
                </a:solidFill>
                <a:cs typeface="Arial" panose="020B0604020202020204" pitchFamily="34" charset="0"/>
              </a:rPr>
              <a:t>.</a:t>
            </a:r>
          </a:p>
          <a:p>
            <a:pPr marL="285750" indent="-285750">
              <a:buFont typeface="Arial" panose="020B0604020202020204" pitchFamily="34" charset="0"/>
              <a:buChar char="•"/>
            </a:pPr>
            <a:endParaRPr lang="en-US" dirty="0"/>
          </a:p>
        </p:txBody>
      </p:sp>
      <p:sp>
        <p:nvSpPr>
          <p:cNvPr id="8" name="Rectangle 2"/>
          <p:cNvSpPr>
            <a:spLocks noChangeArrowheads="1"/>
          </p:cNvSpPr>
          <p:nvPr/>
        </p:nvSpPr>
        <p:spPr bwMode="auto">
          <a:xfrm>
            <a:off x="0" y="-477311"/>
            <a:ext cx="65" cy="95462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94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012" y="167951"/>
            <a:ext cx="3657600" cy="802433"/>
          </a:xfrm>
        </p:spPr>
        <p:txBody>
          <a:bodyPr/>
          <a:lstStyle/>
          <a:p>
            <a:r>
              <a:rPr lang="en-US" dirty="0" err="1" smtClean="0"/>
              <a:t>Metoda</a:t>
            </a:r>
            <a:r>
              <a:rPr lang="en-US" dirty="0" smtClean="0"/>
              <a:t> newton</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613" y="685800"/>
            <a:ext cx="5126799" cy="5308600"/>
          </a:xfrm>
        </p:spPr>
      </p:pic>
      <p:sp>
        <p:nvSpPr>
          <p:cNvPr id="4" name="Text Placeholder 3"/>
          <p:cNvSpPr>
            <a:spLocks noGrp="1"/>
          </p:cNvSpPr>
          <p:nvPr>
            <p:ph type="body" sz="half" idx="2"/>
          </p:nvPr>
        </p:nvSpPr>
        <p:spPr>
          <a:xfrm>
            <a:off x="6438122" y="1119673"/>
            <a:ext cx="5393094" cy="4711960"/>
          </a:xfrm>
        </p:spPr>
        <p:txBody>
          <a:bodyPr>
            <a:normAutofit/>
          </a:bodyPr>
          <a:lstStyle/>
          <a:p>
            <a:pPr marL="285750" indent="-285750">
              <a:buFont typeface="Arial" panose="020B0604020202020204" pitchFamily="34" charset="0"/>
              <a:buChar char="•"/>
            </a:pPr>
            <a:r>
              <a:rPr lang="en-US" b="1" dirty="0" err="1">
                <a:solidFill>
                  <a:schemeClr val="bg1"/>
                </a:solidFill>
              </a:rPr>
              <a:t>Utilizează</a:t>
            </a:r>
            <a:r>
              <a:rPr lang="en-US" b="1" dirty="0">
                <a:solidFill>
                  <a:schemeClr val="bg1"/>
                </a:solidFill>
              </a:rPr>
              <a:t> </a:t>
            </a:r>
            <a:r>
              <a:rPr lang="en-US" b="1" dirty="0" err="1">
                <a:solidFill>
                  <a:schemeClr val="bg1"/>
                </a:solidFill>
              </a:rPr>
              <a:t>informația</a:t>
            </a:r>
            <a:r>
              <a:rPr lang="en-US" b="1" dirty="0">
                <a:solidFill>
                  <a:schemeClr val="bg1"/>
                </a:solidFill>
              </a:rPr>
              <a:t> </a:t>
            </a:r>
            <a:r>
              <a:rPr lang="en-US" b="1" dirty="0" err="1">
                <a:solidFill>
                  <a:schemeClr val="bg1"/>
                </a:solidFill>
              </a:rPr>
              <a:t>despre</a:t>
            </a:r>
            <a:r>
              <a:rPr lang="en-US" b="1" dirty="0">
                <a:solidFill>
                  <a:schemeClr val="bg1"/>
                </a:solidFill>
              </a:rPr>
              <a:t> </a:t>
            </a:r>
            <a:r>
              <a:rPr lang="en-US" b="1" dirty="0" err="1">
                <a:solidFill>
                  <a:schemeClr val="bg1"/>
                </a:solidFill>
              </a:rPr>
              <a:t>curbură</a:t>
            </a:r>
            <a:r>
              <a:rPr lang="en-US" b="1" dirty="0">
                <a:solidFill>
                  <a:schemeClr val="bg1"/>
                </a:solidFill>
              </a:rPr>
              <a:t> (Hessian-</a:t>
            </a:r>
            <a:r>
              <a:rPr lang="en-US" b="1" dirty="0" err="1">
                <a:solidFill>
                  <a:schemeClr val="bg1"/>
                </a:solidFill>
              </a:rPr>
              <a:t>ul</a:t>
            </a:r>
            <a:r>
              <a:rPr lang="en-US" b="1" dirty="0">
                <a:solidFill>
                  <a:schemeClr val="bg1"/>
                </a:solidFill>
              </a:rPr>
              <a:t>) </a:t>
            </a:r>
            <a:r>
              <a:rPr lang="en-US" b="1" dirty="0" err="1">
                <a:solidFill>
                  <a:schemeClr val="bg1"/>
                </a:solidFill>
              </a:rPr>
              <a:t>pentru</a:t>
            </a:r>
            <a:r>
              <a:rPr lang="en-US" b="1" dirty="0">
                <a:solidFill>
                  <a:schemeClr val="bg1"/>
                </a:solidFill>
              </a:rPr>
              <a:t> a face </a:t>
            </a:r>
            <a:r>
              <a:rPr lang="en-US" b="1" dirty="0" err="1">
                <a:solidFill>
                  <a:schemeClr val="bg1"/>
                </a:solidFill>
              </a:rPr>
              <a:t>ajustări</a:t>
            </a:r>
            <a:r>
              <a:rPr lang="en-US" b="1" dirty="0">
                <a:solidFill>
                  <a:schemeClr val="bg1"/>
                </a:solidFill>
              </a:rPr>
              <a:t> </a:t>
            </a:r>
            <a:r>
              <a:rPr lang="en-US" b="1" dirty="0" err="1">
                <a:solidFill>
                  <a:schemeClr val="bg1"/>
                </a:solidFill>
              </a:rPr>
              <a:t>mai</a:t>
            </a:r>
            <a:r>
              <a:rPr lang="en-US" b="1" dirty="0">
                <a:solidFill>
                  <a:schemeClr val="bg1"/>
                </a:solidFill>
              </a:rPr>
              <a:t> precise </a:t>
            </a:r>
            <a:r>
              <a:rPr lang="en-US" b="1" dirty="0" err="1">
                <a:solidFill>
                  <a:schemeClr val="bg1"/>
                </a:solidFill>
              </a:rPr>
              <a:t>și</a:t>
            </a:r>
            <a:r>
              <a:rPr lang="en-US" b="1" dirty="0">
                <a:solidFill>
                  <a:schemeClr val="bg1"/>
                </a:solidFill>
              </a:rPr>
              <a:t> </a:t>
            </a:r>
            <a:r>
              <a:rPr lang="en-US" b="1" dirty="0" err="1">
                <a:solidFill>
                  <a:schemeClr val="bg1"/>
                </a:solidFill>
              </a:rPr>
              <a:t>mai</a:t>
            </a:r>
            <a:r>
              <a:rPr lang="en-US" b="1" dirty="0">
                <a:solidFill>
                  <a:schemeClr val="bg1"/>
                </a:solidFill>
              </a:rPr>
              <a:t> </a:t>
            </a:r>
            <a:r>
              <a:rPr lang="en-US" b="1" dirty="0" err="1">
                <a:solidFill>
                  <a:schemeClr val="bg1"/>
                </a:solidFill>
              </a:rPr>
              <a:t>rapide</a:t>
            </a:r>
            <a:r>
              <a:rPr lang="en-US" b="1" dirty="0">
                <a:solidFill>
                  <a:schemeClr val="bg1"/>
                </a:solidFill>
              </a:rPr>
              <a:t> </a:t>
            </a:r>
            <a:r>
              <a:rPr lang="en-US" b="1" dirty="0" err="1">
                <a:solidFill>
                  <a:schemeClr val="bg1"/>
                </a:solidFill>
              </a:rPr>
              <a:t>în</a:t>
            </a:r>
            <a:r>
              <a:rPr lang="en-US" b="1" dirty="0">
                <a:solidFill>
                  <a:schemeClr val="bg1"/>
                </a:solidFill>
              </a:rPr>
              <a:t> x.</a:t>
            </a:r>
          </a:p>
          <a:p>
            <a:pPr marL="285750" indent="-285750">
              <a:buFont typeface="Arial" panose="020B0604020202020204" pitchFamily="34" charset="0"/>
              <a:buChar char="•"/>
            </a:pPr>
            <a:r>
              <a:rPr lang="en-US" b="1" dirty="0">
                <a:solidFill>
                  <a:schemeClr val="bg1"/>
                </a:solidFill>
              </a:rPr>
              <a:t>Converge </a:t>
            </a:r>
            <a:r>
              <a:rPr lang="en-US" b="1" dirty="0" err="1">
                <a:solidFill>
                  <a:schemeClr val="bg1"/>
                </a:solidFill>
              </a:rPr>
              <a:t>mai</a:t>
            </a:r>
            <a:r>
              <a:rPr lang="en-US" b="1" dirty="0">
                <a:solidFill>
                  <a:schemeClr val="bg1"/>
                </a:solidFill>
              </a:rPr>
              <a:t> rapid </a:t>
            </a:r>
            <a:r>
              <a:rPr lang="en-US" b="1" dirty="0" err="1">
                <a:solidFill>
                  <a:schemeClr val="bg1"/>
                </a:solidFill>
              </a:rPr>
              <a:t>decât</a:t>
            </a:r>
            <a:r>
              <a:rPr lang="en-US" b="1" dirty="0">
                <a:solidFill>
                  <a:schemeClr val="bg1"/>
                </a:solidFill>
              </a:rPr>
              <a:t> </a:t>
            </a:r>
            <a:r>
              <a:rPr lang="en-US" b="1" dirty="0" err="1">
                <a:solidFill>
                  <a:schemeClr val="bg1"/>
                </a:solidFill>
              </a:rPr>
              <a:t>metoda</a:t>
            </a:r>
            <a:r>
              <a:rPr lang="en-US" b="1" dirty="0">
                <a:solidFill>
                  <a:schemeClr val="bg1"/>
                </a:solidFill>
              </a:rPr>
              <a:t> </a:t>
            </a:r>
            <a:r>
              <a:rPr lang="en-US" b="1" dirty="0" err="1">
                <a:solidFill>
                  <a:schemeClr val="bg1"/>
                </a:solidFill>
              </a:rPr>
              <a:t>gradientului</a:t>
            </a:r>
            <a:r>
              <a:rPr lang="en-US" b="1" dirty="0">
                <a:solidFill>
                  <a:schemeClr val="bg1"/>
                </a:solidFill>
              </a:rPr>
              <a:t>, </a:t>
            </a:r>
            <a:r>
              <a:rPr lang="en-US" b="1" dirty="0" err="1">
                <a:solidFill>
                  <a:schemeClr val="bg1"/>
                </a:solidFill>
              </a:rPr>
              <a:t>în</a:t>
            </a:r>
            <a:r>
              <a:rPr lang="en-US" b="1" dirty="0">
                <a:solidFill>
                  <a:schemeClr val="bg1"/>
                </a:solidFill>
              </a:rPr>
              <a:t> special </a:t>
            </a:r>
            <a:r>
              <a:rPr lang="en-US" b="1" dirty="0" err="1">
                <a:solidFill>
                  <a:schemeClr val="bg1"/>
                </a:solidFill>
              </a:rPr>
              <a:t>în</a:t>
            </a:r>
            <a:r>
              <a:rPr lang="en-US" b="1" dirty="0">
                <a:solidFill>
                  <a:schemeClr val="bg1"/>
                </a:solidFill>
              </a:rPr>
              <a:t> </a:t>
            </a:r>
            <a:r>
              <a:rPr lang="en-US" b="1" dirty="0" err="1">
                <a:solidFill>
                  <a:schemeClr val="bg1"/>
                </a:solidFill>
              </a:rPr>
              <a:t>apropierea</a:t>
            </a:r>
            <a:r>
              <a:rPr lang="en-US" b="1" dirty="0">
                <a:solidFill>
                  <a:schemeClr val="bg1"/>
                </a:solidFill>
              </a:rPr>
              <a:t> </a:t>
            </a:r>
            <a:r>
              <a:rPr lang="en-US" b="1" dirty="0" err="1">
                <a:solidFill>
                  <a:schemeClr val="bg1"/>
                </a:solidFill>
              </a:rPr>
              <a:t>minimului</a:t>
            </a:r>
            <a:r>
              <a:rPr lang="en-US" b="1" dirty="0">
                <a:solidFill>
                  <a:schemeClr val="bg1"/>
                </a:solidFill>
              </a:rPr>
              <a:t>, </a:t>
            </a:r>
            <a:r>
              <a:rPr lang="en-US" b="1" dirty="0" err="1">
                <a:solidFill>
                  <a:schemeClr val="bg1"/>
                </a:solidFill>
              </a:rPr>
              <a:t>dar</a:t>
            </a:r>
            <a:r>
              <a:rPr lang="en-US" b="1" dirty="0">
                <a:solidFill>
                  <a:schemeClr val="bg1"/>
                </a:solidFill>
              </a:rPr>
              <a:t> </a:t>
            </a:r>
            <a:r>
              <a:rPr lang="en-US" b="1" dirty="0" err="1">
                <a:solidFill>
                  <a:schemeClr val="bg1"/>
                </a:solidFill>
              </a:rPr>
              <a:t>fiecare</a:t>
            </a:r>
            <a:r>
              <a:rPr lang="en-US" b="1" dirty="0">
                <a:solidFill>
                  <a:schemeClr val="bg1"/>
                </a:solidFill>
              </a:rPr>
              <a:t> </a:t>
            </a:r>
            <a:r>
              <a:rPr lang="en-US" b="1" dirty="0" err="1">
                <a:solidFill>
                  <a:schemeClr val="bg1"/>
                </a:solidFill>
              </a:rPr>
              <a:t>iterație</a:t>
            </a:r>
            <a:r>
              <a:rPr lang="en-US" b="1" dirty="0">
                <a:solidFill>
                  <a:schemeClr val="bg1"/>
                </a:solidFill>
              </a:rPr>
              <a:t> </a:t>
            </a:r>
            <a:r>
              <a:rPr lang="en-US" b="1" dirty="0" err="1">
                <a:solidFill>
                  <a:schemeClr val="bg1"/>
                </a:solidFill>
              </a:rPr>
              <a:t>este</a:t>
            </a:r>
            <a:r>
              <a:rPr lang="en-US" b="1" dirty="0">
                <a:solidFill>
                  <a:schemeClr val="bg1"/>
                </a:solidFill>
              </a:rPr>
              <a:t> </a:t>
            </a:r>
            <a:r>
              <a:rPr lang="en-US" b="1" dirty="0" err="1">
                <a:solidFill>
                  <a:schemeClr val="bg1"/>
                </a:solidFill>
              </a:rPr>
              <a:t>mai</a:t>
            </a:r>
            <a:r>
              <a:rPr lang="en-US" b="1" dirty="0">
                <a:solidFill>
                  <a:schemeClr val="bg1"/>
                </a:solidFill>
              </a:rPr>
              <a:t> </a:t>
            </a:r>
            <a:r>
              <a:rPr lang="en-US" b="1" dirty="0" err="1">
                <a:solidFill>
                  <a:schemeClr val="bg1"/>
                </a:solidFill>
              </a:rPr>
              <a:t>costisitoare</a:t>
            </a:r>
            <a:r>
              <a:rPr lang="en-US" b="1" dirty="0">
                <a:solidFill>
                  <a:schemeClr val="bg1"/>
                </a:solidFill>
              </a:rPr>
              <a:t> </a:t>
            </a:r>
            <a:r>
              <a:rPr lang="en-US" b="1" dirty="0" err="1">
                <a:solidFill>
                  <a:schemeClr val="bg1"/>
                </a:solidFill>
              </a:rPr>
              <a:t>computațional</a:t>
            </a:r>
            <a:r>
              <a:rPr lang="en-US" b="1" dirty="0">
                <a:solidFill>
                  <a:schemeClr val="bg1"/>
                </a:solidFill>
              </a:rPr>
              <a:t> din </a:t>
            </a:r>
            <a:r>
              <a:rPr lang="en-US" b="1" dirty="0" err="1">
                <a:solidFill>
                  <a:schemeClr val="bg1"/>
                </a:solidFill>
              </a:rPr>
              <a:t>cauza</a:t>
            </a:r>
            <a:r>
              <a:rPr lang="en-US" b="1" dirty="0">
                <a:solidFill>
                  <a:schemeClr val="bg1"/>
                </a:solidFill>
              </a:rPr>
              <a:t> </a:t>
            </a:r>
            <a:r>
              <a:rPr lang="en-US" b="1" dirty="0" err="1">
                <a:solidFill>
                  <a:schemeClr val="bg1"/>
                </a:solidFill>
              </a:rPr>
              <a:t>calculului</a:t>
            </a:r>
            <a:r>
              <a:rPr lang="en-US" b="1" dirty="0">
                <a:solidFill>
                  <a:schemeClr val="bg1"/>
                </a:solidFill>
              </a:rPr>
              <a:t> Hessian-</a:t>
            </a:r>
            <a:r>
              <a:rPr lang="en-US" b="1" dirty="0" err="1">
                <a:solidFill>
                  <a:schemeClr val="bg1"/>
                </a:solidFill>
              </a:rPr>
              <a:t>ului</a:t>
            </a:r>
            <a:r>
              <a:rPr lang="en-US" b="1" dirty="0">
                <a:solidFill>
                  <a:schemeClr val="bg1"/>
                </a:solidFill>
              </a:rPr>
              <a:t> </a:t>
            </a:r>
            <a:r>
              <a:rPr lang="en-US" b="1" dirty="0" err="1">
                <a:solidFill>
                  <a:schemeClr val="bg1"/>
                </a:solidFill>
              </a:rPr>
              <a:t>și</a:t>
            </a:r>
            <a:r>
              <a:rPr lang="en-US" b="1" dirty="0">
                <a:solidFill>
                  <a:schemeClr val="bg1"/>
                </a:solidFill>
              </a:rPr>
              <a:t> </a:t>
            </a:r>
            <a:r>
              <a:rPr lang="en-US" b="1" dirty="0" err="1">
                <a:solidFill>
                  <a:schemeClr val="bg1"/>
                </a:solidFill>
              </a:rPr>
              <a:t>rezolvării</a:t>
            </a:r>
            <a:r>
              <a:rPr lang="en-US" b="1" dirty="0">
                <a:solidFill>
                  <a:schemeClr val="bg1"/>
                </a:solidFill>
              </a:rPr>
              <a:t> </a:t>
            </a:r>
            <a:r>
              <a:rPr lang="en-US" b="1" dirty="0" err="1">
                <a:solidFill>
                  <a:schemeClr val="bg1"/>
                </a:solidFill>
              </a:rPr>
              <a:t>sistemului</a:t>
            </a:r>
            <a:r>
              <a:rPr lang="en-US" b="1" dirty="0">
                <a:solidFill>
                  <a:schemeClr val="bg1"/>
                </a:solidFill>
              </a:rPr>
              <a:t> de </a:t>
            </a:r>
            <a:r>
              <a:rPr lang="en-US" b="1" dirty="0" err="1">
                <a:solidFill>
                  <a:schemeClr val="bg1"/>
                </a:solidFill>
              </a:rPr>
              <a:t>ecuații</a:t>
            </a:r>
            <a:r>
              <a:rPr lang="en-US" b="1" dirty="0" smtClean="0">
                <a:solidFill>
                  <a:schemeClr val="bg1"/>
                </a:solidFill>
              </a:rPr>
              <a:t>.</a:t>
            </a:r>
          </a:p>
          <a:p>
            <a:pPr marL="285750" indent="-285750">
              <a:buFont typeface="Arial" panose="020B0604020202020204" pitchFamily="34" charset="0"/>
              <a:buChar char="•"/>
            </a:pPr>
            <a:r>
              <a:rPr lang="en-US" b="1" dirty="0" err="1">
                <a:solidFill>
                  <a:schemeClr val="bg1"/>
                </a:solidFill>
              </a:rPr>
              <a:t>Metoda</a:t>
            </a:r>
            <a:r>
              <a:rPr lang="en-US" b="1" dirty="0">
                <a:solidFill>
                  <a:schemeClr val="bg1"/>
                </a:solidFill>
              </a:rPr>
              <a:t> conjugate gradient (</a:t>
            </a:r>
            <a:r>
              <a:rPr lang="en-US" b="1" dirty="0" err="1">
                <a:solidFill>
                  <a:schemeClr val="bg1"/>
                </a:solidFill>
              </a:rPr>
              <a:t>pcg</a:t>
            </a:r>
            <a:r>
              <a:rPr lang="en-US" b="1" dirty="0">
                <a:solidFill>
                  <a:schemeClr val="bg1"/>
                </a:solidFill>
              </a:rPr>
              <a:t>): </a:t>
            </a:r>
            <a:r>
              <a:rPr lang="en-US" b="1" dirty="0" err="1">
                <a:solidFill>
                  <a:schemeClr val="bg1"/>
                </a:solidFill>
              </a:rPr>
              <a:t>Utilizată</a:t>
            </a:r>
            <a:r>
              <a:rPr lang="en-US" b="1" dirty="0">
                <a:solidFill>
                  <a:schemeClr val="bg1"/>
                </a:solidFill>
              </a:rPr>
              <a:t> </a:t>
            </a:r>
            <a:r>
              <a:rPr lang="en-US" b="1" dirty="0" err="1">
                <a:solidFill>
                  <a:schemeClr val="bg1"/>
                </a:solidFill>
              </a:rPr>
              <a:t>pentru</a:t>
            </a:r>
            <a:r>
              <a:rPr lang="en-US" b="1" dirty="0">
                <a:solidFill>
                  <a:schemeClr val="bg1"/>
                </a:solidFill>
              </a:rPr>
              <a:t> a </a:t>
            </a:r>
            <a:r>
              <a:rPr lang="en-US" b="1" dirty="0" err="1">
                <a:solidFill>
                  <a:schemeClr val="bg1"/>
                </a:solidFill>
              </a:rPr>
              <a:t>rezolva</a:t>
            </a:r>
            <a:r>
              <a:rPr lang="en-US" b="1" dirty="0">
                <a:solidFill>
                  <a:schemeClr val="bg1"/>
                </a:solidFill>
              </a:rPr>
              <a:t> </a:t>
            </a:r>
            <a:r>
              <a:rPr lang="en-US" b="1" dirty="0" err="1">
                <a:solidFill>
                  <a:schemeClr val="bg1"/>
                </a:solidFill>
              </a:rPr>
              <a:t>sistemul</a:t>
            </a:r>
            <a:r>
              <a:rPr lang="en-US" b="1" dirty="0">
                <a:solidFill>
                  <a:schemeClr val="bg1"/>
                </a:solidFill>
              </a:rPr>
              <a:t> de </a:t>
            </a:r>
            <a:r>
              <a:rPr lang="en-US" b="1" dirty="0" err="1">
                <a:solidFill>
                  <a:schemeClr val="bg1"/>
                </a:solidFill>
              </a:rPr>
              <a:t>ecuații</a:t>
            </a:r>
            <a:r>
              <a:rPr lang="en-US" b="1" dirty="0">
                <a:solidFill>
                  <a:schemeClr val="bg1"/>
                </a:solidFill>
              </a:rPr>
              <a:t> </a:t>
            </a:r>
            <a:r>
              <a:rPr lang="en-US" b="1" dirty="0" err="1">
                <a:solidFill>
                  <a:schemeClr val="bg1"/>
                </a:solidFill>
              </a:rPr>
              <a:t>liniare</a:t>
            </a:r>
            <a:r>
              <a:rPr lang="en-US" b="1" dirty="0">
                <a:solidFill>
                  <a:schemeClr val="bg1"/>
                </a:solidFill>
              </a:rPr>
              <a:t> </a:t>
            </a:r>
            <a:r>
              <a:rPr lang="en-US" b="1" dirty="0" err="1">
                <a:solidFill>
                  <a:schemeClr val="bg1"/>
                </a:solidFill>
              </a:rPr>
              <a:t>implicat</a:t>
            </a:r>
            <a:r>
              <a:rPr lang="en-US" b="1" dirty="0">
                <a:solidFill>
                  <a:schemeClr val="bg1"/>
                </a:solidFill>
              </a:rPr>
              <a:t> </a:t>
            </a:r>
            <a:r>
              <a:rPr lang="en-US" b="1" dirty="0" err="1">
                <a:solidFill>
                  <a:schemeClr val="bg1"/>
                </a:solidFill>
              </a:rPr>
              <a:t>în</a:t>
            </a:r>
            <a:r>
              <a:rPr lang="en-US" b="1" dirty="0">
                <a:solidFill>
                  <a:schemeClr val="bg1"/>
                </a:solidFill>
              </a:rPr>
              <a:t> </a:t>
            </a:r>
            <a:r>
              <a:rPr lang="en-US" b="1" dirty="0" err="1">
                <a:solidFill>
                  <a:schemeClr val="bg1"/>
                </a:solidFill>
              </a:rPr>
              <a:t>actualizarea</a:t>
            </a:r>
            <a:r>
              <a:rPr lang="en-US" b="1" dirty="0">
                <a:solidFill>
                  <a:schemeClr val="bg1"/>
                </a:solidFill>
              </a:rPr>
              <a:t> x.</a:t>
            </a:r>
          </a:p>
          <a:p>
            <a:pPr marL="285750" indent="-285750">
              <a:buFont typeface="Arial" panose="020B0604020202020204" pitchFamily="34" charset="0"/>
              <a:buChar char="•"/>
            </a:pPr>
            <a:r>
              <a:rPr lang="en-US" b="1" dirty="0" err="1">
                <a:solidFill>
                  <a:schemeClr val="bg1"/>
                </a:solidFill>
              </a:rPr>
              <a:t>Actualizare</a:t>
            </a:r>
            <a:r>
              <a:rPr lang="en-US" b="1" dirty="0">
                <a:solidFill>
                  <a:schemeClr val="bg1"/>
                </a:solidFill>
              </a:rPr>
              <a:t>: x </a:t>
            </a:r>
            <a:r>
              <a:rPr lang="en-US" b="1" dirty="0" err="1">
                <a:solidFill>
                  <a:schemeClr val="bg1"/>
                </a:solidFill>
              </a:rPr>
              <a:t>este</a:t>
            </a:r>
            <a:r>
              <a:rPr lang="en-US" b="1" dirty="0">
                <a:solidFill>
                  <a:schemeClr val="bg1"/>
                </a:solidFill>
              </a:rPr>
              <a:t> </a:t>
            </a:r>
            <a:r>
              <a:rPr lang="en-US" b="1" dirty="0" err="1">
                <a:solidFill>
                  <a:schemeClr val="bg1"/>
                </a:solidFill>
              </a:rPr>
              <a:t>actualizat</a:t>
            </a:r>
            <a:r>
              <a:rPr lang="en-US" b="1" dirty="0">
                <a:solidFill>
                  <a:schemeClr val="bg1"/>
                </a:solidFill>
              </a:rPr>
              <a:t> </a:t>
            </a:r>
            <a:r>
              <a:rPr lang="en-US" b="1" dirty="0" err="1">
                <a:solidFill>
                  <a:schemeClr val="bg1"/>
                </a:solidFill>
              </a:rPr>
              <a:t>folosind</a:t>
            </a:r>
            <a:r>
              <a:rPr lang="en-US" b="1" dirty="0">
                <a:solidFill>
                  <a:schemeClr val="bg1"/>
                </a:solidFill>
              </a:rPr>
              <a:t> </a:t>
            </a:r>
            <a:r>
              <a:rPr lang="en-US" b="1" dirty="0" err="1">
                <a:solidFill>
                  <a:schemeClr val="bg1"/>
                </a:solidFill>
              </a:rPr>
              <a:t>delta_x</a:t>
            </a:r>
            <a:r>
              <a:rPr lang="en-US" b="1" dirty="0">
                <a:solidFill>
                  <a:schemeClr val="bg1"/>
                </a:solidFill>
              </a:rPr>
              <a:t> </a:t>
            </a:r>
            <a:r>
              <a:rPr lang="en-US" b="1" dirty="0" err="1">
                <a:solidFill>
                  <a:schemeClr val="bg1"/>
                </a:solidFill>
              </a:rPr>
              <a:t>obținut</a:t>
            </a:r>
            <a:r>
              <a:rPr lang="en-US" b="1" dirty="0">
                <a:solidFill>
                  <a:schemeClr val="bg1"/>
                </a:solidFill>
              </a:rPr>
              <a:t> din </a:t>
            </a:r>
            <a:r>
              <a:rPr lang="en-US" b="1" dirty="0" err="1">
                <a:solidFill>
                  <a:schemeClr val="bg1"/>
                </a:solidFill>
              </a:rPr>
              <a:t>rezolvarea</a:t>
            </a:r>
            <a:r>
              <a:rPr lang="en-US" b="1" dirty="0">
                <a:solidFill>
                  <a:schemeClr val="bg1"/>
                </a:solidFill>
              </a:rPr>
              <a:t> </a:t>
            </a:r>
            <a:r>
              <a:rPr lang="en-US" b="1" dirty="0" err="1">
                <a:solidFill>
                  <a:schemeClr val="bg1"/>
                </a:solidFill>
              </a:rPr>
              <a:t>sistemului</a:t>
            </a:r>
            <a:r>
              <a:rPr lang="en-US" b="1" dirty="0">
                <a:solidFill>
                  <a:schemeClr val="bg1"/>
                </a:solidFill>
              </a:rPr>
              <a:t>.</a:t>
            </a:r>
          </a:p>
          <a:p>
            <a:pPr marL="285750" indent="-285750">
              <a:buFont typeface="Arial" panose="020B0604020202020204" pitchFamily="34" charset="0"/>
              <a:buChar char="•"/>
            </a:pPr>
            <a:r>
              <a:rPr lang="en-US" b="1" dirty="0" err="1">
                <a:solidFill>
                  <a:schemeClr val="bg1"/>
                </a:solidFill>
              </a:rPr>
              <a:t>Condiție</a:t>
            </a:r>
            <a:r>
              <a:rPr lang="en-US" b="1" dirty="0">
                <a:solidFill>
                  <a:schemeClr val="bg1"/>
                </a:solidFill>
              </a:rPr>
              <a:t> de </a:t>
            </a:r>
            <a:r>
              <a:rPr lang="en-US" b="1" dirty="0" err="1">
                <a:solidFill>
                  <a:schemeClr val="bg1"/>
                </a:solidFill>
              </a:rPr>
              <a:t>oprire</a:t>
            </a:r>
            <a:r>
              <a:rPr lang="en-US" b="1" dirty="0">
                <a:solidFill>
                  <a:schemeClr val="bg1"/>
                </a:solidFill>
              </a:rPr>
              <a:t>: </a:t>
            </a:r>
            <a:r>
              <a:rPr lang="en-US" b="1" dirty="0" err="1">
                <a:solidFill>
                  <a:schemeClr val="bg1"/>
                </a:solidFill>
              </a:rPr>
              <a:t>Dacă</a:t>
            </a:r>
            <a:r>
              <a:rPr lang="en-US" b="1" dirty="0">
                <a:solidFill>
                  <a:schemeClr val="bg1"/>
                </a:solidFill>
              </a:rPr>
              <a:t> </a:t>
            </a:r>
            <a:r>
              <a:rPr lang="en-US" b="1" dirty="0" err="1">
                <a:solidFill>
                  <a:schemeClr val="bg1"/>
                </a:solidFill>
              </a:rPr>
              <a:t>norma</a:t>
            </a:r>
            <a:r>
              <a:rPr lang="en-US" b="1" dirty="0">
                <a:solidFill>
                  <a:schemeClr val="bg1"/>
                </a:solidFill>
              </a:rPr>
              <a:t> </a:t>
            </a:r>
            <a:r>
              <a:rPr lang="en-US" b="1" dirty="0" err="1">
                <a:solidFill>
                  <a:schemeClr val="bg1"/>
                </a:solidFill>
              </a:rPr>
              <a:t>delta_x</a:t>
            </a:r>
            <a:r>
              <a:rPr lang="en-US" b="1" dirty="0">
                <a:solidFill>
                  <a:schemeClr val="bg1"/>
                </a:solidFill>
              </a:rPr>
              <a:t> </a:t>
            </a:r>
            <a:r>
              <a:rPr lang="en-US" b="1" dirty="0" err="1">
                <a:solidFill>
                  <a:schemeClr val="bg1"/>
                </a:solidFill>
              </a:rPr>
              <a:t>este</a:t>
            </a:r>
            <a:r>
              <a:rPr lang="en-US" b="1" dirty="0">
                <a:solidFill>
                  <a:schemeClr val="bg1"/>
                </a:solidFill>
              </a:rPr>
              <a:t> </a:t>
            </a:r>
            <a:r>
              <a:rPr lang="en-US" b="1" dirty="0" err="1">
                <a:solidFill>
                  <a:schemeClr val="bg1"/>
                </a:solidFill>
              </a:rPr>
              <a:t>mai</a:t>
            </a:r>
            <a:r>
              <a:rPr lang="en-US" b="1" dirty="0">
                <a:solidFill>
                  <a:schemeClr val="bg1"/>
                </a:solidFill>
              </a:rPr>
              <a:t> </a:t>
            </a:r>
            <a:r>
              <a:rPr lang="en-US" b="1" dirty="0" err="1">
                <a:solidFill>
                  <a:schemeClr val="bg1"/>
                </a:solidFill>
              </a:rPr>
              <a:t>mică</a:t>
            </a:r>
            <a:r>
              <a:rPr lang="en-US" b="1" dirty="0">
                <a:solidFill>
                  <a:schemeClr val="bg1"/>
                </a:solidFill>
              </a:rPr>
              <a:t> </a:t>
            </a:r>
            <a:r>
              <a:rPr lang="en-US" b="1" dirty="0" err="1">
                <a:solidFill>
                  <a:schemeClr val="bg1"/>
                </a:solidFill>
              </a:rPr>
              <a:t>decât</a:t>
            </a:r>
            <a:r>
              <a:rPr lang="en-US" b="1" dirty="0">
                <a:solidFill>
                  <a:schemeClr val="bg1"/>
                </a:solidFill>
              </a:rPr>
              <a:t> </a:t>
            </a:r>
            <a:r>
              <a:rPr lang="en-US" b="1" dirty="0" err="1">
                <a:solidFill>
                  <a:schemeClr val="bg1"/>
                </a:solidFill>
              </a:rPr>
              <a:t>tol</a:t>
            </a:r>
            <a:r>
              <a:rPr lang="en-US" b="1" dirty="0">
                <a:solidFill>
                  <a:schemeClr val="bg1"/>
                </a:solidFill>
              </a:rPr>
              <a:t>, </a:t>
            </a:r>
            <a:r>
              <a:rPr lang="en-US" b="1" dirty="0" err="1">
                <a:solidFill>
                  <a:schemeClr val="bg1"/>
                </a:solidFill>
              </a:rPr>
              <a:t>algoritmul</a:t>
            </a:r>
            <a:r>
              <a:rPr lang="en-US" b="1" dirty="0">
                <a:solidFill>
                  <a:schemeClr val="bg1"/>
                </a:solidFill>
              </a:rPr>
              <a:t> se </a:t>
            </a:r>
            <a:r>
              <a:rPr lang="en-US" b="1" dirty="0" err="1">
                <a:solidFill>
                  <a:schemeClr val="bg1"/>
                </a:solidFill>
              </a:rPr>
              <a:t>oprește</a:t>
            </a:r>
            <a:r>
              <a:rPr lang="en-US" b="1" dirty="0">
                <a:solidFill>
                  <a:schemeClr val="bg1"/>
                </a:solidFill>
              </a:rPr>
              <a:t>.</a:t>
            </a:r>
          </a:p>
          <a:p>
            <a:pPr marL="28575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773372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10058400" cy="1507067"/>
          </a:xfrm>
        </p:spPr>
        <p:txBody>
          <a:bodyPr>
            <a:normAutofit/>
          </a:bodyPr>
          <a:lstStyle/>
          <a:p>
            <a:r>
              <a:rPr lang="en-US" sz="2800" dirty="0" err="1" smtClean="0"/>
              <a:t>Imaginea</a:t>
            </a:r>
            <a:r>
              <a:rPr lang="en-US" sz="2800" dirty="0" smtClean="0"/>
              <a:t> </a:t>
            </a:r>
            <a:r>
              <a:rPr lang="en-US" sz="2800" dirty="0" err="1" smtClean="0"/>
              <a:t>originala</a:t>
            </a:r>
            <a:r>
              <a:rPr lang="en-US" sz="2800" dirty="0" smtClean="0"/>
              <a:t> </a:t>
            </a:r>
            <a:r>
              <a:rPr lang="en-US" sz="2800" dirty="0" err="1" smtClean="0"/>
              <a:t>si</a:t>
            </a:r>
            <a:r>
              <a:rPr lang="en-US" sz="2800" dirty="0" smtClean="0"/>
              <a:t> </a:t>
            </a:r>
            <a:r>
              <a:rPr lang="en-US" sz="2800" dirty="0" err="1" smtClean="0"/>
              <a:t>imaginea</a:t>
            </a:r>
            <a:r>
              <a:rPr lang="en-US" sz="2800" dirty="0" smtClean="0"/>
              <a:t> </a:t>
            </a:r>
            <a:r>
              <a:rPr lang="en-US" sz="2800" dirty="0" err="1" smtClean="0"/>
              <a:t>blurata</a:t>
            </a:r>
            <a:r>
              <a:rPr lang="en-US" sz="2800" dirty="0" smtClean="0"/>
              <a:t> </a:t>
            </a:r>
            <a:r>
              <a:rPr lang="en-US" sz="2800" dirty="0" err="1" smtClean="0"/>
              <a:t>prin</a:t>
            </a:r>
            <a:r>
              <a:rPr lang="en-US" sz="2800" dirty="0" smtClean="0"/>
              <a:t> </a:t>
            </a:r>
            <a:r>
              <a:rPr lang="en-US" sz="2800" dirty="0" err="1" smtClean="0"/>
              <a:t>filtrul</a:t>
            </a:r>
            <a:r>
              <a:rPr lang="en-US" sz="2800" dirty="0" smtClean="0"/>
              <a:t> de </a:t>
            </a:r>
            <a:r>
              <a:rPr lang="en-US" sz="2800" dirty="0" err="1" smtClean="0"/>
              <a:t>blurare</a:t>
            </a:r>
            <a:endParaRPr lang="en-US" sz="2800" dirty="0"/>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20632" y="518256"/>
            <a:ext cx="5987466" cy="3875944"/>
          </a:xfrm>
        </p:spPr>
      </p:pic>
      <p:sp>
        <p:nvSpPr>
          <p:cNvPr id="4" name="Content Placeholder 3"/>
          <p:cNvSpPr>
            <a:spLocks noGrp="1"/>
          </p:cNvSpPr>
          <p:nvPr>
            <p:ph sz="half" idx="2"/>
          </p:nvPr>
        </p:nvSpPr>
        <p:spPr>
          <a:xfrm flipH="1">
            <a:off x="10742610" y="685801"/>
            <a:ext cx="1275218" cy="3615266"/>
          </a:xfrm>
        </p:spPr>
        <p:txBody>
          <a:bodyPr/>
          <a:lstStyle/>
          <a:p>
            <a:endParaRPr lang="en-US" dirty="0"/>
          </a:p>
        </p:txBody>
      </p:sp>
    </p:spTree>
    <p:extLst>
      <p:ext uri="{BB962C8B-B14F-4D97-AF65-F5344CB8AC3E}">
        <p14:creationId xmlns:p14="http://schemas.microsoft.com/office/powerpoint/2010/main" val="121665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Dupa</a:t>
            </a:r>
            <a:r>
              <a:rPr lang="en-US" dirty="0" smtClean="0"/>
              <a:t> </a:t>
            </a:r>
            <a:r>
              <a:rPr lang="en-US" dirty="0" err="1" smtClean="0"/>
              <a:t>implementarea</a:t>
            </a:r>
            <a:r>
              <a:rPr lang="en-US" dirty="0" smtClean="0"/>
              <a:t> </a:t>
            </a:r>
            <a:r>
              <a:rPr lang="en-US" dirty="0" err="1" smtClean="0"/>
              <a:t>metodelor</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836" y="685800"/>
            <a:ext cx="5877154" cy="3614738"/>
          </a:xfrm>
        </p:spPr>
      </p:pic>
    </p:spTree>
    <p:extLst>
      <p:ext uri="{BB962C8B-B14F-4D97-AF65-F5344CB8AC3E}">
        <p14:creationId xmlns:p14="http://schemas.microsoft.com/office/powerpoint/2010/main" val="3623897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995128"/>
            <a:ext cx="8534400" cy="2999272"/>
          </a:xfrm>
        </p:spPr>
        <p:txBody>
          <a:bodyPr>
            <a:normAutofit fontScale="90000"/>
          </a:bodyPr>
          <a:lstStyle/>
          <a:p>
            <a:r>
              <a:rPr lang="en-US" sz="1600" dirty="0" err="1" smtClean="0"/>
              <a:t>Acuratetea</a:t>
            </a:r>
            <a:r>
              <a:rPr lang="en-US" sz="1600" dirty="0" smtClean="0"/>
              <a:t> </a:t>
            </a:r>
            <a:r>
              <a:rPr lang="en-US" sz="1600" dirty="0" err="1"/>
              <a:t>pe</a:t>
            </a:r>
            <a:r>
              <a:rPr lang="en-US" sz="1600" dirty="0"/>
              <a:t> </a:t>
            </a:r>
            <a:r>
              <a:rPr lang="en-US" sz="1600" dirty="0" err="1"/>
              <a:t>imaginea</a:t>
            </a:r>
            <a:r>
              <a:rPr lang="en-US" sz="1600" dirty="0"/>
              <a:t> </a:t>
            </a:r>
            <a:r>
              <a:rPr lang="en-US" sz="1600" dirty="0" err="1"/>
              <a:t>deblurată</a:t>
            </a:r>
            <a:r>
              <a:rPr lang="en-US" sz="1600" dirty="0"/>
              <a:t> </a:t>
            </a:r>
            <a:r>
              <a:rPr lang="en-US" sz="1600" dirty="0" err="1"/>
              <a:t>este</a:t>
            </a:r>
            <a:r>
              <a:rPr lang="en-US" sz="1600" dirty="0"/>
              <a:t> de </a:t>
            </a:r>
            <a:r>
              <a:rPr lang="en-US" sz="1600" b="1" dirty="0"/>
              <a:t>99.98%</a:t>
            </a:r>
            <a:r>
              <a:rPr lang="en-US" sz="1600" dirty="0"/>
              <a:t>, </a:t>
            </a:r>
            <a:r>
              <a:rPr lang="en-US" sz="1600" dirty="0" err="1"/>
              <a:t>ceea</a:t>
            </a:r>
            <a:r>
              <a:rPr lang="en-US" sz="1600" dirty="0"/>
              <a:t> </a:t>
            </a:r>
            <a:r>
              <a:rPr lang="en-US" sz="1600" dirty="0" err="1"/>
              <a:t>ce</a:t>
            </a:r>
            <a:r>
              <a:rPr lang="en-US" sz="1600" dirty="0"/>
              <a:t> </a:t>
            </a:r>
            <a:r>
              <a:rPr lang="en-US" sz="1600" dirty="0" err="1"/>
              <a:t>înseamnă</a:t>
            </a:r>
            <a:r>
              <a:rPr lang="en-US" sz="1600" dirty="0"/>
              <a:t> </a:t>
            </a:r>
            <a:r>
              <a:rPr lang="en-US" sz="1600" dirty="0" err="1"/>
              <a:t>că</a:t>
            </a:r>
            <a:r>
              <a:rPr lang="en-US" sz="1600" dirty="0"/>
              <a:t> </a:t>
            </a:r>
            <a:r>
              <a:rPr lang="en-US" sz="1600" dirty="0" err="1"/>
              <a:t>metoda</a:t>
            </a:r>
            <a:r>
              <a:rPr lang="en-US" sz="1600" dirty="0"/>
              <a:t> de </a:t>
            </a:r>
            <a:r>
              <a:rPr lang="en-US" sz="1600" dirty="0" err="1"/>
              <a:t>deblurring</a:t>
            </a:r>
            <a:r>
              <a:rPr lang="en-US" sz="1600" dirty="0"/>
              <a:t> a </a:t>
            </a:r>
            <a:r>
              <a:rPr lang="en-US" sz="1600" dirty="0" err="1"/>
              <a:t>reușit</a:t>
            </a:r>
            <a:r>
              <a:rPr lang="en-US" sz="1600" dirty="0"/>
              <a:t> </a:t>
            </a:r>
            <a:r>
              <a:rPr lang="en-US" sz="1600" dirty="0" err="1"/>
              <a:t>să</a:t>
            </a:r>
            <a:r>
              <a:rPr lang="en-US" sz="1600" dirty="0"/>
              <a:t> </a:t>
            </a:r>
            <a:r>
              <a:rPr lang="en-US" sz="1600" dirty="0" err="1"/>
              <a:t>restaureze</a:t>
            </a:r>
            <a:r>
              <a:rPr lang="en-US" sz="1600" dirty="0"/>
              <a:t> </a:t>
            </a:r>
            <a:r>
              <a:rPr lang="en-US" sz="1600" dirty="0" err="1"/>
              <a:t>imaginea</a:t>
            </a:r>
            <a:r>
              <a:rPr lang="en-US" sz="1600" dirty="0"/>
              <a:t> cu o </a:t>
            </a:r>
            <a:r>
              <a:rPr lang="en-US" sz="1600" dirty="0" err="1"/>
              <a:t>precizie</a:t>
            </a:r>
            <a:r>
              <a:rPr lang="en-US" sz="1600" dirty="0"/>
              <a:t> </a:t>
            </a:r>
            <a:r>
              <a:rPr lang="en-US" sz="1600" dirty="0" err="1"/>
              <a:t>foarte</a:t>
            </a:r>
            <a:r>
              <a:rPr lang="en-US" sz="1600" dirty="0"/>
              <a:t> </a:t>
            </a:r>
            <a:r>
              <a:rPr lang="en-US" sz="1600" dirty="0" err="1"/>
              <a:t>ridicată</a:t>
            </a:r>
            <a:r>
              <a:rPr lang="en-US" sz="1600" dirty="0" smtClean="0"/>
              <a:t>.</a:t>
            </a:r>
            <a:br>
              <a:rPr lang="en-US" sz="1600" dirty="0" smtClean="0"/>
            </a:br>
            <a:r>
              <a:rPr lang="en-US" sz="1600" dirty="0"/>
              <a:t/>
            </a:r>
            <a:br>
              <a:rPr lang="en-US" sz="1600" dirty="0"/>
            </a:br>
            <a:r>
              <a:rPr lang="en-US" sz="1600" dirty="0" err="1" smtClean="0"/>
              <a:t>Matricea</a:t>
            </a:r>
            <a:r>
              <a:rPr lang="en-US" sz="1600" dirty="0" smtClean="0"/>
              <a:t> de </a:t>
            </a:r>
            <a:r>
              <a:rPr lang="en-US" sz="1600" dirty="0" err="1" smtClean="0"/>
              <a:t>confuzie</a:t>
            </a:r>
            <a:r>
              <a:rPr lang="en-US" sz="1600" dirty="0"/>
              <a:t/>
            </a:r>
            <a:br>
              <a:rPr lang="en-US" sz="1600" dirty="0"/>
            </a:br>
            <a:r>
              <a:rPr lang="en-US" sz="1300" b="1" dirty="0" err="1"/>
              <a:t>Adevărate</a:t>
            </a:r>
            <a:r>
              <a:rPr lang="en-US" sz="1300" b="1" dirty="0"/>
              <a:t> </a:t>
            </a:r>
            <a:r>
              <a:rPr lang="en-US" sz="1300" b="1" dirty="0" err="1" smtClean="0"/>
              <a:t>Pozitive</a:t>
            </a:r>
            <a:r>
              <a:rPr lang="en-US" sz="1300" dirty="0" smtClean="0"/>
              <a:t>: </a:t>
            </a:r>
            <a:r>
              <a:rPr lang="en-US" sz="1300" dirty="0"/>
              <a:t>441699</a:t>
            </a:r>
            <a:br>
              <a:rPr lang="en-US" sz="1300" dirty="0"/>
            </a:br>
            <a:r>
              <a:rPr lang="en-US" sz="1300" dirty="0" err="1"/>
              <a:t>Numărul</a:t>
            </a:r>
            <a:r>
              <a:rPr lang="en-US" sz="1300" dirty="0"/>
              <a:t> de </a:t>
            </a:r>
            <a:r>
              <a:rPr lang="en-US" sz="1300" dirty="0" err="1"/>
              <a:t>pixeli</a:t>
            </a:r>
            <a:r>
              <a:rPr lang="en-US" sz="1300" dirty="0"/>
              <a:t> care au </a:t>
            </a:r>
            <a:r>
              <a:rPr lang="en-US" sz="1300" dirty="0" err="1"/>
              <a:t>fost</a:t>
            </a:r>
            <a:r>
              <a:rPr lang="en-US" sz="1300" dirty="0"/>
              <a:t> </a:t>
            </a:r>
            <a:r>
              <a:rPr lang="en-US" sz="1300" dirty="0" err="1"/>
              <a:t>corect</a:t>
            </a:r>
            <a:r>
              <a:rPr lang="en-US" sz="1300" dirty="0"/>
              <a:t> </a:t>
            </a:r>
            <a:r>
              <a:rPr lang="en-US" sz="1300" dirty="0" err="1" smtClean="0"/>
              <a:t>identificati</a:t>
            </a:r>
            <a:r>
              <a:rPr lang="en-US" sz="1300" dirty="0" smtClean="0"/>
              <a:t> </a:t>
            </a:r>
            <a:r>
              <a:rPr lang="en-US" sz="1300" dirty="0"/>
              <a:t>ca </a:t>
            </a:r>
            <a:r>
              <a:rPr lang="en-US" sz="1300" dirty="0" err="1"/>
              <a:t>fiind</a:t>
            </a:r>
            <a:r>
              <a:rPr lang="en-US" sz="1300" dirty="0"/>
              <a:t> </a:t>
            </a:r>
            <a:r>
              <a:rPr lang="en-US" sz="1300" dirty="0" err="1" smtClean="0"/>
              <a:t>părti</a:t>
            </a:r>
            <a:r>
              <a:rPr lang="en-US" sz="1300" dirty="0" smtClean="0"/>
              <a:t> </a:t>
            </a:r>
            <a:r>
              <a:rPr lang="en-US" sz="1300" dirty="0"/>
              <a:t>ale </a:t>
            </a:r>
            <a:r>
              <a:rPr lang="en-US" sz="1300" dirty="0" err="1"/>
              <a:t>imaginii</a:t>
            </a:r>
            <a:r>
              <a:rPr lang="en-US" sz="1300" dirty="0"/>
              <a:t> </a:t>
            </a:r>
            <a:r>
              <a:rPr lang="en-US" sz="1300" dirty="0" err="1"/>
              <a:t>originale</a:t>
            </a:r>
            <a:r>
              <a:rPr lang="en-US" sz="1300" dirty="0"/>
              <a:t>.</a:t>
            </a:r>
            <a:br>
              <a:rPr lang="en-US" sz="1300" dirty="0"/>
            </a:br>
            <a:r>
              <a:rPr lang="en-US" sz="1300" b="1" dirty="0"/>
              <a:t>False </a:t>
            </a:r>
            <a:r>
              <a:rPr lang="en-US" sz="1300" b="1" dirty="0" err="1"/>
              <a:t>Pozitive</a:t>
            </a:r>
            <a:r>
              <a:rPr lang="en-US" sz="1300" b="1" dirty="0"/>
              <a:t> </a:t>
            </a:r>
            <a:r>
              <a:rPr lang="en-US" sz="1300" b="1" dirty="0" smtClean="0"/>
              <a:t>:</a:t>
            </a:r>
            <a:r>
              <a:rPr lang="en-US" sz="1300" dirty="0" smtClean="0"/>
              <a:t>79</a:t>
            </a:r>
            <a:r>
              <a:rPr lang="en-US" sz="1300" dirty="0"/>
              <a:t/>
            </a:r>
            <a:br>
              <a:rPr lang="en-US" sz="1300" dirty="0"/>
            </a:br>
            <a:r>
              <a:rPr lang="en-US" sz="1300" dirty="0" err="1"/>
              <a:t>Numărul</a:t>
            </a:r>
            <a:r>
              <a:rPr lang="en-US" sz="1300" dirty="0"/>
              <a:t> de </a:t>
            </a:r>
            <a:r>
              <a:rPr lang="en-US" sz="1300" dirty="0" err="1"/>
              <a:t>pixeli</a:t>
            </a:r>
            <a:r>
              <a:rPr lang="en-US" sz="1300" dirty="0"/>
              <a:t> care au </a:t>
            </a:r>
            <a:r>
              <a:rPr lang="en-US" sz="1300" dirty="0" err="1"/>
              <a:t>fost</a:t>
            </a:r>
            <a:r>
              <a:rPr lang="en-US" sz="1300" dirty="0"/>
              <a:t> </a:t>
            </a:r>
            <a:r>
              <a:rPr lang="en-US" sz="1300" dirty="0" err="1"/>
              <a:t>incorect</a:t>
            </a:r>
            <a:r>
              <a:rPr lang="en-US" sz="1300" dirty="0"/>
              <a:t> </a:t>
            </a:r>
            <a:r>
              <a:rPr lang="en-US" sz="1300" dirty="0" err="1" smtClean="0"/>
              <a:t>identificati</a:t>
            </a:r>
            <a:r>
              <a:rPr lang="en-US" sz="1300" dirty="0" smtClean="0"/>
              <a:t> </a:t>
            </a:r>
            <a:r>
              <a:rPr lang="en-US" sz="1300" dirty="0"/>
              <a:t>ca </a:t>
            </a:r>
            <a:r>
              <a:rPr lang="en-US" sz="1300" dirty="0" err="1"/>
              <a:t>fiind</a:t>
            </a:r>
            <a:r>
              <a:rPr lang="en-US" sz="1300" dirty="0"/>
              <a:t> </a:t>
            </a:r>
            <a:r>
              <a:rPr lang="en-US" sz="1300" dirty="0" err="1" smtClean="0"/>
              <a:t>părti</a:t>
            </a:r>
            <a:r>
              <a:rPr lang="en-US" sz="1300" dirty="0" smtClean="0"/>
              <a:t> </a:t>
            </a:r>
            <a:r>
              <a:rPr lang="en-US" sz="1300" dirty="0"/>
              <a:t>ale </a:t>
            </a:r>
            <a:r>
              <a:rPr lang="en-US" sz="1300" dirty="0" err="1"/>
              <a:t>imaginii</a:t>
            </a:r>
            <a:r>
              <a:rPr lang="en-US" sz="1300" dirty="0"/>
              <a:t> </a:t>
            </a:r>
            <a:r>
              <a:rPr lang="en-US" sz="1300" dirty="0" err="1"/>
              <a:t>originale</a:t>
            </a:r>
            <a:r>
              <a:rPr lang="en-US" sz="1300" dirty="0"/>
              <a:t>, </a:t>
            </a:r>
            <a:r>
              <a:rPr lang="en-US" sz="1300" dirty="0" err="1"/>
              <a:t>deși</a:t>
            </a:r>
            <a:r>
              <a:rPr lang="en-US" sz="1300" dirty="0"/>
              <a:t> </a:t>
            </a:r>
            <a:r>
              <a:rPr lang="en-US" sz="1300" dirty="0" err="1"/>
              <a:t>în</a:t>
            </a:r>
            <a:r>
              <a:rPr lang="en-US" sz="1300" dirty="0"/>
              <a:t> </a:t>
            </a:r>
            <a:r>
              <a:rPr lang="en-US" sz="1300" dirty="0" err="1"/>
              <a:t>realitate</a:t>
            </a:r>
            <a:r>
              <a:rPr lang="en-US" sz="1300" dirty="0"/>
              <a:t> nu </a:t>
            </a:r>
            <a:r>
              <a:rPr lang="en-US" sz="1300" dirty="0" err="1"/>
              <a:t>sunt</a:t>
            </a:r>
            <a:r>
              <a:rPr lang="en-US" sz="1300" dirty="0"/>
              <a:t>.</a:t>
            </a:r>
            <a:br>
              <a:rPr lang="en-US" sz="1300" dirty="0"/>
            </a:br>
            <a:r>
              <a:rPr lang="en-US" sz="1300" b="1" dirty="0"/>
              <a:t>False Negative </a:t>
            </a:r>
            <a:r>
              <a:rPr lang="en-US" sz="1300" b="1" dirty="0" smtClean="0"/>
              <a:t>:</a:t>
            </a:r>
            <a:r>
              <a:rPr lang="en-US" sz="1300" dirty="0" smtClean="0"/>
              <a:t>0</a:t>
            </a:r>
            <a:r>
              <a:rPr lang="en-US" sz="1300" dirty="0"/>
              <a:t/>
            </a:r>
            <a:br>
              <a:rPr lang="en-US" sz="1300" dirty="0"/>
            </a:br>
            <a:r>
              <a:rPr lang="en-US" sz="1300" dirty="0" err="1"/>
              <a:t>Numărul</a:t>
            </a:r>
            <a:r>
              <a:rPr lang="en-US" sz="1300" dirty="0"/>
              <a:t> de </a:t>
            </a:r>
            <a:r>
              <a:rPr lang="en-US" sz="1300" dirty="0" err="1"/>
              <a:t>pixeli</a:t>
            </a:r>
            <a:r>
              <a:rPr lang="en-US" sz="1300" dirty="0"/>
              <a:t> care au </a:t>
            </a:r>
            <a:r>
              <a:rPr lang="en-US" sz="1300" dirty="0" err="1"/>
              <a:t>fost</a:t>
            </a:r>
            <a:r>
              <a:rPr lang="en-US" sz="1300" dirty="0"/>
              <a:t> </a:t>
            </a:r>
            <a:r>
              <a:rPr lang="en-US" sz="1300" dirty="0" err="1"/>
              <a:t>incorect</a:t>
            </a:r>
            <a:r>
              <a:rPr lang="en-US" sz="1300" dirty="0"/>
              <a:t> </a:t>
            </a:r>
            <a:r>
              <a:rPr lang="en-US" sz="1300" dirty="0" err="1" smtClean="0"/>
              <a:t>identificati</a:t>
            </a:r>
            <a:r>
              <a:rPr lang="en-US" sz="1300" dirty="0" smtClean="0"/>
              <a:t> </a:t>
            </a:r>
            <a:r>
              <a:rPr lang="en-US" sz="1300" dirty="0"/>
              <a:t>ca </a:t>
            </a:r>
            <a:r>
              <a:rPr lang="en-US" sz="1300" dirty="0" err="1"/>
              <a:t>nefiind</a:t>
            </a:r>
            <a:r>
              <a:rPr lang="en-US" sz="1300" dirty="0"/>
              <a:t> </a:t>
            </a:r>
            <a:r>
              <a:rPr lang="en-US" sz="1300" dirty="0" err="1" smtClean="0"/>
              <a:t>părti</a:t>
            </a:r>
            <a:r>
              <a:rPr lang="en-US" sz="1300" dirty="0" smtClean="0"/>
              <a:t> </a:t>
            </a:r>
            <a:r>
              <a:rPr lang="en-US" sz="1300" dirty="0"/>
              <a:t>ale </a:t>
            </a:r>
            <a:r>
              <a:rPr lang="en-US" sz="1300" dirty="0" err="1"/>
              <a:t>imaginii</a:t>
            </a:r>
            <a:r>
              <a:rPr lang="en-US" sz="1300" dirty="0"/>
              <a:t> </a:t>
            </a:r>
            <a:r>
              <a:rPr lang="en-US" sz="1300" dirty="0" err="1"/>
              <a:t>originale</a:t>
            </a:r>
            <a:r>
              <a:rPr lang="en-US" sz="1300" dirty="0"/>
              <a:t>, </a:t>
            </a:r>
            <a:r>
              <a:rPr lang="en-US" sz="1300" dirty="0" err="1"/>
              <a:t>deși</a:t>
            </a:r>
            <a:r>
              <a:rPr lang="en-US" sz="1300" dirty="0"/>
              <a:t> </a:t>
            </a:r>
            <a:r>
              <a:rPr lang="en-US" sz="1300" dirty="0" err="1"/>
              <a:t>în</a:t>
            </a:r>
            <a:r>
              <a:rPr lang="en-US" sz="1300" dirty="0"/>
              <a:t> </a:t>
            </a:r>
            <a:r>
              <a:rPr lang="en-US" sz="1300" dirty="0" err="1"/>
              <a:t>realitate</a:t>
            </a:r>
            <a:r>
              <a:rPr lang="en-US" sz="1300" dirty="0"/>
              <a:t> </a:t>
            </a:r>
            <a:r>
              <a:rPr lang="en-US" sz="1300" dirty="0" err="1"/>
              <a:t>sunt</a:t>
            </a:r>
            <a:r>
              <a:rPr lang="en-US" sz="1300" dirty="0"/>
              <a:t>.</a:t>
            </a:r>
            <a:br>
              <a:rPr lang="en-US" sz="1300" dirty="0"/>
            </a:br>
            <a:r>
              <a:rPr lang="en-US" sz="1300" b="1" dirty="0" err="1"/>
              <a:t>Adevărate</a:t>
            </a:r>
            <a:r>
              <a:rPr lang="en-US" sz="1300" b="1" dirty="0"/>
              <a:t> Negative </a:t>
            </a:r>
            <a:r>
              <a:rPr lang="en-US" sz="1300" b="1" dirty="0" smtClean="0"/>
              <a:t>:</a:t>
            </a:r>
            <a:r>
              <a:rPr lang="en-US" sz="1300" dirty="0" smtClean="0"/>
              <a:t>186</a:t>
            </a:r>
            <a:r>
              <a:rPr lang="en-US" sz="1300" dirty="0"/>
              <a:t/>
            </a:r>
            <a:br>
              <a:rPr lang="en-US" sz="1300" dirty="0"/>
            </a:br>
            <a:r>
              <a:rPr lang="en-US" sz="1300" dirty="0" err="1"/>
              <a:t>Numărul</a:t>
            </a:r>
            <a:r>
              <a:rPr lang="en-US" sz="1300" dirty="0"/>
              <a:t> de </a:t>
            </a:r>
            <a:r>
              <a:rPr lang="en-US" sz="1300" dirty="0" err="1"/>
              <a:t>pixeli</a:t>
            </a:r>
            <a:r>
              <a:rPr lang="en-US" sz="1300" dirty="0"/>
              <a:t> care au </a:t>
            </a:r>
            <a:r>
              <a:rPr lang="en-US" sz="1300" dirty="0" err="1"/>
              <a:t>fost</a:t>
            </a:r>
            <a:r>
              <a:rPr lang="en-US" sz="1300" dirty="0"/>
              <a:t> </a:t>
            </a:r>
            <a:r>
              <a:rPr lang="en-US" sz="1300" dirty="0" err="1"/>
              <a:t>corect</a:t>
            </a:r>
            <a:r>
              <a:rPr lang="en-US" sz="1300" dirty="0"/>
              <a:t> </a:t>
            </a:r>
            <a:r>
              <a:rPr lang="en-US" sz="1300" dirty="0" err="1" smtClean="0"/>
              <a:t>identificati</a:t>
            </a:r>
            <a:r>
              <a:rPr lang="en-US" sz="1300" dirty="0" smtClean="0"/>
              <a:t> </a:t>
            </a:r>
            <a:r>
              <a:rPr lang="en-US" sz="1300" dirty="0"/>
              <a:t>ca </a:t>
            </a:r>
            <a:r>
              <a:rPr lang="en-US" sz="1300" dirty="0" err="1"/>
              <a:t>nefiind</a:t>
            </a:r>
            <a:r>
              <a:rPr lang="en-US" sz="1300" dirty="0"/>
              <a:t> </a:t>
            </a:r>
            <a:r>
              <a:rPr lang="en-US" sz="1300" dirty="0" err="1" smtClean="0"/>
              <a:t>părti</a:t>
            </a:r>
            <a:r>
              <a:rPr lang="en-US" sz="1300" dirty="0" smtClean="0"/>
              <a:t> </a:t>
            </a:r>
            <a:r>
              <a:rPr lang="en-US" sz="1300" dirty="0"/>
              <a:t>ale </a:t>
            </a:r>
            <a:r>
              <a:rPr lang="en-US" sz="1300" dirty="0" err="1"/>
              <a:t>imaginii</a:t>
            </a:r>
            <a:r>
              <a:rPr lang="en-US" sz="1300" dirty="0"/>
              <a:t> </a:t>
            </a:r>
            <a:r>
              <a:rPr lang="en-US" sz="1300" dirty="0" err="1"/>
              <a:t>originale</a:t>
            </a:r>
            <a:r>
              <a:rPr lang="en-US" sz="1300" dirty="0"/>
              <a:t>.</a:t>
            </a:r>
            <a:r>
              <a:rPr lang="en-US" dirty="0"/>
              <a:t/>
            </a:r>
            <a:br>
              <a:rPr lang="en-US" dirty="0"/>
            </a:br>
            <a:endParaRPr lang="en-US" sz="1600" dirty="0"/>
          </a:p>
        </p:txBody>
      </p:sp>
      <p:sp>
        <p:nvSpPr>
          <p:cNvPr id="3" name="Content Placeholder 2"/>
          <p:cNvSpPr>
            <a:spLocks noGrp="1"/>
          </p:cNvSpPr>
          <p:nvPr>
            <p:ph idx="1"/>
          </p:nvPr>
        </p:nvSpPr>
        <p:spPr>
          <a:xfrm>
            <a:off x="684212" y="205273"/>
            <a:ext cx="8534400" cy="2323323"/>
          </a:xfrm>
        </p:spPr>
        <p:txBody>
          <a:bodyPr/>
          <a:lstStyle/>
          <a:p>
            <a:r>
              <a:rPr lang="en-US" dirty="0" err="1" smtClean="0"/>
              <a:t>Concluzii</a:t>
            </a:r>
            <a:r>
              <a:rPr lang="en-US" dirty="0" smtClean="0"/>
              <a:t> </a:t>
            </a:r>
            <a:r>
              <a:rPr lang="en-US" dirty="0" err="1" smtClean="0"/>
              <a:t>si</a:t>
            </a:r>
            <a:r>
              <a:rPr lang="en-US" dirty="0" smtClean="0"/>
              <a:t> </a:t>
            </a:r>
            <a:r>
              <a:rPr lang="en-US" dirty="0" err="1" smtClean="0"/>
              <a:t>rezultate</a:t>
            </a:r>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814" y="342830"/>
            <a:ext cx="5578323" cy="1600339"/>
          </a:xfrm>
          <a:prstGeom prst="rect">
            <a:avLst/>
          </a:prstGeom>
        </p:spPr>
      </p:pic>
    </p:spTree>
    <p:extLst>
      <p:ext uri="{BB962C8B-B14F-4D97-AF65-F5344CB8AC3E}">
        <p14:creationId xmlns:p14="http://schemas.microsoft.com/office/powerpoint/2010/main" val="50365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535</TotalTime>
  <Words>405</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Slice</vt:lpstr>
      <vt:lpstr>Deblurring de Imagini cu Metode de Optimizare</vt:lpstr>
      <vt:lpstr>Această aplicatie rezolvă o problemă comună în prelucrarea imaginilor: deblurarea. Atunci când o imagine este afectată de blur, detaliile sale devin neclare sau distorsionate. Acest lucru poate fi cauzat de mișcarea aparatului de fotografiat în timpul capturării, de focalizarea incorectă sau de alte efecte. Prin aplicarea algoritmilor din acest cod, se încearcă refacerea aspectului clar al imaginii originale.</vt:lpstr>
      <vt:lpstr>Fotografie și Filmare Profesională: Fotografii și cameramani profesioniști pot folosi astfel de algoritmi pentru a îmbunătăți calitatea imaginilor și a filmelor, eliminând efectele nedorite de blur.  Medicină: În domeniul medical, imagistică medicală, cum ar fi imaginile radiografice sau cele din microscop, pot fi afectate de blur. Deblurarea acestor imagini poate ajuta la diagnosticarea corectă a afecțiunilor sau la analiza detaliată a țesuturilor.  Supraveghere și Securitate: Imaginile capturate de camerele de supraveghere pot fi afectate de mișcarea obiectelor sau a camerei. Deblurarea acestora poate îmbunătăți calitatea imaginilor și, implicit, capacitatea de identificare a obiectelor și persoanelor.  </vt:lpstr>
      <vt:lpstr>  Funcția obiectiv :  Această funcție obiectiv calculează pătratul diferenței dintre imaginea blurată 𝑦 și imaginea obținută prin aplicarea operatorului de blurare 𝐻 asupra imaginii deblurate 𝑥 , măsurată cu norma  scop- minimizarea diferenței dintre imaginea blurată și imaginea reconstruită,   Constrângere:  x_constrans​((𝑖,𝑗)=min(max(x (𝑖,𝑗) 0),255)  x_constrans​ (𝑖,𝑗) -reprezintă valoarea pixelului de la pozitia(𝑖,𝑗) în imaginea deblurată constrânsă  X(𝑖,𝑗)- reprezintă valoarea pixelului de la poziția (𝑖,𝑗) în imaginea deblurată obTinută în timpul procesului de optimizare  Această funcție de constrângere asigură că valorile pixelilor din imaginea deblurată rămân între 0 și 255.  Pentru fiecare pixel (𝑖,𝑗)din imaginea deblurată x, avem: 0≤𝑥(𝑖,𝑗))≤255         </vt:lpstr>
      <vt:lpstr>Metoda Gradient </vt:lpstr>
      <vt:lpstr>Metoda newton</vt:lpstr>
      <vt:lpstr>Imaginea originala si imaginea blurata prin filtrul de blurare</vt:lpstr>
      <vt:lpstr>Dupa implementarea metodelor</vt:lpstr>
      <vt:lpstr>Acuratetea pe imaginea deblurată este de 99.98%, ceea ce înseamnă că metoda de deblurring a reușit să restaureze imaginea cu o precizie foarte ridicată.  Matricea de confuzie Adevărate Pozitive: 441699 Numărul de pixeli care au fost corect identificati ca fiind părti ale imaginii originale. False Pozitive :79 Numărul de pixeli care au fost incorect identificati ca fiind părti ale imaginii originale, deși în realitate nu sunt. False Negative :0 Numărul de pixeli care au fost incorect identificati ca nefiind părti ale imaginii originale, deși în realitate sunt. Adevărate Negative :186 Numărul de pixeli care au fost corect identificati ca nefiind părti ale imaginii originale. </vt:lpstr>
      <vt:lpstr>1. Evolutia pierderii în functie de iteratii:               Metoda Gradientului : Pierderea scade rapid la început și se stabilizează în jurul valorii de 0. În aproximativ 20-30 de iterații, pierderea se stabilizează aproape de 0.               Metoda Newton: Pierderea scade mult mai rapid decât în cazul metodei gradientului. În mai puțin de 10 iterații, pierderea se stabilizează aproape de valoarea minimă.  2. Evolutia pierderii în functie de timp:              Metoda Gradientului): Pierderea scade rapid la început, dar după aproximativ 1.5-2 secunde, ritmul de scădere încetinește și se stabilizează în jurul valorii minime.             Metoda Newton : Pierderea scade extrem de rapid, ajungând aproape de valoarea minimă în mai puțin de 20 de secunde. De asemenea, metoda Newton continuă să îmbunătățească pierderea, dar cu un ritm mai lent după ce a atins valoarea minimă inițială.</vt:lpstr>
      <vt:lpstr>Anexa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Debluring Innovations</dc:title>
  <dc:creator>Ana</dc:creator>
  <cp:lastModifiedBy>Ana</cp:lastModifiedBy>
  <cp:revision>51</cp:revision>
  <dcterms:created xsi:type="dcterms:W3CDTF">2024-05-25T20:09:27Z</dcterms:created>
  <dcterms:modified xsi:type="dcterms:W3CDTF">2024-05-27T20:31:54Z</dcterms:modified>
</cp:coreProperties>
</file>