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51"/>
  </p:notesMasterIdLst>
  <p:handoutMasterIdLst>
    <p:handoutMasterId r:id="rId52"/>
  </p:handoutMasterIdLst>
  <p:sldIdLst>
    <p:sldId id="410" r:id="rId2"/>
    <p:sldId id="427" r:id="rId3"/>
    <p:sldId id="257" r:id="rId4"/>
    <p:sldId id="258" r:id="rId5"/>
    <p:sldId id="262" r:id="rId6"/>
    <p:sldId id="421" r:id="rId7"/>
    <p:sldId id="423" r:id="rId8"/>
    <p:sldId id="424" r:id="rId9"/>
    <p:sldId id="263" r:id="rId10"/>
    <p:sldId id="425" r:id="rId11"/>
    <p:sldId id="426" r:id="rId12"/>
    <p:sldId id="264" r:id="rId13"/>
    <p:sldId id="265" r:id="rId14"/>
    <p:sldId id="267" r:id="rId15"/>
    <p:sldId id="269" r:id="rId16"/>
    <p:sldId id="268" r:id="rId17"/>
    <p:sldId id="270" r:id="rId18"/>
    <p:sldId id="271" r:id="rId19"/>
    <p:sldId id="272" r:id="rId20"/>
    <p:sldId id="274" r:id="rId21"/>
    <p:sldId id="273" r:id="rId22"/>
    <p:sldId id="422" r:id="rId23"/>
    <p:sldId id="407" r:id="rId24"/>
    <p:sldId id="406" r:id="rId25"/>
    <p:sldId id="409" r:id="rId26"/>
    <p:sldId id="438" r:id="rId27"/>
    <p:sldId id="439" r:id="rId28"/>
    <p:sldId id="412" r:id="rId29"/>
    <p:sldId id="413" r:id="rId30"/>
    <p:sldId id="414" r:id="rId31"/>
    <p:sldId id="415" r:id="rId32"/>
    <p:sldId id="416" r:id="rId33"/>
    <p:sldId id="417" r:id="rId34"/>
    <p:sldId id="418" r:id="rId35"/>
    <p:sldId id="419" r:id="rId36"/>
    <p:sldId id="420" r:id="rId37"/>
    <p:sldId id="428" r:id="rId38"/>
    <p:sldId id="437" r:id="rId39"/>
    <p:sldId id="429" r:id="rId40"/>
    <p:sldId id="431" r:id="rId41"/>
    <p:sldId id="430" r:id="rId42"/>
    <p:sldId id="432" r:id="rId43"/>
    <p:sldId id="434" r:id="rId44"/>
    <p:sldId id="433" r:id="rId45"/>
    <p:sldId id="436" r:id="rId46"/>
    <p:sldId id="435" r:id="rId47"/>
    <p:sldId id="440" r:id="rId48"/>
    <p:sldId id="261" r:id="rId49"/>
    <p:sldId id="26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a Hunhoff" initials="EH" lastIdx="1" clrIdx="0">
    <p:extLst>
      <p:ext uri="{19B8F6BF-5375-455C-9EA6-DF929625EA0E}">
        <p15:presenceInfo xmlns:p15="http://schemas.microsoft.com/office/powerpoint/2012/main" userId="S::erhu2878@colorado.edu::bbb9f2dc-7173-45df-badd-e2a26bb7ab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BFB07D"/>
    <a:srgbClr val="508EB9"/>
    <a:srgbClr val="D2D2D2"/>
    <a:srgbClr val="585858"/>
    <a:srgbClr val="3A3A39"/>
    <a:srgbClr val="383A3A"/>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57"/>
    <p:restoredTop sz="81224"/>
  </p:normalViewPr>
  <p:slideViewPr>
    <p:cSldViewPr snapToGrid="0" snapToObjects="1">
      <p:cViewPr varScale="1">
        <p:scale>
          <a:sx n="58" d="100"/>
          <a:sy n="58" d="100"/>
        </p:scale>
        <p:origin x="208" y="496"/>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EDDBA-DE0D-154D-9CFC-304282122200}" type="doc">
      <dgm:prSet loTypeId="urn:microsoft.com/office/officeart/2008/layout/AlternatingHexagons" loCatId="" qsTypeId="urn:microsoft.com/office/officeart/2005/8/quickstyle/simple1" qsCatId="simple" csTypeId="urn:microsoft.com/office/officeart/2005/8/colors/accent1_2" csCatId="accent1" phldr="1"/>
      <dgm:spPr/>
      <dgm:t>
        <a:bodyPr/>
        <a:lstStyle/>
        <a:p>
          <a:endParaRPr lang="en-US"/>
        </a:p>
      </dgm:t>
    </dgm:pt>
    <dgm:pt modelId="{039DC660-8B25-4F41-8266-B7240559A917}">
      <dgm:prSet phldrT="[Text]"/>
      <dgm:spPr/>
      <dgm:t>
        <a:bodyPr/>
        <a:lstStyle/>
        <a:p>
          <a:r>
            <a:rPr lang="en-US" dirty="0">
              <a:solidFill>
                <a:schemeClr val="accent6"/>
              </a:solidFill>
            </a:rPr>
            <a:t>FCQ</a:t>
          </a:r>
        </a:p>
      </dgm:t>
    </dgm:pt>
    <dgm:pt modelId="{58ED025A-E1CB-5F49-9B6B-07D7FAA6A9F8}" type="parTrans" cxnId="{759CF25F-5FAF-C940-B50C-5224B8F922F8}">
      <dgm:prSet/>
      <dgm:spPr/>
      <dgm:t>
        <a:bodyPr/>
        <a:lstStyle/>
        <a:p>
          <a:endParaRPr lang="en-US"/>
        </a:p>
      </dgm:t>
    </dgm:pt>
    <dgm:pt modelId="{0CD0B16D-2D50-554E-A8DD-F2DDF5BBDE0F}" type="sibTrans" cxnId="{759CF25F-5FAF-C940-B50C-5224B8F922F8}">
      <dgm:prSet/>
      <dgm:spPr>
        <a:solidFill>
          <a:srgbClr val="BFB07D"/>
        </a:solidFill>
      </dgm:spPr>
      <dgm:t>
        <a:bodyPr/>
        <a:lstStyle/>
        <a:p>
          <a:endParaRPr lang="en-US"/>
        </a:p>
      </dgm:t>
    </dgm:pt>
    <dgm:pt modelId="{10FDD584-01B4-5B47-B564-21209D4DDD54}">
      <dgm:prSet phldrT="[Text]"/>
      <dgm:spPr/>
      <dgm:t>
        <a:bodyPr/>
        <a:lstStyle/>
        <a:p>
          <a:r>
            <a:rPr lang="en-US" dirty="0">
              <a:solidFill>
                <a:schemeClr val="accent6"/>
              </a:solidFill>
            </a:rPr>
            <a:t>Problem Set 2</a:t>
          </a:r>
        </a:p>
      </dgm:t>
    </dgm:pt>
    <dgm:pt modelId="{2D0DD605-28DE-794C-B950-A07F2B18E73E}" type="parTrans" cxnId="{4F489DFD-C9F0-4A4F-905A-F907F494D99F}">
      <dgm:prSet/>
      <dgm:spPr/>
      <dgm:t>
        <a:bodyPr/>
        <a:lstStyle/>
        <a:p>
          <a:endParaRPr lang="en-US"/>
        </a:p>
      </dgm:t>
    </dgm:pt>
    <dgm:pt modelId="{43397FFE-6FBA-7041-88C8-3E86A86D5DDC}" type="sibTrans" cxnId="{4F489DFD-C9F0-4A4F-905A-F907F494D99F}">
      <dgm:prSet/>
      <dgm:spPr>
        <a:solidFill>
          <a:srgbClr val="BFB07D"/>
        </a:solidFill>
      </dgm:spPr>
      <dgm:t>
        <a:bodyPr/>
        <a:lstStyle/>
        <a:p>
          <a:endParaRPr lang="en-US"/>
        </a:p>
      </dgm:t>
    </dgm:pt>
    <dgm:pt modelId="{AF47F566-FC92-2349-B8AB-24F0508BAC40}">
      <dgm:prSet phldrT="[Text]"/>
      <dgm:spPr/>
      <dgm:t>
        <a:bodyPr/>
        <a:lstStyle/>
        <a:p>
          <a:r>
            <a:rPr lang="en-US" dirty="0">
              <a:solidFill>
                <a:schemeClr val="accent6"/>
              </a:solidFill>
            </a:rPr>
            <a:t>PA3</a:t>
          </a:r>
        </a:p>
      </dgm:t>
    </dgm:pt>
    <dgm:pt modelId="{A5B37ED6-2B34-234C-AC0F-D77142B5164F}" type="parTrans" cxnId="{548E61B5-731E-C643-B8FD-3187DAC4457E}">
      <dgm:prSet/>
      <dgm:spPr/>
      <dgm:t>
        <a:bodyPr/>
        <a:lstStyle/>
        <a:p>
          <a:endParaRPr lang="en-US"/>
        </a:p>
      </dgm:t>
    </dgm:pt>
    <dgm:pt modelId="{E2BA5945-20B3-FB4D-B471-DB16C260892A}" type="sibTrans" cxnId="{548E61B5-731E-C643-B8FD-3187DAC4457E}">
      <dgm:prSet/>
      <dgm:spPr>
        <a:solidFill>
          <a:srgbClr val="BFB07D"/>
        </a:solidFill>
      </dgm:spPr>
      <dgm:t>
        <a:bodyPr/>
        <a:lstStyle/>
        <a:p>
          <a:endParaRPr lang="en-US"/>
        </a:p>
      </dgm:t>
    </dgm:pt>
    <dgm:pt modelId="{50D525DD-DC0D-954C-ABB6-C633B434457F}" type="pres">
      <dgm:prSet presAssocID="{B30EDDBA-DE0D-154D-9CFC-304282122200}" presName="Name0" presStyleCnt="0">
        <dgm:presLayoutVars>
          <dgm:chMax/>
          <dgm:chPref/>
          <dgm:dir/>
          <dgm:animLvl val="lvl"/>
        </dgm:presLayoutVars>
      </dgm:prSet>
      <dgm:spPr/>
    </dgm:pt>
    <dgm:pt modelId="{E71CF69A-F9AE-1C40-8E3F-82D9635D9938}" type="pres">
      <dgm:prSet presAssocID="{039DC660-8B25-4F41-8266-B7240559A917}" presName="composite" presStyleCnt="0"/>
      <dgm:spPr/>
    </dgm:pt>
    <dgm:pt modelId="{2E8C137A-36D1-B54A-AAC1-5FA1CE68D96C}" type="pres">
      <dgm:prSet presAssocID="{039DC660-8B25-4F41-8266-B7240559A917}" presName="Parent1" presStyleLbl="node1" presStyleIdx="0" presStyleCnt="6">
        <dgm:presLayoutVars>
          <dgm:chMax val="1"/>
          <dgm:chPref val="1"/>
          <dgm:bulletEnabled val="1"/>
        </dgm:presLayoutVars>
      </dgm:prSet>
      <dgm:spPr/>
    </dgm:pt>
    <dgm:pt modelId="{FDEE6F51-BBAC-BB43-88B3-5D8E727571AB}" type="pres">
      <dgm:prSet presAssocID="{039DC660-8B25-4F41-8266-B7240559A917}" presName="Childtext1" presStyleLbl="revTx" presStyleIdx="0" presStyleCnt="3">
        <dgm:presLayoutVars>
          <dgm:chMax val="0"/>
          <dgm:chPref val="0"/>
          <dgm:bulletEnabled val="1"/>
        </dgm:presLayoutVars>
      </dgm:prSet>
      <dgm:spPr/>
    </dgm:pt>
    <dgm:pt modelId="{D8FA4C5D-425F-FF48-8AE0-EB8D963566D0}" type="pres">
      <dgm:prSet presAssocID="{039DC660-8B25-4F41-8266-B7240559A917}" presName="BalanceSpacing" presStyleCnt="0"/>
      <dgm:spPr/>
    </dgm:pt>
    <dgm:pt modelId="{9126C721-D4D0-3441-9291-021ECE3A2CC6}" type="pres">
      <dgm:prSet presAssocID="{039DC660-8B25-4F41-8266-B7240559A917}" presName="BalanceSpacing1" presStyleCnt="0"/>
      <dgm:spPr/>
    </dgm:pt>
    <dgm:pt modelId="{DF4ADC18-0D6E-F04C-A8F6-D7D8865A4D9F}" type="pres">
      <dgm:prSet presAssocID="{0CD0B16D-2D50-554E-A8DD-F2DDF5BBDE0F}" presName="Accent1Text" presStyleLbl="node1" presStyleIdx="1" presStyleCnt="6"/>
      <dgm:spPr/>
    </dgm:pt>
    <dgm:pt modelId="{E082C28B-A137-084B-9F00-730002712812}" type="pres">
      <dgm:prSet presAssocID="{0CD0B16D-2D50-554E-A8DD-F2DDF5BBDE0F}" presName="spaceBetweenRectangles" presStyleCnt="0"/>
      <dgm:spPr/>
    </dgm:pt>
    <dgm:pt modelId="{88EC1A69-A660-7F49-83AF-6F7CD07F805F}" type="pres">
      <dgm:prSet presAssocID="{10FDD584-01B4-5B47-B564-21209D4DDD54}" presName="composite" presStyleCnt="0"/>
      <dgm:spPr/>
    </dgm:pt>
    <dgm:pt modelId="{994CC155-CEC4-124D-9CDB-20474CE4AC10}" type="pres">
      <dgm:prSet presAssocID="{10FDD584-01B4-5B47-B564-21209D4DDD54}" presName="Parent1" presStyleLbl="node1" presStyleIdx="2" presStyleCnt="6">
        <dgm:presLayoutVars>
          <dgm:chMax val="1"/>
          <dgm:chPref val="1"/>
          <dgm:bulletEnabled val="1"/>
        </dgm:presLayoutVars>
      </dgm:prSet>
      <dgm:spPr/>
    </dgm:pt>
    <dgm:pt modelId="{ACE83BD1-9CA9-D54E-8D4C-8B45F674F7A0}" type="pres">
      <dgm:prSet presAssocID="{10FDD584-01B4-5B47-B564-21209D4DDD54}" presName="Childtext1" presStyleLbl="revTx" presStyleIdx="1" presStyleCnt="3">
        <dgm:presLayoutVars>
          <dgm:chMax val="0"/>
          <dgm:chPref val="0"/>
          <dgm:bulletEnabled val="1"/>
        </dgm:presLayoutVars>
      </dgm:prSet>
      <dgm:spPr/>
    </dgm:pt>
    <dgm:pt modelId="{6B66786C-DF73-D246-877C-FDE8EF3B420B}" type="pres">
      <dgm:prSet presAssocID="{10FDD584-01B4-5B47-B564-21209D4DDD54}" presName="BalanceSpacing" presStyleCnt="0"/>
      <dgm:spPr/>
    </dgm:pt>
    <dgm:pt modelId="{F3DC7FA0-BAEC-6F4B-B382-02A22BB0A863}" type="pres">
      <dgm:prSet presAssocID="{10FDD584-01B4-5B47-B564-21209D4DDD54}" presName="BalanceSpacing1" presStyleCnt="0"/>
      <dgm:spPr/>
    </dgm:pt>
    <dgm:pt modelId="{50106EC3-1864-1D49-B187-25D801AF689E}" type="pres">
      <dgm:prSet presAssocID="{43397FFE-6FBA-7041-88C8-3E86A86D5DDC}" presName="Accent1Text" presStyleLbl="node1" presStyleIdx="3" presStyleCnt="6"/>
      <dgm:spPr/>
    </dgm:pt>
    <dgm:pt modelId="{E871C218-CDF3-7044-A3D0-5A285D15BFB0}" type="pres">
      <dgm:prSet presAssocID="{43397FFE-6FBA-7041-88C8-3E86A86D5DDC}" presName="spaceBetweenRectangles" presStyleCnt="0"/>
      <dgm:spPr/>
    </dgm:pt>
    <dgm:pt modelId="{7BC8D713-48BB-0C40-AFF8-E2FE676EBF2E}" type="pres">
      <dgm:prSet presAssocID="{AF47F566-FC92-2349-B8AB-24F0508BAC40}" presName="composite" presStyleCnt="0"/>
      <dgm:spPr/>
    </dgm:pt>
    <dgm:pt modelId="{FBCEB018-0D02-C44C-BDD7-C385E02E7351}" type="pres">
      <dgm:prSet presAssocID="{AF47F566-FC92-2349-B8AB-24F0508BAC40}" presName="Parent1" presStyleLbl="node1" presStyleIdx="4" presStyleCnt="6">
        <dgm:presLayoutVars>
          <dgm:chMax val="1"/>
          <dgm:chPref val="1"/>
          <dgm:bulletEnabled val="1"/>
        </dgm:presLayoutVars>
      </dgm:prSet>
      <dgm:spPr/>
    </dgm:pt>
    <dgm:pt modelId="{949433DC-0F81-AD48-8F81-43C2AEC236C7}" type="pres">
      <dgm:prSet presAssocID="{AF47F566-FC92-2349-B8AB-24F0508BAC40}" presName="Childtext1" presStyleLbl="revTx" presStyleIdx="2" presStyleCnt="3">
        <dgm:presLayoutVars>
          <dgm:chMax val="0"/>
          <dgm:chPref val="0"/>
          <dgm:bulletEnabled val="1"/>
        </dgm:presLayoutVars>
      </dgm:prSet>
      <dgm:spPr/>
    </dgm:pt>
    <dgm:pt modelId="{30FCDBF7-94D0-C64E-82C4-381A6A7DFCD2}" type="pres">
      <dgm:prSet presAssocID="{AF47F566-FC92-2349-B8AB-24F0508BAC40}" presName="BalanceSpacing" presStyleCnt="0"/>
      <dgm:spPr/>
    </dgm:pt>
    <dgm:pt modelId="{D59E21E5-BB37-7447-9E1F-880763ADBDF3}" type="pres">
      <dgm:prSet presAssocID="{AF47F566-FC92-2349-B8AB-24F0508BAC40}" presName="BalanceSpacing1" presStyleCnt="0"/>
      <dgm:spPr/>
    </dgm:pt>
    <dgm:pt modelId="{3E20F4C5-67C9-994F-A304-B0AEB8D94E0B}" type="pres">
      <dgm:prSet presAssocID="{E2BA5945-20B3-FB4D-B471-DB16C260892A}" presName="Accent1Text" presStyleLbl="node1" presStyleIdx="5" presStyleCnt="6"/>
      <dgm:spPr/>
    </dgm:pt>
  </dgm:ptLst>
  <dgm:cxnLst>
    <dgm:cxn modelId="{C1FD1D0B-8281-3549-8802-577754024029}" type="presOf" srcId="{B30EDDBA-DE0D-154D-9CFC-304282122200}" destId="{50D525DD-DC0D-954C-ABB6-C633B434457F}" srcOrd="0" destOrd="0" presId="urn:microsoft.com/office/officeart/2008/layout/AlternatingHexagons"/>
    <dgm:cxn modelId="{47683458-4FB1-8F43-B0C4-D12DD657A4BD}" type="presOf" srcId="{0CD0B16D-2D50-554E-A8DD-F2DDF5BBDE0F}" destId="{DF4ADC18-0D6E-F04C-A8F6-D7D8865A4D9F}" srcOrd="0" destOrd="0" presId="urn:microsoft.com/office/officeart/2008/layout/AlternatingHexagons"/>
    <dgm:cxn modelId="{759CF25F-5FAF-C940-B50C-5224B8F922F8}" srcId="{B30EDDBA-DE0D-154D-9CFC-304282122200}" destId="{039DC660-8B25-4F41-8266-B7240559A917}" srcOrd="0" destOrd="0" parTransId="{58ED025A-E1CB-5F49-9B6B-07D7FAA6A9F8}" sibTransId="{0CD0B16D-2D50-554E-A8DD-F2DDF5BBDE0F}"/>
    <dgm:cxn modelId="{416CFD7E-98E5-7742-94AD-482EAF9C8D0D}" type="presOf" srcId="{AF47F566-FC92-2349-B8AB-24F0508BAC40}" destId="{FBCEB018-0D02-C44C-BDD7-C385E02E7351}" srcOrd="0" destOrd="0" presId="urn:microsoft.com/office/officeart/2008/layout/AlternatingHexagons"/>
    <dgm:cxn modelId="{DCF6808E-CF75-3342-8B05-BF59D78B09BC}" type="presOf" srcId="{E2BA5945-20B3-FB4D-B471-DB16C260892A}" destId="{3E20F4C5-67C9-994F-A304-B0AEB8D94E0B}" srcOrd="0" destOrd="0" presId="urn:microsoft.com/office/officeart/2008/layout/AlternatingHexagons"/>
    <dgm:cxn modelId="{B82547A5-2756-F74E-9DE9-3B0CF1A1D7A0}" type="presOf" srcId="{43397FFE-6FBA-7041-88C8-3E86A86D5DDC}" destId="{50106EC3-1864-1D49-B187-25D801AF689E}" srcOrd="0" destOrd="0" presId="urn:microsoft.com/office/officeart/2008/layout/AlternatingHexagons"/>
    <dgm:cxn modelId="{548E61B5-731E-C643-B8FD-3187DAC4457E}" srcId="{B30EDDBA-DE0D-154D-9CFC-304282122200}" destId="{AF47F566-FC92-2349-B8AB-24F0508BAC40}" srcOrd="2" destOrd="0" parTransId="{A5B37ED6-2B34-234C-AC0F-D77142B5164F}" sibTransId="{E2BA5945-20B3-FB4D-B471-DB16C260892A}"/>
    <dgm:cxn modelId="{037EFEBF-DC54-DF40-AEFF-ACCB13CA4491}" type="presOf" srcId="{039DC660-8B25-4F41-8266-B7240559A917}" destId="{2E8C137A-36D1-B54A-AAC1-5FA1CE68D96C}" srcOrd="0" destOrd="0" presId="urn:microsoft.com/office/officeart/2008/layout/AlternatingHexagons"/>
    <dgm:cxn modelId="{392E2BE1-8F7C-6C4C-B35E-577B600181FA}" type="presOf" srcId="{10FDD584-01B4-5B47-B564-21209D4DDD54}" destId="{994CC155-CEC4-124D-9CDB-20474CE4AC10}" srcOrd="0" destOrd="0" presId="urn:microsoft.com/office/officeart/2008/layout/AlternatingHexagons"/>
    <dgm:cxn modelId="{4F489DFD-C9F0-4A4F-905A-F907F494D99F}" srcId="{B30EDDBA-DE0D-154D-9CFC-304282122200}" destId="{10FDD584-01B4-5B47-B564-21209D4DDD54}" srcOrd="1" destOrd="0" parTransId="{2D0DD605-28DE-794C-B950-A07F2B18E73E}" sibTransId="{43397FFE-6FBA-7041-88C8-3E86A86D5DDC}"/>
    <dgm:cxn modelId="{7F5EBE86-44B7-0F4B-B7CB-FB90E9237A9F}" type="presParOf" srcId="{50D525DD-DC0D-954C-ABB6-C633B434457F}" destId="{E71CF69A-F9AE-1C40-8E3F-82D9635D9938}" srcOrd="0" destOrd="0" presId="urn:microsoft.com/office/officeart/2008/layout/AlternatingHexagons"/>
    <dgm:cxn modelId="{FD5336DA-C769-864B-9743-29DF439B2E0E}" type="presParOf" srcId="{E71CF69A-F9AE-1C40-8E3F-82D9635D9938}" destId="{2E8C137A-36D1-B54A-AAC1-5FA1CE68D96C}" srcOrd="0" destOrd="0" presId="urn:microsoft.com/office/officeart/2008/layout/AlternatingHexagons"/>
    <dgm:cxn modelId="{A5231870-B13F-D449-958C-907390AD7799}" type="presParOf" srcId="{E71CF69A-F9AE-1C40-8E3F-82D9635D9938}" destId="{FDEE6F51-BBAC-BB43-88B3-5D8E727571AB}" srcOrd="1" destOrd="0" presId="urn:microsoft.com/office/officeart/2008/layout/AlternatingHexagons"/>
    <dgm:cxn modelId="{B6E6E1F8-EAD2-C247-8A1F-9ED0481E31C5}" type="presParOf" srcId="{E71CF69A-F9AE-1C40-8E3F-82D9635D9938}" destId="{D8FA4C5D-425F-FF48-8AE0-EB8D963566D0}" srcOrd="2" destOrd="0" presId="urn:microsoft.com/office/officeart/2008/layout/AlternatingHexagons"/>
    <dgm:cxn modelId="{8C237854-B921-A441-9A1D-983CE58F8B2D}" type="presParOf" srcId="{E71CF69A-F9AE-1C40-8E3F-82D9635D9938}" destId="{9126C721-D4D0-3441-9291-021ECE3A2CC6}" srcOrd="3" destOrd="0" presId="urn:microsoft.com/office/officeart/2008/layout/AlternatingHexagons"/>
    <dgm:cxn modelId="{24978AC7-0705-0449-B58C-A324BBDC83F6}" type="presParOf" srcId="{E71CF69A-F9AE-1C40-8E3F-82D9635D9938}" destId="{DF4ADC18-0D6E-F04C-A8F6-D7D8865A4D9F}" srcOrd="4" destOrd="0" presId="urn:microsoft.com/office/officeart/2008/layout/AlternatingHexagons"/>
    <dgm:cxn modelId="{97243A8A-F686-EE40-8325-42D436E66FE7}" type="presParOf" srcId="{50D525DD-DC0D-954C-ABB6-C633B434457F}" destId="{E082C28B-A137-084B-9F00-730002712812}" srcOrd="1" destOrd="0" presId="urn:microsoft.com/office/officeart/2008/layout/AlternatingHexagons"/>
    <dgm:cxn modelId="{8AECD309-9049-AC46-8695-8449F0FC831D}" type="presParOf" srcId="{50D525DD-DC0D-954C-ABB6-C633B434457F}" destId="{88EC1A69-A660-7F49-83AF-6F7CD07F805F}" srcOrd="2" destOrd="0" presId="urn:microsoft.com/office/officeart/2008/layout/AlternatingHexagons"/>
    <dgm:cxn modelId="{F68C2D47-0936-F844-AD1A-890FFC209575}" type="presParOf" srcId="{88EC1A69-A660-7F49-83AF-6F7CD07F805F}" destId="{994CC155-CEC4-124D-9CDB-20474CE4AC10}" srcOrd="0" destOrd="0" presId="urn:microsoft.com/office/officeart/2008/layout/AlternatingHexagons"/>
    <dgm:cxn modelId="{D913124A-3E8A-FB45-B683-DB1E238CF22E}" type="presParOf" srcId="{88EC1A69-A660-7F49-83AF-6F7CD07F805F}" destId="{ACE83BD1-9CA9-D54E-8D4C-8B45F674F7A0}" srcOrd="1" destOrd="0" presId="urn:microsoft.com/office/officeart/2008/layout/AlternatingHexagons"/>
    <dgm:cxn modelId="{6823330D-5E81-ED4C-BE7D-F5FB5B64425B}" type="presParOf" srcId="{88EC1A69-A660-7F49-83AF-6F7CD07F805F}" destId="{6B66786C-DF73-D246-877C-FDE8EF3B420B}" srcOrd="2" destOrd="0" presId="urn:microsoft.com/office/officeart/2008/layout/AlternatingHexagons"/>
    <dgm:cxn modelId="{87D305E1-1869-6842-B4AE-276874E36907}" type="presParOf" srcId="{88EC1A69-A660-7F49-83AF-6F7CD07F805F}" destId="{F3DC7FA0-BAEC-6F4B-B382-02A22BB0A863}" srcOrd="3" destOrd="0" presId="urn:microsoft.com/office/officeart/2008/layout/AlternatingHexagons"/>
    <dgm:cxn modelId="{6865842B-8C1E-6C4C-B241-E1B844DF1D1B}" type="presParOf" srcId="{88EC1A69-A660-7F49-83AF-6F7CD07F805F}" destId="{50106EC3-1864-1D49-B187-25D801AF689E}" srcOrd="4" destOrd="0" presId="urn:microsoft.com/office/officeart/2008/layout/AlternatingHexagons"/>
    <dgm:cxn modelId="{5F43BCAF-5FEB-BD47-B02A-5E8CA58EEAFE}" type="presParOf" srcId="{50D525DD-DC0D-954C-ABB6-C633B434457F}" destId="{E871C218-CDF3-7044-A3D0-5A285D15BFB0}" srcOrd="3" destOrd="0" presId="urn:microsoft.com/office/officeart/2008/layout/AlternatingHexagons"/>
    <dgm:cxn modelId="{C57AACE8-80C8-5B44-897D-80A57E4F385B}" type="presParOf" srcId="{50D525DD-DC0D-954C-ABB6-C633B434457F}" destId="{7BC8D713-48BB-0C40-AFF8-E2FE676EBF2E}" srcOrd="4" destOrd="0" presId="urn:microsoft.com/office/officeart/2008/layout/AlternatingHexagons"/>
    <dgm:cxn modelId="{E21A5BA7-75C0-2A4C-8D61-FC1F68CC4D7B}" type="presParOf" srcId="{7BC8D713-48BB-0C40-AFF8-E2FE676EBF2E}" destId="{FBCEB018-0D02-C44C-BDD7-C385E02E7351}" srcOrd="0" destOrd="0" presId="urn:microsoft.com/office/officeart/2008/layout/AlternatingHexagons"/>
    <dgm:cxn modelId="{6AE22BB7-5ED6-8840-B327-6960EEAF5FA9}" type="presParOf" srcId="{7BC8D713-48BB-0C40-AFF8-E2FE676EBF2E}" destId="{949433DC-0F81-AD48-8F81-43C2AEC236C7}" srcOrd="1" destOrd="0" presId="urn:microsoft.com/office/officeart/2008/layout/AlternatingHexagons"/>
    <dgm:cxn modelId="{A0ADD00A-5649-294D-A3D8-AE7C0C2DED59}" type="presParOf" srcId="{7BC8D713-48BB-0C40-AFF8-E2FE676EBF2E}" destId="{30FCDBF7-94D0-C64E-82C4-381A6A7DFCD2}" srcOrd="2" destOrd="0" presId="urn:microsoft.com/office/officeart/2008/layout/AlternatingHexagons"/>
    <dgm:cxn modelId="{F0DA7006-B9F1-9B40-A55C-69E62F845509}" type="presParOf" srcId="{7BC8D713-48BB-0C40-AFF8-E2FE676EBF2E}" destId="{D59E21E5-BB37-7447-9E1F-880763ADBDF3}" srcOrd="3" destOrd="0" presId="urn:microsoft.com/office/officeart/2008/layout/AlternatingHexagons"/>
    <dgm:cxn modelId="{4961D8B7-C082-E240-B3EE-087A00B1D2DD}" type="presParOf" srcId="{7BC8D713-48BB-0C40-AFF8-E2FE676EBF2E}" destId="{3E20F4C5-67C9-994F-A304-B0AEB8D94E0B}"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C137A-36D1-B54A-AAC1-5FA1CE68D96C}">
      <dsp:nvSpPr>
        <dsp:cNvPr id="0" name=""/>
        <dsp:cNvSpPr/>
      </dsp:nvSpPr>
      <dsp:spPr>
        <a:xfrm rot="5400000">
          <a:off x="3506806" y="130656"/>
          <a:ext cx="2008628" cy="1747506"/>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accent6"/>
              </a:solidFill>
            </a:rPr>
            <a:t>FCQ</a:t>
          </a:r>
        </a:p>
      </dsp:txBody>
      <dsp:txXfrm rot="-5400000">
        <a:off x="3909687" y="313106"/>
        <a:ext cx="1202866" cy="1382606"/>
      </dsp:txXfrm>
    </dsp:sp>
    <dsp:sp modelId="{FDEE6F51-BBAC-BB43-88B3-5D8E727571AB}">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DF4ADC18-0D6E-F04C-A8F6-D7D8865A4D9F}">
      <dsp:nvSpPr>
        <dsp:cNvPr id="0" name=""/>
        <dsp:cNvSpPr/>
      </dsp:nvSpPr>
      <dsp:spPr>
        <a:xfrm rot="5400000">
          <a:off x="1619499" y="130656"/>
          <a:ext cx="2008628" cy="1747506"/>
        </a:xfrm>
        <a:prstGeom prst="hexagon">
          <a:avLst>
            <a:gd name="adj" fmla="val 25000"/>
            <a:gd name="vf" fmla="val 115470"/>
          </a:avLst>
        </a:prstGeom>
        <a:solidFill>
          <a:srgbClr val="BFB07D"/>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2380" y="313106"/>
        <a:ext cx="1202866" cy="1382606"/>
      </dsp:txXfrm>
    </dsp:sp>
    <dsp:sp modelId="{994CC155-CEC4-124D-9CDB-20474CE4AC10}">
      <dsp:nvSpPr>
        <dsp:cNvPr id="0" name=""/>
        <dsp:cNvSpPr/>
      </dsp:nvSpPr>
      <dsp:spPr>
        <a:xfrm rot="5400000">
          <a:off x="2559537" y="1835580"/>
          <a:ext cx="2008628" cy="1747506"/>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accent6"/>
              </a:solidFill>
            </a:rPr>
            <a:t>Problem Set 2</a:t>
          </a:r>
        </a:p>
      </dsp:txBody>
      <dsp:txXfrm rot="-5400000">
        <a:off x="2962418" y="2018030"/>
        <a:ext cx="1202866" cy="1382606"/>
      </dsp:txXfrm>
    </dsp:sp>
    <dsp:sp modelId="{ACE83BD1-9CA9-D54E-8D4C-8B45F674F7A0}">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sp>
    <dsp:sp modelId="{50106EC3-1864-1D49-B187-25D801AF689E}">
      <dsp:nvSpPr>
        <dsp:cNvPr id="0" name=""/>
        <dsp:cNvSpPr/>
      </dsp:nvSpPr>
      <dsp:spPr>
        <a:xfrm rot="5400000">
          <a:off x="4446844" y="1835580"/>
          <a:ext cx="2008628" cy="1747506"/>
        </a:xfrm>
        <a:prstGeom prst="hexagon">
          <a:avLst>
            <a:gd name="adj" fmla="val 25000"/>
            <a:gd name="vf" fmla="val 115470"/>
          </a:avLst>
        </a:prstGeom>
        <a:solidFill>
          <a:srgbClr val="BFB07D"/>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9725" y="2018030"/>
        <a:ext cx="1202866" cy="1382606"/>
      </dsp:txXfrm>
    </dsp:sp>
    <dsp:sp modelId="{FBCEB018-0D02-C44C-BDD7-C385E02E7351}">
      <dsp:nvSpPr>
        <dsp:cNvPr id="0" name=""/>
        <dsp:cNvSpPr/>
      </dsp:nvSpPr>
      <dsp:spPr>
        <a:xfrm rot="5400000">
          <a:off x="3506806" y="3540503"/>
          <a:ext cx="2008628" cy="1747506"/>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accent6"/>
              </a:solidFill>
            </a:rPr>
            <a:t>PA3</a:t>
          </a:r>
        </a:p>
      </dsp:txBody>
      <dsp:txXfrm rot="-5400000">
        <a:off x="3909687" y="3722953"/>
        <a:ext cx="1202866" cy="1382606"/>
      </dsp:txXfrm>
    </dsp:sp>
    <dsp:sp modelId="{949433DC-0F81-AD48-8F81-43C2AEC236C7}">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3E20F4C5-67C9-994F-A304-B0AEB8D94E0B}">
      <dsp:nvSpPr>
        <dsp:cNvPr id="0" name=""/>
        <dsp:cNvSpPr/>
      </dsp:nvSpPr>
      <dsp:spPr>
        <a:xfrm rot="5400000">
          <a:off x="1619499" y="3540503"/>
          <a:ext cx="2008628" cy="1747506"/>
        </a:xfrm>
        <a:prstGeom prst="hexagon">
          <a:avLst>
            <a:gd name="adj" fmla="val 25000"/>
            <a:gd name="vf" fmla="val 115470"/>
          </a:avLst>
        </a:prstGeom>
        <a:solidFill>
          <a:srgbClr val="BFB07D"/>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2380" y="3722953"/>
        <a:ext cx="1202866" cy="138260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6E06DD-F041-EB4D-B192-914B1BFD2E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568FC3-BD3D-2244-9BA7-5B8952761E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CE6E2-8EED-D34F-982B-F0FB411CF888}" type="datetimeFigureOut">
              <a:rPr lang="en-US" smtClean="0"/>
              <a:t>10/10/19</a:t>
            </a:fld>
            <a:endParaRPr lang="en-US"/>
          </a:p>
        </p:txBody>
      </p:sp>
      <p:sp>
        <p:nvSpPr>
          <p:cNvPr id="4" name="Footer Placeholder 3">
            <a:extLst>
              <a:ext uri="{FF2B5EF4-FFF2-40B4-BE49-F238E27FC236}">
                <a16:creationId xmlns:a16="http://schemas.microsoft.com/office/drawing/2014/main" id="{D9532B7C-04B3-4D41-8AC9-97926AB536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AE6020-CC5B-5F47-B5E1-BD932F256C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B01B05-6EA7-B141-8A97-7370E48C7285}" type="slidenum">
              <a:rPr lang="en-US" smtClean="0"/>
              <a:t>‹#›</a:t>
            </a:fld>
            <a:endParaRPr lang="en-US"/>
          </a:p>
        </p:txBody>
      </p:sp>
    </p:spTree>
    <p:extLst>
      <p:ext uri="{BB962C8B-B14F-4D97-AF65-F5344CB8AC3E}">
        <p14:creationId xmlns:p14="http://schemas.microsoft.com/office/powerpoint/2010/main" val="2730620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09T17:22:25.760"/>
    </inkml:context>
    <inkml:brush xml:id="br0">
      <inkml:brushProperty name="width" value="0.05" units="cm"/>
      <inkml:brushProperty name="height" value="0.05" units="cm"/>
      <inkml:brushProperty name="color" value="#F6630D"/>
    </inkml:brush>
  </inkml:definitions>
  <inkml:trace contextRef="#ctx0" brushRef="#br0">393 49 24575,'-5'14'0,"1"3"0,4 2 0,4 6 0,2 5 0,3-5 0,12 10 0,-5-8 0,15 5 0,6-1 0,-4-10 0,4 1 0,4 3 0,-23-17 0,22 11 0,-25-18 0,13 4 0,9 0 0,23 7 0,0-4 0,34 9-919,0-15 919,-39 7 0,1 0 0,7-8 0,-1 1 0,-6 9 0,-1 2 0,3-8 0,1-1 0,-5 3 0,0-1 0,-4-2 0,0-2 0,3-1 0,0-2 0,38 1 0,-38 0 0,0 0 0,31 0 0,-9 0 0,-13 0 0,-33 0 0,11 0 0,-29 0 0,3 0 0,-10 0 0</inkml:trace>
  <inkml:trace contextRef="#ctx0" brushRef="#br0" timeOffset="1456">918 128 24575,'-51'-7'0,"8"-2"0,2 8 0,-10-14 0,11 12 0,-21-13 0,9 9 0,3 1 0,-2-1 0,-30 0 0,27-2 0,1 1 0,-12 5 0,13-12 0,10 14 0,17-4 0,1 1 0,5 3 0,5-3 0,1 4 0,0 0 0,3 0 0,-3 4 0,13 5 0,5-3 0,10 2 0,-1-4 0,-2 0 0,-7 5 0,-1-1 0,-4 5 0,0 1 0,0 5 0,0-5 0,0 8 0,0-7 0,5 26 0,-4-8 0,9 23 0,-9-12 0,4-6 0,-5-4 0,0-14 0,0 4 0,0-10 0,0 3 0,0 2 0,0 1 0,0 4 0,0-10 0,0-2 0,0-3 0,0-4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09T17:22:25.760"/>
    </inkml:context>
    <inkml:brush xml:id="br0">
      <inkml:brushProperty name="width" value="0.05" units="cm"/>
      <inkml:brushProperty name="height" value="0.05" units="cm"/>
      <inkml:brushProperty name="color" value="#F6630D"/>
    </inkml:brush>
  </inkml:definitions>
  <inkml:trace contextRef="#ctx0" brushRef="#br0">393 49 24575,'-5'14'0,"1"3"0,4 2 0,4 6 0,2 5 0,3-5 0,12 10 0,-5-8 0,15 5 0,6-1 0,-4-10 0,4 1 0,4 3 0,-23-17 0,22 11 0,-25-18 0,13 4 0,9 0 0,23 7 0,0-4 0,34 9-919,0-15 919,-39 7 0,1 0 0,7-8 0,-1 1 0,-6 9 0,-1 2 0,3-8 0,1-1 0,-5 3 0,0-1 0,-4-2 0,0-2 0,3-1 0,0-2 0,38 1 0,-38 0 0,0 0 0,31 0 0,-9 0 0,-13 0 0,-33 0 0,11 0 0,-29 0 0,3 0 0,-10 0 0</inkml:trace>
  <inkml:trace contextRef="#ctx0" brushRef="#br0" timeOffset="1456">918 128 24575,'-51'-7'0,"8"-2"0,2 8 0,-10-14 0,11 12 0,-21-13 0,9 9 0,3 1 0,-2-1 0,-30 0 0,27-2 0,1 1 0,-12 5 0,13-12 0,10 14 0,17-4 0,1 1 0,5 3 0,5-3 0,1 4 0,0 0 0,3 0 0,-3 4 0,13 5 0,5-3 0,10 2 0,-1-4 0,-2 0 0,-7 5 0,-1-1 0,-4 5 0,0 1 0,0 5 0,0-5 0,0 8 0,0-7 0,5 26 0,-4-8 0,9 23 0,-9-12 0,4-6 0,-5-4 0,0-14 0,0 4 0,0-10 0,0 3 0,0 2 0,0 1 0,0 4 0,0-10 0,0-2 0,0-3 0,0-4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09DCA-9150-1344-A602-290EE922FD65}" type="datetimeFigureOut">
              <a:rPr lang="en-US" smtClean="0"/>
              <a:t>10/10/19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24293-1E12-3143-9602-C3672B193C57}" type="slidenum">
              <a:rPr lang="en-US" smtClean="0"/>
              <a:t>‹#›</a:t>
            </a:fld>
            <a:endParaRPr lang="en-US"/>
          </a:p>
        </p:txBody>
      </p:sp>
    </p:spTree>
    <p:extLst>
      <p:ext uri="{BB962C8B-B14F-4D97-AF65-F5344CB8AC3E}">
        <p14:creationId xmlns:p14="http://schemas.microsoft.com/office/powerpoint/2010/main" val="3188986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i.pinimg.com</a:t>
            </a:r>
            <a:r>
              <a:rPr lang="en-US" dirty="0"/>
              <a:t>/originals/8c/</a:t>
            </a:r>
            <a:r>
              <a:rPr lang="en-US" dirty="0" err="1"/>
              <a:t>cf</a:t>
            </a:r>
            <a:r>
              <a:rPr lang="en-US" dirty="0"/>
              <a:t>/</a:t>
            </a:r>
            <a:r>
              <a:rPr lang="en-US" dirty="0" err="1"/>
              <a:t>ec</a:t>
            </a:r>
            <a:r>
              <a:rPr lang="en-US" dirty="0"/>
              <a:t>/8ccfec7d5cb3c92265cbf153523eb9b5.jpg</a:t>
            </a:r>
          </a:p>
        </p:txBody>
      </p:sp>
      <p:sp>
        <p:nvSpPr>
          <p:cNvPr id="4" name="Slide Number Placeholder 3"/>
          <p:cNvSpPr>
            <a:spLocks noGrp="1"/>
          </p:cNvSpPr>
          <p:nvPr>
            <p:ph type="sldNum" sz="quarter" idx="5"/>
          </p:nvPr>
        </p:nvSpPr>
        <p:spPr/>
        <p:txBody>
          <a:bodyPr/>
          <a:lstStyle/>
          <a:p>
            <a:fld id="{62624293-1E12-3143-9602-C3672B193C57}" type="slidenum">
              <a:rPr lang="en-US" smtClean="0"/>
              <a:t>1</a:t>
            </a:fld>
            <a:endParaRPr lang="en-US"/>
          </a:p>
        </p:txBody>
      </p:sp>
    </p:spTree>
    <p:extLst>
      <p:ext uri="{BB962C8B-B14F-4D97-AF65-F5344CB8AC3E}">
        <p14:creationId xmlns:p14="http://schemas.microsoft.com/office/powerpoint/2010/main" val="52822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Length of the string and the buffer </a:t>
            </a:r>
          </a:p>
          <a:p>
            <a:endParaRPr lang="en-US" dirty="0"/>
          </a:p>
          <a:p>
            <a:r>
              <a:rPr lang="en-US" dirty="0"/>
              <a:t>Now what happens if you call </a:t>
            </a:r>
            <a:r>
              <a:rPr lang="en-US" dirty="0" err="1"/>
              <a:t>strlen</a:t>
            </a:r>
            <a:r>
              <a:rPr lang="en-US" dirty="0"/>
              <a:t> on the buffer?</a:t>
            </a:r>
          </a:p>
          <a:p>
            <a:endParaRPr lang="en-US" dirty="0"/>
          </a:p>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11</a:t>
            </a:fld>
            <a:endParaRPr lang="en-US"/>
          </a:p>
        </p:txBody>
      </p:sp>
    </p:spTree>
    <p:extLst>
      <p:ext uri="{BB962C8B-B14F-4D97-AF65-F5344CB8AC3E}">
        <p14:creationId xmlns:p14="http://schemas.microsoft.com/office/powerpoint/2010/main" val="784258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Length of the string and the buffer </a:t>
            </a:r>
          </a:p>
          <a:p>
            <a:endParaRPr lang="en-US" dirty="0"/>
          </a:p>
          <a:p>
            <a:r>
              <a:rPr lang="en-US" dirty="0"/>
              <a:t>Now what if you call </a:t>
            </a:r>
            <a:r>
              <a:rPr lang="en-US" dirty="0" err="1"/>
              <a:t>strlen</a:t>
            </a:r>
            <a:r>
              <a:rPr lang="en-US" dirty="0"/>
              <a:t> on the buffer?</a:t>
            </a:r>
          </a:p>
          <a:p>
            <a:endParaRPr lang="en-US" dirty="0"/>
          </a:p>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12</a:t>
            </a:fld>
            <a:endParaRPr lang="en-US"/>
          </a:p>
        </p:txBody>
      </p:sp>
    </p:spTree>
    <p:extLst>
      <p:ext uri="{BB962C8B-B14F-4D97-AF65-F5344CB8AC3E}">
        <p14:creationId xmlns:p14="http://schemas.microsoft.com/office/powerpoint/2010/main" val="357429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you do </a:t>
            </a:r>
            <a:r>
              <a:rPr lang="en-US" dirty="0" err="1"/>
              <a:t>sizeof</a:t>
            </a:r>
            <a:r>
              <a:rPr lang="en-US" dirty="0"/>
              <a:t>() buffer?</a:t>
            </a:r>
          </a:p>
          <a:p>
            <a:r>
              <a:rPr lang="en-US" dirty="0"/>
              <a:t>How do you get the actual size of a buffer? What (conceptually) is the size of a buffer?</a:t>
            </a:r>
          </a:p>
        </p:txBody>
      </p:sp>
      <p:sp>
        <p:nvSpPr>
          <p:cNvPr id="4" name="Slide Number Placeholder 3"/>
          <p:cNvSpPr>
            <a:spLocks noGrp="1"/>
          </p:cNvSpPr>
          <p:nvPr>
            <p:ph type="sldNum" sz="quarter" idx="5"/>
          </p:nvPr>
        </p:nvSpPr>
        <p:spPr/>
        <p:txBody>
          <a:bodyPr/>
          <a:lstStyle/>
          <a:p>
            <a:fld id="{62624293-1E12-3143-9602-C3672B193C57}" type="slidenum">
              <a:rPr lang="en-US" smtClean="0"/>
              <a:t>13</a:t>
            </a:fld>
            <a:endParaRPr lang="en-US"/>
          </a:p>
        </p:txBody>
      </p:sp>
    </p:spTree>
    <p:extLst>
      <p:ext uri="{BB962C8B-B14F-4D97-AF65-F5344CB8AC3E}">
        <p14:creationId xmlns:p14="http://schemas.microsoft.com/office/powerpoint/2010/main" val="333022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descriptor not closed!</a:t>
            </a:r>
          </a:p>
        </p:txBody>
      </p:sp>
      <p:sp>
        <p:nvSpPr>
          <p:cNvPr id="4" name="Slide Number Placeholder 3"/>
          <p:cNvSpPr>
            <a:spLocks noGrp="1"/>
          </p:cNvSpPr>
          <p:nvPr>
            <p:ph type="sldNum" sz="quarter" idx="5"/>
          </p:nvPr>
        </p:nvSpPr>
        <p:spPr/>
        <p:txBody>
          <a:bodyPr/>
          <a:lstStyle/>
          <a:p>
            <a:fld id="{62624293-1E12-3143-9602-C3672B193C57}" type="slidenum">
              <a:rPr lang="en-US" smtClean="0"/>
              <a:t>14</a:t>
            </a:fld>
            <a:endParaRPr lang="en-US"/>
          </a:p>
        </p:txBody>
      </p:sp>
    </p:spTree>
    <p:extLst>
      <p:ext uri="{BB962C8B-B14F-4D97-AF65-F5344CB8AC3E}">
        <p14:creationId xmlns:p14="http://schemas.microsoft.com/office/powerpoint/2010/main" val="150144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descriptor not closed!</a:t>
            </a:r>
          </a:p>
          <a:p>
            <a:endParaRPr lang="en-US" dirty="0"/>
          </a:p>
          <a:p>
            <a:r>
              <a:rPr lang="en-US" dirty="0"/>
              <a:t>Generally speaking, in C, you will have to do cleanup whether you success or you fail.</a:t>
            </a:r>
          </a:p>
          <a:p>
            <a:r>
              <a:rPr lang="en-US" dirty="0"/>
              <a:t>This goes for </a:t>
            </a:r>
            <a:r>
              <a:rPr lang="en-US" dirty="0" err="1"/>
              <a:t>malloc’d</a:t>
            </a:r>
            <a:r>
              <a:rPr lang="en-US" dirty="0"/>
              <a:t> memory, open files, and other system resources</a:t>
            </a:r>
          </a:p>
        </p:txBody>
      </p:sp>
      <p:sp>
        <p:nvSpPr>
          <p:cNvPr id="4" name="Slide Number Placeholder 3"/>
          <p:cNvSpPr>
            <a:spLocks noGrp="1"/>
          </p:cNvSpPr>
          <p:nvPr>
            <p:ph type="sldNum" sz="quarter" idx="5"/>
          </p:nvPr>
        </p:nvSpPr>
        <p:spPr/>
        <p:txBody>
          <a:bodyPr/>
          <a:lstStyle/>
          <a:p>
            <a:fld id="{62624293-1E12-3143-9602-C3672B193C57}" type="slidenum">
              <a:rPr lang="en-US" smtClean="0"/>
              <a:t>15</a:t>
            </a:fld>
            <a:endParaRPr lang="en-US"/>
          </a:p>
        </p:txBody>
      </p:sp>
    </p:spTree>
    <p:extLst>
      <p:ext uri="{BB962C8B-B14F-4D97-AF65-F5344CB8AC3E}">
        <p14:creationId xmlns:p14="http://schemas.microsoft.com/office/powerpoint/2010/main" val="143490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the error</a:t>
            </a:r>
          </a:p>
        </p:txBody>
      </p:sp>
      <p:sp>
        <p:nvSpPr>
          <p:cNvPr id="4" name="Slide Number Placeholder 3"/>
          <p:cNvSpPr>
            <a:spLocks noGrp="1"/>
          </p:cNvSpPr>
          <p:nvPr>
            <p:ph type="sldNum" sz="quarter" idx="5"/>
          </p:nvPr>
        </p:nvSpPr>
        <p:spPr/>
        <p:txBody>
          <a:bodyPr/>
          <a:lstStyle/>
          <a:p>
            <a:fld id="{62624293-1E12-3143-9602-C3672B193C57}" type="slidenum">
              <a:rPr lang="en-US" smtClean="0"/>
              <a:t>16</a:t>
            </a:fld>
            <a:endParaRPr lang="en-US"/>
          </a:p>
        </p:txBody>
      </p:sp>
    </p:spTree>
    <p:extLst>
      <p:ext uri="{BB962C8B-B14F-4D97-AF65-F5344CB8AC3E}">
        <p14:creationId xmlns:p14="http://schemas.microsoft.com/office/powerpoint/2010/main" val="2787755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very careful about overwriting your only handle to </a:t>
            </a:r>
            <a:r>
              <a:rPr lang="en-US" dirty="0" err="1"/>
              <a:t>malloc’d</a:t>
            </a:r>
            <a:r>
              <a:rPr lang="en-US" dirty="0"/>
              <a:t> memory. You can either free in the loop, or use a different pointer for each section of memory.</a:t>
            </a:r>
          </a:p>
        </p:txBody>
      </p:sp>
      <p:sp>
        <p:nvSpPr>
          <p:cNvPr id="4" name="Slide Number Placeholder 3"/>
          <p:cNvSpPr>
            <a:spLocks noGrp="1"/>
          </p:cNvSpPr>
          <p:nvPr>
            <p:ph type="sldNum" sz="quarter" idx="5"/>
          </p:nvPr>
        </p:nvSpPr>
        <p:spPr/>
        <p:txBody>
          <a:bodyPr/>
          <a:lstStyle/>
          <a:p>
            <a:fld id="{62624293-1E12-3143-9602-C3672B193C57}" type="slidenum">
              <a:rPr lang="en-US" smtClean="0"/>
              <a:t>17</a:t>
            </a:fld>
            <a:endParaRPr lang="en-US"/>
          </a:p>
        </p:txBody>
      </p:sp>
    </p:spTree>
    <p:extLst>
      <p:ext uri="{BB962C8B-B14F-4D97-AF65-F5344CB8AC3E}">
        <p14:creationId xmlns:p14="http://schemas.microsoft.com/office/powerpoint/2010/main" val="2044621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good but…</a:t>
            </a:r>
          </a:p>
        </p:txBody>
      </p:sp>
      <p:sp>
        <p:nvSpPr>
          <p:cNvPr id="4" name="Slide Number Placeholder 3"/>
          <p:cNvSpPr>
            <a:spLocks noGrp="1"/>
          </p:cNvSpPr>
          <p:nvPr>
            <p:ph type="sldNum" sz="quarter" idx="5"/>
          </p:nvPr>
        </p:nvSpPr>
        <p:spPr/>
        <p:txBody>
          <a:bodyPr/>
          <a:lstStyle/>
          <a:p>
            <a:fld id="{62624293-1E12-3143-9602-C3672B193C57}" type="slidenum">
              <a:rPr lang="en-US" smtClean="0"/>
              <a:t>18</a:t>
            </a:fld>
            <a:endParaRPr lang="en-US"/>
          </a:p>
        </p:txBody>
      </p:sp>
    </p:spTree>
    <p:extLst>
      <p:ext uri="{BB962C8B-B14F-4D97-AF65-F5344CB8AC3E}">
        <p14:creationId xmlns:p14="http://schemas.microsoft.com/office/powerpoint/2010/main" val="2150179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rare, but sometimes malloc can fail. This is probably only going to happed during a catastrophic system failure, but if that’s the case you still want to be able to do your cleanup and exit gracefully.</a:t>
            </a:r>
          </a:p>
        </p:txBody>
      </p:sp>
      <p:sp>
        <p:nvSpPr>
          <p:cNvPr id="4" name="Slide Number Placeholder 3"/>
          <p:cNvSpPr>
            <a:spLocks noGrp="1"/>
          </p:cNvSpPr>
          <p:nvPr>
            <p:ph type="sldNum" sz="quarter" idx="5"/>
          </p:nvPr>
        </p:nvSpPr>
        <p:spPr/>
        <p:txBody>
          <a:bodyPr/>
          <a:lstStyle/>
          <a:p>
            <a:fld id="{62624293-1E12-3143-9602-C3672B193C57}" type="slidenum">
              <a:rPr lang="en-US" smtClean="0"/>
              <a:t>19</a:t>
            </a:fld>
            <a:endParaRPr lang="en-US"/>
          </a:p>
        </p:txBody>
      </p:sp>
    </p:spTree>
    <p:extLst>
      <p:ext uri="{BB962C8B-B14F-4D97-AF65-F5344CB8AC3E}">
        <p14:creationId xmlns:p14="http://schemas.microsoft.com/office/powerpoint/2010/main" val="1588355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with malloc – MANY functions in C work this way. If a function returns a value, it’s typically useful. So use it! Do </a:t>
            </a:r>
            <a:r>
              <a:rPr lang="en-US"/>
              <a:t>not ignore!</a:t>
            </a:r>
          </a:p>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20</a:t>
            </a:fld>
            <a:endParaRPr lang="en-US"/>
          </a:p>
        </p:txBody>
      </p:sp>
    </p:spTree>
    <p:extLst>
      <p:ext uri="{BB962C8B-B14F-4D97-AF65-F5344CB8AC3E}">
        <p14:creationId xmlns:p14="http://schemas.microsoft.com/office/powerpoint/2010/main" val="113154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i.pinimg.com</a:t>
            </a:r>
            <a:r>
              <a:rPr lang="en-US" dirty="0"/>
              <a:t>/originals/8c/</a:t>
            </a:r>
            <a:r>
              <a:rPr lang="en-US" dirty="0" err="1"/>
              <a:t>cf</a:t>
            </a:r>
            <a:r>
              <a:rPr lang="en-US" dirty="0"/>
              <a:t>/</a:t>
            </a:r>
            <a:r>
              <a:rPr lang="en-US" dirty="0" err="1"/>
              <a:t>ec</a:t>
            </a:r>
            <a:r>
              <a:rPr lang="en-US" dirty="0"/>
              <a:t>/8ccfec7d5cb3c92265cbf153523eb9b5.jpg</a:t>
            </a:r>
          </a:p>
        </p:txBody>
      </p:sp>
      <p:sp>
        <p:nvSpPr>
          <p:cNvPr id="4" name="Slide Number Placeholder 3"/>
          <p:cNvSpPr>
            <a:spLocks noGrp="1"/>
          </p:cNvSpPr>
          <p:nvPr>
            <p:ph type="sldNum" sz="quarter" idx="5"/>
          </p:nvPr>
        </p:nvSpPr>
        <p:spPr/>
        <p:txBody>
          <a:bodyPr/>
          <a:lstStyle/>
          <a:p>
            <a:fld id="{62624293-1E12-3143-9602-C3672B193C57}" type="slidenum">
              <a:rPr lang="en-US" smtClean="0"/>
              <a:t>2</a:t>
            </a:fld>
            <a:endParaRPr lang="en-US"/>
          </a:p>
        </p:txBody>
      </p:sp>
    </p:spTree>
    <p:extLst>
      <p:ext uri="{BB962C8B-B14F-4D97-AF65-F5344CB8AC3E}">
        <p14:creationId xmlns:p14="http://schemas.microsoft.com/office/powerpoint/2010/main" val="817435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write ‘bulletproof’ code</a:t>
            </a:r>
          </a:p>
        </p:txBody>
      </p:sp>
      <p:sp>
        <p:nvSpPr>
          <p:cNvPr id="4" name="Slide Number Placeholder 3"/>
          <p:cNvSpPr>
            <a:spLocks noGrp="1"/>
          </p:cNvSpPr>
          <p:nvPr>
            <p:ph type="sldNum" sz="quarter" idx="5"/>
          </p:nvPr>
        </p:nvSpPr>
        <p:spPr/>
        <p:txBody>
          <a:bodyPr/>
          <a:lstStyle/>
          <a:p>
            <a:fld id="{62624293-1E12-3143-9602-C3672B193C57}" type="slidenum">
              <a:rPr lang="en-US" smtClean="0"/>
              <a:t>21</a:t>
            </a:fld>
            <a:endParaRPr lang="en-US"/>
          </a:p>
        </p:txBody>
      </p:sp>
    </p:spTree>
    <p:extLst>
      <p:ext uri="{BB962C8B-B14F-4D97-AF65-F5344CB8AC3E}">
        <p14:creationId xmlns:p14="http://schemas.microsoft.com/office/powerpoint/2010/main" val="3869537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22</a:t>
            </a:fld>
            <a:endParaRPr lang="en-US"/>
          </a:p>
        </p:txBody>
      </p:sp>
    </p:spTree>
    <p:extLst>
      <p:ext uri="{BB962C8B-B14F-4D97-AF65-F5344CB8AC3E}">
        <p14:creationId xmlns:p14="http://schemas.microsoft.com/office/powerpoint/2010/main" val="2318349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23</a:t>
            </a:fld>
            <a:endParaRPr lang="en-US"/>
          </a:p>
        </p:txBody>
      </p:sp>
    </p:spTree>
    <p:extLst>
      <p:ext uri="{BB962C8B-B14F-4D97-AF65-F5344CB8AC3E}">
        <p14:creationId xmlns:p14="http://schemas.microsoft.com/office/powerpoint/2010/main" val="1780422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24</a:t>
            </a:fld>
            <a:endParaRPr lang="en-US"/>
          </a:p>
        </p:txBody>
      </p:sp>
    </p:spTree>
    <p:extLst>
      <p:ext uri="{BB962C8B-B14F-4D97-AF65-F5344CB8AC3E}">
        <p14:creationId xmlns:p14="http://schemas.microsoft.com/office/powerpoint/2010/main" val="3377276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25</a:t>
            </a:fld>
            <a:endParaRPr lang="en-US"/>
          </a:p>
        </p:txBody>
      </p:sp>
    </p:spTree>
    <p:extLst>
      <p:ext uri="{BB962C8B-B14F-4D97-AF65-F5344CB8AC3E}">
        <p14:creationId xmlns:p14="http://schemas.microsoft.com/office/powerpoint/2010/main" val="3598343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26</a:t>
            </a:fld>
            <a:endParaRPr lang="en-US"/>
          </a:p>
        </p:txBody>
      </p:sp>
    </p:spTree>
    <p:extLst>
      <p:ext uri="{BB962C8B-B14F-4D97-AF65-F5344CB8AC3E}">
        <p14:creationId xmlns:p14="http://schemas.microsoft.com/office/powerpoint/2010/main" val="3840583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27</a:t>
            </a:fld>
            <a:endParaRPr lang="en-US"/>
          </a:p>
        </p:txBody>
      </p:sp>
    </p:spTree>
    <p:extLst>
      <p:ext uri="{BB962C8B-B14F-4D97-AF65-F5344CB8AC3E}">
        <p14:creationId xmlns:p14="http://schemas.microsoft.com/office/powerpoint/2010/main" val="4063731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28</a:t>
            </a:fld>
            <a:endParaRPr lang="en-US"/>
          </a:p>
        </p:txBody>
      </p:sp>
    </p:spTree>
    <p:extLst>
      <p:ext uri="{BB962C8B-B14F-4D97-AF65-F5344CB8AC3E}">
        <p14:creationId xmlns:p14="http://schemas.microsoft.com/office/powerpoint/2010/main" val="2174975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29</a:t>
            </a:fld>
            <a:endParaRPr lang="en-US"/>
          </a:p>
        </p:txBody>
      </p:sp>
    </p:spTree>
    <p:extLst>
      <p:ext uri="{BB962C8B-B14F-4D97-AF65-F5344CB8AC3E}">
        <p14:creationId xmlns:p14="http://schemas.microsoft.com/office/powerpoint/2010/main" val="3571893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30</a:t>
            </a:fld>
            <a:endParaRPr lang="en-US"/>
          </a:p>
        </p:txBody>
      </p:sp>
    </p:spTree>
    <p:extLst>
      <p:ext uri="{BB962C8B-B14F-4D97-AF65-F5344CB8AC3E}">
        <p14:creationId xmlns:p14="http://schemas.microsoft.com/office/powerpoint/2010/main" val="2600683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a:t>
            </a:fld>
            <a:endParaRPr lang="en-US"/>
          </a:p>
        </p:txBody>
      </p:sp>
    </p:spTree>
    <p:extLst>
      <p:ext uri="{BB962C8B-B14F-4D97-AF65-F5344CB8AC3E}">
        <p14:creationId xmlns:p14="http://schemas.microsoft.com/office/powerpoint/2010/main" val="739102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31</a:t>
            </a:fld>
            <a:endParaRPr lang="en-US"/>
          </a:p>
        </p:txBody>
      </p:sp>
    </p:spTree>
    <p:extLst>
      <p:ext uri="{BB962C8B-B14F-4D97-AF65-F5344CB8AC3E}">
        <p14:creationId xmlns:p14="http://schemas.microsoft.com/office/powerpoint/2010/main" val="78669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32</a:t>
            </a:fld>
            <a:endParaRPr lang="en-US"/>
          </a:p>
        </p:txBody>
      </p:sp>
    </p:spTree>
    <p:extLst>
      <p:ext uri="{BB962C8B-B14F-4D97-AF65-F5344CB8AC3E}">
        <p14:creationId xmlns:p14="http://schemas.microsoft.com/office/powerpoint/2010/main" val="1125914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33</a:t>
            </a:fld>
            <a:endParaRPr lang="en-US"/>
          </a:p>
        </p:txBody>
      </p:sp>
    </p:spTree>
    <p:extLst>
      <p:ext uri="{BB962C8B-B14F-4D97-AF65-F5344CB8AC3E}">
        <p14:creationId xmlns:p14="http://schemas.microsoft.com/office/powerpoint/2010/main" val="3556400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34</a:t>
            </a:fld>
            <a:endParaRPr lang="en-US"/>
          </a:p>
        </p:txBody>
      </p:sp>
    </p:spTree>
    <p:extLst>
      <p:ext uri="{BB962C8B-B14F-4D97-AF65-F5344CB8AC3E}">
        <p14:creationId xmlns:p14="http://schemas.microsoft.com/office/powerpoint/2010/main" val="2217684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35</a:t>
            </a:fld>
            <a:endParaRPr lang="en-US"/>
          </a:p>
        </p:txBody>
      </p:sp>
    </p:spTree>
    <p:extLst>
      <p:ext uri="{BB962C8B-B14F-4D97-AF65-F5344CB8AC3E}">
        <p14:creationId xmlns:p14="http://schemas.microsoft.com/office/powerpoint/2010/main" val="725409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37</a:t>
            </a:fld>
            <a:endParaRPr lang="en-US"/>
          </a:p>
        </p:txBody>
      </p:sp>
    </p:spTree>
    <p:extLst>
      <p:ext uri="{BB962C8B-B14F-4D97-AF65-F5344CB8AC3E}">
        <p14:creationId xmlns:p14="http://schemas.microsoft.com/office/powerpoint/2010/main" val="1933419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like logging, etc.</a:t>
            </a:r>
          </a:p>
        </p:txBody>
      </p:sp>
      <p:sp>
        <p:nvSpPr>
          <p:cNvPr id="4" name="Slide Number Placeholder 3"/>
          <p:cNvSpPr>
            <a:spLocks noGrp="1"/>
          </p:cNvSpPr>
          <p:nvPr>
            <p:ph type="sldNum" sz="quarter" idx="5"/>
          </p:nvPr>
        </p:nvSpPr>
        <p:spPr/>
        <p:txBody>
          <a:bodyPr/>
          <a:lstStyle/>
          <a:p>
            <a:fld id="{62624293-1E12-3143-9602-C3672B193C57}" type="slidenum">
              <a:rPr lang="en-US" smtClean="0"/>
              <a:t>38</a:t>
            </a:fld>
            <a:endParaRPr lang="en-US"/>
          </a:p>
        </p:txBody>
      </p:sp>
    </p:spTree>
    <p:extLst>
      <p:ext uri="{BB962C8B-B14F-4D97-AF65-F5344CB8AC3E}">
        <p14:creationId xmlns:p14="http://schemas.microsoft.com/office/powerpoint/2010/main" val="1455083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39</a:t>
            </a:fld>
            <a:endParaRPr lang="en-US"/>
          </a:p>
        </p:txBody>
      </p:sp>
    </p:spTree>
    <p:extLst>
      <p:ext uri="{BB962C8B-B14F-4D97-AF65-F5344CB8AC3E}">
        <p14:creationId xmlns:p14="http://schemas.microsoft.com/office/powerpoint/2010/main" val="2279183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40</a:t>
            </a:fld>
            <a:endParaRPr lang="en-US"/>
          </a:p>
        </p:txBody>
      </p:sp>
    </p:spTree>
    <p:extLst>
      <p:ext uri="{BB962C8B-B14F-4D97-AF65-F5344CB8AC3E}">
        <p14:creationId xmlns:p14="http://schemas.microsoft.com/office/powerpoint/2010/main" val="24693662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41</a:t>
            </a:fld>
            <a:endParaRPr lang="en-US"/>
          </a:p>
        </p:txBody>
      </p:sp>
    </p:spTree>
    <p:extLst>
      <p:ext uri="{BB962C8B-B14F-4D97-AF65-F5344CB8AC3E}">
        <p14:creationId xmlns:p14="http://schemas.microsoft.com/office/powerpoint/2010/main" val="833471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5</a:t>
            </a:fld>
            <a:endParaRPr lang="en-US"/>
          </a:p>
        </p:txBody>
      </p:sp>
    </p:spTree>
    <p:extLst>
      <p:ext uri="{BB962C8B-B14F-4D97-AF65-F5344CB8AC3E}">
        <p14:creationId xmlns:p14="http://schemas.microsoft.com/office/powerpoint/2010/main" val="2588996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42</a:t>
            </a:fld>
            <a:endParaRPr lang="en-US"/>
          </a:p>
        </p:txBody>
      </p:sp>
    </p:spTree>
    <p:extLst>
      <p:ext uri="{BB962C8B-B14F-4D97-AF65-F5344CB8AC3E}">
        <p14:creationId xmlns:p14="http://schemas.microsoft.com/office/powerpoint/2010/main" val="2503868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43</a:t>
            </a:fld>
            <a:endParaRPr lang="en-US"/>
          </a:p>
        </p:txBody>
      </p:sp>
    </p:spTree>
    <p:extLst>
      <p:ext uri="{BB962C8B-B14F-4D97-AF65-F5344CB8AC3E}">
        <p14:creationId xmlns:p14="http://schemas.microsoft.com/office/powerpoint/2010/main" val="2946244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44</a:t>
            </a:fld>
            <a:endParaRPr lang="en-US"/>
          </a:p>
        </p:txBody>
      </p:sp>
    </p:spTree>
    <p:extLst>
      <p:ext uri="{BB962C8B-B14F-4D97-AF65-F5344CB8AC3E}">
        <p14:creationId xmlns:p14="http://schemas.microsoft.com/office/powerpoint/2010/main" val="1900942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45</a:t>
            </a:fld>
            <a:endParaRPr lang="en-US"/>
          </a:p>
        </p:txBody>
      </p:sp>
    </p:spTree>
    <p:extLst>
      <p:ext uri="{BB962C8B-B14F-4D97-AF65-F5344CB8AC3E}">
        <p14:creationId xmlns:p14="http://schemas.microsoft.com/office/powerpoint/2010/main" val="2814586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checks as well:</a:t>
            </a:r>
          </a:p>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46</a:t>
            </a:fld>
            <a:endParaRPr lang="en-US"/>
          </a:p>
        </p:txBody>
      </p:sp>
    </p:spTree>
    <p:extLst>
      <p:ext uri="{BB962C8B-B14F-4D97-AF65-F5344CB8AC3E}">
        <p14:creationId xmlns:p14="http://schemas.microsoft.com/office/powerpoint/2010/main" val="40377439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demo!</a:t>
            </a:r>
          </a:p>
        </p:txBody>
      </p:sp>
      <p:sp>
        <p:nvSpPr>
          <p:cNvPr id="4" name="Slide Number Placeholder 3"/>
          <p:cNvSpPr>
            <a:spLocks noGrp="1"/>
          </p:cNvSpPr>
          <p:nvPr>
            <p:ph type="sldNum" sz="quarter" idx="5"/>
          </p:nvPr>
        </p:nvSpPr>
        <p:spPr/>
        <p:txBody>
          <a:bodyPr/>
          <a:lstStyle/>
          <a:p>
            <a:fld id="{62624293-1E12-3143-9602-C3672B193C57}" type="slidenum">
              <a:rPr lang="en-US" smtClean="0"/>
              <a:t>47</a:t>
            </a:fld>
            <a:endParaRPr lang="en-US"/>
          </a:p>
        </p:txBody>
      </p:sp>
    </p:spTree>
    <p:extLst>
      <p:ext uri="{BB962C8B-B14F-4D97-AF65-F5344CB8AC3E}">
        <p14:creationId xmlns:p14="http://schemas.microsoft.com/office/powerpoint/2010/main" val="2257536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48</a:t>
            </a:fld>
            <a:endParaRPr lang="en-US"/>
          </a:p>
        </p:txBody>
      </p:sp>
    </p:spTree>
    <p:extLst>
      <p:ext uri="{BB962C8B-B14F-4D97-AF65-F5344CB8AC3E}">
        <p14:creationId xmlns:p14="http://schemas.microsoft.com/office/powerpoint/2010/main" val="28179734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49</a:t>
            </a:fld>
            <a:endParaRPr lang="en-US"/>
          </a:p>
        </p:txBody>
      </p:sp>
    </p:spTree>
    <p:extLst>
      <p:ext uri="{BB962C8B-B14F-4D97-AF65-F5344CB8AC3E}">
        <p14:creationId xmlns:p14="http://schemas.microsoft.com/office/powerpoint/2010/main" val="4049160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6</a:t>
            </a:fld>
            <a:endParaRPr lang="en-US"/>
          </a:p>
        </p:txBody>
      </p:sp>
    </p:spTree>
    <p:extLst>
      <p:ext uri="{BB962C8B-B14F-4D97-AF65-F5344CB8AC3E}">
        <p14:creationId xmlns:p14="http://schemas.microsoft.com/office/powerpoint/2010/main" val="1929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 String?</a:t>
            </a:r>
          </a:p>
          <a:p>
            <a:endParaRPr lang="en-US" dirty="0"/>
          </a:p>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7</a:t>
            </a:fld>
            <a:endParaRPr lang="en-US"/>
          </a:p>
        </p:txBody>
      </p:sp>
    </p:spTree>
    <p:extLst>
      <p:ext uri="{BB962C8B-B14F-4D97-AF65-F5344CB8AC3E}">
        <p14:creationId xmlns:p14="http://schemas.microsoft.com/office/powerpoint/2010/main" val="205409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How does </a:t>
            </a:r>
            <a:r>
              <a:rPr lang="en-US" dirty="0" err="1"/>
              <a:t>strlen</a:t>
            </a:r>
            <a:r>
              <a:rPr lang="en-US" dirty="0"/>
              <a:t> work?</a:t>
            </a:r>
          </a:p>
        </p:txBody>
      </p:sp>
      <p:sp>
        <p:nvSpPr>
          <p:cNvPr id="4" name="Slide Number Placeholder 3"/>
          <p:cNvSpPr>
            <a:spLocks noGrp="1"/>
          </p:cNvSpPr>
          <p:nvPr>
            <p:ph type="sldNum" sz="quarter" idx="5"/>
          </p:nvPr>
        </p:nvSpPr>
        <p:spPr/>
        <p:txBody>
          <a:bodyPr/>
          <a:lstStyle/>
          <a:p>
            <a:fld id="{62624293-1E12-3143-9602-C3672B193C57}" type="slidenum">
              <a:rPr lang="en-US" smtClean="0"/>
              <a:t>8</a:t>
            </a:fld>
            <a:endParaRPr lang="en-US"/>
          </a:p>
        </p:txBody>
      </p:sp>
    </p:spTree>
    <p:extLst>
      <p:ext uri="{BB962C8B-B14F-4D97-AF65-F5344CB8AC3E}">
        <p14:creationId xmlns:p14="http://schemas.microsoft.com/office/powerpoint/2010/main" val="3783369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character buffer?</a:t>
            </a:r>
          </a:p>
          <a:p>
            <a:endParaRPr lang="en-US" dirty="0"/>
          </a:p>
          <a:p>
            <a:endParaRPr lang="en-US" dirty="0"/>
          </a:p>
        </p:txBody>
      </p:sp>
      <p:sp>
        <p:nvSpPr>
          <p:cNvPr id="4" name="Slide Number Placeholder 3"/>
          <p:cNvSpPr>
            <a:spLocks noGrp="1"/>
          </p:cNvSpPr>
          <p:nvPr>
            <p:ph type="sldNum" sz="quarter" idx="5"/>
          </p:nvPr>
        </p:nvSpPr>
        <p:spPr/>
        <p:txBody>
          <a:bodyPr/>
          <a:lstStyle/>
          <a:p>
            <a:fld id="{62624293-1E12-3143-9602-C3672B193C57}" type="slidenum">
              <a:rPr lang="en-US" smtClean="0"/>
              <a:t>9</a:t>
            </a:fld>
            <a:endParaRPr lang="en-US"/>
          </a:p>
        </p:txBody>
      </p:sp>
    </p:spTree>
    <p:extLst>
      <p:ext uri="{BB962C8B-B14F-4D97-AF65-F5344CB8AC3E}">
        <p14:creationId xmlns:p14="http://schemas.microsoft.com/office/powerpoint/2010/main" val="43339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buffer?</a:t>
            </a:r>
          </a:p>
          <a:p>
            <a:endParaRPr lang="en-US" dirty="0"/>
          </a:p>
          <a:p>
            <a:r>
              <a:rPr lang="en-US" dirty="0"/>
              <a:t>What is the length of the buffer?</a:t>
            </a:r>
          </a:p>
          <a:p>
            <a:r>
              <a:rPr lang="en-US" dirty="0"/>
              <a:t>What happens if you call </a:t>
            </a:r>
            <a:r>
              <a:rPr lang="en-US" dirty="0" err="1"/>
              <a:t>strlen</a:t>
            </a:r>
            <a:r>
              <a:rPr lang="en-US" dirty="0"/>
              <a:t> on the buffer?</a:t>
            </a:r>
          </a:p>
        </p:txBody>
      </p:sp>
      <p:sp>
        <p:nvSpPr>
          <p:cNvPr id="4" name="Slide Number Placeholder 3"/>
          <p:cNvSpPr>
            <a:spLocks noGrp="1"/>
          </p:cNvSpPr>
          <p:nvPr>
            <p:ph type="sldNum" sz="quarter" idx="5"/>
          </p:nvPr>
        </p:nvSpPr>
        <p:spPr/>
        <p:txBody>
          <a:bodyPr/>
          <a:lstStyle/>
          <a:p>
            <a:fld id="{62624293-1E12-3143-9602-C3672B193C57}" type="slidenum">
              <a:rPr lang="en-US" smtClean="0"/>
              <a:t>10</a:t>
            </a:fld>
            <a:endParaRPr lang="en-US"/>
          </a:p>
        </p:txBody>
      </p:sp>
    </p:spTree>
    <p:extLst>
      <p:ext uri="{BB962C8B-B14F-4D97-AF65-F5344CB8AC3E}">
        <p14:creationId xmlns:p14="http://schemas.microsoft.com/office/powerpoint/2010/main" val="1924444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6"/>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a:xfrm>
            <a:off x="626166" y="6356350"/>
            <a:ext cx="9154619" cy="365125"/>
          </a:xfrm>
        </p:spPr>
        <p:txBody>
          <a:bodyPr/>
          <a:lstStyle>
            <a:lvl1pPr>
              <a:defRPr/>
            </a:lvl1pPr>
          </a:lstStyle>
          <a:p>
            <a:r>
              <a:rPr lang="en-US" dirty="0"/>
              <a:t>University of Colorado </a:t>
            </a:r>
            <a:r>
              <a:rPr lang="en-US" b="1" dirty="0"/>
              <a:t>Boulder</a:t>
            </a:r>
            <a:r>
              <a:rPr lang="en-US" dirty="0"/>
              <a:t> | CSCI3753</a:t>
            </a:r>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pic>
        <p:nvPicPr>
          <p:cNvPr id="13" name="Picture 12">
            <a:extLst>
              <a:ext uri="{FF2B5EF4-FFF2-40B4-BE49-F238E27FC236}">
                <a16:creationId xmlns:a16="http://schemas.microsoft.com/office/drawing/2014/main" id="{37BB19FB-DF20-0A40-8B7A-C1B1CF954704}"/>
              </a:ext>
            </a:extLst>
          </p:cNvPr>
          <p:cNvPicPr>
            <a:picLocks noChangeAspect="1"/>
          </p:cNvPicPr>
          <p:nvPr userDrawn="1"/>
        </p:nvPicPr>
        <p:blipFill rotWithShape="1">
          <a:blip r:embed="rId2"/>
          <a:srcRect r="78504"/>
          <a:stretch/>
        </p:blipFill>
        <p:spPr>
          <a:xfrm>
            <a:off x="183345" y="6305307"/>
            <a:ext cx="442821" cy="416168"/>
          </a:xfrm>
          <a:prstGeom prst="rect">
            <a:avLst/>
          </a:prstGeom>
        </p:spPr>
      </p:pic>
    </p:spTree>
    <p:extLst>
      <p:ext uri="{BB962C8B-B14F-4D97-AF65-F5344CB8AC3E}">
        <p14:creationId xmlns:p14="http://schemas.microsoft.com/office/powerpoint/2010/main" val="137569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pic>
        <p:nvPicPr>
          <p:cNvPr id="9" name="Picture 8">
            <a:extLst>
              <a:ext uri="{FF2B5EF4-FFF2-40B4-BE49-F238E27FC236}">
                <a16:creationId xmlns:a16="http://schemas.microsoft.com/office/drawing/2014/main" id="{28767A65-2015-0347-876D-94B8B46E55E1}"/>
              </a:ext>
            </a:extLst>
          </p:cNvPr>
          <p:cNvPicPr>
            <a:picLocks noChangeAspect="1"/>
          </p:cNvPicPr>
          <p:nvPr userDrawn="1"/>
        </p:nvPicPr>
        <p:blipFill rotWithShape="1">
          <a:blip r:embed="rId2"/>
          <a:srcRect r="78504"/>
          <a:stretch/>
        </p:blipFill>
        <p:spPr>
          <a:xfrm>
            <a:off x="183345" y="6305307"/>
            <a:ext cx="442821" cy="416168"/>
          </a:xfrm>
          <a:prstGeom prst="rect">
            <a:avLst/>
          </a:prstGeom>
        </p:spPr>
      </p:pic>
      <p:sp>
        <p:nvSpPr>
          <p:cNvPr id="2" name="Oval 1">
            <a:extLst>
              <a:ext uri="{FF2B5EF4-FFF2-40B4-BE49-F238E27FC236}">
                <a16:creationId xmlns:a16="http://schemas.microsoft.com/office/drawing/2014/main" id="{DB5E40E8-D39C-074B-A23C-4613FC238EC8}"/>
              </a:ext>
            </a:extLst>
          </p:cNvPr>
          <p:cNvSpPr/>
          <p:nvPr userDrawn="1"/>
        </p:nvSpPr>
        <p:spPr>
          <a:xfrm>
            <a:off x="-4746974" y="-3479174"/>
            <a:ext cx="9412759" cy="922606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73A8E6A-D179-654E-A6C1-E33478F906EE}"/>
              </a:ext>
            </a:extLst>
          </p:cNvPr>
          <p:cNvSpPr>
            <a:spLocks noGrp="1"/>
          </p:cNvSpPr>
          <p:nvPr>
            <p:ph sz="quarter" idx="13"/>
          </p:nvPr>
        </p:nvSpPr>
        <p:spPr>
          <a:xfrm>
            <a:off x="4853354" y="500489"/>
            <a:ext cx="6924798" cy="5719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DD81608-1C1A-E94A-B631-E93C2FE00ABC}"/>
              </a:ext>
            </a:extLst>
          </p:cNvPr>
          <p:cNvSpPr>
            <a:spLocks noGrp="1"/>
          </p:cNvSpPr>
          <p:nvPr>
            <p:ph type="title"/>
          </p:nvPr>
        </p:nvSpPr>
        <p:spPr>
          <a:xfrm>
            <a:off x="828110" y="584577"/>
            <a:ext cx="2947482" cy="4601183"/>
          </a:xfrm>
        </p:spPr>
        <p:txBody>
          <a:bodyPr/>
          <a:lstStyle/>
          <a:p>
            <a:r>
              <a:rPr lang="en-US"/>
              <a:t>Click to edit Master title style</a:t>
            </a:r>
          </a:p>
        </p:txBody>
      </p:sp>
    </p:spTree>
    <p:extLst>
      <p:ext uri="{BB962C8B-B14F-4D97-AF65-F5344CB8AC3E}">
        <p14:creationId xmlns:p14="http://schemas.microsoft.com/office/powerpoint/2010/main" val="206512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1E314C-D610-BE41-BB85-56C9085B52D9}"/>
              </a:ext>
            </a:extLst>
          </p:cNvPr>
          <p:cNvSpPr/>
          <p:nvPr userDrawn="1"/>
        </p:nvSpPr>
        <p:spPr>
          <a:xfrm>
            <a:off x="0" y="5086595"/>
            <a:ext cx="12192000" cy="110966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pic>
        <p:nvPicPr>
          <p:cNvPr id="9" name="Picture 8">
            <a:extLst>
              <a:ext uri="{FF2B5EF4-FFF2-40B4-BE49-F238E27FC236}">
                <a16:creationId xmlns:a16="http://schemas.microsoft.com/office/drawing/2014/main" id="{28767A65-2015-0347-876D-94B8B46E55E1}"/>
              </a:ext>
            </a:extLst>
          </p:cNvPr>
          <p:cNvPicPr>
            <a:picLocks noChangeAspect="1"/>
          </p:cNvPicPr>
          <p:nvPr userDrawn="1"/>
        </p:nvPicPr>
        <p:blipFill rotWithShape="1">
          <a:blip r:embed="rId2"/>
          <a:srcRect r="78504"/>
          <a:stretch/>
        </p:blipFill>
        <p:spPr>
          <a:xfrm>
            <a:off x="183345" y="6305307"/>
            <a:ext cx="442821" cy="416168"/>
          </a:xfrm>
          <a:prstGeom prst="rect">
            <a:avLst/>
          </a:prstGeom>
        </p:spPr>
      </p:pic>
      <p:sp>
        <p:nvSpPr>
          <p:cNvPr id="2" name="Title 1">
            <a:extLst>
              <a:ext uri="{FF2B5EF4-FFF2-40B4-BE49-F238E27FC236}">
                <a16:creationId xmlns:a16="http://schemas.microsoft.com/office/drawing/2014/main" id="{347F7FAB-A21A-6B4C-B2F8-1E375FE50C3B}"/>
              </a:ext>
            </a:extLst>
          </p:cNvPr>
          <p:cNvSpPr>
            <a:spLocks noGrp="1"/>
          </p:cNvSpPr>
          <p:nvPr>
            <p:ph type="title"/>
          </p:nvPr>
        </p:nvSpPr>
        <p:spPr>
          <a:xfrm>
            <a:off x="898106" y="5246687"/>
            <a:ext cx="10395788" cy="949570"/>
          </a:xfrm>
          <a:solidFill>
            <a:schemeClr val="accent1"/>
          </a:solidFill>
        </p:spPr>
        <p:txBody>
          <a:bodyPr/>
          <a:lstStyle>
            <a:lvl1pPr algn="ctr">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0DEE082C-B125-A84D-BC42-BE9888BA3145}"/>
              </a:ext>
            </a:extLst>
          </p:cNvPr>
          <p:cNvSpPr>
            <a:spLocks noGrp="1"/>
          </p:cNvSpPr>
          <p:nvPr>
            <p:ph sz="quarter" idx="13"/>
          </p:nvPr>
        </p:nvSpPr>
        <p:spPr>
          <a:xfrm>
            <a:off x="600075" y="468557"/>
            <a:ext cx="10991850" cy="4618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86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University of Colorado </a:t>
            </a:r>
            <a:r>
              <a:rPr lang="en-US" b="1" dirty="0"/>
              <a:t>Boulder</a:t>
            </a:r>
            <a:r>
              <a:rPr lang="en-US" dirty="0"/>
              <a:t> | CSCI3753</a:t>
            </a:r>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6041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75752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6807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a:xfrm>
            <a:off x="626167" y="6356350"/>
            <a:ext cx="2834640" cy="365125"/>
          </a:xfrm>
        </p:spPr>
        <p:txBody>
          <a:bodyPr/>
          <a:lstStyle/>
          <a:p>
            <a:r>
              <a:rPr lang="en-US" dirty="0"/>
              <a:t>University of Colorado </a:t>
            </a:r>
            <a:r>
              <a:rPr lang="en-US" b="1" dirty="0"/>
              <a:t>Boulder</a:t>
            </a:r>
            <a:r>
              <a:rPr lang="en-US" dirty="0"/>
              <a:t> | CSCI3753</a:t>
            </a:r>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8415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9369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15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000421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357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p:txBody>
          <a:bodyPr/>
          <a:lstStyle/>
          <a:p>
            <a:r>
              <a:rPr lang="en-US" dirty="0"/>
              <a:t>University of Colorado </a:t>
            </a:r>
            <a:r>
              <a:rPr lang="en-US" b="1" dirty="0"/>
              <a:t>Boulder</a:t>
            </a:r>
            <a:r>
              <a:rPr lang="en-US" dirty="0"/>
              <a:t> | CSCI3753</a:t>
            </a:r>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817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16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7" name="Footer Placeholder 6"/>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879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B1E52-0951-A24E-BE16-3B64B2B2EC44}"/>
              </a:ext>
            </a:extLst>
          </p:cNvPr>
          <p:cNvSpPr/>
          <p:nvPr userDrawn="1"/>
        </p:nvSpPr>
        <p:spPr>
          <a:xfrm>
            <a:off x="8651602" y="763289"/>
            <a:ext cx="3434862" cy="5322277"/>
          </a:xfrm>
          <a:prstGeom prst="rect">
            <a:avLst/>
          </a:prstGeom>
          <a:solidFill>
            <a:srgbClr val="D2D2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8916279" y="1123837"/>
            <a:ext cx="2947482" cy="4601183"/>
          </a:xfrm>
        </p:spPr>
        <p:txBody>
          <a:bodyPr/>
          <a:lstStyle/>
          <a:p>
            <a:r>
              <a:rPr lang="en-US"/>
              <a:t>Click to edit Master title style</a:t>
            </a:r>
            <a:endParaRPr lang="en-US" dirty="0"/>
          </a:p>
        </p:txBody>
      </p:sp>
      <p:sp>
        <p:nvSpPr>
          <p:cNvPr id="7" name="Footer Placeholder 6"/>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
        <p:nvSpPr>
          <p:cNvPr id="3" name="Rectangle 2">
            <a:extLst>
              <a:ext uri="{FF2B5EF4-FFF2-40B4-BE49-F238E27FC236}">
                <a16:creationId xmlns:a16="http://schemas.microsoft.com/office/drawing/2014/main" id="{D36C593D-1A7C-6F41-B203-7DC0F0DFB5C9}"/>
              </a:ext>
            </a:extLst>
          </p:cNvPr>
          <p:cNvSpPr/>
          <p:nvPr userDrawn="1"/>
        </p:nvSpPr>
        <p:spPr>
          <a:xfrm>
            <a:off x="-1078523" y="492369"/>
            <a:ext cx="5029200" cy="56505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2EBD1A-A655-BD40-A7EF-21CF7954BD0C}"/>
              </a:ext>
            </a:extLst>
          </p:cNvPr>
          <p:cNvSpPr/>
          <p:nvPr userDrawn="1"/>
        </p:nvSpPr>
        <p:spPr>
          <a:xfrm>
            <a:off x="-23424" y="763289"/>
            <a:ext cx="574431" cy="5322277"/>
          </a:xfrm>
          <a:prstGeom prst="rect">
            <a:avLst/>
          </a:prstGeom>
          <a:solidFill>
            <a:srgbClr val="58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23820A8-50E4-C245-B52D-5C7706B77B06}"/>
              </a:ext>
            </a:extLst>
          </p:cNvPr>
          <p:cNvSpPr>
            <a:spLocks noGrp="1"/>
          </p:cNvSpPr>
          <p:nvPr>
            <p:ph idx="1"/>
          </p:nvPr>
        </p:nvSpPr>
        <p:spPr>
          <a:xfrm>
            <a:off x="903331" y="864108"/>
            <a:ext cx="73152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769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pic>
        <p:nvPicPr>
          <p:cNvPr id="9" name="Picture 8">
            <a:extLst>
              <a:ext uri="{FF2B5EF4-FFF2-40B4-BE49-F238E27FC236}">
                <a16:creationId xmlns:a16="http://schemas.microsoft.com/office/drawing/2014/main" id="{28767A65-2015-0347-876D-94B8B46E55E1}"/>
              </a:ext>
            </a:extLst>
          </p:cNvPr>
          <p:cNvPicPr>
            <a:picLocks noChangeAspect="1"/>
          </p:cNvPicPr>
          <p:nvPr userDrawn="1"/>
        </p:nvPicPr>
        <p:blipFill rotWithShape="1">
          <a:blip r:embed="rId2"/>
          <a:srcRect r="78504"/>
          <a:stretch/>
        </p:blipFill>
        <p:spPr>
          <a:xfrm>
            <a:off x="183345" y="6305307"/>
            <a:ext cx="442821" cy="416168"/>
          </a:xfrm>
          <a:prstGeom prst="rect">
            <a:avLst/>
          </a:prstGeom>
        </p:spPr>
      </p:pic>
    </p:spTree>
    <p:extLst>
      <p:ext uri="{BB962C8B-B14F-4D97-AF65-F5344CB8AC3E}">
        <p14:creationId xmlns:p14="http://schemas.microsoft.com/office/powerpoint/2010/main" val="3124399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lvl1pPr>
              <a:defRPr/>
            </a:lvl1pPr>
          </a:lstStyle>
          <a:p>
            <a:r>
              <a:rPr lang="en-US" dirty="0"/>
              <a:t>University of Colorado </a:t>
            </a:r>
            <a:r>
              <a:rPr lang="en-US" b="1" dirty="0"/>
              <a:t>Boulder</a:t>
            </a:r>
            <a:r>
              <a:rPr lang="en-US" dirty="0"/>
              <a:t> | CSCI3753</a:t>
            </a:r>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pic>
        <p:nvPicPr>
          <p:cNvPr id="9" name="Picture 8">
            <a:extLst>
              <a:ext uri="{FF2B5EF4-FFF2-40B4-BE49-F238E27FC236}">
                <a16:creationId xmlns:a16="http://schemas.microsoft.com/office/drawing/2014/main" id="{28767A65-2015-0347-876D-94B8B46E55E1}"/>
              </a:ext>
            </a:extLst>
          </p:cNvPr>
          <p:cNvPicPr>
            <a:picLocks noChangeAspect="1"/>
          </p:cNvPicPr>
          <p:nvPr userDrawn="1"/>
        </p:nvPicPr>
        <p:blipFill rotWithShape="1">
          <a:blip r:embed="rId2"/>
          <a:srcRect r="78504"/>
          <a:stretch/>
        </p:blipFill>
        <p:spPr>
          <a:xfrm>
            <a:off x="183345" y="6305307"/>
            <a:ext cx="442821" cy="416168"/>
          </a:xfrm>
          <a:prstGeom prst="rect">
            <a:avLst/>
          </a:prstGeom>
        </p:spPr>
      </p:pic>
      <p:sp>
        <p:nvSpPr>
          <p:cNvPr id="2" name="Oval 1">
            <a:extLst>
              <a:ext uri="{FF2B5EF4-FFF2-40B4-BE49-F238E27FC236}">
                <a16:creationId xmlns:a16="http://schemas.microsoft.com/office/drawing/2014/main" id="{DB5E40E8-D39C-074B-A23C-4613FC238EC8}"/>
              </a:ext>
            </a:extLst>
          </p:cNvPr>
          <p:cNvSpPr/>
          <p:nvPr userDrawn="1"/>
        </p:nvSpPr>
        <p:spPr>
          <a:xfrm>
            <a:off x="3094892" y="-1252661"/>
            <a:ext cx="9999786" cy="922606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73A8E6A-D179-654E-A6C1-E33478F906EE}"/>
              </a:ext>
            </a:extLst>
          </p:cNvPr>
          <p:cNvSpPr>
            <a:spLocks noGrp="1"/>
          </p:cNvSpPr>
          <p:nvPr>
            <p:ph sz="quarter" idx="13"/>
          </p:nvPr>
        </p:nvSpPr>
        <p:spPr>
          <a:xfrm>
            <a:off x="3927964" y="500489"/>
            <a:ext cx="7850188" cy="5719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3DD81608-1C1A-E94A-B631-E93C2FE00A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812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6166" y="6356350"/>
            <a:ext cx="9154619" cy="365125"/>
          </a:xfrm>
          <a:prstGeom prst="rect">
            <a:avLst/>
          </a:prstGeom>
        </p:spPr>
        <p:txBody>
          <a:bodyPr vert="horz" lIns="91440" tIns="45720" rIns="91440" bIns="45720" rtlCol="0" anchor="ctr"/>
          <a:lstStyle>
            <a:lvl1pPr algn="l">
              <a:defRPr sz="1200">
                <a:solidFill>
                  <a:schemeClr val="bg2">
                    <a:lumMod val="40000"/>
                    <a:lumOff val="60000"/>
                  </a:schemeClr>
                </a:solidFill>
              </a:defRPr>
            </a:lvl1pPr>
          </a:lstStyle>
          <a:p>
            <a:r>
              <a:rPr lang="en-US" dirty="0"/>
              <a:t>University of Colorado </a:t>
            </a:r>
            <a:r>
              <a:rPr lang="en-US" b="1" dirty="0"/>
              <a:t>Boulder</a:t>
            </a:r>
            <a:r>
              <a:rPr lang="en-US" dirty="0"/>
              <a:t> | CSCI3753</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pic>
        <p:nvPicPr>
          <p:cNvPr id="10" name="Picture 9">
            <a:extLst>
              <a:ext uri="{FF2B5EF4-FFF2-40B4-BE49-F238E27FC236}">
                <a16:creationId xmlns:a16="http://schemas.microsoft.com/office/drawing/2014/main" id="{9A2E2079-85B4-3241-8118-3E37C8CD2830}"/>
              </a:ext>
            </a:extLst>
          </p:cNvPr>
          <p:cNvPicPr>
            <a:picLocks noChangeAspect="1"/>
          </p:cNvPicPr>
          <p:nvPr userDrawn="1"/>
        </p:nvPicPr>
        <p:blipFill rotWithShape="1">
          <a:blip r:embed="rId19"/>
          <a:srcRect r="78504"/>
          <a:stretch/>
        </p:blipFill>
        <p:spPr>
          <a:xfrm>
            <a:off x="183345" y="6305307"/>
            <a:ext cx="442821" cy="416168"/>
          </a:xfrm>
          <a:prstGeom prst="rect">
            <a:avLst/>
          </a:prstGeom>
        </p:spPr>
      </p:pic>
    </p:spTree>
    <p:extLst>
      <p:ext uri="{BB962C8B-B14F-4D97-AF65-F5344CB8AC3E}">
        <p14:creationId xmlns:p14="http://schemas.microsoft.com/office/powerpoint/2010/main" val="248975229"/>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68" r:id="rId7"/>
    <p:sldLayoutId id="2147483859" r:id="rId8"/>
    <p:sldLayoutId id="2147483867" r:id="rId9"/>
    <p:sldLayoutId id="2147483869" r:id="rId10"/>
    <p:sldLayoutId id="2147483866" r:id="rId11"/>
    <p:sldLayoutId id="2147483865" r:id="rId12"/>
    <p:sldLayoutId id="2147483864" r:id="rId13"/>
    <p:sldLayoutId id="2147483860" r:id="rId14"/>
    <p:sldLayoutId id="2147483861" r:id="rId15"/>
    <p:sldLayoutId id="2147483862" r:id="rId16"/>
    <p:sldLayoutId id="2147483863" r:id="rId17"/>
  </p:sldLayoutIdLst>
  <p:hf hdr="0" dt="0"/>
  <p:txStyles>
    <p:titleStyle>
      <a:lvl1pPr algn="l" defTabSz="914400" rtl="0" eaLnBrk="1" latinLnBrk="0" hangingPunct="1">
        <a:lnSpc>
          <a:spcPct val="90000"/>
        </a:lnSpc>
        <a:spcBef>
          <a:spcPct val="0"/>
        </a:spcBef>
        <a:buNone/>
        <a:defRPr sz="3600" kern="1200" spc="-60" baseline="0">
          <a:solidFill>
            <a:schemeClr val="bg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13.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331098B-9185-E54F-A49A-A4B66EBD632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ABEB9591-C920-1847-A20E-E368823CB0E9}"/>
              </a:ext>
            </a:extLst>
          </p:cNvPr>
          <p:cNvSpPr>
            <a:spLocks noGrp="1"/>
          </p:cNvSpPr>
          <p:nvPr>
            <p:ph type="sldNum" sz="quarter" idx="12"/>
          </p:nvPr>
        </p:nvSpPr>
        <p:spPr/>
        <p:txBody>
          <a:bodyPr/>
          <a:lstStyle/>
          <a:p>
            <a:fld id="{4FAB73BC-B049-4115-A692-8D63A059BFB8}" type="slidenum">
              <a:rPr lang="en-US" smtClean="0"/>
              <a:pPr/>
              <a:t>1</a:t>
            </a:fld>
            <a:endParaRPr lang="en-US" dirty="0"/>
          </a:p>
        </p:txBody>
      </p:sp>
      <p:pic>
        <p:nvPicPr>
          <p:cNvPr id="1026" name="Picture 2" descr="Image result for golden retriever puppies">
            <a:extLst>
              <a:ext uri="{FF2B5EF4-FFF2-40B4-BE49-F238E27FC236}">
                <a16:creationId xmlns:a16="http://schemas.microsoft.com/office/drawing/2014/main" id="{E0B18BC9-9F2A-034A-8988-E2CF8AD79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37870"/>
            <a:ext cx="4490882" cy="56184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B43DE9C5-0AC2-154B-8A1D-73F64E989EFA}"/>
              </a:ext>
            </a:extLst>
          </p:cNvPr>
          <p:cNvSpPr/>
          <p:nvPr/>
        </p:nvSpPr>
        <p:spPr>
          <a:xfrm rot="21005023">
            <a:off x="2649237" y="739970"/>
            <a:ext cx="4433875" cy="1948002"/>
          </a:xfrm>
          <a:prstGeom prst="wedgeRectCallout">
            <a:avLst>
              <a:gd name="adj1" fmla="val 57263"/>
              <a:gd name="adj2" fmla="val 9602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7B02EF5-8667-7B4E-AF03-1854B24984B4}"/>
              </a:ext>
            </a:extLst>
          </p:cNvPr>
          <p:cNvSpPr txBox="1"/>
          <p:nvPr/>
        </p:nvSpPr>
        <p:spPr>
          <a:xfrm rot="20992115">
            <a:off x="2912481" y="970592"/>
            <a:ext cx="4325025" cy="1323439"/>
          </a:xfrm>
          <a:prstGeom prst="rect">
            <a:avLst/>
          </a:prstGeom>
          <a:noFill/>
        </p:spPr>
        <p:txBody>
          <a:bodyPr wrap="square" rtlCol="0">
            <a:spAutoFit/>
          </a:bodyPr>
          <a:lstStyle/>
          <a:p>
            <a:r>
              <a:rPr lang="en-US" sz="4000" dirty="0">
                <a:solidFill>
                  <a:schemeClr val="bg1"/>
                </a:solidFill>
              </a:rPr>
              <a:t>Please fill out the mid-term FCQ!</a:t>
            </a:r>
          </a:p>
        </p:txBody>
      </p:sp>
    </p:spTree>
    <p:extLst>
      <p:ext uri="{BB962C8B-B14F-4D97-AF65-F5344CB8AC3E}">
        <p14:creationId xmlns:p14="http://schemas.microsoft.com/office/powerpoint/2010/main" val="65683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C1F-D725-CE48-A58F-D6F5EFA55E07}"/>
              </a:ext>
            </a:extLst>
          </p:cNvPr>
          <p:cNvSpPr>
            <a:spLocks noGrp="1"/>
          </p:cNvSpPr>
          <p:nvPr>
            <p:ph type="title"/>
          </p:nvPr>
        </p:nvSpPr>
        <p:spPr/>
        <p:txBody>
          <a:bodyPr/>
          <a:lstStyle/>
          <a:p>
            <a:r>
              <a:rPr lang="en-US" dirty="0"/>
              <a:t>Character buffers</a:t>
            </a:r>
          </a:p>
        </p:txBody>
      </p:sp>
      <p:sp>
        <p:nvSpPr>
          <p:cNvPr id="3" name="Footer Placeholder 2">
            <a:extLst>
              <a:ext uri="{FF2B5EF4-FFF2-40B4-BE49-F238E27FC236}">
                <a16:creationId xmlns:a16="http://schemas.microsoft.com/office/drawing/2014/main" id="{1D794F53-F883-754A-8D26-78651B5C542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9F693449-AF3A-6A49-99EF-E3F8DFC286CA}"/>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30" name="Rectangle 29">
            <a:extLst>
              <a:ext uri="{FF2B5EF4-FFF2-40B4-BE49-F238E27FC236}">
                <a16:creationId xmlns:a16="http://schemas.microsoft.com/office/drawing/2014/main" id="{170A6781-FA09-7441-A0F1-F1B71D370562}"/>
              </a:ext>
            </a:extLst>
          </p:cNvPr>
          <p:cNvSpPr/>
          <p:nvPr/>
        </p:nvSpPr>
        <p:spPr>
          <a:xfrm>
            <a:off x="404368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D379F4C-FD34-E84F-9115-C8F14A019CCB}"/>
              </a:ext>
            </a:extLst>
          </p:cNvPr>
          <p:cNvSpPr/>
          <p:nvPr/>
        </p:nvSpPr>
        <p:spPr>
          <a:xfrm>
            <a:off x="490925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6150B5F-628D-B14D-8ECB-51B8722F57D9}"/>
              </a:ext>
            </a:extLst>
          </p:cNvPr>
          <p:cNvSpPr/>
          <p:nvPr/>
        </p:nvSpPr>
        <p:spPr>
          <a:xfrm>
            <a:off x="574731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D6D97E0-B29A-494B-B225-03E6FE328C98}"/>
              </a:ext>
            </a:extLst>
          </p:cNvPr>
          <p:cNvSpPr/>
          <p:nvPr/>
        </p:nvSpPr>
        <p:spPr>
          <a:xfrm>
            <a:off x="661288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EA7C4EBF-EA01-2642-97ED-A8A7A6165C98}"/>
              </a:ext>
            </a:extLst>
          </p:cNvPr>
          <p:cNvSpPr txBox="1"/>
          <p:nvPr/>
        </p:nvSpPr>
        <p:spPr>
          <a:xfrm>
            <a:off x="7457164" y="1309979"/>
            <a:ext cx="851770" cy="1200329"/>
          </a:xfrm>
          <a:prstGeom prst="rect">
            <a:avLst/>
          </a:prstGeom>
          <a:noFill/>
        </p:spPr>
        <p:txBody>
          <a:bodyPr wrap="square" rtlCol="0">
            <a:spAutoFit/>
          </a:bodyPr>
          <a:lstStyle/>
          <a:p>
            <a:r>
              <a:rPr lang="en-US" sz="7200" dirty="0"/>
              <a:t>…</a:t>
            </a:r>
          </a:p>
        </p:txBody>
      </p:sp>
      <p:sp>
        <p:nvSpPr>
          <p:cNvPr id="47" name="Left Brace 46">
            <a:extLst>
              <a:ext uri="{FF2B5EF4-FFF2-40B4-BE49-F238E27FC236}">
                <a16:creationId xmlns:a16="http://schemas.microsoft.com/office/drawing/2014/main" id="{FEA2DA7A-CAE4-AB45-A779-98DD8025E196}"/>
              </a:ext>
            </a:extLst>
          </p:cNvPr>
          <p:cNvSpPr/>
          <p:nvPr/>
        </p:nvSpPr>
        <p:spPr>
          <a:xfrm rot="16200000">
            <a:off x="5150970" y="2364134"/>
            <a:ext cx="207719" cy="6911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FD081735-2BDD-5547-9B57-689F4E927356}"/>
              </a:ext>
            </a:extLst>
          </p:cNvPr>
          <p:cNvSpPr txBox="1"/>
          <p:nvPr/>
        </p:nvSpPr>
        <p:spPr>
          <a:xfrm>
            <a:off x="4898752" y="2930226"/>
            <a:ext cx="1778696" cy="646331"/>
          </a:xfrm>
          <a:prstGeom prst="rect">
            <a:avLst/>
          </a:prstGeom>
          <a:noFill/>
        </p:spPr>
        <p:txBody>
          <a:bodyPr wrap="square" rtlCol="0">
            <a:spAutoFit/>
          </a:bodyPr>
          <a:lstStyle/>
          <a:p>
            <a:r>
              <a:rPr lang="en-US" b="1" dirty="0">
                <a:latin typeface="Courier" pitchFamily="2" charset="0"/>
              </a:rPr>
              <a:t>Char</a:t>
            </a:r>
          </a:p>
          <a:p>
            <a:r>
              <a:rPr lang="en-US" b="1" dirty="0"/>
              <a:t>1 byte</a:t>
            </a:r>
          </a:p>
        </p:txBody>
      </p:sp>
      <p:sp>
        <p:nvSpPr>
          <p:cNvPr id="14" name="Rectangle 13">
            <a:extLst>
              <a:ext uri="{FF2B5EF4-FFF2-40B4-BE49-F238E27FC236}">
                <a16:creationId xmlns:a16="http://schemas.microsoft.com/office/drawing/2014/main" id="{ADD7A2FA-D4BA-E74B-AC5D-782728258880}"/>
              </a:ext>
            </a:extLst>
          </p:cNvPr>
          <p:cNvSpPr/>
          <p:nvPr/>
        </p:nvSpPr>
        <p:spPr>
          <a:xfrm>
            <a:off x="1006136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6CB4A08-97D6-504E-8444-6B752458217F}"/>
              </a:ext>
            </a:extLst>
          </p:cNvPr>
          <p:cNvSpPr/>
          <p:nvPr/>
        </p:nvSpPr>
        <p:spPr>
          <a:xfrm>
            <a:off x="1092693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94C0FB6-F4CC-6243-9F50-418D3E2EED28}"/>
              </a:ext>
            </a:extLst>
          </p:cNvPr>
          <p:cNvSpPr/>
          <p:nvPr/>
        </p:nvSpPr>
        <p:spPr>
          <a:xfrm>
            <a:off x="833022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116879C-2A11-A644-B8E4-763804E1BA68}"/>
              </a:ext>
            </a:extLst>
          </p:cNvPr>
          <p:cNvSpPr/>
          <p:nvPr/>
        </p:nvSpPr>
        <p:spPr>
          <a:xfrm>
            <a:off x="919579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678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C1F-D725-CE48-A58F-D6F5EFA55E07}"/>
              </a:ext>
            </a:extLst>
          </p:cNvPr>
          <p:cNvSpPr>
            <a:spLocks noGrp="1"/>
          </p:cNvSpPr>
          <p:nvPr>
            <p:ph type="title"/>
          </p:nvPr>
        </p:nvSpPr>
        <p:spPr/>
        <p:txBody>
          <a:bodyPr/>
          <a:lstStyle/>
          <a:p>
            <a:r>
              <a:rPr lang="en-US" dirty="0"/>
              <a:t>String in a character buffer</a:t>
            </a:r>
          </a:p>
        </p:txBody>
      </p:sp>
      <p:sp>
        <p:nvSpPr>
          <p:cNvPr id="3" name="Footer Placeholder 2">
            <a:extLst>
              <a:ext uri="{FF2B5EF4-FFF2-40B4-BE49-F238E27FC236}">
                <a16:creationId xmlns:a16="http://schemas.microsoft.com/office/drawing/2014/main" id="{1D794F53-F883-754A-8D26-78651B5C542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9F693449-AF3A-6A49-99EF-E3F8DFC286CA}"/>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30" name="Rectangle 29">
            <a:extLst>
              <a:ext uri="{FF2B5EF4-FFF2-40B4-BE49-F238E27FC236}">
                <a16:creationId xmlns:a16="http://schemas.microsoft.com/office/drawing/2014/main" id="{170A6781-FA09-7441-A0F1-F1B71D370562}"/>
              </a:ext>
            </a:extLst>
          </p:cNvPr>
          <p:cNvSpPr/>
          <p:nvPr/>
        </p:nvSpPr>
        <p:spPr>
          <a:xfrm>
            <a:off x="404368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D379F4C-FD34-E84F-9115-C8F14A019CCB}"/>
              </a:ext>
            </a:extLst>
          </p:cNvPr>
          <p:cNvSpPr/>
          <p:nvPr/>
        </p:nvSpPr>
        <p:spPr>
          <a:xfrm>
            <a:off x="490925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D6D97E0-B29A-494B-B225-03E6FE328C98}"/>
              </a:ext>
            </a:extLst>
          </p:cNvPr>
          <p:cNvSpPr/>
          <p:nvPr/>
        </p:nvSpPr>
        <p:spPr>
          <a:xfrm>
            <a:off x="661288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EA7C4EBF-EA01-2642-97ED-A8A7A6165C98}"/>
              </a:ext>
            </a:extLst>
          </p:cNvPr>
          <p:cNvSpPr txBox="1"/>
          <p:nvPr/>
        </p:nvSpPr>
        <p:spPr>
          <a:xfrm>
            <a:off x="9092186" y="1378632"/>
            <a:ext cx="851770" cy="1200329"/>
          </a:xfrm>
          <a:prstGeom prst="rect">
            <a:avLst/>
          </a:prstGeom>
          <a:noFill/>
        </p:spPr>
        <p:txBody>
          <a:bodyPr wrap="square" rtlCol="0">
            <a:spAutoFit/>
          </a:bodyPr>
          <a:lstStyle/>
          <a:p>
            <a:r>
              <a:rPr lang="en-US" sz="7200" dirty="0"/>
              <a:t>…</a:t>
            </a:r>
          </a:p>
        </p:txBody>
      </p:sp>
      <p:sp>
        <p:nvSpPr>
          <p:cNvPr id="47" name="Left Brace 46">
            <a:extLst>
              <a:ext uri="{FF2B5EF4-FFF2-40B4-BE49-F238E27FC236}">
                <a16:creationId xmlns:a16="http://schemas.microsoft.com/office/drawing/2014/main" id="{FEA2DA7A-CAE4-AB45-A779-98DD8025E196}"/>
              </a:ext>
            </a:extLst>
          </p:cNvPr>
          <p:cNvSpPr/>
          <p:nvPr/>
        </p:nvSpPr>
        <p:spPr>
          <a:xfrm rot="16200000">
            <a:off x="5150970" y="2364134"/>
            <a:ext cx="207719" cy="6911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FD081735-2BDD-5547-9B57-689F4E927356}"/>
              </a:ext>
            </a:extLst>
          </p:cNvPr>
          <p:cNvSpPr txBox="1"/>
          <p:nvPr/>
        </p:nvSpPr>
        <p:spPr>
          <a:xfrm>
            <a:off x="4898752" y="2930226"/>
            <a:ext cx="1778696" cy="646331"/>
          </a:xfrm>
          <a:prstGeom prst="rect">
            <a:avLst/>
          </a:prstGeom>
          <a:noFill/>
        </p:spPr>
        <p:txBody>
          <a:bodyPr wrap="square" rtlCol="0">
            <a:spAutoFit/>
          </a:bodyPr>
          <a:lstStyle/>
          <a:p>
            <a:r>
              <a:rPr lang="en-US" b="1" dirty="0">
                <a:latin typeface="Courier" pitchFamily="2" charset="0"/>
              </a:rPr>
              <a:t>Char</a:t>
            </a:r>
          </a:p>
          <a:p>
            <a:r>
              <a:rPr lang="en-US" b="1" dirty="0"/>
              <a:t>1 byte</a:t>
            </a:r>
          </a:p>
        </p:txBody>
      </p:sp>
      <p:sp>
        <p:nvSpPr>
          <p:cNvPr id="14" name="Rectangle 13">
            <a:extLst>
              <a:ext uri="{FF2B5EF4-FFF2-40B4-BE49-F238E27FC236}">
                <a16:creationId xmlns:a16="http://schemas.microsoft.com/office/drawing/2014/main" id="{ADD7A2FA-D4BA-E74B-AC5D-782728258880}"/>
              </a:ext>
            </a:extLst>
          </p:cNvPr>
          <p:cNvSpPr/>
          <p:nvPr/>
        </p:nvSpPr>
        <p:spPr>
          <a:xfrm>
            <a:off x="1006136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6CB4A08-97D6-504E-8444-6B752458217F}"/>
              </a:ext>
            </a:extLst>
          </p:cNvPr>
          <p:cNvSpPr/>
          <p:nvPr/>
        </p:nvSpPr>
        <p:spPr>
          <a:xfrm>
            <a:off x="1092693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116879C-2A11-A644-B8E4-763804E1BA68}"/>
              </a:ext>
            </a:extLst>
          </p:cNvPr>
          <p:cNvSpPr/>
          <p:nvPr/>
        </p:nvSpPr>
        <p:spPr>
          <a:xfrm>
            <a:off x="8283619"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AA60A72-D481-0641-9815-6967F345FA4A}"/>
              </a:ext>
            </a:extLst>
          </p:cNvPr>
          <p:cNvSpPr/>
          <p:nvPr/>
        </p:nvSpPr>
        <p:spPr>
          <a:xfrm>
            <a:off x="4043680"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14806F3-193C-364D-B04A-DA05ED4CC6CC}"/>
              </a:ext>
            </a:extLst>
          </p:cNvPr>
          <p:cNvSpPr/>
          <p:nvPr/>
        </p:nvSpPr>
        <p:spPr>
          <a:xfrm>
            <a:off x="4909250"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9E8F149-5014-E841-9CEF-FB3A3C38B891}"/>
              </a:ext>
            </a:extLst>
          </p:cNvPr>
          <p:cNvSpPr/>
          <p:nvPr/>
        </p:nvSpPr>
        <p:spPr>
          <a:xfrm>
            <a:off x="6612838"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C088F0E-62DD-AE47-90AB-EA196EF1048A}"/>
              </a:ext>
            </a:extLst>
          </p:cNvPr>
          <p:cNvSpPr/>
          <p:nvPr/>
        </p:nvSpPr>
        <p:spPr>
          <a:xfrm>
            <a:off x="7448252" y="1788160"/>
            <a:ext cx="691158" cy="70104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AAACB275-5E40-4644-84CE-41A0763F52DB}"/>
              </a:ext>
            </a:extLst>
          </p:cNvPr>
          <p:cNvSpPr txBox="1"/>
          <p:nvPr/>
        </p:nvSpPr>
        <p:spPr>
          <a:xfrm>
            <a:off x="5764935" y="1288871"/>
            <a:ext cx="851770"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236773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C1F-D725-CE48-A58F-D6F5EFA55E07}"/>
              </a:ext>
            </a:extLst>
          </p:cNvPr>
          <p:cNvSpPr>
            <a:spLocks noGrp="1"/>
          </p:cNvSpPr>
          <p:nvPr>
            <p:ph type="title"/>
          </p:nvPr>
        </p:nvSpPr>
        <p:spPr/>
        <p:txBody>
          <a:bodyPr/>
          <a:lstStyle/>
          <a:p>
            <a:r>
              <a:rPr lang="en-US" dirty="0"/>
              <a:t>Also a string in a character buffer</a:t>
            </a:r>
          </a:p>
        </p:txBody>
      </p:sp>
      <p:sp>
        <p:nvSpPr>
          <p:cNvPr id="3" name="Footer Placeholder 2">
            <a:extLst>
              <a:ext uri="{FF2B5EF4-FFF2-40B4-BE49-F238E27FC236}">
                <a16:creationId xmlns:a16="http://schemas.microsoft.com/office/drawing/2014/main" id="{1D794F53-F883-754A-8D26-78651B5C542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9F693449-AF3A-6A49-99EF-E3F8DFC286CA}"/>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30" name="Rectangle 29">
            <a:extLst>
              <a:ext uri="{FF2B5EF4-FFF2-40B4-BE49-F238E27FC236}">
                <a16:creationId xmlns:a16="http://schemas.microsoft.com/office/drawing/2014/main" id="{170A6781-FA09-7441-A0F1-F1B71D370562}"/>
              </a:ext>
            </a:extLst>
          </p:cNvPr>
          <p:cNvSpPr/>
          <p:nvPr/>
        </p:nvSpPr>
        <p:spPr>
          <a:xfrm>
            <a:off x="404368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D379F4C-FD34-E84F-9115-C8F14A019CCB}"/>
              </a:ext>
            </a:extLst>
          </p:cNvPr>
          <p:cNvSpPr/>
          <p:nvPr/>
        </p:nvSpPr>
        <p:spPr>
          <a:xfrm>
            <a:off x="5747315" y="1777865"/>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EA7C4EBF-EA01-2642-97ED-A8A7A6165C98}"/>
              </a:ext>
            </a:extLst>
          </p:cNvPr>
          <p:cNvSpPr txBox="1"/>
          <p:nvPr/>
        </p:nvSpPr>
        <p:spPr>
          <a:xfrm>
            <a:off x="4842541" y="1285609"/>
            <a:ext cx="851770" cy="1200329"/>
          </a:xfrm>
          <a:prstGeom prst="rect">
            <a:avLst/>
          </a:prstGeom>
          <a:noFill/>
        </p:spPr>
        <p:txBody>
          <a:bodyPr wrap="square" rtlCol="0">
            <a:spAutoFit/>
          </a:bodyPr>
          <a:lstStyle/>
          <a:p>
            <a:r>
              <a:rPr lang="en-US" sz="7200" dirty="0"/>
              <a:t>…</a:t>
            </a:r>
          </a:p>
        </p:txBody>
      </p:sp>
      <p:sp>
        <p:nvSpPr>
          <p:cNvPr id="47" name="Left Brace 46">
            <a:extLst>
              <a:ext uri="{FF2B5EF4-FFF2-40B4-BE49-F238E27FC236}">
                <a16:creationId xmlns:a16="http://schemas.microsoft.com/office/drawing/2014/main" id="{FEA2DA7A-CAE4-AB45-A779-98DD8025E196}"/>
              </a:ext>
            </a:extLst>
          </p:cNvPr>
          <p:cNvSpPr/>
          <p:nvPr/>
        </p:nvSpPr>
        <p:spPr>
          <a:xfrm rot="16200000">
            <a:off x="5150970" y="2364134"/>
            <a:ext cx="207719" cy="6911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FD081735-2BDD-5547-9B57-689F4E927356}"/>
              </a:ext>
            </a:extLst>
          </p:cNvPr>
          <p:cNvSpPr txBox="1"/>
          <p:nvPr/>
        </p:nvSpPr>
        <p:spPr>
          <a:xfrm>
            <a:off x="4898752" y="2930226"/>
            <a:ext cx="1778696" cy="646331"/>
          </a:xfrm>
          <a:prstGeom prst="rect">
            <a:avLst/>
          </a:prstGeom>
          <a:noFill/>
        </p:spPr>
        <p:txBody>
          <a:bodyPr wrap="square" rtlCol="0">
            <a:spAutoFit/>
          </a:bodyPr>
          <a:lstStyle/>
          <a:p>
            <a:r>
              <a:rPr lang="en-US" b="1" dirty="0">
                <a:latin typeface="Courier" pitchFamily="2" charset="0"/>
              </a:rPr>
              <a:t>Char</a:t>
            </a:r>
          </a:p>
          <a:p>
            <a:r>
              <a:rPr lang="en-US" b="1" dirty="0"/>
              <a:t>1 byte</a:t>
            </a:r>
          </a:p>
        </p:txBody>
      </p:sp>
      <p:sp>
        <p:nvSpPr>
          <p:cNvPr id="14" name="Rectangle 13">
            <a:extLst>
              <a:ext uri="{FF2B5EF4-FFF2-40B4-BE49-F238E27FC236}">
                <a16:creationId xmlns:a16="http://schemas.microsoft.com/office/drawing/2014/main" id="{ADD7A2FA-D4BA-E74B-AC5D-782728258880}"/>
              </a:ext>
            </a:extLst>
          </p:cNvPr>
          <p:cNvSpPr/>
          <p:nvPr/>
        </p:nvSpPr>
        <p:spPr>
          <a:xfrm>
            <a:off x="10947958" y="1785867"/>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116879C-2A11-A644-B8E4-763804E1BA68}"/>
              </a:ext>
            </a:extLst>
          </p:cNvPr>
          <p:cNvSpPr/>
          <p:nvPr/>
        </p:nvSpPr>
        <p:spPr>
          <a:xfrm>
            <a:off x="404368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AA60A72-D481-0641-9815-6967F345FA4A}"/>
              </a:ext>
            </a:extLst>
          </p:cNvPr>
          <p:cNvSpPr/>
          <p:nvPr/>
        </p:nvSpPr>
        <p:spPr>
          <a:xfrm>
            <a:off x="6649917" y="1789402"/>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14806F3-193C-364D-B04A-DA05ED4CC6CC}"/>
              </a:ext>
            </a:extLst>
          </p:cNvPr>
          <p:cNvSpPr/>
          <p:nvPr/>
        </p:nvSpPr>
        <p:spPr>
          <a:xfrm>
            <a:off x="7552566" y="1785867"/>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9E8F149-5014-E841-9CEF-FB3A3C38B891}"/>
              </a:ext>
            </a:extLst>
          </p:cNvPr>
          <p:cNvSpPr/>
          <p:nvPr/>
        </p:nvSpPr>
        <p:spPr>
          <a:xfrm>
            <a:off x="9256154" y="1785867"/>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C088F0E-62DD-AE47-90AB-EA196EF1048A}"/>
              </a:ext>
            </a:extLst>
          </p:cNvPr>
          <p:cNvSpPr/>
          <p:nvPr/>
        </p:nvSpPr>
        <p:spPr>
          <a:xfrm>
            <a:off x="10091568" y="1785867"/>
            <a:ext cx="691158" cy="70104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AAACB275-5E40-4644-84CE-41A0763F52DB}"/>
              </a:ext>
            </a:extLst>
          </p:cNvPr>
          <p:cNvSpPr txBox="1"/>
          <p:nvPr/>
        </p:nvSpPr>
        <p:spPr>
          <a:xfrm>
            <a:off x="8408251" y="1286578"/>
            <a:ext cx="851770"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100517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F9A0-9D41-A34F-BCBA-E48709E120DB}"/>
              </a:ext>
            </a:extLst>
          </p:cNvPr>
          <p:cNvSpPr>
            <a:spLocks noGrp="1"/>
          </p:cNvSpPr>
          <p:nvPr>
            <p:ph type="title"/>
          </p:nvPr>
        </p:nvSpPr>
        <p:spPr/>
        <p:txBody>
          <a:bodyPr/>
          <a:lstStyle/>
          <a:p>
            <a:r>
              <a:rPr lang="en-US" dirty="0"/>
              <a:t>Sizes and lengths</a:t>
            </a:r>
          </a:p>
        </p:txBody>
      </p:sp>
      <p:sp>
        <p:nvSpPr>
          <p:cNvPr id="6" name="Text Placeholder 5">
            <a:extLst>
              <a:ext uri="{FF2B5EF4-FFF2-40B4-BE49-F238E27FC236}">
                <a16:creationId xmlns:a16="http://schemas.microsoft.com/office/drawing/2014/main" id="{31B62173-E89D-1E42-BF1D-54DF75AC25F9}"/>
              </a:ext>
            </a:extLst>
          </p:cNvPr>
          <p:cNvSpPr>
            <a:spLocks noGrp="1"/>
          </p:cNvSpPr>
          <p:nvPr>
            <p:ph type="body" idx="1"/>
          </p:nvPr>
        </p:nvSpPr>
        <p:spPr/>
        <p:txBody>
          <a:bodyPr/>
          <a:lstStyle/>
          <a:p>
            <a:r>
              <a:rPr lang="en-US" dirty="0" err="1">
                <a:solidFill>
                  <a:srgbClr val="BFB07D"/>
                </a:solidFill>
                <a:latin typeface="Courier" pitchFamily="2" charset="0"/>
              </a:rPr>
              <a:t>sizeof</a:t>
            </a:r>
            <a:r>
              <a:rPr lang="en-US" dirty="0">
                <a:solidFill>
                  <a:srgbClr val="BFB07D"/>
                </a:solidFill>
                <a:latin typeface="Courier" pitchFamily="2" charset="0"/>
              </a:rPr>
              <a:t>(</a:t>
            </a:r>
            <a:r>
              <a:rPr lang="en-US" dirty="0" err="1">
                <a:solidFill>
                  <a:srgbClr val="BFB07D"/>
                </a:solidFill>
                <a:latin typeface="Courier" pitchFamily="2" charset="0"/>
              </a:rPr>
              <a:t>arg</a:t>
            </a:r>
            <a:r>
              <a:rPr lang="en-US" dirty="0">
                <a:solidFill>
                  <a:srgbClr val="BFB07D"/>
                </a:solidFill>
                <a:latin typeface="Courier" pitchFamily="2" charset="0"/>
              </a:rPr>
              <a:t>)</a:t>
            </a:r>
          </a:p>
        </p:txBody>
      </p:sp>
      <p:sp>
        <p:nvSpPr>
          <p:cNvPr id="3" name="Content Placeholder 2">
            <a:extLst>
              <a:ext uri="{FF2B5EF4-FFF2-40B4-BE49-F238E27FC236}">
                <a16:creationId xmlns:a16="http://schemas.microsoft.com/office/drawing/2014/main" id="{8F78ADBC-262D-1E4A-8439-31F04F5BA6D0}"/>
              </a:ext>
            </a:extLst>
          </p:cNvPr>
          <p:cNvSpPr>
            <a:spLocks noGrp="1"/>
          </p:cNvSpPr>
          <p:nvPr>
            <p:ph sz="half" idx="2"/>
          </p:nvPr>
        </p:nvSpPr>
        <p:spPr/>
        <p:txBody>
          <a:bodyPr/>
          <a:lstStyle/>
          <a:p>
            <a:r>
              <a:rPr lang="en-US" dirty="0" err="1">
                <a:latin typeface="Courier" pitchFamily="2" charset="0"/>
              </a:rPr>
              <a:t>Sizeof</a:t>
            </a:r>
            <a:r>
              <a:rPr lang="en-US" dirty="0">
                <a:latin typeface="Courier" pitchFamily="2" charset="0"/>
              </a:rPr>
              <a:t>() </a:t>
            </a:r>
            <a:r>
              <a:rPr lang="en-US" dirty="0"/>
              <a:t>give you the size of the data type of the </a:t>
            </a:r>
            <a:r>
              <a:rPr lang="en-US" dirty="0" err="1"/>
              <a:t>arg</a:t>
            </a:r>
            <a:r>
              <a:rPr lang="en-US" dirty="0"/>
              <a:t> in bytes</a:t>
            </a:r>
          </a:p>
        </p:txBody>
      </p:sp>
      <p:sp>
        <p:nvSpPr>
          <p:cNvPr id="7" name="Text Placeholder 6">
            <a:extLst>
              <a:ext uri="{FF2B5EF4-FFF2-40B4-BE49-F238E27FC236}">
                <a16:creationId xmlns:a16="http://schemas.microsoft.com/office/drawing/2014/main" id="{5560E46A-5301-4942-BEE7-B33C3C47C89E}"/>
              </a:ext>
            </a:extLst>
          </p:cNvPr>
          <p:cNvSpPr>
            <a:spLocks noGrp="1"/>
          </p:cNvSpPr>
          <p:nvPr>
            <p:ph type="body" sz="quarter" idx="3"/>
          </p:nvPr>
        </p:nvSpPr>
        <p:spPr/>
        <p:txBody>
          <a:bodyPr/>
          <a:lstStyle/>
          <a:p>
            <a:r>
              <a:rPr lang="en-US" dirty="0" err="1">
                <a:solidFill>
                  <a:srgbClr val="BFB07D"/>
                </a:solidFill>
                <a:latin typeface="Courier" pitchFamily="2" charset="0"/>
              </a:rPr>
              <a:t>strlen</a:t>
            </a:r>
            <a:r>
              <a:rPr lang="en-US" dirty="0">
                <a:solidFill>
                  <a:srgbClr val="BFB07D"/>
                </a:solidFill>
                <a:latin typeface="Courier" pitchFamily="2" charset="0"/>
              </a:rPr>
              <a:t>(str)</a:t>
            </a:r>
          </a:p>
        </p:txBody>
      </p:sp>
      <p:sp>
        <p:nvSpPr>
          <p:cNvPr id="8" name="Content Placeholder 7">
            <a:extLst>
              <a:ext uri="{FF2B5EF4-FFF2-40B4-BE49-F238E27FC236}">
                <a16:creationId xmlns:a16="http://schemas.microsoft.com/office/drawing/2014/main" id="{E1A43FD1-54C6-C84A-9787-0755840319F3}"/>
              </a:ext>
            </a:extLst>
          </p:cNvPr>
          <p:cNvSpPr>
            <a:spLocks noGrp="1"/>
          </p:cNvSpPr>
          <p:nvPr>
            <p:ph sz="quarter" idx="4"/>
          </p:nvPr>
        </p:nvSpPr>
        <p:spPr/>
        <p:txBody>
          <a:bodyPr/>
          <a:lstStyle/>
          <a:p>
            <a:r>
              <a:rPr lang="en-US" dirty="0"/>
              <a:t>How many bytes until a null-terminator?</a:t>
            </a:r>
          </a:p>
          <a:p>
            <a:endParaRPr lang="en-US" dirty="0"/>
          </a:p>
          <a:p>
            <a:r>
              <a:rPr lang="en-US" dirty="0"/>
              <a:t>See also: </a:t>
            </a:r>
            <a:r>
              <a:rPr lang="en-US" dirty="0" err="1">
                <a:latin typeface="Courier" pitchFamily="2" charset="0"/>
              </a:rPr>
              <a:t>strnlen</a:t>
            </a:r>
            <a:r>
              <a:rPr lang="en-US" dirty="0">
                <a:latin typeface="Courier" pitchFamily="2" charset="0"/>
              </a:rPr>
              <a:t>()</a:t>
            </a:r>
          </a:p>
        </p:txBody>
      </p:sp>
      <p:sp>
        <p:nvSpPr>
          <p:cNvPr id="4" name="Footer Placeholder 3">
            <a:extLst>
              <a:ext uri="{FF2B5EF4-FFF2-40B4-BE49-F238E27FC236}">
                <a16:creationId xmlns:a16="http://schemas.microsoft.com/office/drawing/2014/main" id="{550EC2E2-08FE-7540-82D6-49147F8D13B3}"/>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5" name="Slide Number Placeholder 4">
            <a:extLst>
              <a:ext uri="{FF2B5EF4-FFF2-40B4-BE49-F238E27FC236}">
                <a16:creationId xmlns:a16="http://schemas.microsoft.com/office/drawing/2014/main" id="{150CC788-49EB-474D-A4BC-CDEF751DA554}"/>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156551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B46E2BC-F460-CB49-A583-6275465F57C6}"/>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8" name="Slide Number Placeholder 7">
            <a:extLst>
              <a:ext uri="{FF2B5EF4-FFF2-40B4-BE49-F238E27FC236}">
                <a16:creationId xmlns:a16="http://schemas.microsoft.com/office/drawing/2014/main" id="{CC5FE1A6-534C-F945-81D3-86FB52611036}"/>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9" name="Title 8">
            <a:extLst>
              <a:ext uri="{FF2B5EF4-FFF2-40B4-BE49-F238E27FC236}">
                <a16:creationId xmlns:a16="http://schemas.microsoft.com/office/drawing/2014/main" id="{8752442C-10F5-1741-AEB5-632DDADBD67D}"/>
              </a:ext>
            </a:extLst>
          </p:cNvPr>
          <p:cNvSpPr>
            <a:spLocks noGrp="1"/>
          </p:cNvSpPr>
          <p:nvPr>
            <p:ph type="title"/>
          </p:nvPr>
        </p:nvSpPr>
        <p:spPr>
          <a:noFill/>
        </p:spPr>
        <p:txBody>
          <a:bodyPr/>
          <a:lstStyle/>
          <a:p>
            <a:r>
              <a:rPr lang="en-US" b="1" dirty="0">
                <a:solidFill>
                  <a:srgbClr val="BFB07D"/>
                </a:solidFill>
              </a:rPr>
              <a:t>Find the error!</a:t>
            </a:r>
          </a:p>
        </p:txBody>
      </p:sp>
      <p:pic>
        <p:nvPicPr>
          <p:cNvPr id="12" name="Content Placeholder 11">
            <a:extLst>
              <a:ext uri="{FF2B5EF4-FFF2-40B4-BE49-F238E27FC236}">
                <a16:creationId xmlns:a16="http://schemas.microsoft.com/office/drawing/2014/main" id="{101DC503-A4CB-1D42-9D33-C4CDE1E7F94B}"/>
              </a:ext>
            </a:extLst>
          </p:cNvPr>
          <p:cNvPicPr>
            <a:picLocks noGrp="1" noChangeAspect="1"/>
          </p:cNvPicPr>
          <p:nvPr>
            <p:ph sz="quarter" idx="13"/>
          </p:nvPr>
        </p:nvPicPr>
        <p:blipFill rotWithShape="1">
          <a:blip r:embed="rId3"/>
          <a:stretch/>
        </p:blipFill>
        <p:spPr>
          <a:xfrm>
            <a:off x="3710470" y="661743"/>
            <a:ext cx="4771059" cy="3573759"/>
          </a:xfrm>
        </p:spPr>
      </p:pic>
      <p:sp>
        <p:nvSpPr>
          <p:cNvPr id="13" name="Rectangle 12">
            <a:extLst>
              <a:ext uri="{FF2B5EF4-FFF2-40B4-BE49-F238E27FC236}">
                <a16:creationId xmlns:a16="http://schemas.microsoft.com/office/drawing/2014/main" id="{17C315BA-0149-3549-A8FF-097F9C417CDB}"/>
              </a:ext>
            </a:extLst>
          </p:cNvPr>
          <p:cNvSpPr/>
          <p:nvPr/>
        </p:nvSpPr>
        <p:spPr>
          <a:xfrm>
            <a:off x="3262615" y="661743"/>
            <a:ext cx="527367" cy="4121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81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B46E2BC-F460-CB49-A583-6275465F57C6}"/>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8" name="Slide Number Placeholder 7">
            <a:extLst>
              <a:ext uri="{FF2B5EF4-FFF2-40B4-BE49-F238E27FC236}">
                <a16:creationId xmlns:a16="http://schemas.microsoft.com/office/drawing/2014/main" id="{CC5FE1A6-534C-F945-81D3-86FB52611036}"/>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9" name="Title 8">
            <a:extLst>
              <a:ext uri="{FF2B5EF4-FFF2-40B4-BE49-F238E27FC236}">
                <a16:creationId xmlns:a16="http://schemas.microsoft.com/office/drawing/2014/main" id="{8752442C-10F5-1741-AEB5-632DDADBD67D}"/>
              </a:ext>
            </a:extLst>
          </p:cNvPr>
          <p:cNvSpPr>
            <a:spLocks noGrp="1"/>
          </p:cNvSpPr>
          <p:nvPr>
            <p:ph type="title"/>
          </p:nvPr>
        </p:nvSpPr>
        <p:spPr>
          <a:noFill/>
        </p:spPr>
        <p:txBody>
          <a:bodyPr/>
          <a:lstStyle/>
          <a:p>
            <a:r>
              <a:rPr lang="en-US" b="1" dirty="0">
                <a:solidFill>
                  <a:srgbClr val="BFB07D"/>
                </a:solidFill>
              </a:rPr>
              <a:t>Find the error!</a:t>
            </a:r>
          </a:p>
        </p:txBody>
      </p:sp>
      <p:pic>
        <p:nvPicPr>
          <p:cNvPr id="12" name="Content Placeholder 11">
            <a:extLst>
              <a:ext uri="{FF2B5EF4-FFF2-40B4-BE49-F238E27FC236}">
                <a16:creationId xmlns:a16="http://schemas.microsoft.com/office/drawing/2014/main" id="{101DC503-A4CB-1D42-9D33-C4CDE1E7F94B}"/>
              </a:ext>
            </a:extLst>
          </p:cNvPr>
          <p:cNvPicPr>
            <a:picLocks noGrp="1" noChangeAspect="1"/>
          </p:cNvPicPr>
          <p:nvPr>
            <p:ph sz="quarter" idx="13"/>
          </p:nvPr>
        </p:nvPicPr>
        <p:blipFill rotWithShape="1">
          <a:blip r:embed="rId3"/>
          <a:stretch/>
        </p:blipFill>
        <p:spPr>
          <a:xfrm>
            <a:off x="3710470" y="661743"/>
            <a:ext cx="4771059" cy="3573759"/>
          </a:xfrm>
        </p:spPr>
      </p:pic>
      <p:sp>
        <p:nvSpPr>
          <p:cNvPr id="13" name="Rectangle 12">
            <a:extLst>
              <a:ext uri="{FF2B5EF4-FFF2-40B4-BE49-F238E27FC236}">
                <a16:creationId xmlns:a16="http://schemas.microsoft.com/office/drawing/2014/main" id="{17C315BA-0149-3549-A8FF-097F9C417CDB}"/>
              </a:ext>
            </a:extLst>
          </p:cNvPr>
          <p:cNvSpPr/>
          <p:nvPr/>
        </p:nvSpPr>
        <p:spPr>
          <a:xfrm>
            <a:off x="3262615" y="661743"/>
            <a:ext cx="527367" cy="4121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D4E16F-2E4A-9F4E-8C69-F320A298D57F}"/>
              </a:ext>
            </a:extLst>
          </p:cNvPr>
          <p:cNvSpPr/>
          <p:nvPr/>
        </p:nvSpPr>
        <p:spPr>
          <a:xfrm>
            <a:off x="4184966" y="2086485"/>
            <a:ext cx="6034368" cy="920102"/>
          </a:xfrm>
          <a:prstGeom prst="rect">
            <a:avLst/>
          </a:prstGeom>
          <a:no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9F3F3B8-4B62-5B4D-B256-3F92D82BAF9C}"/>
              </a:ext>
            </a:extLst>
          </p:cNvPr>
          <p:cNvPicPr>
            <a:picLocks noChangeAspect="1"/>
          </p:cNvPicPr>
          <p:nvPr/>
        </p:nvPicPr>
        <p:blipFill>
          <a:blip r:embed="rId4"/>
          <a:stretch>
            <a:fillRect/>
          </a:stretch>
        </p:blipFill>
        <p:spPr>
          <a:xfrm>
            <a:off x="9329730" y="2141150"/>
            <a:ext cx="810772" cy="810772"/>
          </a:xfrm>
          <a:prstGeom prst="rect">
            <a:avLst/>
          </a:prstGeom>
        </p:spPr>
      </p:pic>
      <p:sp>
        <p:nvSpPr>
          <p:cNvPr id="2" name="TextBox 1">
            <a:extLst>
              <a:ext uri="{FF2B5EF4-FFF2-40B4-BE49-F238E27FC236}">
                <a16:creationId xmlns:a16="http://schemas.microsoft.com/office/drawing/2014/main" id="{CBA7BB52-540F-F14E-8E0A-1DC2E82677E8}"/>
              </a:ext>
            </a:extLst>
          </p:cNvPr>
          <p:cNvSpPr txBox="1"/>
          <p:nvPr/>
        </p:nvSpPr>
        <p:spPr>
          <a:xfrm>
            <a:off x="8978965" y="1280061"/>
            <a:ext cx="2480738" cy="646331"/>
          </a:xfrm>
          <a:prstGeom prst="rect">
            <a:avLst/>
          </a:prstGeom>
          <a:noFill/>
        </p:spPr>
        <p:txBody>
          <a:bodyPr wrap="square" rtlCol="0">
            <a:spAutoFit/>
          </a:bodyPr>
          <a:lstStyle/>
          <a:p>
            <a:r>
              <a:rPr lang="en-US" dirty="0">
                <a:solidFill>
                  <a:srgbClr val="FF9300"/>
                </a:solidFill>
              </a:rPr>
              <a:t>The file isn’t closed before returning!</a:t>
            </a:r>
          </a:p>
        </p:txBody>
      </p:sp>
    </p:spTree>
    <p:extLst>
      <p:ext uri="{BB962C8B-B14F-4D97-AF65-F5344CB8AC3E}">
        <p14:creationId xmlns:p14="http://schemas.microsoft.com/office/powerpoint/2010/main" val="82416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B46E2BC-F460-CB49-A583-6275465F57C6}"/>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8" name="Slide Number Placeholder 7">
            <a:extLst>
              <a:ext uri="{FF2B5EF4-FFF2-40B4-BE49-F238E27FC236}">
                <a16:creationId xmlns:a16="http://schemas.microsoft.com/office/drawing/2014/main" id="{CC5FE1A6-534C-F945-81D3-86FB52611036}"/>
              </a:ext>
            </a:extLst>
          </p:cNvPr>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5" name="Picture 4">
            <a:extLst>
              <a:ext uri="{FF2B5EF4-FFF2-40B4-BE49-F238E27FC236}">
                <a16:creationId xmlns:a16="http://schemas.microsoft.com/office/drawing/2014/main" id="{766BD353-6273-8340-B930-E02CB99E47DF}"/>
              </a:ext>
            </a:extLst>
          </p:cNvPr>
          <p:cNvPicPr>
            <a:picLocks noChangeAspect="1"/>
          </p:cNvPicPr>
          <p:nvPr/>
        </p:nvPicPr>
        <p:blipFill>
          <a:blip r:embed="rId3"/>
          <a:stretch>
            <a:fillRect/>
          </a:stretch>
        </p:blipFill>
        <p:spPr>
          <a:xfrm>
            <a:off x="898106" y="1364124"/>
            <a:ext cx="8229679" cy="2274447"/>
          </a:xfrm>
          <a:prstGeom prst="rect">
            <a:avLst/>
          </a:prstGeom>
        </p:spPr>
      </p:pic>
      <p:sp>
        <p:nvSpPr>
          <p:cNvPr id="11" name="Title 10">
            <a:extLst>
              <a:ext uri="{FF2B5EF4-FFF2-40B4-BE49-F238E27FC236}">
                <a16:creationId xmlns:a16="http://schemas.microsoft.com/office/drawing/2014/main" id="{CC32D9DC-A8B5-C14A-A253-A552630B6CC4}"/>
              </a:ext>
            </a:extLst>
          </p:cNvPr>
          <p:cNvSpPr>
            <a:spLocks noGrp="1"/>
          </p:cNvSpPr>
          <p:nvPr>
            <p:ph type="title"/>
          </p:nvPr>
        </p:nvSpPr>
        <p:spPr>
          <a:noFill/>
        </p:spPr>
        <p:txBody>
          <a:bodyPr/>
          <a:lstStyle/>
          <a:p>
            <a:r>
              <a:rPr lang="en-US" b="1" dirty="0">
                <a:solidFill>
                  <a:srgbClr val="BFB07D"/>
                </a:solidFill>
              </a:rPr>
              <a:t>Find the error!</a:t>
            </a:r>
          </a:p>
        </p:txBody>
      </p:sp>
    </p:spTree>
    <p:extLst>
      <p:ext uri="{BB962C8B-B14F-4D97-AF65-F5344CB8AC3E}">
        <p14:creationId xmlns:p14="http://schemas.microsoft.com/office/powerpoint/2010/main" val="3963701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CB46E2BC-F460-CB49-A583-6275465F57C6}"/>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8" name="Slide Number Placeholder 7">
            <a:extLst>
              <a:ext uri="{FF2B5EF4-FFF2-40B4-BE49-F238E27FC236}">
                <a16:creationId xmlns:a16="http://schemas.microsoft.com/office/drawing/2014/main" id="{CC5FE1A6-534C-F945-81D3-86FB52611036}"/>
              </a:ext>
            </a:extLst>
          </p:cNvPr>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5" name="Picture 4">
            <a:extLst>
              <a:ext uri="{FF2B5EF4-FFF2-40B4-BE49-F238E27FC236}">
                <a16:creationId xmlns:a16="http://schemas.microsoft.com/office/drawing/2014/main" id="{766BD353-6273-8340-B930-E02CB99E47DF}"/>
              </a:ext>
            </a:extLst>
          </p:cNvPr>
          <p:cNvPicPr>
            <a:picLocks noChangeAspect="1"/>
          </p:cNvPicPr>
          <p:nvPr/>
        </p:nvPicPr>
        <p:blipFill>
          <a:blip r:embed="rId3"/>
          <a:stretch>
            <a:fillRect/>
          </a:stretch>
        </p:blipFill>
        <p:spPr>
          <a:xfrm>
            <a:off x="765584" y="1353271"/>
            <a:ext cx="8229679" cy="2274447"/>
          </a:xfrm>
          <a:prstGeom prst="rect">
            <a:avLst/>
          </a:prstGeom>
        </p:spPr>
      </p:pic>
      <p:sp>
        <p:nvSpPr>
          <p:cNvPr id="11" name="Title 10">
            <a:extLst>
              <a:ext uri="{FF2B5EF4-FFF2-40B4-BE49-F238E27FC236}">
                <a16:creationId xmlns:a16="http://schemas.microsoft.com/office/drawing/2014/main" id="{CC32D9DC-A8B5-C14A-A253-A552630B6CC4}"/>
              </a:ext>
            </a:extLst>
          </p:cNvPr>
          <p:cNvSpPr>
            <a:spLocks noGrp="1"/>
          </p:cNvSpPr>
          <p:nvPr>
            <p:ph type="title"/>
          </p:nvPr>
        </p:nvSpPr>
        <p:spPr>
          <a:noFill/>
        </p:spPr>
        <p:txBody>
          <a:bodyPr/>
          <a:lstStyle/>
          <a:p>
            <a:r>
              <a:rPr lang="en-US" b="1" dirty="0">
                <a:solidFill>
                  <a:srgbClr val="BFB07D"/>
                </a:solidFill>
              </a:rPr>
              <a:t>Find the error!</a:t>
            </a:r>
          </a:p>
        </p:txBody>
      </p:sp>
      <p:sp>
        <p:nvSpPr>
          <p:cNvPr id="9" name="Rectangle 8">
            <a:extLst>
              <a:ext uri="{FF2B5EF4-FFF2-40B4-BE49-F238E27FC236}">
                <a16:creationId xmlns:a16="http://schemas.microsoft.com/office/drawing/2014/main" id="{DA9F219D-BADD-CD4E-B249-958A6D86E4AD}"/>
              </a:ext>
            </a:extLst>
          </p:cNvPr>
          <p:cNvSpPr/>
          <p:nvPr/>
        </p:nvSpPr>
        <p:spPr>
          <a:xfrm>
            <a:off x="1364974" y="2345635"/>
            <a:ext cx="8854360" cy="271848"/>
          </a:xfrm>
          <a:prstGeom prst="rect">
            <a:avLst/>
          </a:prstGeom>
          <a:no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5EF7C-E017-C94B-8FD9-27F07D187F47}"/>
              </a:ext>
            </a:extLst>
          </p:cNvPr>
          <p:cNvSpPr/>
          <p:nvPr/>
        </p:nvSpPr>
        <p:spPr>
          <a:xfrm>
            <a:off x="1364975" y="3202840"/>
            <a:ext cx="2160104" cy="310210"/>
          </a:xfrm>
          <a:prstGeom prst="rect">
            <a:avLst/>
          </a:prstGeom>
          <a:no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615CBC-C356-7E42-AAA4-64771F646973}"/>
              </a:ext>
            </a:extLst>
          </p:cNvPr>
          <p:cNvPicPr>
            <a:picLocks noChangeAspect="1"/>
          </p:cNvPicPr>
          <p:nvPr/>
        </p:nvPicPr>
        <p:blipFill>
          <a:blip r:embed="rId4"/>
          <a:stretch>
            <a:fillRect/>
          </a:stretch>
        </p:blipFill>
        <p:spPr>
          <a:xfrm>
            <a:off x="5792154" y="3023614"/>
            <a:ext cx="810772" cy="810772"/>
          </a:xfrm>
          <a:prstGeom prst="rect">
            <a:avLst/>
          </a:prstGeom>
        </p:spPr>
      </p:pic>
      <p:sp>
        <p:nvSpPr>
          <p:cNvPr id="12" name="TextBox 11">
            <a:extLst>
              <a:ext uri="{FF2B5EF4-FFF2-40B4-BE49-F238E27FC236}">
                <a16:creationId xmlns:a16="http://schemas.microsoft.com/office/drawing/2014/main" id="{A6DCA004-F428-104F-82B7-7AAFA2785B5F}"/>
              </a:ext>
            </a:extLst>
          </p:cNvPr>
          <p:cNvSpPr txBox="1"/>
          <p:nvPr/>
        </p:nvSpPr>
        <p:spPr>
          <a:xfrm>
            <a:off x="6818860" y="3141481"/>
            <a:ext cx="4607556" cy="646331"/>
          </a:xfrm>
          <a:prstGeom prst="rect">
            <a:avLst/>
          </a:prstGeom>
          <a:noFill/>
        </p:spPr>
        <p:txBody>
          <a:bodyPr wrap="square" rtlCol="0">
            <a:spAutoFit/>
          </a:bodyPr>
          <a:lstStyle/>
          <a:p>
            <a:r>
              <a:rPr lang="en-US" dirty="0">
                <a:solidFill>
                  <a:srgbClr val="FF9300"/>
                </a:solidFill>
              </a:rPr>
              <a:t>Of the five sections of memory </a:t>
            </a:r>
            <a:r>
              <a:rPr lang="en-US" dirty="0">
                <a:solidFill>
                  <a:srgbClr val="FF9300"/>
                </a:solidFill>
                <a:latin typeface="Courier" pitchFamily="2" charset="0"/>
              </a:rPr>
              <a:t>malloc()</a:t>
            </a:r>
            <a:r>
              <a:rPr lang="en-US" dirty="0">
                <a:solidFill>
                  <a:srgbClr val="FF9300"/>
                </a:solidFill>
              </a:rPr>
              <a:t>’d, only the last one is </a:t>
            </a:r>
            <a:r>
              <a:rPr lang="en-US" dirty="0">
                <a:solidFill>
                  <a:srgbClr val="FF9300"/>
                </a:solidFill>
                <a:latin typeface="Courier" pitchFamily="2" charset="0"/>
              </a:rPr>
              <a:t>free()</a:t>
            </a:r>
            <a:r>
              <a:rPr lang="en-US" dirty="0">
                <a:solidFill>
                  <a:srgbClr val="FF9300"/>
                </a:solidFill>
              </a:rPr>
              <a:t>’d!</a:t>
            </a:r>
          </a:p>
        </p:txBody>
      </p:sp>
    </p:spTree>
    <p:extLst>
      <p:ext uri="{BB962C8B-B14F-4D97-AF65-F5344CB8AC3E}">
        <p14:creationId xmlns:p14="http://schemas.microsoft.com/office/powerpoint/2010/main" val="87331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2EEB0E-3786-6440-A6EF-5081CB63AFB9}"/>
              </a:ext>
            </a:extLst>
          </p:cNvPr>
          <p:cNvPicPr>
            <a:picLocks noChangeAspect="1"/>
          </p:cNvPicPr>
          <p:nvPr/>
        </p:nvPicPr>
        <p:blipFill>
          <a:blip r:embed="rId3"/>
          <a:stretch>
            <a:fillRect/>
          </a:stretch>
        </p:blipFill>
        <p:spPr>
          <a:xfrm>
            <a:off x="457200" y="798809"/>
            <a:ext cx="11277600" cy="3365500"/>
          </a:xfrm>
          <a:prstGeom prst="rect">
            <a:avLst/>
          </a:prstGeom>
        </p:spPr>
      </p:pic>
      <p:sp>
        <p:nvSpPr>
          <p:cNvPr id="7" name="Footer Placeholder 6">
            <a:extLst>
              <a:ext uri="{FF2B5EF4-FFF2-40B4-BE49-F238E27FC236}">
                <a16:creationId xmlns:a16="http://schemas.microsoft.com/office/drawing/2014/main" id="{CB46E2BC-F460-CB49-A583-6275465F57C6}"/>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8" name="Slide Number Placeholder 7">
            <a:extLst>
              <a:ext uri="{FF2B5EF4-FFF2-40B4-BE49-F238E27FC236}">
                <a16:creationId xmlns:a16="http://schemas.microsoft.com/office/drawing/2014/main" id="{CC5FE1A6-534C-F945-81D3-86FB52611036}"/>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11" name="Title 10">
            <a:extLst>
              <a:ext uri="{FF2B5EF4-FFF2-40B4-BE49-F238E27FC236}">
                <a16:creationId xmlns:a16="http://schemas.microsoft.com/office/drawing/2014/main" id="{CC32D9DC-A8B5-C14A-A253-A552630B6CC4}"/>
              </a:ext>
            </a:extLst>
          </p:cNvPr>
          <p:cNvSpPr>
            <a:spLocks noGrp="1"/>
          </p:cNvSpPr>
          <p:nvPr>
            <p:ph type="title"/>
          </p:nvPr>
        </p:nvSpPr>
        <p:spPr>
          <a:noFill/>
        </p:spPr>
        <p:txBody>
          <a:bodyPr/>
          <a:lstStyle/>
          <a:p>
            <a:r>
              <a:rPr lang="en-US" b="1" dirty="0">
                <a:solidFill>
                  <a:srgbClr val="BFB07D"/>
                </a:solidFill>
              </a:rPr>
              <a:t>Find the error!</a:t>
            </a:r>
          </a:p>
        </p:txBody>
      </p:sp>
    </p:spTree>
    <p:extLst>
      <p:ext uri="{BB962C8B-B14F-4D97-AF65-F5344CB8AC3E}">
        <p14:creationId xmlns:p14="http://schemas.microsoft.com/office/powerpoint/2010/main" val="65462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2EEB0E-3786-6440-A6EF-5081CB63AFB9}"/>
              </a:ext>
            </a:extLst>
          </p:cNvPr>
          <p:cNvPicPr>
            <a:picLocks noChangeAspect="1"/>
          </p:cNvPicPr>
          <p:nvPr/>
        </p:nvPicPr>
        <p:blipFill>
          <a:blip r:embed="rId3"/>
          <a:stretch>
            <a:fillRect/>
          </a:stretch>
        </p:blipFill>
        <p:spPr>
          <a:xfrm>
            <a:off x="457200" y="798809"/>
            <a:ext cx="11277600" cy="3365500"/>
          </a:xfrm>
          <a:prstGeom prst="rect">
            <a:avLst/>
          </a:prstGeom>
        </p:spPr>
      </p:pic>
      <p:sp>
        <p:nvSpPr>
          <p:cNvPr id="7" name="Footer Placeholder 6">
            <a:extLst>
              <a:ext uri="{FF2B5EF4-FFF2-40B4-BE49-F238E27FC236}">
                <a16:creationId xmlns:a16="http://schemas.microsoft.com/office/drawing/2014/main" id="{CB46E2BC-F460-CB49-A583-6275465F57C6}"/>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8" name="Slide Number Placeholder 7">
            <a:extLst>
              <a:ext uri="{FF2B5EF4-FFF2-40B4-BE49-F238E27FC236}">
                <a16:creationId xmlns:a16="http://schemas.microsoft.com/office/drawing/2014/main" id="{CC5FE1A6-534C-F945-81D3-86FB52611036}"/>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11" name="Title 10">
            <a:extLst>
              <a:ext uri="{FF2B5EF4-FFF2-40B4-BE49-F238E27FC236}">
                <a16:creationId xmlns:a16="http://schemas.microsoft.com/office/drawing/2014/main" id="{CC32D9DC-A8B5-C14A-A253-A552630B6CC4}"/>
              </a:ext>
            </a:extLst>
          </p:cNvPr>
          <p:cNvSpPr>
            <a:spLocks noGrp="1"/>
          </p:cNvSpPr>
          <p:nvPr>
            <p:ph type="title"/>
          </p:nvPr>
        </p:nvSpPr>
        <p:spPr>
          <a:noFill/>
        </p:spPr>
        <p:txBody>
          <a:bodyPr/>
          <a:lstStyle/>
          <a:p>
            <a:r>
              <a:rPr lang="en-US" b="1" dirty="0">
                <a:solidFill>
                  <a:srgbClr val="BFB07D"/>
                </a:solidFill>
              </a:rPr>
              <a:t>Find the error!</a:t>
            </a:r>
          </a:p>
        </p:txBody>
      </p:sp>
      <p:sp>
        <p:nvSpPr>
          <p:cNvPr id="9" name="Rectangle 8">
            <a:extLst>
              <a:ext uri="{FF2B5EF4-FFF2-40B4-BE49-F238E27FC236}">
                <a16:creationId xmlns:a16="http://schemas.microsoft.com/office/drawing/2014/main" id="{DA9F219D-BADD-CD4E-B249-958A6D86E4AD}"/>
              </a:ext>
            </a:extLst>
          </p:cNvPr>
          <p:cNvSpPr/>
          <p:nvPr/>
        </p:nvSpPr>
        <p:spPr>
          <a:xfrm>
            <a:off x="898106" y="1728976"/>
            <a:ext cx="3324270" cy="1392587"/>
          </a:xfrm>
          <a:prstGeom prst="rect">
            <a:avLst/>
          </a:prstGeom>
          <a:noFill/>
          <a:ln>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615CBC-C356-7E42-AAA4-64771F646973}"/>
              </a:ext>
            </a:extLst>
          </p:cNvPr>
          <p:cNvPicPr>
            <a:picLocks noChangeAspect="1"/>
          </p:cNvPicPr>
          <p:nvPr/>
        </p:nvPicPr>
        <p:blipFill>
          <a:blip r:embed="rId4"/>
          <a:stretch>
            <a:fillRect/>
          </a:stretch>
        </p:blipFill>
        <p:spPr>
          <a:xfrm>
            <a:off x="5784743" y="2310791"/>
            <a:ext cx="810772" cy="810772"/>
          </a:xfrm>
          <a:prstGeom prst="rect">
            <a:avLst/>
          </a:prstGeom>
        </p:spPr>
      </p:pic>
      <p:sp>
        <p:nvSpPr>
          <p:cNvPr id="12" name="TextBox 11">
            <a:extLst>
              <a:ext uri="{FF2B5EF4-FFF2-40B4-BE49-F238E27FC236}">
                <a16:creationId xmlns:a16="http://schemas.microsoft.com/office/drawing/2014/main" id="{A6DCA004-F428-104F-82B7-7AAFA2785B5F}"/>
              </a:ext>
            </a:extLst>
          </p:cNvPr>
          <p:cNvSpPr txBox="1"/>
          <p:nvPr/>
        </p:nvSpPr>
        <p:spPr>
          <a:xfrm>
            <a:off x="6684419" y="2310791"/>
            <a:ext cx="3708832" cy="646331"/>
          </a:xfrm>
          <a:prstGeom prst="rect">
            <a:avLst/>
          </a:prstGeom>
          <a:noFill/>
        </p:spPr>
        <p:txBody>
          <a:bodyPr wrap="square" rtlCol="0">
            <a:spAutoFit/>
          </a:bodyPr>
          <a:lstStyle/>
          <a:p>
            <a:r>
              <a:rPr lang="en-US" dirty="0">
                <a:solidFill>
                  <a:srgbClr val="FF9300"/>
                </a:solidFill>
              </a:rPr>
              <a:t>If </a:t>
            </a:r>
            <a:r>
              <a:rPr lang="en-US" dirty="0">
                <a:solidFill>
                  <a:srgbClr val="FF9300"/>
                </a:solidFill>
                <a:latin typeface="Courier" pitchFamily="2" charset="0"/>
              </a:rPr>
              <a:t>malloc()</a:t>
            </a:r>
            <a:r>
              <a:rPr lang="en-US" dirty="0">
                <a:solidFill>
                  <a:srgbClr val="FF9300"/>
                </a:solidFill>
              </a:rPr>
              <a:t> failed, you’ll be writing somewhere you shouldn’t!</a:t>
            </a:r>
          </a:p>
        </p:txBody>
      </p:sp>
    </p:spTree>
    <p:extLst>
      <p:ext uri="{BB962C8B-B14F-4D97-AF65-F5344CB8AC3E}">
        <p14:creationId xmlns:p14="http://schemas.microsoft.com/office/powerpoint/2010/main" val="102057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331098B-9185-E54F-A49A-A4B66EBD632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ABEB9591-C920-1847-A20E-E368823CB0E9}"/>
              </a:ext>
            </a:extLst>
          </p:cNvPr>
          <p:cNvSpPr>
            <a:spLocks noGrp="1"/>
          </p:cNvSpPr>
          <p:nvPr>
            <p:ph type="sldNum" sz="quarter" idx="12"/>
          </p:nvPr>
        </p:nvSpPr>
        <p:spPr/>
        <p:txBody>
          <a:bodyPr/>
          <a:lstStyle/>
          <a:p>
            <a:fld id="{4FAB73BC-B049-4115-A692-8D63A059BFB8}" type="slidenum">
              <a:rPr lang="en-US" smtClean="0"/>
              <a:pPr/>
              <a:t>2</a:t>
            </a:fld>
            <a:endParaRPr lang="en-US" dirty="0"/>
          </a:p>
        </p:txBody>
      </p:sp>
      <p:pic>
        <p:nvPicPr>
          <p:cNvPr id="1026" name="Picture 2" descr="Image result for golden retriever puppies">
            <a:extLst>
              <a:ext uri="{FF2B5EF4-FFF2-40B4-BE49-F238E27FC236}">
                <a16:creationId xmlns:a16="http://schemas.microsoft.com/office/drawing/2014/main" id="{E0B18BC9-9F2A-034A-8988-E2CF8AD79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37870"/>
            <a:ext cx="4490882" cy="56184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B43DE9C5-0AC2-154B-8A1D-73F64E989EFA}"/>
              </a:ext>
            </a:extLst>
          </p:cNvPr>
          <p:cNvSpPr/>
          <p:nvPr/>
        </p:nvSpPr>
        <p:spPr>
          <a:xfrm rot="21005023">
            <a:off x="2649237" y="739970"/>
            <a:ext cx="4433875" cy="1948002"/>
          </a:xfrm>
          <a:prstGeom prst="wedgeRectCallout">
            <a:avLst>
              <a:gd name="adj1" fmla="val 57263"/>
              <a:gd name="adj2" fmla="val 9602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7B02EF5-8667-7B4E-AF03-1854B24984B4}"/>
              </a:ext>
            </a:extLst>
          </p:cNvPr>
          <p:cNvSpPr txBox="1"/>
          <p:nvPr/>
        </p:nvSpPr>
        <p:spPr>
          <a:xfrm rot="20992115">
            <a:off x="2912481" y="970592"/>
            <a:ext cx="4325025" cy="1323439"/>
          </a:xfrm>
          <a:prstGeom prst="rect">
            <a:avLst/>
          </a:prstGeom>
          <a:noFill/>
        </p:spPr>
        <p:txBody>
          <a:bodyPr wrap="square" rtlCol="0">
            <a:spAutoFit/>
          </a:bodyPr>
          <a:lstStyle/>
          <a:p>
            <a:r>
              <a:rPr lang="en-US" sz="4000" dirty="0">
                <a:solidFill>
                  <a:schemeClr val="bg1"/>
                </a:solidFill>
              </a:rPr>
              <a:t>Please fill out the mid-term FCQ!</a:t>
            </a:r>
          </a:p>
        </p:txBody>
      </p:sp>
      <p:sp>
        <p:nvSpPr>
          <p:cNvPr id="2" name="TextBox 1">
            <a:extLst>
              <a:ext uri="{FF2B5EF4-FFF2-40B4-BE49-F238E27FC236}">
                <a16:creationId xmlns:a16="http://schemas.microsoft.com/office/drawing/2014/main" id="{AC9FD706-9E5F-7A4B-B17A-C1C114069C65}"/>
              </a:ext>
            </a:extLst>
          </p:cNvPr>
          <p:cNvSpPr txBox="1"/>
          <p:nvPr/>
        </p:nvSpPr>
        <p:spPr>
          <a:xfrm>
            <a:off x="1059755" y="3579019"/>
            <a:ext cx="4422352" cy="646331"/>
          </a:xfrm>
          <a:prstGeom prst="rect">
            <a:avLst/>
          </a:prstGeom>
          <a:noFill/>
        </p:spPr>
        <p:txBody>
          <a:bodyPr wrap="square" rtlCol="0">
            <a:spAutoFit/>
          </a:bodyPr>
          <a:lstStyle/>
          <a:p>
            <a:r>
              <a:rPr lang="en-US" dirty="0"/>
              <a:t>But seriously, lecture will start a few minutes late to give you time to do this…</a:t>
            </a:r>
          </a:p>
        </p:txBody>
      </p:sp>
    </p:spTree>
    <p:extLst>
      <p:ext uri="{BB962C8B-B14F-4D97-AF65-F5344CB8AC3E}">
        <p14:creationId xmlns:p14="http://schemas.microsoft.com/office/powerpoint/2010/main" val="809181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34486B-B7BB-B546-A797-42FD4EAF8AB9}"/>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273C1E87-946C-264F-85F0-67807B563B9F}"/>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6" name="Title 5">
            <a:extLst>
              <a:ext uri="{FF2B5EF4-FFF2-40B4-BE49-F238E27FC236}">
                <a16:creationId xmlns:a16="http://schemas.microsoft.com/office/drawing/2014/main" id="{ED07908D-FF1F-184E-9675-A88EC278A6F2}"/>
              </a:ext>
            </a:extLst>
          </p:cNvPr>
          <p:cNvSpPr>
            <a:spLocks noGrp="1"/>
          </p:cNvSpPr>
          <p:nvPr>
            <p:ph type="title"/>
          </p:nvPr>
        </p:nvSpPr>
        <p:spPr>
          <a:noFill/>
        </p:spPr>
        <p:txBody>
          <a:bodyPr>
            <a:normAutofit fontScale="90000"/>
          </a:bodyPr>
          <a:lstStyle/>
          <a:p>
            <a:r>
              <a:rPr lang="en-US" dirty="0">
                <a:solidFill>
                  <a:schemeClr val="tx1"/>
                </a:solidFill>
              </a:rPr>
              <a:t>Common Pattern in C Programming: Check Returns Values!</a:t>
            </a:r>
          </a:p>
        </p:txBody>
      </p:sp>
      <p:sp>
        <p:nvSpPr>
          <p:cNvPr id="9" name="Content Placeholder 8">
            <a:extLst>
              <a:ext uri="{FF2B5EF4-FFF2-40B4-BE49-F238E27FC236}">
                <a16:creationId xmlns:a16="http://schemas.microsoft.com/office/drawing/2014/main" id="{AEB37C84-EA23-8E4A-93CE-0A6E9BC35230}"/>
              </a:ext>
            </a:extLst>
          </p:cNvPr>
          <p:cNvSpPr>
            <a:spLocks noGrp="1"/>
          </p:cNvSpPr>
          <p:nvPr>
            <p:ph sz="quarter" idx="13"/>
          </p:nvPr>
        </p:nvSpPr>
        <p:spPr/>
        <p:txBody>
          <a:bodyPr/>
          <a:lstStyle/>
          <a:p>
            <a:endParaRPr lang="en-US"/>
          </a:p>
        </p:txBody>
      </p:sp>
      <p:pic>
        <p:nvPicPr>
          <p:cNvPr id="8" name="Picture 7">
            <a:extLst>
              <a:ext uri="{FF2B5EF4-FFF2-40B4-BE49-F238E27FC236}">
                <a16:creationId xmlns:a16="http://schemas.microsoft.com/office/drawing/2014/main" id="{16B6DDD6-EC11-F245-8282-8A84D5E1B97D}"/>
              </a:ext>
            </a:extLst>
          </p:cNvPr>
          <p:cNvPicPr>
            <a:picLocks noChangeAspect="1"/>
          </p:cNvPicPr>
          <p:nvPr/>
        </p:nvPicPr>
        <p:blipFill>
          <a:blip r:embed="rId3"/>
          <a:stretch>
            <a:fillRect/>
          </a:stretch>
        </p:blipFill>
        <p:spPr>
          <a:xfrm>
            <a:off x="0" y="661743"/>
            <a:ext cx="12192000" cy="4167838"/>
          </a:xfrm>
          <a:prstGeom prst="rect">
            <a:avLst/>
          </a:prstGeom>
        </p:spPr>
      </p:pic>
    </p:spTree>
    <p:extLst>
      <p:ext uri="{BB962C8B-B14F-4D97-AF65-F5344CB8AC3E}">
        <p14:creationId xmlns:p14="http://schemas.microsoft.com/office/powerpoint/2010/main" val="185607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F541F7-C647-574D-9B29-CE3B068E461A}"/>
              </a:ext>
            </a:extLst>
          </p:cNvPr>
          <p:cNvSpPr>
            <a:spLocks noGrp="1"/>
          </p:cNvSpPr>
          <p:nvPr>
            <p:ph type="title"/>
          </p:nvPr>
        </p:nvSpPr>
        <p:spPr/>
        <p:txBody>
          <a:bodyPr/>
          <a:lstStyle/>
          <a:p>
            <a:r>
              <a:rPr lang="en-US" dirty="0"/>
              <a:t>What does it mean to handle errors ‘gracefully’?</a:t>
            </a:r>
          </a:p>
        </p:txBody>
      </p:sp>
      <p:sp>
        <p:nvSpPr>
          <p:cNvPr id="7" name="Content Placeholder 6">
            <a:extLst>
              <a:ext uri="{FF2B5EF4-FFF2-40B4-BE49-F238E27FC236}">
                <a16:creationId xmlns:a16="http://schemas.microsoft.com/office/drawing/2014/main" id="{B8CDB1A4-2C19-0249-96BE-EF4F176F230F}"/>
              </a:ext>
            </a:extLst>
          </p:cNvPr>
          <p:cNvSpPr>
            <a:spLocks noGrp="1"/>
          </p:cNvSpPr>
          <p:nvPr>
            <p:ph idx="1"/>
          </p:nvPr>
        </p:nvSpPr>
        <p:spPr/>
        <p:txBody>
          <a:bodyPr/>
          <a:lstStyle/>
          <a:p>
            <a:r>
              <a:rPr lang="en-US" dirty="0"/>
              <a:t>Should NEVER </a:t>
            </a:r>
            <a:r>
              <a:rPr lang="en-US" dirty="0" err="1"/>
              <a:t>segfault</a:t>
            </a:r>
            <a:endParaRPr lang="en-US" dirty="0"/>
          </a:p>
          <a:p>
            <a:pPr lvl="1"/>
            <a:r>
              <a:rPr lang="en-US" dirty="0"/>
              <a:t>A user should be able to get an error, but should never be able to ‘crash’ your program with invalid input.</a:t>
            </a:r>
          </a:p>
          <a:p>
            <a:r>
              <a:rPr lang="en-US" dirty="0"/>
              <a:t>Ideally, should print an error message</a:t>
            </a:r>
          </a:p>
        </p:txBody>
      </p:sp>
      <p:sp>
        <p:nvSpPr>
          <p:cNvPr id="2" name="Footer Placeholder 1">
            <a:extLst>
              <a:ext uri="{FF2B5EF4-FFF2-40B4-BE49-F238E27FC236}">
                <a16:creationId xmlns:a16="http://schemas.microsoft.com/office/drawing/2014/main" id="{049118CD-EF75-6D41-A936-025766BBF56B}"/>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766C01D4-ACB2-E54E-8206-9E4518984AD2}"/>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7650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98C135-E8E5-644B-8D35-CEC71AA7FFB4}"/>
              </a:ext>
            </a:extLst>
          </p:cNvPr>
          <p:cNvSpPr>
            <a:spLocks noGrp="1"/>
          </p:cNvSpPr>
          <p:nvPr>
            <p:ph type="ctrTitle"/>
          </p:nvPr>
        </p:nvSpPr>
        <p:spPr/>
        <p:txBody>
          <a:bodyPr/>
          <a:lstStyle/>
          <a:p>
            <a:r>
              <a:rPr lang="en-US" dirty="0">
                <a:solidFill>
                  <a:schemeClr val="accent4"/>
                </a:solidFill>
              </a:rPr>
              <a:t>Week 7: PA2 Review &amp; </a:t>
            </a:r>
            <a:r>
              <a:rPr lang="en-US" b="1" dirty="0"/>
              <a:t>PA3</a:t>
            </a:r>
          </a:p>
        </p:txBody>
      </p:sp>
      <p:sp>
        <p:nvSpPr>
          <p:cNvPr id="6" name="Subtitle 5">
            <a:extLst>
              <a:ext uri="{FF2B5EF4-FFF2-40B4-BE49-F238E27FC236}">
                <a16:creationId xmlns:a16="http://schemas.microsoft.com/office/drawing/2014/main" id="{263D5EA4-9E23-5C48-BA53-4FB8B329BB23}"/>
              </a:ext>
            </a:extLst>
          </p:cNvPr>
          <p:cNvSpPr>
            <a:spLocks noGrp="1"/>
          </p:cNvSpPr>
          <p:nvPr>
            <p:ph type="subTitle" idx="1"/>
          </p:nvPr>
        </p:nvSpPr>
        <p:spPr/>
        <p:txBody>
          <a:bodyPr/>
          <a:lstStyle/>
          <a:p>
            <a:endParaRPr lang="en-US"/>
          </a:p>
        </p:txBody>
      </p:sp>
      <p:sp>
        <p:nvSpPr>
          <p:cNvPr id="3" name="Footer Placeholder 2">
            <a:extLst>
              <a:ext uri="{FF2B5EF4-FFF2-40B4-BE49-F238E27FC236}">
                <a16:creationId xmlns:a16="http://schemas.microsoft.com/office/drawing/2014/main" id="{50A47B70-2FE7-F74F-ACEA-B7CD4FF2066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5432BA1A-F948-0F45-A0C3-89F75001EE3A}"/>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508530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EEEBDE-FF50-6344-B7E2-4AFAA72DF046}"/>
              </a:ext>
            </a:extLst>
          </p:cNvPr>
          <p:cNvSpPr/>
          <p:nvPr/>
        </p:nvSpPr>
        <p:spPr>
          <a:xfrm>
            <a:off x="-621792" y="-73152"/>
            <a:ext cx="12813792" cy="61935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2F558-716E-9A47-B47B-482D0109EA05}"/>
              </a:ext>
            </a:extLst>
          </p:cNvPr>
          <p:cNvSpPr>
            <a:spLocks noGrp="1"/>
          </p:cNvSpPr>
          <p:nvPr>
            <p:ph type="title"/>
          </p:nvPr>
        </p:nvSpPr>
        <p:spPr>
          <a:xfrm>
            <a:off x="252919" y="1123837"/>
            <a:ext cx="2947482" cy="4601183"/>
          </a:xfrm>
        </p:spPr>
        <p:txBody>
          <a:bodyPr/>
          <a:lstStyle/>
          <a:p>
            <a:r>
              <a:rPr lang="en-US" dirty="0"/>
              <a:t>Overview</a:t>
            </a:r>
          </a:p>
        </p:txBody>
      </p:sp>
      <p:sp>
        <p:nvSpPr>
          <p:cNvPr id="3" name="Footer Placeholder 2">
            <a:extLst>
              <a:ext uri="{FF2B5EF4-FFF2-40B4-BE49-F238E27FC236}">
                <a16:creationId xmlns:a16="http://schemas.microsoft.com/office/drawing/2014/main" id="{3B656C51-A3B9-A34C-82B3-D318E7DDDF57}"/>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F26DCE2F-7B1D-8547-854C-58CF40886152}"/>
              </a:ext>
            </a:extLst>
          </p:cNvPr>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5" name="Picture 4">
            <a:extLst>
              <a:ext uri="{FF2B5EF4-FFF2-40B4-BE49-F238E27FC236}">
                <a16:creationId xmlns:a16="http://schemas.microsoft.com/office/drawing/2014/main" id="{14C20D0A-645A-5B40-A0D9-0AB9452B4B0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98853" y="-109728"/>
            <a:ext cx="7391984" cy="6299986"/>
          </a:xfrm>
          <a:prstGeom prst="rect">
            <a:avLst/>
          </a:prstGeom>
        </p:spPr>
      </p:pic>
      <p:sp>
        <p:nvSpPr>
          <p:cNvPr id="7" name="TextBox 6">
            <a:extLst>
              <a:ext uri="{FF2B5EF4-FFF2-40B4-BE49-F238E27FC236}">
                <a16:creationId xmlns:a16="http://schemas.microsoft.com/office/drawing/2014/main" id="{5174E0F5-CD5F-CE40-AB64-AFC7953161A1}"/>
              </a:ext>
            </a:extLst>
          </p:cNvPr>
          <p:cNvSpPr txBox="1"/>
          <p:nvPr/>
        </p:nvSpPr>
        <p:spPr>
          <a:xfrm>
            <a:off x="4366400" y="1765642"/>
            <a:ext cx="1975221" cy="461665"/>
          </a:xfrm>
          <a:prstGeom prst="rect">
            <a:avLst/>
          </a:prstGeom>
          <a:noFill/>
        </p:spPr>
        <p:txBody>
          <a:bodyPr wrap="none" rtlCol="0">
            <a:spAutoFit/>
          </a:bodyPr>
          <a:lstStyle/>
          <a:p>
            <a:pPr algn="ctr"/>
            <a:r>
              <a:rPr lang="en-US" sz="2400" dirty="0">
                <a:solidFill>
                  <a:srgbClr val="FF0000"/>
                </a:solidFill>
              </a:rPr>
              <a:t>Domain Name</a:t>
            </a:r>
          </a:p>
        </p:txBody>
      </p:sp>
      <p:cxnSp>
        <p:nvCxnSpPr>
          <p:cNvPr id="8" name="Straight Arrow Connector 7">
            <a:extLst>
              <a:ext uri="{FF2B5EF4-FFF2-40B4-BE49-F238E27FC236}">
                <a16:creationId xmlns:a16="http://schemas.microsoft.com/office/drawing/2014/main" id="{07A320F1-8B96-B34A-A169-1960D04F9F85}"/>
              </a:ext>
            </a:extLst>
          </p:cNvPr>
          <p:cNvCxnSpPr>
            <a:cxnSpLocks/>
          </p:cNvCxnSpPr>
          <p:nvPr/>
        </p:nvCxnSpPr>
        <p:spPr>
          <a:xfrm>
            <a:off x="5354010" y="2227307"/>
            <a:ext cx="0" cy="3237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E95473-FD2E-2E42-9760-D8191D0182F2}"/>
              </a:ext>
            </a:extLst>
          </p:cNvPr>
          <p:cNvSpPr txBox="1"/>
          <p:nvPr/>
        </p:nvSpPr>
        <p:spPr>
          <a:xfrm>
            <a:off x="4597480" y="3373140"/>
            <a:ext cx="1488677" cy="461665"/>
          </a:xfrm>
          <a:prstGeom prst="rect">
            <a:avLst/>
          </a:prstGeom>
          <a:noFill/>
        </p:spPr>
        <p:txBody>
          <a:bodyPr wrap="none" rtlCol="0">
            <a:spAutoFit/>
          </a:bodyPr>
          <a:lstStyle/>
          <a:p>
            <a:pPr algn="ctr"/>
            <a:r>
              <a:rPr lang="en-US" sz="2400" dirty="0">
                <a:solidFill>
                  <a:srgbClr val="FF0000"/>
                </a:solidFill>
              </a:rPr>
              <a:t>IP Address</a:t>
            </a:r>
          </a:p>
        </p:txBody>
      </p:sp>
      <p:cxnSp>
        <p:nvCxnSpPr>
          <p:cNvPr id="10" name="Straight Arrow Connector 9">
            <a:extLst>
              <a:ext uri="{FF2B5EF4-FFF2-40B4-BE49-F238E27FC236}">
                <a16:creationId xmlns:a16="http://schemas.microsoft.com/office/drawing/2014/main" id="{424646B2-6D32-E346-A794-541AAD08A279}"/>
              </a:ext>
            </a:extLst>
          </p:cNvPr>
          <p:cNvCxnSpPr>
            <a:cxnSpLocks/>
          </p:cNvCxnSpPr>
          <p:nvPr/>
        </p:nvCxnSpPr>
        <p:spPr>
          <a:xfrm flipV="1">
            <a:off x="5341818" y="3063470"/>
            <a:ext cx="0" cy="3237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30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8B97-5291-184B-994F-D3376FE2EB1E}"/>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424BC570-CAFC-554A-8F10-B5C7C8EFB1DE}"/>
              </a:ext>
            </a:extLst>
          </p:cNvPr>
          <p:cNvSpPr>
            <a:spLocks noGrp="1"/>
          </p:cNvSpPr>
          <p:nvPr>
            <p:ph idx="1"/>
          </p:nvPr>
        </p:nvSpPr>
        <p:spPr/>
        <p:txBody>
          <a:bodyPr/>
          <a:lstStyle/>
          <a:p>
            <a:pPr marL="0" indent="0">
              <a:buNone/>
            </a:pPr>
            <a:r>
              <a:rPr lang="en-US" b="1" dirty="0">
                <a:solidFill>
                  <a:srgbClr val="BFB07D"/>
                </a:solidFill>
              </a:rPr>
              <a:t>GOAL</a:t>
            </a:r>
            <a:r>
              <a:rPr lang="en-US" dirty="0"/>
              <a:t>: </a:t>
            </a:r>
            <a:r>
              <a:rPr lang="en-US" b="1" dirty="0"/>
              <a:t>Use </a:t>
            </a:r>
            <a:r>
              <a:rPr lang="en-US" b="1" dirty="0" err="1"/>
              <a:t>pthreads</a:t>
            </a:r>
            <a:r>
              <a:rPr lang="en-US" b="1" dirty="0"/>
              <a:t> to create a DNS name resolution engine.</a:t>
            </a:r>
          </a:p>
          <a:p>
            <a:pPr marL="0" indent="0">
              <a:buNone/>
            </a:pPr>
            <a:endParaRPr lang="en-US" dirty="0"/>
          </a:p>
          <a:p>
            <a:r>
              <a:rPr lang="en-US" dirty="0">
                <a:solidFill>
                  <a:srgbClr val="BFB07D"/>
                </a:solidFill>
                <a:latin typeface="Courier" pitchFamily="2" charset="0"/>
              </a:rPr>
              <a:t>For (each file):</a:t>
            </a:r>
          </a:p>
          <a:p>
            <a:r>
              <a:rPr lang="en-US" dirty="0">
                <a:solidFill>
                  <a:srgbClr val="BFB07D"/>
                </a:solidFill>
                <a:latin typeface="Courier" pitchFamily="2" charset="0"/>
              </a:rPr>
              <a:t>    For (each line in file):</a:t>
            </a:r>
          </a:p>
          <a:p>
            <a:r>
              <a:rPr lang="en-US" dirty="0">
                <a:solidFill>
                  <a:srgbClr val="BFB07D"/>
                </a:solidFill>
                <a:latin typeface="Courier" pitchFamily="2" charset="0"/>
              </a:rPr>
              <a:t>        Read the domain name from the line</a:t>
            </a:r>
          </a:p>
          <a:p>
            <a:r>
              <a:rPr lang="en-US" dirty="0">
                <a:solidFill>
                  <a:srgbClr val="BFB07D"/>
                </a:solidFill>
                <a:latin typeface="Courier" pitchFamily="2" charset="0"/>
              </a:rPr>
              <a:t>        Find the IP for the domain name</a:t>
            </a:r>
          </a:p>
          <a:p>
            <a:r>
              <a:rPr lang="en-US" dirty="0">
                <a:solidFill>
                  <a:srgbClr val="BFB07D"/>
                </a:solidFill>
                <a:latin typeface="Courier" pitchFamily="2" charset="0"/>
              </a:rPr>
              <a:t>        Write the IP in a results file</a:t>
            </a:r>
          </a:p>
        </p:txBody>
      </p:sp>
      <p:sp>
        <p:nvSpPr>
          <p:cNvPr id="3" name="Footer Placeholder 2">
            <a:extLst>
              <a:ext uri="{FF2B5EF4-FFF2-40B4-BE49-F238E27FC236}">
                <a16:creationId xmlns:a16="http://schemas.microsoft.com/office/drawing/2014/main" id="{ADAB5586-AA03-C444-B597-8D2F66E5EBBF}"/>
              </a:ext>
            </a:extLst>
          </p:cNvPr>
          <p:cNvSpPr>
            <a:spLocks noGrp="1"/>
          </p:cNvSpPr>
          <p:nvPr>
            <p:ph type="ftr" sz="quarter" idx="11"/>
          </p:nvPr>
        </p:nvSpPr>
        <p:spPr/>
        <p:txBody>
          <a:bodyPr/>
          <a:lstStyle/>
          <a:p>
            <a:r>
              <a:rPr lang="en-US" dirty="0"/>
              <a:t>University of Colorado </a:t>
            </a:r>
            <a:r>
              <a:rPr lang="en-US" b="1" dirty="0"/>
              <a:t>Boulder</a:t>
            </a:r>
            <a:r>
              <a:rPr lang="en-US" dirty="0"/>
              <a:t> | CSCI3753</a:t>
            </a:r>
          </a:p>
        </p:txBody>
      </p:sp>
      <p:sp>
        <p:nvSpPr>
          <p:cNvPr id="4" name="Slide Number Placeholder 3">
            <a:extLst>
              <a:ext uri="{FF2B5EF4-FFF2-40B4-BE49-F238E27FC236}">
                <a16:creationId xmlns:a16="http://schemas.microsoft.com/office/drawing/2014/main" id="{9D39DAF9-CAD6-3D43-8EA7-9B0E106FA0E9}"/>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31172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8B97-5291-184B-994F-D3376FE2EB1E}"/>
              </a:ext>
            </a:extLst>
          </p:cNvPr>
          <p:cNvSpPr>
            <a:spLocks noGrp="1"/>
          </p:cNvSpPr>
          <p:nvPr>
            <p:ph type="title"/>
          </p:nvPr>
        </p:nvSpPr>
        <p:spPr/>
        <p:txBody>
          <a:bodyPr/>
          <a:lstStyle/>
          <a:p>
            <a:r>
              <a:rPr lang="en-US" dirty="0"/>
              <a:t>Overview</a:t>
            </a:r>
          </a:p>
        </p:txBody>
      </p:sp>
      <p:sp>
        <p:nvSpPr>
          <p:cNvPr id="6" name="Text Placeholder 5">
            <a:extLst>
              <a:ext uri="{FF2B5EF4-FFF2-40B4-BE49-F238E27FC236}">
                <a16:creationId xmlns:a16="http://schemas.microsoft.com/office/drawing/2014/main" id="{7D139715-8825-1549-8D2A-64C685A5518F}"/>
              </a:ext>
            </a:extLst>
          </p:cNvPr>
          <p:cNvSpPr>
            <a:spLocks noGrp="1"/>
          </p:cNvSpPr>
          <p:nvPr>
            <p:ph type="body" idx="1"/>
          </p:nvPr>
        </p:nvSpPr>
        <p:spPr/>
        <p:txBody>
          <a:bodyPr>
            <a:normAutofit/>
          </a:bodyPr>
          <a:lstStyle/>
          <a:p>
            <a:r>
              <a:rPr lang="en-US" sz="2400" dirty="0"/>
              <a:t>The </a:t>
            </a:r>
            <a:r>
              <a:rPr lang="en-US" sz="2400" dirty="0">
                <a:solidFill>
                  <a:srgbClr val="BFB07D"/>
                </a:solidFill>
              </a:rPr>
              <a:t>requestors</a:t>
            </a:r>
            <a:r>
              <a:rPr lang="en-US" sz="2400" dirty="0"/>
              <a:t> (producers) will…</a:t>
            </a:r>
          </a:p>
        </p:txBody>
      </p:sp>
      <p:sp>
        <p:nvSpPr>
          <p:cNvPr id="5" name="Content Placeholder 4">
            <a:extLst>
              <a:ext uri="{FF2B5EF4-FFF2-40B4-BE49-F238E27FC236}">
                <a16:creationId xmlns:a16="http://schemas.microsoft.com/office/drawing/2014/main" id="{424BC570-CAFC-554A-8F10-B5C7C8EFB1DE}"/>
              </a:ext>
            </a:extLst>
          </p:cNvPr>
          <p:cNvSpPr>
            <a:spLocks noGrp="1"/>
          </p:cNvSpPr>
          <p:nvPr>
            <p:ph sz="half" idx="2"/>
          </p:nvPr>
        </p:nvSpPr>
        <p:spPr/>
        <p:txBody>
          <a:bodyPr>
            <a:normAutofit/>
          </a:bodyPr>
          <a:lstStyle/>
          <a:p>
            <a:pPr marL="0" indent="0">
              <a:buNone/>
            </a:pPr>
            <a:r>
              <a:rPr lang="en-US" dirty="0">
                <a:solidFill>
                  <a:srgbClr val="D2D2D2"/>
                </a:solidFill>
              </a:rPr>
              <a:t>Get the next line from a file</a:t>
            </a:r>
          </a:p>
          <a:p>
            <a:pPr marL="0" indent="0">
              <a:buNone/>
            </a:pPr>
            <a:r>
              <a:rPr lang="en-US" dirty="0">
                <a:solidFill>
                  <a:srgbClr val="D2D2D2"/>
                </a:solidFill>
              </a:rPr>
              <a:t>Parse the line for a domain name</a:t>
            </a:r>
          </a:p>
          <a:p>
            <a:pPr marL="0" indent="0">
              <a:buNone/>
            </a:pPr>
            <a:r>
              <a:rPr lang="en-US" dirty="0">
                <a:solidFill>
                  <a:srgbClr val="D2D2D2"/>
                </a:solidFill>
              </a:rPr>
              <a:t>Place each domain name onto a shared buffer</a:t>
            </a:r>
          </a:p>
          <a:p>
            <a:pPr marL="0" indent="0">
              <a:buNone/>
            </a:pPr>
            <a:r>
              <a:rPr lang="en-US" dirty="0">
                <a:solidFill>
                  <a:srgbClr val="D2D2D2"/>
                </a:solidFill>
              </a:rPr>
              <a:t>Record the processing in a file</a:t>
            </a:r>
          </a:p>
        </p:txBody>
      </p:sp>
      <p:sp>
        <p:nvSpPr>
          <p:cNvPr id="7" name="Text Placeholder 6">
            <a:extLst>
              <a:ext uri="{FF2B5EF4-FFF2-40B4-BE49-F238E27FC236}">
                <a16:creationId xmlns:a16="http://schemas.microsoft.com/office/drawing/2014/main" id="{4CE33390-097E-A846-BE6F-D4767F1D9E40}"/>
              </a:ext>
            </a:extLst>
          </p:cNvPr>
          <p:cNvSpPr>
            <a:spLocks noGrp="1"/>
          </p:cNvSpPr>
          <p:nvPr>
            <p:ph type="body" sz="quarter" idx="3"/>
          </p:nvPr>
        </p:nvSpPr>
        <p:spPr/>
        <p:txBody>
          <a:bodyPr>
            <a:normAutofit/>
          </a:bodyPr>
          <a:lstStyle/>
          <a:p>
            <a:r>
              <a:rPr lang="en-US" sz="2400" dirty="0"/>
              <a:t>The </a:t>
            </a:r>
            <a:r>
              <a:rPr lang="en-US" sz="2400" dirty="0">
                <a:solidFill>
                  <a:srgbClr val="BFB07D"/>
                </a:solidFill>
              </a:rPr>
              <a:t>resolvers </a:t>
            </a:r>
            <a:r>
              <a:rPr lang="en-US" sz="2400" dirty="0"/>
              <a:t>(consumers) will…</a:t>
            </a:r>
          </a:p>
        </p:txBody>
      </p:sp>
      <p:sp>
        <p:nvSpPr>
          <p:cNvPr id="8" name="Content Placeholder 7">
            <a:extLst>
              <a:ext uri="{FF2B5EF4-FFF2-40B4-BE49-F238E27FC236}">
                <a16:creationId xmlns:a16="http://schemas.microsoft.com/office/drawing/2014/main" id="{43D011FD-A14B-6C42-A301-8FF572568E17}"/>
              </a:ext>
            </a:extLst>
          </p:cNvPr>
          <p:cNvSpPr>
            <a:spLocks noGrp="1"/>
          </p:cNvSpPr>
          <p:nvPr>
            <p:ph sz="quarter" idx="4"/>
          </p:nvPr>
        </p:nvSpPr>
        <p:spPr/>
        <p:txBody>
          <a:bodyPr>
            <a:normAutofit/>
          </a:bodyPr>
          <a:lstStyle/>
          <a:p>
            <a:pPr marL="0" indent="0">
              <a:buNone/>
            </a:pPr>
            <a:r>
              <a:rPr lang="en-US" dirty="0">
                <a:solidFill>
                  <a:srgbClr val="D2D2D2"/>
                </a:solidFill>
              </a:rPr>
              <a:t>Get the next request (domain) from the shared buffer</a:t>
            </a:r>
          </a:p>
          <a:p>
            <a:pPr marL="0" indent="0">
              <a:buNone/>
            </a:pPr>
            <a:r>
              <a:rPr lang="en-US" dirty="0">
                <a:solidFill>
                  <a:srgbClr val="D2D2D2"/>
                </a:solidFill>
              </a:rPr>
              <a:t>Look up the IP address using the domain name</a:t>
            </a:r>
          </a:p>
          <a:p>
            <a:pPr marL="0" indent="0">
              <a:buNone/>
            </a:pPr>
            <a:r>
              <a:rPr lang="en-US" dirty="0">
                <a:solidFill>
                  <a:srgbClr val="D2D2D2"/>
                </a:solidFill>
              </a:rPr>
              <a:t>Log the information into the output file</a:t>
            </a:r>
          </a:p>
        </p:txBody>
      </p:sp>
      <p:sp>
        <p:nvSpPr>
          <p:cNvPr id="3" name="Footer Placeholder 2">
            <a:extLst>
              <a:ext uri="{FF2B5EF4-FFF2-40B4-BE49-F238E27FC236}">
                <a16:creationId xmlns:a16="http://schemas.microsoft.com/office/drawing/2014/main" id="{ADAB5586-AA03-C444-B597-8D2F66E5EBBF}"/>
              </a:ext>
            </a:extLst>
          </p:cNvPr>
          <p:cNvSpPr>
            <a:spLocks noGrp="1"/>
          </p:cNvSpPr>
          <p:nvPr>
            <p:ph type="ftr" sz="quarter" idx="11"/>
          </p:nvPr>
        </p:nvSpPr>
        <p:spPr/>
        <p:txBody>
          <a:bodyPr/>
          <a:lstStyle/>
          <a:p>
            <a:r>
              <a:rPr lang="en-US" dirty="0"/>
              <a:t>University of Colorado </a:t>
            </a:r>
            <a:r>
              <a:rPr lang="en-US" b="1" dirty="0"/>
              <a:t>Boulder</a:t>
            </a:r>
            <a:r>
              <a:rPr lang="en-US" dirty="0"/>
              <a:t> | CSCI3753</a:t>
            </a:r>
          </a:p>
        </p:txBody>
      </p:sp>
      <p:sp>
        <p:nvSpPr>
          <p:cNvPr id="4" name="Slide Number Placeholder 3">
            <a:extLst>
              <a:ext uri="{FF2B5EF4-FFF2-40B4-BE49-F238E27FC236}">
                <a16:creationId xmlns:a16="http://schemas.microsoft.com/office/drawing/2014/main" id="{9D39DAF9-CAD6-3D43-8EA7-9B0E106FA0E9}"/>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
        <p:nvSpPr>
          <p:cNvPr id="9" name="Rectangle 8">
            <a:extLst>
              <a:ext uri="{FF2B5EF4-FFF2-40B4-BE49-F238E27FC236}">
                <a16:creationId xmlns:a16="http://schemas.microsoft.com/office/drawing/2014/main" id="{540426B9-C716-6541-8D03-BF7B90A03D7E}"/>
              </a:ext>
            </a:extLst>
          </p:cNvPr>
          <p:cNvSpPr/>
          <p:nvPr/>
        </p:nvSpPr>
        <p:spPr>
          <a:xfrm>
            <a:off x="3867912" y="2550017"/>
            <a:ext cx="7425271" cy="2884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0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8B97-5291-184B-994F-D3376FE2EB1E}"/>
              </a:ext>
            </a:extLst>
          </p:cNvPr>
          <p:cNvSpPr>
            <a:spLocks noGrp="1"/>
          </p:cNvSpPr>
          <p:nvPr>
            <p:ph type="title"/>
          </p:nvPr>
        </p:nvSpPr>
        <p:spPr/>
        <p:txBody>
          <a:bodyPr/>
          <a:lstStyle/>
          <a:p>
            <a:r>
              <a:rPr lang="en-US" dirty="0"/>
              <a:t>Overview</a:t>
            </a:r>
          </a:p>
        </p:txBody>
      </p:sp>
      <p:sp>
        <p:nvSpPr>
          <p:cNvPr id="6" name="Text Placeholder 5">
            <a:extLst>
              <a:ext uri="{FF2B5EF4-FFF2-40B4-BE49-F238E27FC236}">
                <a16:creationId xmlns:a16="http://schemas.microsoft.com/office/drawing/2014/main" id="{7D139715-8825-1549-8D2A-64C685A5518F}"/>
              </a:ext>
            </a:extLst>
          </p:cNvPr>
          <p:cNvSpPr>
            <a:spLocks noGrp="1"/>
          </p:cNvSpPr>
          <p:nvPr>
            <p:ph type="body" idx="1"/>
          </p:nvPr>
        </p:nvSpPr>
        <p:spPr/>
        <p:txBody>
          <a:bodyPr>
            <a:normAutofit/>
          </a:bodyPr>
          <a:lstStyle/>
          <a:p>
            <a:r>
              <a:rPr lang="en-US" sz="2400" dirty="0"/>
              <a:t>The </a:t>
            </a:r>
            <a:r>
              <a:rPr lang="en-US" sz="2400" dirty="0">
                <a:solidFill>
                  <a:srgbClr val="BFB07D"/>
                </a:solidFill>
              </a:rPr>
              <a:t>requestors</a:t>
            </a:r>
            <a:r>
              <a:rPr lang="en-US" sz="2400" dirty="0"/>
              <a:t> (producers) will…</a:t>
            </a:r>
          </a:p>
        </p:txBody>
      </p:sp>
      <p:sp>
        <p:nvSpPr>
          <p:cNvPr id="5" name="Content Placeholder 4">
            <a:extLst>
              <a:ext uri="{FF2B5EF4-FFF2-40B4-BE49-F238E27FC236}">
                <a16:creationId xmlns:a16="http://schemas.microsoft.com/office/drawing/2014/main" id="{424BC570-CAFC-554A-8F10-B5C7C8EFB1DE}"/>
              </a:ext>
            </a:extLst>
          </p:cNvPr>
          <p:cNvSpPr>
            <a:spLocks noGrp="1"/>
          </p:cNvSpPr>
          <p:nvPr>
            <p:ph sz="half" idx="2"/>
          </p:nvPr>
        </p:nvSpPr>
        <p:spPr/>
        <p:txBody>
          <a:bodyPr>
            <a:normAutofit/>
          </a:bodyPr>
          <a:lstStyle/>
          <a:p>
            <a:pPr marL="0" indent="0">
              <a:buNone/>
            </a:pPr>
            <a:r>
              <a:rPr lang="en-US" dirty="0">
                <a:solidFill>
                  <a:srgbClr val="D2D2D2"/>
                </a:solidFill>
              </a:rPr>
              <a:t>Get the next line from a file</a:t>
            </a:r>
          </a:p>
          <a:p>
            <a:pPr marL="0" indent="0">
              <a:buNone/>
            </a:pPr>
            <a:r>
              <a:rPr lang="en-US" dirty="0">
                <a:solidFill>
                  <a:srgbClr val="D2D2D2"/>
                </a:solidFill>
              </a:rPr>
              <a:t>Parse the line for a domain name</a:t>
            </a:r>
          </a:p>
          <a:p>
            <a:pPr marL="0" indent="0">
              <a:buNone/>
            </a:pPr>
            <a:r>
              <a:rPr lang="en-US" dirty="0">
                <a:solidFill>
                  <a:srgbClr val="D2D2D2"/>
                </a:solidFill>
              </a:rPr>
              <a:t>Place each domain name onto a shared buffer</a:t>
            </a:r>
          </a:p>
          <a:p>
            <a:pPr marL="0" indent="0">
              <a:buNone/>
            </a:pPr>
            <a:r>
              <a:rPr lang="en-US" dirty="0">
                <a:solidFill>
                  <a:srgbClr val="D2D2D2"/>
                </a:solidFill>
              </a:rPr>
              <a:t>Record the processing in a file</a:t>
            </a:r>
          </a:p>
        </p:txBody>
      </p:sp>
      <p:sp>
        <p:nvSpPr>
          <p:cNvPr id="7" name="Text Placeholder 6">
            <a:extLst>
              <a:ext uri="{FF2B5EF4-FFF2-40B4-BE49-F238E27FC236}">
                <a16:creationId xmlns:a16="http://schemas.microsoft.com/office/drawing/2014/main" id="{4CE33390-097E-A846-BE6F-D4767F1D9E40}"/>
              </a:ext>
            </a:extLst>
          </p:cNvPr>
          <p:cNvSpPr>
            <a:spLocks noGrp="1"/>
          </p:cNvSpPr>
          <p:nvPr>
            <p:ph type="body" sz="quarter" idx="3"/>
          </p:nvPr>
        </p:nvSpPr>
        <p:spPr/>
        <p:txBody>
          <a:bodyPr>
            <a:normAutofit/>
          </a:bodyPr>
          <a:lstStyle/>
          <a:p>
            <a:r>
              <a:rPr lang="en-US" sz="2400" dirty="0"/>
              <a:t>The </a:t>
            </a:r>
            <a:r>
              <a:rPr lang="en-US" sz="2400" dirty="0">
                <a:solidFill>
                  <a:srgbClr val="BFB07D"/>
                </a:solidFill>
              </a:rPr>
              <a:t>resolvers </a:t>
            </a:r>
            <a:r>
              <a:rPr lang="en-US" sz="2400" dirty="0"/>
              <a:t>(consumers) will…</a:t>
            </a:r>
          </a:p>
        </p:txBody>
      </p:sp>
      <p:sp>
        <p:nvSpPr>
          <p:cNvPr id="8" name="Content Placeholder 7">
            <a:extLst>
              <a:ext uri="{FF2B5EF4-FFF2-40B4-BE49-F238E27FC236}">
                <a16:creationId xmlns:a16="http://schemas.microsoft.com/office/drawing/2014/main" id="{43D011FD-A14B-6C42-A301-8FF572568E17}"/>
              </a:ext>
            </a:extLst>
          </p:cNvPr>
          <p:cNvSpPr>
            <a:spLocks noGrp="1"/>
          </p:cNvSpPr>
          <p:nvPr>
            <p:ph sz="quarter" idx="4"/>
          </p:nvPr>
        </p:nvSpPr>
        <p:spPr/>
        <p:txBody>
          <a:bodyPr>
            <a:normAutofit/>
          </a:bodyPr>
          <a:lstStyle/>
          <a:p>
            <a:pPr marL="0" indent="0">
              <a:buNone/>
            </a:pPr>
            <a:r>
              <a:rPr lang="en-US" dirty="0">
                <a:solidFill>
                  <a:srgbClr val="D2D2D2"/>
                </a:solidFill>
              </a:rPr>
              <a:t>Get the next request (domain) from the shared buffer</a:t>
            </a:r>
          </a:p>
          <a:p>
            <a:pPr marL="0" indent="0">
              <a:buNone/>
            </a:pPr>
            <a:r>
              <a:rPr lang="en-US" dirty="0">
                <a:solidFill>
                  <a:srgbClr val="D2D2D2"/>
                </a:solidFill>
              </a:rPr>
              <a:t>Look up the IP address using the domain name</a:t>
            </a:r>
          </a:p>
          <a:p>
            <a:pPr marL="0" indent="0">
              <a:buNone/>
            </a:pPr>
            <a:r>
              <a:rPr lang="en-US" dirty="0">
                <a:solidFill>
                  <a:srgbClr val="D2D2D2"/>
                </a:solidFill>
              </a:rPr>
              <a:t>Log the information into the output file</a:t>
            </a:r>
          </a:p>
        </p:txBody>
      </p:sp>
      <p:sp>
        <p:nvSpPr>
          <p:cNvPr id="3" name="Footer Placeholder 2">
            <a:extLst>
              <a:ext uri="{FF2B5EF4-FFF2-40B4-BE49-F238E27FC236}">
                <a16:creationId xmlns:a16="http://schemas.microsoft.com/office/drawing/2014/main" id="{ADAB5586-AA03-C444-B597-8D2F66E5EBBF}"/>
              </a:ext>
            </a:extLst>
          </p:cNvPr>
          <p:cNvSpPr>
            <a:spLocks noGrp="1"/>
          </p:cNvSpPr>
          <p:nvPr>
            <p:ph type="ftr" sz="quarter" idx="11"/>
          </p:nvPr>
        </p:nvSpPr>
        <p:spPr/>
        <p:txBody>
          <a:bodyPr/>
          <a:lstStyle/>
          <a:p>
            <a:r>
              <a:rPr lang="en-US" dirty="0"/>
              <a:t>University of Colorado </a:t>
            </a:r>
            <a:r>
              <a:rPr lang="en-US" b="1" dirty="0"/>
              <a:t>Boulder</a:t>
            </a:r>
            <a:r>
              <a:rPr lang="en-US" dirty="0"/>
              <a:t> | CSCI3753</a:t>
            </a:r>
          </a:p>
        </p:txBody>
      </p:sp>
      <p:sp>
        <p:nvSpPr>
          <p:cNvPr id="4" name="Slide Number Placeholder 3">
            <a:extLst>
              <a:ext uri="{FF2B5EF4-FFF2-40B4-BE49-F238E27FC236}">
                <a16:creationId xmlns:a16="http://schemas.microsoft.com/office/drawing/2014/main" id="{9D39DAF9-CAD6-3D43-8EA7-9B0E106FA0E9}"/>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
        <p:nvSpPr>
          <p:cNvPr id="9" name="Rectangle 8">
            <a:extLst>
              <a:ext uri="{FF2B5EF4-FFF2-40B4-BE49-F238E27FC236}">
                <a16:creationId xmlns:a16="http://schemas.microsoft.com/office/drawing/2014/main" id="{67F2010D-DCF4-1F46-A06F-A8152659FA32}"/>
              </a:ext>
            </a:extLst>
          </p:cNvPr>
          <p:cNvSpPr/>
          <p:nvPr/>
        </p:nvSpPr>
        <p:spPr>
          <a:xfrm>
            <a:off x="7818463" y="2550017"/>
            <a:ext cx="3474720" cy="2884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39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8B97-5291-184B-994F-D3376FE2EB1E}"/>
              </a:ext>
            </a:extLst>
          </p:cNvPr>
          <p:cNvSpPr>
            <a:spLocks noGrp="1"/>
          </p:cNvSpPr>
          <p:nvPr>
            <p:ph type="title"/>
          </p:nvPr>
        </p:nvSpPr>
        <p:spPr/>
        <p:txBody>
          <a:bodyPr/>
          <a:lstStyle/>
          <a:p>
            <a:r>
              <a:rPr lang="en-US" dirty="0"/>
              <a:t>Overview</a:t>
            </a:r>
          </a:p>
        </p:txBody>
      </p:sp>
      <p:sp>
        <p:nvSpPr>
          <p:cNvPr id="6" name="Text Placeholder 5">
            <a:extLst>
              <a:ext uri="{FF2B5EF4-FFF2-40B4-BE49-F238E27FC236}">
                <a16:creationId xmlns:a16="http://schemas.microsoft.com/office/drawing/2014/main" id="{7D139715-8825-1549-8D2A-64C685A5518F}"/>
              </a:ext>
            </a:extLst>
          </p:cNvPr>
          <p:cNvSpPr>
            <a:spLocks noGrp="1"/>
          </p:cNvSpPr>
          <p:nvPr>
            <p:ph type="body" idx="1"/>
          </p:nvPr>
        </p:nvSpPr>
        <p:spPr/>
        <p:txBody>
          <a:bodyPr>
            <a:normAutofit/>
          </a:bodyPr>
          <a:lstStyle/>
          <a:p>
            <a:r>
              <a:rPr lang="en-US" sz="2400" dirty="0"/>
              <a:t>The </a:t>
            </a:r>
            <a:r>
              <a:rPr lang="en-US" sz="2400" dirty="0">
                <a:solidFill>
                  <a:srgbClr val="BFB07D"/>
                </a:solidFill>
              </a:rPr>
              <a:t>requestors</a:t>
            </a:r>
            <a:r>
              <a:rPr lang="en-US" sz="2400" dirty="0"/>
              <a:t> (producers) will…</a:t>
            </a:r>
          </a:p>
        </p:txBody>
      </p:sp>
      <p:sp>
        <p:nvSpPr>
          <p:cNvPr id="5" name="Content Placeholder 4">
            <a:extLst>
              <a:ext uri="{FF2B5EF4-FFF2-40B4-BE49-F238E27FC236}">
                <a16:creationId xmlns:a16="http://schemas.microsoft.com/office/drawing/2014/main" id="{424BC570-CAFC-554A-8F10-B5C7C8EFB1DE}"/>
              </a:ext>
            </a:extLst>
          </p:cNvPr>
          <p:cNvSpPr>
            <a:spLocks noGrp="1"/>
          </p:cNvSpPr>
          <p:nvPr>
            <p:ph sz="half" idx="2"/>
          </p:nvPr>
        </p:nvSpPr>
        <p:spPr/>
        <p:txBody>
          <a:bodyPr>
            <a:normAutofit/>
          </a:bodyPr>
          <a:lstStyle/>
          <a:p>
            <a:pPr marL="0" indent="0">
              <a:buNone/>
            </a:pPr>
            <a:r>
              <a:rPr lang="en-US" dirty="0">
                <a:solidFill>
                  <a:srgbClr val="D2D2D2"/>
                </a:solidFill>
              </a:rPr>
              <a:t>Get the next line from a file</a:t>
            </a:r>
          </a:p>
          <a:p>
            <a:pPr marL="0" indent="0">
              <a:buNone/>
            </a:pPr>
            <a:r>
              <a:rPr lang="en-US" dirty="0">
                <a:solidFill>
                  <a:srgbClr val="D2D2D2"/>
                </a:solidFill>
              </a:rPr>
              <a:t>Parse the line for a domain name</a:t>
            </a:r>
          </a:p>
          <a:p>
            <a:pPr marL="0" indent="0">
              <a:buNone/>
            </a:pPr>
            <a:r>
              <a:rPr lang="en-US" dirty="0">
                <a:solidFill>
                  <a:srgbClr val="D2D2D2"/>
                </a:solidFill>
              </a:rPr>
              <a:t>Place each domain name onto a shared buffer</a:t>
            </a:r>
          </a:p>
          <a:p>
            <a:pPr marL="0" indent="0">
              <a:buNone/>
            </a:pPr>
            <a:r>
              <a:rPr lang="en-US" dirty="0">
                <a:solidFill>
                  <a:srgbClr val="D2D2D2"/>
                </a:solidFill>
              </a:rPr>
              <a:t>Record the processing in a file</a:t>
            </a:r>
          </a:p>
        </p:txBody>
      </p:sp>
      <p:sp>
        <p:nvSpPr>
          <p:cNvPr id="7" name="Text Placeholder 6">
            <a:extLst>
              <a:ext uri="{FF2B5EF4-FFF2-40B4-BE49-F238E27FC236}">
                <a16:creationId xmlns:a16="http://schemas.microsoft.com/office/drawing/2014/main" id="{4CE33390-097E-A846-BE6F-D4767F1D9E40}"/>
              </a:ext>
            </a:extLst>
          </p:cNvPr>
          <p:cNvSpPr>
            <a:spLocks noGrp="1"/>
          </p:cNvSpPr>
          <p:nvPr>
            <p:ph type="body" sz="quarter" idx="3"/>
          </p:nvPr>
        </p:nvSpPr>
        <p:spPr/>
        <p:txBody>
          <a:bodyPr>
            <a:normAutofit/>
          </a:bodyPr>
          <a:lstStyle/>
          <a:p>
            <a:r>
              <a:rPr lang="en-US" sz="2400" dirty="0"/>
              <a:t>The </a:t>
            </a:r>
            <a:r>
              <a:rPr lang="en-US" sz="2400" dirty="0">
                <a:solidFill>
                  <a:srgbClr val="BFB07D"/>
                </a:solidFill>
              </a:rPr>
              <a:t>resolvers </a:t>
            </a:r>
            <a:r>
              <a:rPr lang="en-US" sz="2400" dirty="0"/>
              <a:t>(consumers) will…</a:t>
            </a:r>
          </a:p>
        </p:txBody>
      </p:sp>
      <p:sp>
        <p:nvSpPr>
          <p:cNvPr id="8" name="Content Placeholder 7">
            <a:extLst>
              <a:ext uri="{FF2B5EF4-FFF2-40B4-BE49-F238E27FC236}">
                <a16:creationId xmlns:a16="http://schemas.microsoft.com/office/drawing/2014/main" id="{43D011FD-A14B-6C42-A301-8FF572568E17}"/>
              </a:ext>
            </a:extLst>
          </p:cNvPr>
          <p:cNvSpPr>
            <a:spLocks noGrp="1"/>
          </p:cNvSpPr>
          <p:nvPr>
            <p:ph sz="quarter" idx="4"/>
          </p:nvPr>
        </p:nvSpPr>
        <p:spPr/>
        <p:txBody>
          <a:bodyPr>
            <a:normAutofit/>
          </a:bodyPr>
          <a:lstStyle/>
          <a:p>
            <a:pPr marL="0" indent="0">
              <a:buNone/>
            </a:pPr>
            <a:r>
              <a:rPr lang="en-US" dirty="0">
                <a:solidFill>
                  <a:srgbClr val="D2D2D2"/>
                </a:solidFill>
              </a:rPr>
              <a:t>Get the next request (domain) from the shared buffer</a:t>
            </a:r>
          </a:p>
          <a:p>
            <a:pPr marL="0" indent="0">
              <a:buNone/>
            </a:pPr>
            <a:r>
              <a:rPr lang="en-US" dirty="0">
                <a:solidFill>
                  <a:srgbClr val="D2D2D2"/>
                </a:solidFill>
              </a:rPr>
              <a:t>Look up the IP address using the domain name</a:t>
            </a:r>
          </a:p>
          <a:p>
            <a:pPr marL="0" indent="0">
              <a:buNone/>
            </a:pPr>
            <a:r>
              <a:rPr lang="en-US" dirty="0">
                <a:solidFill>
                  <a:srgbClr val="D2D2D2"/>
                </a:solidFill>
              </a:rPr>
              <a:t>Log the information into the output file</a:t>
            </a:r>
          </a:p>
        </p:txBody>
      </p:sp>
      <p:sp>
        <p:nvSpPr>
          <p:cNvPr id="3" name="Footer Placeholder 2">
            <a:extLst>
              <a:ext uri="{FF2B5EF4-FFF2-40B4-BE49-F238E27FC236}">
                <a16:creationId xmlns:a16="http://schemas.microsoft.com/office/drawing/2014/main" id="{ADAB5586-AA03-C444-B597-8D2F66E5EBBF}"/>
              </a:ext>
            </a:extLst>
          </p:cNvPr>
          <p:cNvSpPr>
            <a:spLocks noGrp="1"/>
          </p:cNvSpPr>
          <p:nvPr>
            <p:ph type="ftr" sz="quarter" idx="11"/>
          </p:nvPr>
        </p:nvSpPr>
        <p:spPr/>
        <p:txBody>
          <a:bodyPr/>
          <a:lstStyle/>
          <a:p>
            <a:r>
              <a:rPr lang="en-US" dirty="0"/>
              <a:t>University of Colorado </a:t>
            </a:r>
            <a:r>
              <a:rPr lang="en-US" b="1" dirty="0"/>
              <a:t>Boulder</a:t>
            </a:r>
            <a:r>
              <a:rPr lang="en-US" dirty="0"/>
              <a:t> | CSCI3753</a:t>
            </a:r>
          </a:p>
        </p:txBody>
      </p:sp>
      <p:sp>
        <p:nvSpPr>
          <p:cNvPr id="4" name="Slide Number Placeholder 3">
            <a:extLst>
              <a:ext uri="{FF2B5EF4-FFF2-40B4-BE49-F238E27FC236}">
                <a16:creationId xmlns:a16="http://schemas.microsoft.com/office/drawing/2014/main" id="{9D39DAF9-CAD6-3D43-8EA7-9B0E106FA0E9}"/>
              </a:ext>
            </a:extLst>
          </p:cNvPr>
          <p:cNvSpPr>
            <a:spLocks noGrp="1"/>
          </p:cNvSpPr>
          <p:nvPr>
            <p:ph type="sldNum" sz="quarter" idx="12"/>
          </p:nvPr>
        </p:nvSpPr>
        <p:spPr/>
        <p:txBody>
          <a:bodyPr/>
          <a:lstStyle/>
          <a:p>
            <a:fld id="{4FAB73BC-B049-4115-A692-8D63A059BFB8}" type="slidenum">
              <a:rPr lang="en-US" smtClean="0"/>
              <a:pPr/>
              <a:t>27</a:t>
            </a:fld>
            <a:endParaRPr lang="en-US" dirty="0"/>
          </a:p>
        </p:txBody>
      </p:sp>
    </p:spTree>
    <p:extLst>
      <p:ext uri="{BB962C8B-B14F-4D97-AF65-F5344CB8AC3E}">
        <p14:creationId xmlns:p14="http://schemas.microsoft.com/office/powerpoint/2010/main" val="176820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5B54F939-0B70-E34A-99FF-C5CDA6779BA0}"/>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8" name="Slide Number Placeholder 7">
            <a:extLst>
              <a:ext uri="{FF2B5EF4-FFF2-40B4-BE49-F238E27FC236}">
                <a16:creationId xmlns:a16="http://schemas.microsoft.com/office/drawing/2014/main" id="{63B4F535-90FB-2345-8C03-B038C1A465C0}"/>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
        <p:nvSpPr>
          <p:cNvPr id="9" name="Rectangle 8">
            <a:extLst>
              <a:ext uri="{FF2B5EF4-FFF2-40B4-BE49-F238E27FC236}">
                <a16:creationId xmlns:a16="http://schemas.microsoft.com/office/drawing/2014/main" id="{0114DB99-01B0-FE44-BEF6-EB5104CA862E}"/>
              </a:ext>
            </a:extLst>
          </p:cNvPr>
          <p:cNvSpPr/>
          <p:nvPr/>
        </p:nvSpPr>
        <p:spPr>
          <a:xfrm>
            <a:off x="-54298" y="-206062"/>
            <a:ext cx="12813792" cy="6434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itle 1">
            <a:extLst>
              <a:ext uri="{FF2B5EF4-FFF2-40B4-BE49-F238E27FC236}">
                <a16:creationId xmlns:a16="http://schemas.microsoft.com/office/drawing/2014/main" id="{5C9289D5-FC16-C04B-A34D-208A9C1660EC}"/>
              </a:ext>
            </a:extLst>
          </p:cNvPr>
          <p:cNvSpPr txBox="1">
            <a:spLocks/>
          </p:cNvSpPr>
          <p:nvPr/>
        </p:nvSpPr>
        <p:spPr>
          <a:xfrm>
            <a:off x="988563" y="447717"/>
            <a:ext cx="1593513" cy="1416680"/>
          </a:xfrm>
          <a:prstGeom prst="rect">
            <a:avLst/>
          </a:prstGeom>
        </p:spPr>
        <p:txBody>
          <a:bodyPr>
            <a:normAutofit/>
          </a:bodyPr>
          <a:lstStyle>
            <a:lvl1pPr algn="l" defTabSz="914400" rtl="0" eaLnBrk="1" latinLnBrk="0" hangingPunct="1">
              <a:lnSpc>
                <a:spcPct val="90000"/>
              </a:lnSpc>
              <a:spcBef>
                <a:spcPct val="0"/>
              </a:spcBef>
              <a:buNone/>
              <a:defRPr sz="3600" kern="1200" spc="-60" baseline="0">
                <a:solidFill>
                  <a:schemeClr val="bg1"/>
                </a:solidFill>
                <a:latin typeface="+mj-lt"/>
                <a:ea typeface="+mj-ea"/>
                <a:cs typeface="+mj-cs"/>
              </a:defRPr>
            </a:lvl1pPr>
          </a:lstStyle>
          <a:p>
            <a:r>
              <a:rPr lang="en-US" b="1" dirty="0"/>
              <a:t>End Goal</a:t>
            </a:r>
          </a:p>
        </p:txBody>
      </p:sp>
      <p:grpSp>
        <p:nvGrpSpPr>
          <p:cNvPr id="111" name="Group 110">
            <a:extLst>
              <a:ext uri="{FF2B5EF4-FFF2-40B4-BE49-F238E27FC236}">
                <a16:creationId xmlns:a16="http://schemas.microsoft.com/office/drawing/2014/main" id="{A0365F46-041E-2048-BAF1-B882CA020A24}"/>
              </a:ext>
            </a:extLst>
          </p:cNvPr>
          <p:cNvGrpSpPr/>
          <p:nvPr/>
        </p:nvGrpSpPr>
        <p:grpSpPr>
          <a:xfrm>
            <a:off x="5142562" y="2135393"/>
            <a:ext cx="1112759" cy="1302280"/>
            <a:chOff x="3863220" y="2231486"/>
            <a:chExt cx="1112759" cy="1302280"/>
          </a:xfrm>
        </p:grpSpPr>
        <p:sp>
          <p:nvSpPr>
            <p:cNvPr id="112" name="Document 111">
              <a:extLst>
                <a:ext uri="{FF2B5EF4-FFF2-40B4-BE49-F238E27FC236}">
                  <a16:creationId xmlns:a16="http://schemas.microsoft.com/office/drawing/2014/main" id="{C0E56874-7A47-0D46-9584-80508C35DDD1}"/>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9414C19B-0D09-7D4A-960F-31774E8DF2CF}"/>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0F14609-E95F-BC4A-BDD6-EF6E67200545}"/>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D562685-C60D-D34C-AE56-B68AE0B0066C}"/>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850C414-EAF9-A04F-A73E-2AFD55DC21E8}"/>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108A823F-8AE8-8E4E-8B84-0E1288242DDE}"/>
              </a:ext>
            </a:extLst>
          </p:cNvPr>
          <p:cNvGrpSpPr/>
          <p:nvPr/>
        </p:nvGrpSpPr>
        <p:grpSpPr>
          <a:xfrm>
            <a:off x="1496565" y="2600261"/>
            <a:ext cx="1299245" cy="1563756"/>
            <a:chOff x="769050" y="2905795"/>
            <a:chExt cx="1299245" cy="1563756"/>
          </a:xfrm>
        </p:grpSpPr>
        <p:sp>
          <p:nvSpPr>
            <p:cNvPr id="118" name="Multidocument 117">
              <a:extLst>
                <a:ext uri="{FF2B5EF4-FFF2-40B4-BE49-F238E27FC236}">
                  <a16:creationId xmlns:a16="http://schemas.microsoft.com/office/drawing/2014/main" id="{4116D58E-A247-C049-B55C-112476A463AE}"/>
                </a:ext>
              </a:extLst>
            </p:cNvPr>
            <p:cNvSpPr/>
            <p:nvPr/>
          </p:nvSpPr>
          <p:spPr>
            <a:xfrm>
              <a:off x="769050" y="2905795"/>
              <a:ext cx="1299245" cy="1563756"/>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E7C38849-2CE7-A74C-AC57-D516659E81AD}"/>
                </a:ext>
              </a:extLst>
            </p:cNvPr>
            <p:cNvCxnSpPr>
              <a:cxnSpLocks/>
            </p:cNvCxnSpPr>
            <p:nvPr/>
          </p:nvCxnSpPr>
          <p:spPr>
            <a:xfrm>
              <a:off x="934278" y="3407467"/>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D60C195-89D3-5B4C-A461-6E5240838E0F}"/>
                </a:ext>
              </a:extLst>
            </p:cNvPr>
            <p:cNvCxnSpPr>
              <a:cxnSpLocks/>
            </p:cNvCxnSpPr>
            <p:nvPr/>
          </p:nvCxnSpPr>
          <p:spPr>
            <a:xfrm>
              <a:off x="934278" y="3615956"/>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ED5B3F-54E9-C74F-95DE-2531A083EADC}"/>
                </a:ext>
              </a:extLst>
            </p:cNvPr>
            <p:cNvCxnSpPr>
              <a:cxnSpLocks/>
            </p:cNvCxnSpPr>
            <p:nvPr/>
          </p:nvCxnSpPr>
          <p:spPr>
            <a:xfrm>
              <a:off x="934278" y="382444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430D421-216B-9C4B-942A-6975BA47CF5C}"/>
                </a:ext>
              </a:extLst>
            </p:cNvPr>
            <p:cNvCxnSpPr>
              <a:cxnSpLocks/>
            </p:cNvCxnSpPr>
            <p:nvPr/>
          </p:nvCxnSpPr>
          <p:spPr>
            <a:xfrm>
              <a:off x="934278" y="4032933"/>
              <a:ext cx="80838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F3D3882-C0CD-1E41-BCAF-CFB147D1C0B2}"/>
              </a:ext>
            </a:extLst>
          </p:cNvPr>
          <p:cNvGrpSpPr/>
          <p:nvPr/>
        </p:nvGrpSpPr>
        <p:grpSpPr>
          <a:xfrm>
            <a:off x="3159799" y="1354339"/>
            <a:ext cx="1404729" cy="870322"/>
            <a:chOff x="3419060" y="3991392"/>
            <a:chExt cx="1404729" cy="870322"/>
          </a:xfrm>
        </p:grpSpPr>
        <p:sp>
          <p:nvSpPr>
            <p:cNvPr id="124" name="Direct Access Storage 123">
              <a:extLst>
                <a:ext uri="{FF2B5EF4-FFF2-40B4-BE49-F238E27FC236}">
                  <a16:creationId xmlns:a16="http://schemas.microsoft.com/office/drawing/2014/main" id="{9EF35D1E-3B73-6F4F-A3E8-A11283E5418E}"/>
                </a:ext>
              </a:extLst>
            </p:cNvPr>
            <p:cNvSpPr/>
            <p:nvPr/>
          </p:nvSpPr>
          <p:spPr>
            <a:xfrm>
              <a:off x="3419060" y="4032932"/>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DE5A67E-A7E5-044A-BBD9-17C40808ACD2}"/>
                </a:ext>
              </a:extLst>
            </p:cNvPr>
            <p:cNvSpPr txBox="1"/>
            <p:nvPr/>
          </p:nvSpPr>
          <p:spPr>
            <a:xfrm>
              <a:off x="3625873" y="3991392"/>
              <a:ext cx="343364" cy="461665"/>
            </a:xfrm>
            <a:prstGeom prst="rect">
              <a:avLst/>
            </a:prstGeom>
            <a:noFill/>
          </p:spPr>
          <p:txBody>
            <a:bodyPr wrap="none" rtlCol="0">
              <a:spAutoFit/>
            </a:bodyPr>
            <a:lstStyle/>
            <a:p>
              <a:r>
                <a:rPr lang="en-US" sz="2400" dirty="0"/>
                <a:t>P</a:t>
              </a:r>
            </a:p>
          </p:txBody>
        </p:sp>
        <p:sp>
          <p:nvSpPr>
            <p:cNvPr id="126" name="TextBox 125">
              <a:extLst>
                <a:ext uri="{FF2B5EF4-FFF2-40B4-BE49-F238E27FC236}">
                  <a16:creationId xmlns:a16="http://schemas.microsoft.com/office/drawing/2014/main" id="{9C72EF15-43F6-9142-BAAE-7B56E441C604}"/>
                </a:ext>
              </a:extLst>
            </p:cNvPr>
            <p:cNvSpPr txBox="1"/>
            <p:nvPr/>
          </p:nvSpPr>
          <p:spPr>
            <a:xfrm>
              <a:off x="3995741" y="4400049"/>
              <a:ext cx="343364" cy="461665"/>
            </a:xfrm>
            <a:prstGeom prst="rect">
              <a:avLst/>
            </a:prstGeom>
            <a:noFill/>
          </p:spPr>
          <p:txBody>
            <a:bodyPr wrap="none" rtlCol="0">
              <a:spAutoFit/>
            </a:bodyPr>
            <a:lstStyle/>
            <a:p>
              <a:r>
                <a:rPr lang="en-US" sz="2400" dirty="0"/>
                <a:t>P</a:t>
              </a:r>
            </a:p>
          </p:txBody>
        </p:sp>
        <p:sp>
          <p:nvSpPr>
            <p:cNvPr id="127" name="TextBox 126">
              <a:extLst>
                <a:ext uri="{FF2B5EF4-FFF2-40B4-BE49-F238E27FC236}">
                  <a16:creationId xmlns:a16="http://schemas.microsoft.com/office/drawing/2014/main" id="{17B8400E-5A2E-2748-A51A-783890344219}"/>
                </a:ext>
              </a:extLst>
            </p:cNvPr>
            <p:cNvSpPr txBox="1"/>
            <p:nvPr/>
          </p:nvSpPr>
          <p:spPr>
            <a:xfrm rot="3626892">
              <a:off x="3751667" y="4195721"/>
              <a:ext cx="553357" cy="461665"/>
            </a:xfrm>
            <a:prstGeom prst="rect">
              <a:avLst/>
            </a:prstGeom>
            <a:noFill/>
          </p:spPr>
          <p:txBody>
            <a:bodyPr wrap="none" rtlCol="0">
              <a:spAutoFit/>
            </a:bodyPr>
            <a:lstStyle/>
            <a:p>
              <a:r>
                <a:rPr lang="en-US" sz="2400" dirty="0"/>
                <a:t>. . .</a:t>
              </a:r>
            </a:p>
          </p:txBody>
        </p:sp>
      </p:grpSp>
      <p:grpSp>
        <p:nvGrpSpPr>
          <p:cNvPr id="128" name="Group 127">
            <a:extLst>
              <a:ext uri="{FF2B5EF4-FFF2-40B4-BE49-F238E27FC236}">
                <a16:creationId xmlns:a16="http://schemas.microsoft.com/office/drawing/2014/main" id="{8F6E6328-E0B0-5146-BD31-0782C590B0CB}"/>
              </a:ext>
            </a:extLst>
          </p:cNvPr>
          <p:cNvGrpSpPr/>
          <p:nvPr/>
        </p:nvGrpSpPr>
        <p:grpSpPr>
          <a:xfrm>
            <a:off x="6889949" y="1354339"/>
            <a:ext cx="1404729" cy="870322"/>
            <a:chOff x="6112153" y="4067219"/>
            <a:chExt cx="1404729" cy="870322"/>
          </a:xfrm>
        </p:grpSpPr>
        <p:sp>
          <p:nvSpPr>
            <p:cNvPr id="129" name="Direct Access Storage 128">
              <a:extLst>
                <a:ext uri="{FF2B5EF4-FFF2-40B4-BE49-F238E27FC236}">
                  <a16:creationId xmlns:a16="http://schemas.microsoft.com/office/drawing/2014/main" id="{C754E8CA-CEEF-F540-8F5E-2F34976807F7}"/>
                </a:ext>
              </a:extLst>
            </p:cNvPr>
            <p:cNvSpPr/>
            <p:nvPr/>
          </p:nvSpPr>
          <p:spPr>
            <a:xfrm>
              <a:off x="6112153" y="4108759"/>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0" name="TextBox 129">
              <a:extLst>
                <a:ext uri="{FF2B5EF4-FFF2-40B4-BE49-F238E27FC236}">
                  <a16:creationId xmlns:a16="http://schemas.microsoft.com/office/drawing/2014/main" id="{AA32E0AE-6BB6-C744-8682-A89C71E7432D}"/>
                </a:ext>
              </a:extLst>
            </p:cNvPr>
            <p:cNvSpPr txBox="1"/>
            <p:nvPr/>
          </p:nvSpPr>
          <p:spPr>
            <a:xfrm>
              <a:off x="6318966" y="4067219"/>
              <a:ext cx="348172" cy="461665"/>
            </a:xfrm>
            <a:prstGeom prst="rect">
              <a:avLst/>
            </a:prstGeom>
            <a:noFill/>
          </p:spPr>
          <p:txBody>
            <a:bodyPr wrap="none" rtlCol="0">
              <a:spAutoFit/>
            </a:bodyPr>
            <a:lstStyle/>
            <a:p>
              <a:r>
                <a:rPr lang="en-US" sz="2400" dirty="0"/>
                <a:t>C</a:t>
              </a:r>
            </a:p>
          </p:txBody>
        </p:sp>
        <p:sp>
          <p:nvSpPr>
            <p:cNvPr id="131" name="TextBox 130">
              <a:extLst>
                <a:ext uri="{FF2B5EF4-FFF2-40B4-BE49-F238E27FC236}">
                  <a16:creationId xmlns:a16="http://schemas.microsoft.com/office/drawing/2014/main" id="{1CD9F85B-166A-4B4E-9E0B-FA4BE6DC8C11}"/>
                </a:ext>
              </a:extLst>
            </p:cNvPr>
            <p:cNvSpPr txBox="1"/>
            <p:nvPr/>
          </p:nvSpPr>
          <p:spPr>
            <a:xfrm>
              <a:off x="6688834" y="4475876"/>
              <a:ext cx="348172" cy="461665"/>
            </a:xfrm>
            <a:prstGeom prst="rect">
              <a:avLst/>
            </a:prstGeom>
            <a:noFill/>
          </p:spPr>
          <p:txBody>
            <a:bodyPr wrap="none" rtlCol="0">
              <a:spAutoFit/>
            </a:bodyPr>
            <a:lstStyle/>
            <a:p>
              <a:r>
                <a:rPr lang="en-US" sz="2400" dirty="0"/>
                <a:t>C</a:t>
              </a:r>
            </a:p>
          </p:txBody>
        </p:sp>
        <p:sp>
          <p:nvSpPr>
            <p:cNvPr id="132" name="TextBox 131">
              <a:extLst>
                <a:ext uri="{FF2B5EF4-FFF2-40B4-BE49-F238E27FC236}">
                  <a16:creationId xmlns:a16="http://schemas.microsoft.com/office/drawing/2014/main" id="{0FE5EB65-87BC-9D4F-9D71-EBD7FC27CDAE}"/>
                </a:ext>
              </a:extLst>
            </p:cNvPr>
            <p:cNvSpPr txBox="1"/>
            <p:nvPr/>
          </p:nvSpPr>
          <p:spPr>
            <a:xfrm rot="3626892">
              <a:off x="6483232" y="4271548"/>
              <a:ext cx="476412" cy="461665"/>
            </a:xfrm>
            <a:prstGeom prst="rect">
              <a:avLst/>
            </a:prstGeom>
            <a:noFill/>
          </p:spPr>
          <p:txBody>
            <a:bodyPr wrap="none" rtlCol="0">
              <a:spAutoFit/>
            </a:bodyPr>
            <a:lstStyle/>
            <a:p>
              <a:r>
                <a:rPr lang="en-US" sz="2400" dirty="0"/>
                <a:t> . .</a:t>
              </a:r>
            </a:p>
          </p:txBody>
        </p:sp>
      </p:grpSp>
      <p:grpSp>
        <p:nvGrpSpPr>
          <p:cNvPr id="133" name="Group 132">
            <a:extLst>
              <a:ext uri="{FF2B5EF4-FFF2-40B4-BE49-F238E27FC236}">
                <a16:creationId xmlns:a16="http://schemas.microsoft.com/office/drawing/2014/main" id="{B48364E5-3501-DB4D-B1DB-9D84C54663CC}"/>
              </a:ext>
            </a:extLst>
          </p:cNvPr>
          <p:cNvGrpSpPr/>
          <p:nvPr/>
        </p:nvGrpSpPr>
        <p:grpSpPr>
          <a:xfrm>
            <a:off x="8783583" y="2601004"/>
            <a:ext cx="1112759" cy="1302280"/>
            <a:chOff x="3863220" y="2231486"/>
            <a:chExt cx="1112759" cy="1302280"/>
          </a:xfrm>
        </p:grpSpPr>
        <p:sp>
          <p:nvSpPr>
            <p:cNvPr id="134" name="Document 133">
              <a:extLst>
                <a:ext uri="{FF2B5EF4-FFF2-40B4-BE49-F238E27FC236}">
                  <a16:creationId xmlns:a16="http://schemas.microsoft.com/office/drawing/2014/main" id="{4D08E6D3-B7C4-A549-BF10-A7851F630EBF}"/>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73126C3A-33A8-CE40-8AAF-5EB4B974A694}"/>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3C2286E-189F-444F-A84F-F17299731185}"/>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C504AEC-B16A-1144-B103-840756DF945D}"/>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55AE082-8E4A-6945-B29E-AD42FEB49CCB}"/>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50FCEBC7-71FB-BC44-839D-9C081FE159DC}"/>
              </a:ext>
            </a:extLst>
          </p:cNvPr>
          <p:cNvSpPr txBox="1"/>
          <p:nvPr/>
        </p:nvSpPr>
        <p:spPr>
          <a:xfrm>
            <a:off x="999184" y="4551865"/>
            <a:ext cx="1470991" cy="1323439"/>
          </a:xfrm>
          <a:prstGeom prst="rect">
            <a:avLst/>
          </a:prstGeom>
          <a:noFill/>
        </p:spPr>
        <p:txBody>
          <a:bodyPr wrap="square" rtlCol="0">
            <a:spAutoFit/>
          </a:bodyPr>
          <a:lstStyle/>
          <a:p>
            <a:r>
              <a:rPr lang="en-US" sz="1600" dirty="0">
                <a:solidFill>
                  <a:schemeClr val="bg1"/>
                </a:solidFill>
              </a:rPr>
              <a:t>Each line is a request that must be processed individually.</a:t>
            </a:r>
          </a:p>
        </p:txBody>
      </p:sp>
      <p:sp>
        <p:nvSpPr>
          <p:cNvPr id="140" name="TextBox 139">
            <a:extLst>
              <a:ext uri="{FF2B5EF4-FFF2-40B4-BE49-F238E27FC236}">
                <a16:creationId xmlns:a16="http://schemas.microsoft.com/office/drawing/2014/main" id="{74BECA53-9259-D340-BF1F-A350331969DB}"/>
              </a:ext>
            </a:extLst>
          </p:cNvPr>
          <p:cNvSpPr txBox="1"/>
          <p:nvPr/>
        </p:nvSpPr>
        <p:spPr>
          <a:xfrm>
            <a:off x="3272652" y="5130817"/>
            <a:ext cx="1562887" cy="830997"/>
          </a:xfrm>
          <a:prstGeom prst="rect">
            <a:avLst/>
          </a:prstGeom>
          <a:noFill/>
        </p:spPr>
        <p:txBody>
          <a:bodyPr wrap="square" rtlCol="0">
            <a:spAutoFit/>
          </a:bodyPr>
          <a:lstStyle/>
          <a:p>
            <a:r>
              <a:rPr lang="en-US" sz="1600" dirty="0">
                <a:solidFill>
                  <a:schemeClr val="bg1"/>
                </a:solidFill>
              </a:rPr>
              <a:t>Record which process handled which request</a:t>
            </a:r>
          </a:p>
        </p:txBody>
      </p:sp>
      <p:sp>
        <p:nvSpPr>
          <p:cNvPr id="141" name="TextBox 140">
            <a:extLst>
              <a:ext uri="{FF2B5EF4-FFF2-40B4-BE49-F238E27FC236}">
                <a16:creationId xmlns:a16="http://schemas.microsoft.com/office/drawing/2014/main" id="{14650BC4-B517-AA4D-B12F-80D6C21DA716}"/>
              </a:ext>
            </a:extLst>
          </p:cNvPr>
          <p:cNvSpPr txBox="1"/>
          <p:nvPr/>
        </p:nvSpPr>
        <p:spPr>
          <a:xfrm>
            <a:off x="4991742" y="3545415"/>
            <a:ext cx="1470991" cy="1323439"/>
          </a:xfrm>
          <a:prstGeom prst="rect">
            <a:avLst/>
          </a:prstGeom>
          <a:noFill/>
        </p:spPr>
        <p:txBody>
          <a:bodyPr wrap="square" rtlCol="0">
            <a:spAutoFit/>
          </a:bodyPr>
          <a:lstStyle/>
          <a:p>
            <a:r>
              <a:rPr lang="en-US" sz="1600" dirty="0">
                <a:solidFill>
                  <a:schemeClr val="bg1"/>
                </a:solidFill>
              </a:rPr>
              <a:t>Store a single request in an entry of a shared buffer of given size</a:t>
            </a:r>
          </a:p>
        </p:txBody>
      </p:sp>
      <p:sp>
        <p:nvSpPr>
          <p:cNvPr id="142" name="TextBox 141">
            <a:extLst>
              <a:ext uri="{FF2B5EF4-FFF2-40B4-BE49-F238E27FC236}">
                <a16:creationId xmlns:a16="http://schemas.microsoft.com/office/drawing/2014/main" id="{4DFB005E-4C81-C647-9768-966AC454E67D}"/>
              </a:ext>
            </a:extLst>
          </p:cNvPr>
          <p:cNvSpPr txBox="1"/>
          <p:nvPr/>
        </p:nvSpPr>
        <p:spPr>
          <a:xfrm>
            <a:off x="6856817" y="2843957"/>
            <a:ext cx="1470991" cy="1323439"/>
          </a:xfrm>
          <a:prstGeom prst="rect">
            <a:avLst/>
          </a:prstGeom>
          <a:noFill/>
        </p:spPr>
        <p:txBody>
          <a:bodyPr wrap="square" rtlCol="0">
            <a:spAutoFit/>
          </a:bodyPr>
          <a:lstStyle/>
          <a:p>
            <a:r>
              <a:rPr lang="en-US" sz="1600" dirty="0">
                <a:solidFill>
                  <a:schemeClr val="bg1"/>
                </a:solidFill>
              </a:rPr>
              <a:t>Look up the required information for the request, log the results</a:t>
            </a:r>
          </a:p>
        </p:txBody>
      </p:sp>
      <p:sp>
        <p:nvSpPr>
          <p:cNvPr id="143" name="TextBox 142">
            <a:extLst>
              <a:ext uri="{FF2B5EF4-FFF2-40B4-BE49-F238E27FC236}">
                <a16:creationId xmlns:a16="http://schemas.microsoft.com/office/drawing/2014/main" id="{DBF21957-BEAF-BA4B-971B-83B3CBBBED9A}"/>
              </a:ext>
            </a:extLst>
          </p:cNvPr>
          <p:cNvSpPr txBox="1"/>
          <p:nvPr/>
        </p:nvSpPr>
        <p:spPr>
          <a:xfrm>
            <a:off x="3172666" y="241871"/>
            <a:ext cx="1470991" cy="584775"/>
          </a:xfrm>
          <a:prstGeom prst="rect">
            <a:avLst/>
          </a:prstGeom>
          <a:noFill/>
        </p:spPr>
        <p:txBody>
          <a:bodyPr wrap="square" rtlCol="0">
            <a:spAutoFit/>
          </a:bodyPr>
          <a:lstStyle/>
          <a:p>
            <a:r>
              <a:rPr lang="en-US" sz="1600" dirty="0">
                <a:solidFill>
                  <a:schemeClr val="bg1"/>
                </a:solidFill>
              </a:rPr>
              <a:t>Read data from multiple files. </a:t>
            </a:r>
          </a:p>
        </p:txBody>
      </p:sp>
      <p:sp>
        <p:nvSpPr>
          <p:cNvPr id="144" name="TextBox 143">
            <a:extLst>
              <a:ext uri="{FF2B5EF4-FFF2-40B4-BE49-F238E27FC236}">
                <a16:creationId xmlns:a16="http://schemas.microsoft.com/office/drawing/2014/main" id="{828E69F2-4BCE-3245-B993-1B9311AC6B51}"/>
              </a:ext>
            </a:extLst>
          </p:cNvPr>
          <p:cNvSpPr txBox="1"/>
          <p:nvPr/>
        </p:nvSpPr>
        <p:spPr>
          <a:xfrm>
            <a:off x="1449184" y="2834423"/>
            <a:ext cx="863698" cy="307777"/>
          </a:xfrm>
          <a:prstGeom prst="rect">
            <a:avLst/>
          </a:prstGeom>
          <a:noFill/>
        </p:spPr>
        <p:txBody>
          <a:bodyPr wrap="none" rtlCol="0">
            <a:spAutoFit/>
          </a:bodyPr>
          <a:lstStyle/>
          <a:p>
            <a:r>
              <a:rPr lang="en-US" sz="1400" dirty="0">
                <a:solidFill>
                  <a:srgbClr val="FF0000"/>
                </a:solidFill>
              </a:rPr>
              <a:t>Data files</a:t>
            </a:r>
          </a:p>
        </p:txBody>
      </p:sp>
      <p:grpSp>
        <p:nvGrpSpPr>
          <p:cNvPr id="145" name="Group 144">
            <a:extLst>
              <a:ext uri="{FF2B5EF4-FFF2-40B4-BE49-F238E27FC236}">
                <a16:creationId xmlns:a16="http://schemas.microsoft.com/office/drawing/2014/main" id="{B098442E-F7B0-C144-A74C-BC6E7A7D9F5A}"/>
              </a:ext>
            </a:extLst>
          </p:cNvPr>
          <p:cNvGrpSpPr/>
          <p:nvPr/>
        </p:nvGrpSpPr>
        <p:grpSpPr>
          <a:xfrm>
            <a:off x="3478617" y="3659979"/>
            <a:ext cx="1131858" cy="1360055"/>
            <a:chOff x="2518924" y="3586827"/>
            <a:chExt cx="1131858" cy="1360055"/>
          </a:xfrm>
        </p:grpSpPr>
        <p:sp>
          <p:nvSpPr>
            <p:cNvPr id="146" name="Document 145">
              <a:extLst>
                <a:ext uri="{FF2B5EF4-FFF2-40B4-BE49-F238E27FC236}">
                  <a16:creationId xmlns:a16="http://schemas.microsoft.com/office/drawing/2014/main" id="{BC69DB10-3B1A-354B-8605-DA5D88CCB105}"/>
                </a:ext>
              </a:extLst>
            </p:cNvPr>
            <p:cNvSpPr/>
            <p:nvPr/>
          </p:nvSpPr>
          <p:spPr>
            <a:xfrm>
              <a:off x="2538023" y="3644602"/>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49587D3D-08BF-2A44-AEDC-8B8BEDEFA0F8}"/>
                </a:ext>
              </a:extLst>
            </p:cNvPr>
            <p:cNvCxnSpPr>
              <a:cxnSpLocks/>
            </p:cNvCxnSpPr>
            <p:nvPr/>
          </p:nvCxnSpPr>
          <p:spPr>
            <a:xfrm>
              <a:off x="2690211" y="3878021"/>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E760DB4-C1DB-E24C-B525-E869E72B59D8}"/>
                </a:ext>
              </a:extLst>
            </p:cNvPr>
            <p:cNvCxnSpPr>
              <a:cxnSpLocks/>
            </p:cNvCxnSpPr>
            <p:nvPr/>
          </p:nvCxnSpPr>
          <p:spPr>
            <a:xfrm>
              <a:off x="2690211" y="4086510"/>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B675622-E739-2D47-89AB-C1BFEE50AD43}"/>
                </a:ext>
              </a:extLst>
            </p:cNvPr>
            <p:cNvCxnSpPr>
              <a:cxnSpLocks/>
            </p:cNvCxnSpPr>
            <p:nvPr/>
          </p:nvCxnSpPr>
          <p:spPr>
            <a:xfrm>
              <a:off x="2690211" y="4294999"/>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4718425-1620-9F40-8AD9-90193DD1282A}"/>
                </a:ext>
              </a:extLst>
            </p:cNvPr>
            <p:cNvCxnSpPr>
              <a:cxnSpLocks/>
            </p:cNvCxnSpPr>
            <p:nvPr/>
          </p:nvCxnSpPr>
          <p:spPr>
            <a:xfrm>
              <a:off x="2690211" y="4503487"/>
              <a:ext cx="808382"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6B75B2A3-3F5E-D048-8ED8-768230B81F32}"/>
                </a:ext>
              </a:extLst>
            </p:cNvPr>
            <p:cNvSpPr txBox="1"/>
            <p:nvPr/>
          </p:nvSpPr>
          <p:spPr>
            <a:xfrm>
              <a:off x="2518924" y="3586827"/>
              <a:ext cx="1080809" cy="338554"/>
            </a:xfrm>
            <a:prstGeom prst="rect">
              <a:avLst/>
            </a:prstGeom>
            <a:noFill/>
          </p:spPr>
          <p:txBody>
            <a:bodyPr wrap="none" rtlCol="0">
              <a:spAutoFit/>
            </a:bodyPr>
            <a:lstStyle/>
            <a:p>
              <a:r>
                <a:rPr lang="en-US" sz="1600" dirty="0">
                  <a:solidFill>
                    <a:srgbClr val="FF0000"/>
                  </a:solidFill>
                </a:rPr>
                <a:t>Parsing log</a:t>
              </a:r>
            </a:p>
          </p:txBody>
        </p:sp>
      </p:grpSp>
      <p:sp>
        <p:nvSpPr>
          <p:cNvPr id="152" name="TextBox 151">
            <a:extLst>
              <a:ext uri="{FF2B5EF4-FFF2-40B4-BE49-F238E27FC236}">
                <a16:creationId xmlns:a16="http://schemas.microsoft.com/office/drawing/2014/main" id="{1426A32E-AB20-D04E-9A50-F828B7C75FCF}"/>
              </a:ext>
            </a:extLst>
          </p:cNvPr>
          <p:cNvSpPr txBox="1"/>
          <p:nvPr/>
        </p:nvSpPr>
        <p:spPr>
          <a:xfrm>
            <a:off x="8806812" y="2546695"/>
            <a:ext cx="1158394" cy="584775"/>
          </a:xfrm>
          <a:prstGeom prst="rect">
            <a:avLst/>
          </a:prstGeom>
          <a:noFill/>
        </p:spPr>
        <p:txBody>
          <a:bodyPr wrap="none" rtlCol="0">
            <a:spAutoFit/>
          </a:bodyPr>
          <a:lstStyle/>
          <a:p>
            <a:r>
              <a:rPr lang="en-US" sz="1600" dirty="0">
                <a:solidFill>
                  <a:srgbClr val="FF0000"/>
                </a:solidFill>
              </a:rPr>
              <a:t>Conversion </a:t>
            </a:r>
          </a:p>
          <a:p>
            <a:r>
              <a:rPr lang="en-US" sz="1600" dirty="0">
                <a:solidFill>
                  <a:srgbClr val="FF0000"/>
                </a:solidFill>
              </a:rPr>
              <a:t>log</a:t>
            </a:r>
          </a:p>
        </p:txBody>
      </p:sp>
      <p:sp>
        <p:nvSpPr>
          <p:cNvPr id="153" name="TextBox 152">
            <a:extLst>
              <a:ext uri="{FF2B5EF4-FFF2-40B4-BE49-F238E27FC236}">
                <a16:creationId xmlns:a16="http://schemas.microsoft.com/office/drawing/2014/main" id="{E540AEC7-FA81-9645-8F8F-CA936E133037}"/>
              </a:ext>
            </a:extLst>
          </p:cNvPr>
          <p:cNvSpPr txBox="1"/>
          <p:nvPr/>
        </p:nvSpPr>
        <p:spPr>
          <a:xfrm>
            <a:off x="4966112" y="1663565"/>
            <a:ext cx="1465658" cy="369332"/>
          </a:xfrm>
          <a:prstGeom prst="rect">
            <a:avLst/>
          </a:prstGeom>
          <a:noFill/>
        </p:spPr>
        <p:txBody>
          <a:bodyPr wrap="none" rtlCol="0">
            <a:spAutoFit/>
          </a:bodyPr>
          <a:lstStyle/>
          <a:p>
            <a:r>
              <a:rPr lang="en-US" dirty="0">
                <a:solidFill>
                  <a:srgbClr val="FF0000"/>
                </a:solidFill>
              </a:rPr>
              <a:t>Shared Buffer</a:t>
            </a:r>
          </a:p>
        </p:txBody>
      </p:sp>
      <p:sp>
        <p:nvSpPr>
          <p:cNvPr id="154" name="TextBox 153">
            <a:extLst>
              <a:ext uri="{FF2B5EF4-FFF2-40B4-BE49-F238E27FC236}">
                <a16:creationId xmlns:a16="http://schemas.microsoft.com/office/drawing/2014/main" id="{C03F7CFF-DC78-0E4D-A8B1-5A5E626AAD03}"/>
              </a:ext>
            </a:extLst>
          </p:cNvPr>
          <p:cNvSpPr txBox="1"/>
          <p:nvPr/>
        </p:nvSpPr>
        <p:spPr>
          <a:xfrm>
            <a:off x="3271489" y="792984"/>
            <a:ext cx="1181349" cy="584775"/>
          </a:xfrm>
          <a:prstGeom prst="rect">
            <a:avLst/>
          </a:prstGeom>
          <a:noFill/>
        </p:spPr>
        <p:txBody>
          <a:bodyPr wrap="none" rtlCol="0">
            <a:spAutoFit/>
          </a:bodyPr>
          <a:lstStyle/>
          <a:p>
            <a:pPr algn="ctr"/>
            <a:r>
              <a:rPr lang="en-US" sz="1600" dirty="0">
                <a:solidFill>
                  <a:srgbClr val="FF0000"/>
                </a:solidFill>
              </a:rPr>
              <a:t>Requester</a:t>
            </a:r>
          </a:p>
          <a:p>
            <a:pPr algn="ctr"/>
            <a:r>
              <a:rPr lang="en-US" sz="1600" dirty="0">
                <a:solidFill>
                  <a:srgbClr val="FF0000"/>
                </a:solidFill>
              </a:rPr>
              <a:t>Thread Pool</a:t>
            </a:r>
          </a:p>
        </p:txBody>
      </p:sp>
      <p:sp>
        <p:nvSpPr>
          <p:cNvPr id="155" name="TextBox 154">
            <a:extLst>
              <a:ext uri="{FF2B5EF4-FFF2-40B4-BE49-F238E27FC236}">
                <a16:creationId xmlns:a16="http://schemas.microsoft.com/office/drawing/2014/main" id="{D13A4939-5D0C-3245-BC37-E9FD9FFD2650}"/>
              </a:ext>
            </a:extLst>
          </p:cNvPr>
          <p:cNvSpPr txBox="1"/>
          <p:nvPr/>
        </p:nvSpPr>
        <p:spPr>
          <a:xfrm>
            <a:off x="7001639" y="2249244"/>
            <a:ext cx="1181349" cy="584775"/>
          </a:xfrm>
          <a:prstGeom prst="rect">
            <a:avLst/>
          </a:prstGeom>
          <a:noFill/>
        </p:spPr>
        <p:txBody>
          <a:bodyPr wrap="none" rtlCol="0">
            <a:spAutoFit/>
          </a:bodyPr>
          <a:lstStyle/>
          <a:p>
            <a:pPr algn="ctr"/>
            <a:r>
              <a:rPr lang="en-US" sz="1600" dirty="0">
                <a:solidFill>
                  <a:srgbClr val="FF0000"/>
                </a:solidFill>
              </a:rPr>
              <a:t>Resolver</a:t>
            </a:r>
          </a:p>
          <a:p>
            <a:pPr algn="ctr"/>
            <a:r>
              <a:rPr lang="en-US" sz="1600" dirty="0">
                <a:solidFill>
                  <a:srgbClr val="FF0000"/>
                </a:solidFill>
              </a:rPr>
              <a:t>Thread Pool</a:t>
            </a:r>
          </a:p>
        </p:txBody>
      </p:sp>
      <p:cxnSp>
        <p:nvCxnSpPr>
          <p:cNvPr id="156" name="Straight Arrow Connector 155">
            <a:extLst>
              <a:ext uri="{FF2B5EF4-FFF2-40B4-BE49-F238E27FC236}">
                <a16:creationId xmlns:a16="http://schemas.microsoft.com/office/drawing/2014/main" id="{3CAD286E-60B9-0A4E-BA36-F93E73EDEA02}"/>
              </a:ext>
            </a:extLst>
          </p:cNvPr>
          <p:cNvCxnSpPr>
            <a:stCxn id="118" idx="0"/>
            <a:endCxn id="124" idx="1"/>
          </p:cNvCxnSpPr>
          <p:nvPr/>
        </p:nvCxnSpPr>
        <p:spPr>
          <a:xfrm flipV="1">
            <a:off x="2235571" y="1797018"/>
            <a:ext cx="924228" cy="803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EE283D71-6BBF-7D42-972C-3A7025062934}"/>
              </a:ext>
            </a:extLst>
          </p:cNvPr>
          <p:cNvCxnSpPr>
            <a:cxnSpLocks/>
          </p:cNvCxnSpPr>
          <p:nvPr/>
        </p:nvCxnSpPr>
        <p:spPr>
          <a:xfrm>
            <a:off x="3497716" y="1780182"/>
            <a:ext cx="331226" cy="177023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1EAD14CB-16F0-F940-AF94-5821755AB65C}"/>
              </a:ext>
            </a:extLst>
          </p:cNvPr>
          <p:cNvCxnSpPr>
            <a:cxnSpLocks/>
          </p:cNvCxnSpPr>
          <p:nvPr/>
        </p:nvCxnSpPr>
        <p:spPr>
          <a:xfrm>
            <a:off x="3888667" y="2144035"/>
            <a:ext cx="37191" cy="139312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9B9E179-C889-214A-85F5-CA1708358870}"/>
              </a:ext>
            </a:extLst>
          </p:cNvPr>
          <p:cNvCxnSpPr>
            <a:cxnSpLocks/>
            <a:stCxn id="127" idx="1"/>
          </p:cNvCxnSpPr>
          <p:nvPr/>
        </p:nvCxnSpPr>
        <p:spPr>
          <a:xfrm>
            <a:off x="3632623" y="1548815"/>
            <a:ext cx="1359119" cy="819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52F0A49C-28B1-814F-BAF9-5A8B066ED1F6}"/>
              </a:ext>
            </a:extLst>
          </p:cNvPr>
          <p:cNvCxnSpPr>
            <a:cxnSpLocks/>
          </p:cNvCxnSpPr>
          <p:nvPr/>
        </p:nvCxnSpPr>
        <p:spPr>
          <a:xfrm>
            <a:off x="3940900" y="2073122"/>
            <a:ext cx="1091296" cy="441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F0C1675-A356-4D47-83A7-FACD4612AAE1}"/>
              </a:ext>
            </a:extLst>
          </p:cNvPr>
          <p:cNvCxnSpPr>
            <a:cxnSpLocks/>
            <a:endCxn id="130" idx="1"/>
          </p:cNvCxnSpPr>
          <p:nvPr/>
        </p:nvCxnSpPr>
        <p:spPr>
          <a:xfrm flipV="1">
            <a:off x="6334500" y="1585172"/>
            <a:ext cx="762262" cy="781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53BAD82-CBA5-7041-BE9F-D868932CB42C}"/>
              </a:ext>
            </a:extLst>
          </p:cNvPr>
          <p:cNvCxnSpPr>
            <a:cxnSpLocks/>
          </p:cNvCxnSpPr>
          <p:nvPr/>
        </p:nvCxnSpPr>
        <p:spPr>
          <a:xfrm flipV="1">
            <a:off x="6352598" y="2091942"/>
            <a:ext cx="1186045" cy="4340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B7609FC1-437C-9A4E-ACA3-FDAC4328E4F3}"/>
              </a:ext>
            </a:extLst>
          </p:cNvPr>
          <p:cNvCxnSpPr>
            <a:cxnSpLocks/>
          </p:cNvCxnSpPr>
          <p:nvPr/>
        </p:nvCxnSpPr>
        <p:spPr>
          <a:xfrm>
            <a:off x="7472910" y="1550336"/>
            <a:ext cx="1359119" cy="819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E6114142-5BF6-114E-97E2-FEA48FFCB08D}"/>
              </a:ext>
            </a:extLst>
          </p:cNvPr>
          <p:cNvCxnSpPr>
            <a:cxnSpLocks/>
          </p:cNvCxnSpPr>
          <p:nvPr/>
        </p:nvCxnSpPr>
        <p:spPr>
          <a:xfrm>
            <a:off x="7781187" y="2074643"/>
            <a:ext cx="1014282" cy="393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5" name="Terminator 164">
            <a:extLst>
              <a:ext uri="{FF2B5EF4-FFF2-40B4-BE49-F238E27FC236}">
                <a16:creationId xmlns:a16="http://schemas.microsoft.com/office/drawing/2014/main" id="{C1F23B12-EB7C-FD4E-BC18-9F190A590E28}"/>
              </a:ext>
            </a:extLst>
          </p:cNvPr>
          <p:cNvSpPr/>
          <p:nvPr/>
        </p:nvSpPr>
        <p:spPr>
          <a:xfrm>
            <a:off x="8016618" y="168767"/>
            <a:ext cx="1879723" cy="556255"/>
          </a:xfrm>
          <a:prstGeom prst="flowChartTerminator">
            <a:avLst/>
          </a:prstGeom>
          <a:solidFill>
            <a:srgbClr val="508EB9"/>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6" name="TextBox 165">
            <a:extLst>
              <a:ext uri="{FF2B5EF4-FFF2-40B4-BE49-F238E27FC236}">
                <a16:creationId xmlns:a16="http://schemas.microsoft.com/office/drawing/2014/main" id="{010C877B-7CF4-8042-8C36-05CE7895C36B}"/>
              </a:ext>
            </a:extLst>
          </p:cNvPr>
          <p:cNvSpPr txBox="1"/>
          <p:nvPr/>
        </p:nvSpPr>
        <p:spPr>
          <a:xfrm>
            <a:off x="8141348" y="713617"/>
            <a:ext cx="1569019" cy="646331"/>
          </a:xfrm>
          <a:prstGeom prst="rect">
            <a:avLst/>
          </a:prstGeom>
          <a:noFill/>
        </p:spPr>
        <p:txBody>
          <a:bodyPr wrap="none" rtlCol="0">
            <a:spAutoFit/>
          </a:bodyPr>
          <a:lstStyle/>
          <a:p>
            <a:r>
              <a:rPr lang="en-US" dirty="0" err="1">
                <a:solidFill>
                  <a:srgbClr val="FF0000"/>
                </a:solidFill>
              </a:rPr>
              <a:t>stdout</a:t>
            </a:r>
            <a:endParaRPr lang="en-US" dirty="0">
              <a:solidFill>
                <a:srgbClr val="FF0000"/>
              </a:solidFill>
            </a:endParaRPr>
          </a:p>
          <a:p>
            <a:r>
              <a:rPr lang="en-US" dirty="0" err="1">
                <a:solidFill>
                  <a:srgbClr val="FF0000"/>
                </a:solidFill>
              </a:rPr>
              <a:t>gettimeofday</a:t>
            </a:r>
            <a:r>
              <a:rPr lang="en-US" dirty="0">
                <a:solidFill>
                  <a:srgbClr val="FF0000"/>
                </a:solidFill>
              </a:rPr>
              <a:t>()</a:t>
            </a:r>
          </a:p>
        </p:txBody>
      </p:sp>
      <p:sp>
        <p:nvSpPr>
          <p:cNvPr id="167" name="Rectangle 166">
            <a:extLst>
              <a:ext uri="{FF2B5EF4-FFF2-40B4-BE49-F238E27FC236}">
                <a16:creationId xmlns:a16="http://schemas.microsoft.com/office/drawing/2014/main" id="{C036B440-B9C2-554C-9523-00FB171FAF1E}"/>
              </a:ext>
            </a:extLst>
          </p:cNvPr>
          <p:cNvSpPr/>
          <p:nvPr/>
        </p:nvSpPr>
        <p:spPr>
          <a:xfrm>
            <a:off x="3440312" y="3621754"/>
            <a:ext cx="1243101" cy="1456056"/>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E966768E-924F-264A-96E0-BA33DE16DCF7}"/>
              </a:ext>
            </a:extLst>
          </p:cNvPr>
          <p:cNvSpPr/>
          <p:nvPr/>
        </p:nvSpPr>
        <p:spPr>
          <a:xfrm>
            <a:off x="5077168" y="2051372"/>
            <a:ext cx="1243101" cy="1441035"/>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4E46AAED-910B-394D-9EE9-38781ACC768D}"/>
              </a:ext>
            </a:extLst>
          </p:cNvPr>
          <p:cNvSpPr/>
          <p:nvPr/>
        </p:nvSpPr>
        <p:spPr>
          <a:xfrm>
            <a:off x="8721892" y="2514179"/>
            <a:ext cx="1243101" cy="1456056"/>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DA549C2C-936E-B84C-80C4-98A05CA43DB1}"/>
              </a:ext>
            </a:extLst>
          </p:cNvPr>
          <p:cNvSpPr txBox="1"/>
          <p:nvPr/>
        </p:nvSpPr>
        <p:spPr>
          <a:xfrm>
            <a:off x="9339962" y="4999142"/>
            <a:ext cx="2213113" cy="954107"/>
          </a:xfrm>
          <a:prstGeom prst="rect">
            <a:avLst/>
          </a:prstGeom>
          <a:noFill/>
          <a:ln w="28575">
            <a:solidFill>
              <a:srgbClr val="FF9300"/>
            </a:solidFill>
            <a:prstDash val="dash"/>
          </a:ln>
        </p:spPr>
        <p:txBody>
          <a:bodyPr wrap="square" rtlCol="0">
            <a:spAutoFit/>
          </a:bodyPr>
          <a:lstStyle/>
          <a:p>
            <a:r>
              <a:rPr lang="en-US" sz="1400" dirty="0">
                <a:solidFill>
                  <a:schemeClr val="bg1"/>
                </a:solidFill>
              </a:rPr>
              <a:t>Each dotted line is around a shared resource that must be protected from race conditions.</a:t>
            </a:r>
          </a:p>
        </p:txBody>
      </p:sp>
      <p:sp>
        <p:nvSpPr>
          <p:cNvPr id="171" name="Rectangle 170">
            <a:extLst>
              <a:ext uri="{FF2B5EF4-FFF2-40B4-BE49-F238E27FC236}">
                <a16:creationId xmlns:a16="http://schemas.microsoft.com/office/drawing/2014/main" id="{AE82732D-B811-D948-A18E-11C27EF3EBEC}"/>
              </a:ext>
            </a:extLst>
          </p:cNvPr>
          <p:cNvSpPr/>
          <p:nvPr/>
        </p:nvSpPr>
        <p:spPr>
          <a:xfrm>
            <a:off x="8096239" y="277617"/>
            <a:ext cx="1659237" cy="338554"/>
          </a:xfrm>
          <a:prstGeom prst="rect">
            <a:avLst/>
          </a:prstGeom>
        </p:spPr>
        <p:txBody>
          <a:bodyPr wrap="none">
            <a:spAutoFit/>
          </a:bodyPr>
          <a:lstStyle/>
          <a:p>
            <a:r>
              <a:rPr lang="en-US" sz="1600" dirty="0">
                <a:solidFill>
                  <a:srgbClr val="24292E"/>
                </a:solidFill>
                <a:latin typeface="-apple-system"/>
              </a:rPr>
              <a:t>Total runtime is …</a:t>
            </a:r>
            <a:endParaRPr lang="en-US" sz="1600" dirty="0"/>
          </a:p>
        </p:txBody>
      </p:sp>
      <p:sp>
        <p:nvSpPr>
          <p:cNvPr id="172" name="Rectangle 171">
            <a:extLst>
              <a:ext uri="{FF2B5EF4-FFF2-40B4-BE49-F238E27FC236}">
                <a16:creationId xmlns:a16="http://schemas.microsoft.com/office/drawing/2014/main" id="{808BCE81-31E8-9640-9299-B6CB465511F5}"/>
              </a:ext>
            </a:extLst>
          </p:cNvPr>
          <p:cNvSpPr/>
          <p:nvPr/>
        </p:nvSpPr>
        <p:spPr>
          <a:xfrm>
            <a:off x="1469025" y="3059033"/>
            <a:ext cx="1208792" cy="738664"/>
          </a:xfrm>
          <a:prstGeom prst="rect">
            <a:avLst/>
          </a:prstGeom>
        </p:spPr>
        <p:txBody>
          <a:bodyPr wrap="none">
            <a:spAutoFit/>
          </a:bodyPr>
          <a:lstStyle/>
          <a:p>
            <a:r>
              <a:rPr lang="en-US" sz="1400" dirty="0" err="1">
                <a:solidFill>
                  <a:schemeClr val="bg1"/>
                </a:solidFill>
              </a:rPr>
              <a:t>facebook.com</a:t>
            </a:r>
            <a:endParaRPr lang="en-US" sz="1400" dirty="0">
              <a:solidFill>
                <a:schemeClr val="bg1"/>
              </a:solidFill>
            </a:endParaRPr>
          </a:p>
          <a:p>
            <a:r>
              <a:rPr lang="en-US" sz="1400" dirty="0" err="1">
                <a:solidFill>
                  <a:schemeClr val="bg1"/>
                </a:solidFill>
              </a:rPr>
              <a:t>youtube.com</a:t>
            </a:r>
            <a:endParaRPr lang="en-US" sz="1400" dirty="0">
              <a:solidFill>
                <a:schemeClr val="bg1"/>
              </a:solidFill>
            </a:endParaRPr>
          </a:p>
          <a:p>
            <a:r>
              <a:rPr lang="en-US" sz="1400" dirty="0" err="1">
                <a:solidFill>
                  <a:schemeClr val="bg1"/>
                </a:solidFill>
              </a:rPr>
              <a:t>yahoo.com</a:t>
            </a:r>
            <a:endParaRPr lang="en-US" sz="1400" dirty="0">
              <a:solidFill>
                <a:schemeClr val="bg1"/>
              </a:solidFill>
            </a:endParaRPr>
          </a:p>
        </p:txBody>
      </p:sp>
      <p:sp>
        <p:nvSpPr>
          <p:cNvPr id="173" name="TextBox 172">
            <a:extLst>
              <a:ext uri="{FF2B5EF4-FFF2-40B4-BE49-F238E27FC236}">
                <a16:creationId xmlns:a16="http://schemas.microsoft.com/office/drawing/2014/main" id="{149948EE-6DDE-6A45-AF40-43126114D7DF}"/>
              </a:ext>
            </a:extLst>
          </p:cNvPr>
          <p:cNvSpPr txBox="1"/>
          <p:nvPr/>
        </p:nvSpPr>
        <p:spPr>
          <a:xfrm>
            <a:off x="8692509" y="3994131"/>
            <a:ext cx="1327928" cy="338554"/>
          </a:xfrm>
          <a:prstGeom prst="rect">
            <a:avLst/>
          </a:prstGeom>
          <a:noFill/>
        </p:spPr>
        <p:txBody>
          <a:bodyPr wrap="none" rtlCol="0">
            <a:spAutoFit/>
          </a:bodyPr>
          <a:lstStyle/>
          <a:p>
            <a:r>
              <a:rPr lang="en-US" sz="1600" b="1" dirty="0">
                <a:solidFill>
                  <a:srgbClr val="0070C0"/>
                </a:solidFill>
              </a:rPr>
              <a:t>results-</a:t>
            </a:r>
            <a:r>
              <a:rPr lang="en-US" sz="1600" b="1" dirty="0" err="1">
                <a:solidFill>
                  <a:srgbClr val="0070C0"/>
                </a:solidFill>
              </a:rPr>
              <a:t>ref.txt</a:t>
            </a:r>
            <a:endParaRPr lang="en-US" sz="1600" b="1" dirty="0">
              <a:solidFill>
                <a:srgbClr val="0070C0"/>
              </a:solidFill>
            </a:endParaRPr>
          </a:p>
        </p:txBody>
      </p:sp>
      <p:sp>
        <p:nvSpPr>
          <p:cNvPr id="174" name="TextBox 173">
            <a:extLst>
              <a:ext uri="{FF2B5EF4-FFF2-40B4-BE49-F238E27FC236}">
                <a16:creationId xmlns:a16="http://schemas.microsoft.com/office/drawing/2014/main" id="{34AB4755-E26A-144E-BCA3-AD1FB6C273BB}"/>
              </a:ext>
            </a:extLst>
          </p:cNvPr>
          <p:cNvSpPr txBox="1"/>
          <p:nvPr/>
        </p:nvSpPr>
        <p:spPr>
          <a:xfrm>
            <a:off x="1353707" y="4219350"/>
            <a:ext cx="1593513" cy="338554"/>
          </a:xfrm>
          <a:prstGeom prst="rect">
            <a:avLst/>
          </a:prstGeom>
          <a:noFill/>
        </p:spPr>
        <p:txBody>
          <a:bodyPr wrap="none" rtlCol="0">
            <a:spAutoFit/>
          </a:bodyPr>
          <a:lstStyle/>
          <a:p>
            <a:r>
              <a:rPr lang="en-US" sz="1600" b="1" dirty="0">
                <a:solidFill>
                  <a:srgbClr val="0070C0"/>
                </a:solidFill>
              </a:rPr>
              <a:t>input/name*.txt</a:t>
            </a:r>
          </a:p>
        </p:txBody>
      </p:sp>
      <p:sp>
        <p:nvSpPr>
          <p:cNvPr id="175" name="TextBox 174">
            <a:extLst>
              <a:ext uri="{FF2B5EF4-FFF2-40B4-BE49-F238E27FC236}">
                <a16:creationId xmlns:a16="http://schemas.microsoft.com/office/drawing/2014/main" id="{3FD00FFD-D224-A941-B387-7C571E4FE1ED}"/>
              </a:ext>
            </a:extLst>
          </p:cNvPr>
          <p:cNvSpPr txBox="1"/>
          <p:nvPr/>
        </p:nvSpPr>
        <p:spPr>
          <a:xfrm>
            <a:off x="7232309" y="4162491"/>
            <a:ext cx="630301" cy="584775"/>
          </a:xfrm>
          <a:prstGeom prst="rect">
            <a:avLst/>
          </a:prstGeom>
          <a:noFill/>
        </p:spPr>
        <p:txBody>
          <a:bodyPr wrap="none" rtlCol="0">
            <a:spAutoFit/>
          </a:bodyPr>
          <a:lstStyle/>
          <a:p>
            <a:r>
              <a:rPr lang="en-US" sz="1600" b="1" dirty="0" err="1">
                <a:solidFill>
                  <a:srgbClr val="0070C0"/>
                </a:solidFill>
              </a:rPr>
              <a:t>util.c</a:t>
            </a:r>
            <a:endParaRPr lang="en-US" sz="1600" b="1" dirty="0">
              <a:solidFill>
                <a:srgbClr val="0070C0"/>
              </a:solidFill>
            </a:endParaRPr>
          </a:p>
          <a:p>
            <a:r>
              <a:rPr lang="en-US" sz="1600" b="1" dirty="0" err="1">
                <a:solidFill>
                  <a:srgbClr val="0070C0"/>
                </a:solidFill>
              </a:rPr>
              <a:t>util.h</a:t>
            </a:r>
            <a:endParaRPr lang="en-US" sz="1600" b="1" dirty="0">
              <a:solidFill>
                <a:srgbClr val="0070C0"/>
              </a:solidFill>
            </a:endParaRPr>
          </a:p>
        </p:txBody>
      </p:sp>
    </p:spTree>
    <p:extLst>
      <p:ext uri="{BB962C8B-B14F-4D97-AF65-F5344CB8AC3E}">
        <p14:creationId xmlns:p14="http://schemas.microsoft.com/office/powerpoint/2010/main" val="20381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animBg="1"/>
      <p:bldP spid="169" grpId="0" animBg="1"/>
      <p:bldP spid="170" grpId="0" animBg="1"/>
      <p:bldP spid="173" grpId="0"/>
      <p:bldP spid="174" grpId="0"/>
      <p:bldP spid="17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6CB9BE-9B5A-0544-B447-0216AFE77D4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EF915C87-0E75-9849-8A25-D8D8973AA09B}"/>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4" name="Title 3">
            <a:extLst>
              <a:ext uri="{FF2B5EF4-FFF2-40B4-BE49-F238E27FC236}">
                <a16:creationId xmlns:a16="http://schemas.microsoft.com/office/drawing/2014/main" id="{CDD9FE88-B796-D949-A4CD-272615E210BF}"/>
              </a:ext>
            </a:extLst>
          </p:cNvPr>
          <p:cNvSpPr>
            <a:spLocks noGrp="1"/>
          </p:cNvSpPr>
          <p:nvPr>
            <p:ph type="title"/>
          </p:nvPr>
        </p:nvSpPr>
        <p:spPr>
          <a:noFill/>
        </p:spPr>
        <p:txBody>
          <a:bodyPr>
            <a:normAutofit/>
          </a:bodyPr>
          <a:lstStyle/>
          <a:p>
            <a:r>
              <a:rPr lang="en-US" dirty="0">
                <a:solidFill>
                  <a:schemeClr val="tx1"/>
                </a:solidFill>
              </a:rPr>
              <a:t>Program Inputs (Arguments)</a:t>
            </a:r>
          </a:p>
        </p:txBody>
      </p:sp>
      <p:sp>
        <p:nvSpPr>
          <p:cNvPr id="5" name="Content Placeholder 4">
            <a:extLst>
              <a:ext uri="{FF2B5EF4-FFF2-40B4-BE49-F238E27FC236}">
                <a16:creationId xmlns:a16="http://schemas.microsoft.com/office/drawing/2014/main" id="{DFE16153-3A42-234B-A1AD-F00CCF51BDCF}"/>
              </a:ext>
            </a:extLst>
          </p:cNvPr>
          <p:cNvSpPr>
            <a:spLocks noGrp="1"/>
          </p:cNvSpPr>
          <p:nvPr>
            <p:ph sz="quarter" idx="13"/>
          </p:nvPr>
        </p:nvSpPr>
        <p:spPr>
          <a:xfrm>
            <a:off x="600075" y="651119"/>
            <a:ext cx="10991850" cy="365125"/>
          </a:xfrm>
        </p:spPr>
        <p:txBody>
          <a:bodyPr>
            <a:normAutofit lnSpcReduction="10000"/>
          </a:bodyPr>
          <a:lstStyle/>
          <a:p>
            <a:pPr marL="0" indent="0">
              <a:buNone/>
            </a:pPr>
            <a:r>
              <a:rPr lang="en-US" dirty="0">
                <a:solidFill>
                  <a:srgbClr val="D2D2D2"/>
                </a:solidFill>
                <a:latin typeface="Courier" pitchFamily="2" charset="0"/>
              </a:rPr>
              <a:t>./multi-lookup 10 5 </a:t>
            </a:r>
            <a:r>
              <a:rPr lang="en-US" dirty="0" err="1">
                <a:solidFill>
                  <a:srgbClr val="D2D2D2"/>
                </a:solidFill>
                <a:latin typeface="Courier" pitchFamily="2" charset="0"/>
              </a:rPr>
              <a:t>requester_log.txt</a:t>
            </a:r>
            <a:r>
              <a:rPr lang="en-US" dirty="0">
                <a:solidFill>
                  <a:srgbClr val="D2D2D2"/>
                </a:solidFill>
                <a:latin typeface="Courier" pitchFamily="2" charset="0"/>
              </a:rPr>
              <a:t> </a:t>
            </a:r>
            <a:r>
              <a:rPr lang="en-US" dirty="0" err="1">
                <a:solidFill>
                  <a:srgbClr val="D2D2D2"/>
                </a:solidFill>
                <a:latin typeface="Courier" pitchFamily="2" charset="0"/>
              </a:rPr>
              <a:t>results.txt</a:t>
            </a:r>
            <a:r>
              <a:rPr lang="en-US" dirty="0">
                <a:solidFill>
                  <a:srgbClr val="D2D2D2"/>
                </a:solidFill>
                <a:latin typeface="Courier" pitchFamily="2" charset="0"/>
              </a:rPr>
              <a:t> name1.txt name2.txt</a:t>
            </a:r>
          </a:p>
          <a:p>
            <a:endParaRPr lang="en-US" dirty="0"/>
          </a:p>
        </p:txBody>
      </p:sp>
    </p:spTree>
    <p:extLst>
      <p:ext uri="{BB962C8B-B14F-4D97-AF65-F5344CB8AC3E}">
        <p14:creationId xmlns:p14="http://schemas.microsoft.com/office/powerpoint/2010/main" val="222143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612DCF-D52D-1F44-85FD-170F69B824F1}"/>
              </a:ext>
            </a:extLst>
          </p:cNvPr>
          <p:cNvSpPr>
            <a:spLocks noGrp="1"/>
          </p:cNvSpPr>
          <p:nvPr>
            <p:ph type="ctrTitle"/>
          </p:nvPr>
        </p:nvSpPr>
        <p:spPr/>
        <p:txBody>
          <a:bodyPr/>
          <a:lstStyle/>
          <a:p>
            <a:r>
              <a:rPr lang="en-US" dirty="0"/>
              <a:t>CSCI 3753: Operating Systems, Fall 2019</a:t>
            </a:r>
          </a:p>
        </p:txBody>
      </p:sp>
      <p:sp>
        <p:nvSpPr>
          <p:cNvPr id="7" name="Subtitle 6">
            <a:extLst>
              <a:ext uri="{FF2B5EF4-FFF2-40B4-BE49-F238E27FC236}">
                <a16:creationId xmlns:a16="http://schemas.microsoft.com/office/drawing/2014/main" id="{A04B6EC2-619B-7E43-BA6A-84DBA11B6B32}"/>
              </a:ext>
            </a:extLst>
          </p:cNvPr>
          <p:cNvSpPr>
            <a:spLocks noGrp="1"/>
          </p:cNvSpPr>
          <p:nvPr>
            <p:ph type="subTitle" idx="1"/>
          </p:nvPr>
        </p:nvSpPr>
        <p:spPr/>
        <p:txBody>
          <a:bodyPr>
            <a:normAutofit/>
          </a:bodyPr>
          <a:lstStyle/>
          <a:p>
            <a:r>
              <a:rPr lang="en-US" dirty="0"/>
              <a:t>Erika Hunhoff, based off slides by Anh Nguyen</a:t>
            </a:r>
          </a:p>
          <a:p>
            <a:r>
              <a:rPr lang="en-US" dirty="0"/>
              <a:t>Department of Computer Science</a:t>
            </a:r>
          </a:p>
        </p:txBody>
      </p:sp>
      <p:sp>
        <p:nvSpPr>
          <p:cNvPr id="4" name="Footer Placeholder 3">
            <a:extLst>
              <a:ext uri="{FF2B5EF4-FFF2-40B4-BE49-F238E27FC236}">
                <a16:creationId xmlns:a16="http://schemas.microsoft.com/office/drawing/2014/main" id="{2EF63F32-71EC-8244-8C17-D4E88FEBB71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5" name="Slide Number Placeholder 4">
            <a:extLst>
              <a:ext uri="{FF2B5EF4-FFF2-40B4-BE49-F238E27FC236}">
                <a16:creationId xmlns:a16="http://schemas.microsoft.com/office/drawing/2014/main" id="{C180C170-C7AB-484E-8967-E8A2F53AD52C}"/>
              </a:ext>
            </a:extLst>
          </p:cNvPr>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8" name="Picture 7">
            <a:extLst>
              <a:ext uri="{FF2B5EF4-FFF2-40B4-BE49-F238E27FC236}">
                <a16:creationId xmlns:a16="http://schemas.microsoft.com/office/drawing/2014/main" id="{40C6A59B-823C-CA46-8921-5184BDC59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596" y="1005105"/>
            <a:ext cx="2519107" cy="1842548"/>
          </a:xfrm>
          <a:prstGeom prst="rect">
            <a:avLst/>
          </a:prstGeom>
        </p:spPr>
      </p:pic>
    </p:spTree>
    <p:extLst>
      <p:ext uri="{BB962C8B-B14F-4D97-AF65-F5344CB8AC3E}">
        <p14:creationId xmlns:p14="http://schemas.microsoft.com/office/powerpoint/2010/main" val="131843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6CB9BE-9B5A-0544-B447-0216AFE77D4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EF915C87-0E75-9849-8A25-D8D8973AA09B}"/>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4" name="Title 3">
            <a:extLst>
              <a:ext uri="{FF2B5EF4-FFF2-40B4-BE49-F238E27FC236}">
                <a16:creationId xmlns:a16="http://schemas.microsoft.com/office/drawing/2014/main" id="{CDD9FE88-B796-D949-A4CD-272615E210BF}"/>
              </a:ext>
            </a:extLst>
          </p:cNvPr>
          <p:cNvSpPr>
            <a:spLocks noGrp="1"/>
          </p:cNvSpPr>
          <p:nvPr>
            <p:ph type="title"/>
          </p:nvPr>
        </p:nvSpPr>
        <p:spPr>
          <a:noFill/>
        </p:spPr>
        <p:txBody>
          <a:bodyPr>
            <a:normAutofit/>
          </a:bodyPr>
          <a:lstStyle/>
          <a:p>
            <a:r>
              <a:rPr lang="en-US" dirty="0">
                <a:solidFill>
                  <a:schemeClr val="tx1"/>
                </a:solidFill>
              </a:rPr>
              <a:t>Program Inputs (Arguments)</a:t>
            </a:r>
          </a:p>
        </p:txBody>
      </p:sp>
      <p:sp>
        <p:nvSpPr>
          <p:cNvPr id="5" name="Content Placeholder 4">
            <a:extLst>
              <a:ext uri="{FF2B5EF4-FFF2-40B4-BE49-F238E27FC236}">
                <a16:creationId xmlns:a16="http://schemas.microsoft.com/office/drawing/2014/main" id="{DFE16153-3A42-234B-A1AD-F00CCF51BDCF}"/>
              </a:ext>
            </a:extLst>
          </p:cNvPr>
          <p:cNvSpPr>
            <a:spLocks noGrp="1"/>
          </p:cNvSpPr>
          <p:nvPr>
            <p:ph sz="quarter" idx="13"/>
          </p:nvPr>
        </p:nvSpPr>
        <p:spPr>
          <a:xfrm>
            <a:off x="600075" y="651119"/>
            <a:ext cx="10991850" cy="365125"/>
          </a:xfrm>
        </p:spPr>
        <p:txBody>
          <a:bodyPr>
            <a:normAutofit lnSpcReduction="10000"/>
          </a:bodyPr>
          <a:lstStyle/>
          <a:p>
            <a:pPr marL="0" indent="0">
              <a:buNone/>
            </a:pPr>
            <a:r>
              <a:rPr lang="en-US" dirty="0">
                <a:solidFill>
                  <a:srgbClr val="D2D2D2"/>
                </a:solidFill>
                <a:latin typeface="Courier" pitchFamily="2" charset="0"/>
              </a:rPr>
              <a:t>./multi-lookup </a:t>
            </a:r>
            <a:r>
              <a:rPr lang="en-US" b="1" dirty="0">
                <a:solidFill>
                  <a:srgbClr val="FF9300"/>
                </a:solidFill>
                <a:latin typeface="Courier" pitchFamily="2" charset="0"/>
              </a:rPr>
              <a:t>10</a:t>
            </a:r>
            <a:r>
              <a:rPr lang="en-US" dirty="0">
                <a:solidFill>
                  <a:srgbClr val="D2D2D2"/>
                </a:solidFill>
                <a:latin typeface="Courier" pitchFamily="2" charset="0"/>
              </a:rPr>
              <a:t> 5 </a:t>
            </a:r>
            <a:r>
              <a:rPr lang="en-US" dirty="0" err="1">
                <a:solidFill>
                  <a:srgbClr val="D2D2D2"/>
                </a:solidFill>
                <a:latin typeface="Courier" pitchFamily="2" charset="0"/>
              </a:rPr>
              <a:t>requester_log.txt</a:t>
            </a:r>
            <a:r>
              <a:rPr lang="en-US" dirty="0">
                <a:solidFill>
                  <a:srgbClr val="D2D2D2"/>
                </a:solidFill>
                <a:latin typeface="Courier" pitchFamily="2" charset="0"/>
              </a:rPr>
              <a:t> </a:t>
            </a:r>
            <a:r>
              <a:rPr lang="en-US" dirty="0" err="1">
                <a:solidFill>
                  <a:srgbClr val="D2D2D2"/>
                </a:solidFill>
                <a:latin typeface="Courier" pitchFamily="2" charset="0"/>
              </a:rPr>
              <a:t>results.txt</a:t>
            </a:r>
            <a:r>
              <a:rPr lang="en-US" dirty="0">
                <a:solidFill>
                  <a:srgbClr val="D2D2D2"/>
                </a:solidFill>
                <a:latin typeface="Courier" pitchFamily="2" charset="0"/>
              </a:rPr>
              <a:t> name1.txt name2.txt</a:t>
            </a:r>
          </a:p>
          <a:p>
            <a:endParaRPr lang="en-US" dirty="0"/>
          </a:p>
        </p:txBody>
      </p:sp>
      <p:sp>
        <p:nvSpPr>
          <p:cNvPr id="6" name="Rectangular Callout 5">
            <a:extLst>
              <a:ext uri="{FF2B5EF4-FFF2-40B4-BE49-F238E27FC236}">
                <a16:creationId xmlns:a16="http://schemas.microsoft.com/office/drawing/2014/main" id="{E81B74AE-B689-9E43-AA16-EED2C7F6B7D3}"/>
              </a:ext>
            </a:extLst>
          </p:cNvPr>
          <p:cNvSpPr/>
          <p:nvPr/>
        </p:nvSpPr>
        <p:spPr>
          <a:xfrm>
            <a:off x="898106" y="1390918"/>
            <a:ext cx="7692102" cy="721217"/>
          </a:xfrm>
          <a:prstGeom prst="wedgeRectCallout">
            <a:avLst>
              <a:gd name="adj1" fmla="val -21168"/>
              <a:gd name="adj2" fmla="val -133929"/>
            </a:avLst>
          </a:prstGeom>
          <a:solidFill>
            <a:srgbClr val="3A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requester threads to place into the thread pool</a:t>
            </a:r>
          </a:p>
        </p:txBody>
      </p:sp>
    </p:spTree>
    <p:extLst>
      <p:ext uri="{BB962C8B-B14F-4D97-AF65-F5344CB8AC3E}">
        <p14:creationId xmlns:p14="http://schemas.microsoft.com/office/powerpoint/2010/main" val="78477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6CB9BE-9B5A-0544-B447-0216AFE77D4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EF915C87-0E75-9849-8A25-D8D8973AA09B}"/>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
        <p:nvSpPr>
          <p:cNvPr id="4" name="Title 3">
            <a:extLst>
              <a:ext uri="{FF2B5EF4-FFF2-40B4-BE49-F238E27FC236}">
                <a16:creationId xmlns:a16="http://schemas.microsoft.com/office/drawing/2014/main" id="{CDD9FE88-B796-D949-A4CD-272615E210BF}"/>
              </a:ext>
            </a:extLst>
          </p:cNvPr>
          <p:cNvSpPr>
            <a:spLocks noGrp="1"/>
          </p:cNvSpPr>
          <p:nvPr>
            <p:ph type="title"/>
          </p:nvPr>
        </p:nvSpPr>
        <p:spPr>
          <a:noFill/>
        </p:spPr>
        <p:txBody>
          <a:bodyPr>
            <a:normAutofit/>
          </a:bodyPr>
          <a:lstStyle/>
          <a:p>
            <a:r>
              <a:rPr lang="en-US" dirty="0">
                <a:solidFill>
                  <a:schemeClr val="tx1"/>
                </a:solidFill>
              </a:rPr>
              <a:t>Program Inputs (Arguments)</a:t>
            </a:r>
          </a:p>
        </p:txBody>
      </p:sp>
      <p:sp>
        <p:nvSpPr>
          <p:cNvPr id="5" name="Content Placeholder 4">
            <a:extLst>
              <a:ext uri="{FF2B5EF4-FFF2-40B4-BE49-F238E27FC236}">
                <a16:creationId xmlns:a16="http://schemas.microsoft.com/office/drawing/2014/main" id="{DFE16153-3A42-234B-A1AD-F00CCF51BDCF}"/>
              </a:ext>
            </a:extLst>
          </p:cNvPr>
          <p:cNvSpPr>
            <a:spLocks noGrp="1"/>
          </p:cNvSpPr>
          <p:nvPr>
            <p:ph sz="quarter" idx="13"/>
          </p:nvPr>
        </p:nvSpPr>
        <p:spPr>
          <a:xfrm>
            <a:off x="600075" y="651119"/>
            <a:ext cx="10991850" cy="365125"/>
          </a:xfrm>
        </p:spPr>
        <p:txBody>
          <a:bodyPr>
            <a:normAutofit lnSpcReduction="10000"/>
          </a:bodyPr>
          <a:lstStyle/>
          <a:p>
            <a:pPr marL="0" indent="0">
              <a:buNone/>
            </a:pPr>
            <a:r>
              <a:rPr lang="en-US" dirty="0">
                <a:solidFill>
                  <a:srgbClr val="D2D2D2"/>
                </a:solidFill>
                <a:latin typeface="Courier" pitchFamily="2" charset="0"/>
              </a:rPr>
              <a:t>./multi-lookup 10 </a:t>
            </a:r>
            <a:r>
              <a:rPr lang="en-US" b="1" dirty="0">
                <a:solidFill>
                  <a:srgbClr val="FF9300"/>
                </a:solidFill>
                <a:latin typeface="Courier" pitchFamily="2" charset="0"/>
              </a:rPr>
              <a:t>5</a:t>
            </a:r>
            <a:r>
              <a:rPr lang="en-US" dirty="0">
                <a:solidFill>
                  <a:srgbClr val="D2D2D2"/>
                </a:solidFill>
                <a:latin typeface="Courier" pitchFamily="2" charset="0"/>
              </a:rPr>
              <a:t> </a:t>
            </a:r>
            <a:r>
              <a:rPr lang="en-US" dirty="0" err="1">
                <a:solidFill>
                  <a:srgbClr val="D2D2D2"/>
                </a:solidFill>
                <a:latin typeface="Courier" pitchFamily="2" charset="0"/>
              </a:rPr>
              <a:t>requester_log.txt</a:t>
            </a:r>
            <a:r>
              <a:rPr lang="en-US" dirty="0">
                <a:solidFill>
                  <a:srgbClr val="D2D2D2"/>
                </a:solidFill>
                <a:latin typeface="Courier" pitchFamily="2" charset="0"/>
              </a:rPr>
              <a:t> </a:t>
            </a:r>
            <a:r>
              <a:rPr lang="en-US" dirty="0" err="1">
                <a:solidFill>
                  <a:srgbClr val="D2D2D2"/>
                </a:solidFill>
                <a:latin typeface="Courier" pitchFamily="2" charset="0"/>
              </a:rPr>
              <a:t>results.txt</a:t>
            </a:r>
            <a:r>
              <a:rPr lang="en-US" dirty="0">
                <a:solidFill>
                  <a:srgbClr val="D2D2D2"/>
                </a:solidFill>
                <a:latin typeface="Courier" pitchFamily="2" charset="0"/>
              </a:rPr>
              <a:t> name1.txt name2.txt</a:t>
            </a:r>
          </a:p>
          <a:p>
            <a:endParaRPr lang="en-US" dirty="0"/>
          </a:p>
        </p:txBody>
      </p:sp>
      <p:sp>
        <p:nvSpPr>
          <p:cNvPr id="6" name="Rectangular Callout 5">
            <a:extLst>
              <a:ext uri="{FF2B5EF4-FFF2-40B4-BE49-F238E27FC236}">
                <a16:creationId xmlns:a16="http://schemas.microsoft.com/office/drawing/2014/main" id="{E81B74AE-B689-9E43-AA16-EED2C7F6B7D3}"/>
              </a:ext>
            </a:extLst>
          </p:cNvPr>
          <p:cNvSpPr/>
          <p:nvPr/>
        </p:nvSpPr>
        <p:spPr>
          <a:xfrm>
            <a:off x="898106" y="1390918"/>
            <a:ext cx="7692102" cy="721217"/>
          </a:xfrm>
          <a:prstGeom prst="wedgeRectCallout">
            <a:avLst>
              <a:gd name="adj1" fmla="val -16313"/>
              <a:gd name="adj2" fmla="val -137500"/>
            </a:avLst>
          </a:prstGeom>
          <a:solidFill>
            <a:srgbClr val="3A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Number of resolver threads to place into the thread pool</a:t>
            </a:r>
          </a:p>
        </p:txBody>
      </p:sp>
    </p:spTree>
    <p:extLst>
      <p:ext uri="{BB962C8B-B14F-4D97-AF65-F5344CB8AC3E}">
        <p14:creationId xmlns:p14="http://schemas.microsoft.com/office/powerpoint/2010/main" val="633322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6CB9BE-9B5A-0544-B447-0216AFE77D4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EF915C87-0E75-9849-8A25-D8D8973AA09B}"/>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
        <p:nvSpPr>
          <p:cNvPr id="4" name="Title 3">
            <a:extLst>
              <a:ext uri="{FF2B5EF4-FFF2-40B4-BE49-F238E27FC236}">
                <a16:creationId xmlns:a16="http://schemas.microsoft.com/office/drawing/2014/main" id="{CDD9FE88-B796-D949-A4CD-272615E210BF}"/>
              </a:ext>
            </a:extLst>
          </p:cNvPr>
          <p:cNvSpPr>
            <a:spLocks noGrp="1"/>
          </p:cNvSpPr>
          <p:nvPr>
            <p:ph type="title"/>
          </p:nvPr>
        </p:nvSpPr>
        <p:spPr>
          <a:noFill/>
        </p:spPr>
        <p:txBody>
          <a:bodyPr>
            <a:normAutofit/>
          </a:bodyPr>
          <a:lstStyle/>
          <a:p>
            <a:r>
              <a:rPr lang="en-US" dirty="0">
                <a:solidFill>
                  <a:schemeClr val="tx1"/>
                </a:solidFill>
              </a:rPr>
              <a:t>Program Inputs (Arguments)</a:t>
            </a:r>
          </a:p>
        </p:txBody>
      </p:sp>
      <p:sp>
        <p:nvSpPr>
          <p:cNvPr id="5" name="Content Placeholder 4">
            <a:extLst>
              <a:ext uri="{FF2B5EF4-FFF2-40B4-BE49-F238E27FC236}">
                <a16:creationId xmlns:a16="http://schemas.microsoft.com/office/drawing/2014/main" id="{DFE16153-3A42-234B-A1AD-F00CCF51BDCF}"/>
              </a:ext>
            </a:extLst>
          </p:cNvPr>
          <p:cNvSpPr>
            <a:spLocks noGrp="1"/>
          </p:cNvSpPr>
          <p:nvPr>
            <p:ph sz="quarter" idx="13"/>
          </p:nvPr>
        </p:nvSpPr>
        <p:spPr>
          <a:xfrm>
            <a:off x="600075" y="651119"/>
            <a:ext cx="10991850" cy="365125"/>
          </a:xfrm>
        </p:spPr>
        <p:txBody>
          <a:bodyPr>
            <a:normAutofit lnSpcReduction="10000"/>
          </a:bodyPr>
          <a:lstStyle/>
          <a:p>
            <a:pPr marL="0" indent="0">
              <a:buNone/>
            </a:pPr>
            <a:r>
              <a:rPr lang="en-US" dirty="0">
                <a:solidFill>
                  <a:srgbClr val="D2D2D2"/>
                </a:solidFill>
                <a:latin typeface="Courier" pitchFamily="2" charset="0"/>
              </a:rPr>
              <a:t>./multi-lookup 10 5 </a:t>
            </a:r>
            <a:r>
              <a:rPr lang="en-US" b="1" dirty="0" err="1">
                <a:solidFill>
                  <a:srgbClr val="FF9300"/>
                </a:solidFill>
                <a:latin typeface="Courier" pitchFamily="2" charset="0"/>
              </a:rPr>
              <a:t>requester_log.txt</a:t>
            </a:r>
            <a:r>
              <a:rPr lang="en-US" b="1" dirty="0">
                <a:solidFill>
                  <a:srgbClr val="FF9300"/>
                </a:solidFill>
                <a:latin typeface="Courier" pitchFamily="2" charset="0"/>
              </a:rPr>
              <a:t> </a:t>
            </a:r>
            <a:r>
              <a:rPr lang="en-US" dirty="0" err="1">
                <a:solidFill>
                  <a:srgbClr val="D2D2D2"/>
                </a:solidFill>
                <a:latin typeface="Courier" pitchFamily="2" charset="0"/>
              </a:rPr>
              <a:t>results.txt</a:t>
            </a:r>
            <a:r>
              <a:rPr lang="en-US" dirty="0">
                <a:solidFill>
                  <a:srgbClr val="D2D2D2"/>
                </a:solidFill>
                <a:latin typeface="Courier" pitchFamily="2" charset="0"/>
              </a:rPr>
              <a:t> name1.txt name2.txt</a:t>
            </a:r>
          </a:p>
          <a:p>
            <a:endParaRPr lang="en-US" dirty="0"/>
          </a:p>
        </p:txBody>
      </p:sp>
      <p:sp>
        <p:nvSpPr>
          <p:cNvPr id="6" name="Rectangular Callout 5">
            <a:extLst>
              <a:ext uri="{FF2B5EF4-FFF2-40B4-BE49-F238E27FC236}">
                <a16:creationId xmlns:a16="http://schemas.microsoft.com/office/drawing/2014/main" id="{E81B74AE-B689-9E43-AA16-EED2C7F6B7D3}"/>
              </a:ext>
            </a:extLst>
          </p:cNvPr>
          <p:cNvSpPr/>
          <p:nvPr/>
        </p:nvSpPr>
        <p:spPr>
          <a:xfrm>
            <a:off x="3087514" y="1356362"/>
            <a:ext cx="8091347" cy="1077745"/>
          </a:xfrm>
          <a:prstGeom prst="wedgeRectCallout">
            <a:avLst>
              <a:gd name="adj1" fmla="val -24475"/>
              <a:gd name="adj2" fmla="val -92014"/>
            </a:avLst>
          </a:prstGeom>
          <a:solidFill>
            <a:srgbClr val="3A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Requestor log: the file into which all the requestor status information is written.</a:t>
            </a:r>
          </a:p>
          <a:p>
            <a:pPr lvl="1"/>
            <a:r>
              <a:rPr lang="en-US" dirty="0"/>
              <a:t>Line format: </a:t>
            </a:r>
            <a:r>
              <a:rPr lang="en-US" dirty="0">
                <a:latin typeface="Courier" pitchFamily="2" charset="0"/>
              </a:rPr>
              <a:t>Thread &lt;thread id&gt; serviced ### files</a:t>
            </a:r>
          </a:p>
          <a:p>
            <a:pPr lvl="1"/>
            <a:r>
              <a:rPr lang="en-US" dirty="0"/>
              <a:t>Get ID with: </a:t>
            </a:r>
            <a:r>
              <a:rPr lang="en-US" dirty="0" err="1">
                <a:latin typeface="Courier" pitchFamily="2" charset="0"/>
              </a:rPr>
              <a:t>pthread_self</a:t>
            </a:r>
            <a:r>
              <a:rPr lang="en-US" dirty="0">
                <a:latin typeface="Courier" pitchFamily="2" charset="0"/>
              </a:rPr>
              <a:t>()</a:t>
            </a:r>
          </a:p>
        </p:txBody>
      </p:sp>
    </p:spTree>
    <p:extLst>
      <p:ext uri="{BB962C8B-B14F-4D97-AF65-F5344CB8AC3E}">
        <p14:creationId xmlns:p14="http://schemas.microsoft.com/office/powerpoint/2010/main" val="3551727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6CB9BE-9B5A-0544-B447-0216AFE77D4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EF915C87-0E75-9849-8A25-D8D8973AA09B}"/>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
        <p:nvSpPr>
          <p:cNvPr id="4" name="Title 3">
            <a:extLst>
              <a:ext uri="{FF2B5EF4-FFF2-40B4-BE49-F238E27FC236}">
                <a16:creationId xmlns:a16="http://schemas.microsoft.com/office/drawing/2014/main" id="{CDD9FE88-B796-D949-A4CD-272615E210BF}"/>
              </a:ext>
            </a:extLst>
          </p:cNvPr>
          <p:cNvSpPr>
            <a:spLocks noGrp="1"/>
          </p:cNvSpPr>
          <p:nvPr>
            <p:ph type="title"/>
          </p:nvPr>
        </p:nvSpPr>
        <p:spPr>
          <a:noFill/>
        </p:spPr>
        <p:txBody>
          <a:bodyPr>
            <a:normAutofit/>
          </a:bodyPr>
          <a:lstStyle/>
          <a:p>
            <a:r>
              <a:rPr lang="en-US" dirty="0">
                <a:solidFill>
                  <a:schemeClr val="tx1"/>
                </a:solidFill>
              </a:rPr>
              <a:t>Program Inputs (Arguments)</a:t>
            </a:r>
          </a:p>
        </p:txBody>
      </p:sp>
      <p:sp>
        <p:nvSpPr>
          <p:cNvPr id="5" name="Content Placeholder 4">
            <a:extLst>
              <a:ext uri="{FF2B5EF4-FFF2-40B4-BE49-F238E27FC236}">
                <a16:creationId xmlns:a16="http://schemas.microsoft.com/office/drawing/2014/main" id="{DFE16153-3A42-234B-A1AD-F00CCF51BDCF}"/>
              </a:ext>
            </a:extLst>
          </p:cNvPr>
          <p:cNvSpPr>
            <a:spLocks noGrp="1"/>
          </p:cNvSpPr>
          <p:nvPr>
            <p:ph sz="quarter" idx="13"/>
          </p:nvPr>
        </p:nvSpPr>
        <p:spPr>
          <a:xfrm>
            <a:off x="600075" y="651119"/>
            <a:ext cx="10991850" cy="365125"/>
          </a:xfrm>
        </p:spPr>
        <p:txBody>
          <a:bodyPr>
            <a:normAutofit lnSpcReduction="10000"/>
          </a:bodyPr>
          <a:lstStyle/>
          <a:p>
            <a:pPr marL="0" indent="0">
              <a:buNone/>
            </a:pPr>
            <a:r>
              <a:rPr lang="en-US" dirty="0">
                <a:solidFill>
                  <a:srgbClr val="D2D2D2"/>
                </a:solidFill>
                <a:latin typeface="Courier" pitchFamily="2" charset="0"/>
              </a:rPr>
              <a:t>./multi-lookup 10 5 </a:t>
            </a:r>
            <a:r>
              <a:rPr lang="en-US" dirty="0" err="1">
                <a:solidFill>
                  <a:srgbClr val="D2D2D2"/>
                </a:solidFill>
                <a:latin typeface="Courier" pitchFamily="2" charset="0"/>
              </a:rPr>
              <a:t>requester_log.txt</a:t>
            </a:r>
            <a:r>
              <a:rPr lang="en-US" dirty="0">
                <a:solidFill>
                  <a:srgbClr val="D2D2D2"/>
                </a:solidFill>
                <a:latin typeface="Courier" pitchFamily="2" charset="0"/>
              </a:rPr>
              <a:t> </a:t>
            </a:r>
            <a:r>
              <a:rPr lang="en-US" b="1" dirty="0" err="1">
                <a:solidFill>
                  <a:srgbClr val="FF9300"/>
                </a:solidFill>
                <a:latin typeface="Courier" pitchFamily="2" charset="0"/>
              </a:rPr>
              <a:t>results.txt</a:t>
            </a:r>
            <a:r>
              <a:rPr lang="en-US" b="1" dirty="0">
                <a:solidFill>
                  <a:srgbClr val="FF9300"/>
                </a:solidFill>
                <a:latin typeface="Courier" pitchFamily="2" charset="0"/>
              </a:rPr>
              <a:t> </a:t>
            </a:r>
            <a:r>
              <a:rPr lang="en-US" dirty="0">
                <a:solidFill>
                  <a:srgbClr val="D2D2D2"/>
                </a:solidFill>
                <a:latin typeface="Courier" pitchFamily="2" charset="0"/>
              </a:rPr>
              <a:t>name1.txt name2.txt</a:t>
            </a:r>
          </a:p>
          <a:p>
            <a:endParaRPr lang="en-US" dirty="0"/>
          </a:p>
        </p:txBody>
      </p:sp>
      <p:sp>
        <p:nvSpPr>
          <p:cNvPr id="6" name="Rectangular Callout 5">
            <a:extLst>
              <a:ext uri="{FF2B5EF4-FFF2-40B4-BE49-F238E27FC236}">
                <a16:creationId xmlns:a16="http://schemas.microsoft.com/office/drawing/2014/main" id="{E81B74AE-B689-9E43-AA16-EED2C7F6B7D3}"/>
              </a:ext>
            </a:extLst>
          </p:cNvPr>
          <p:cNvSpPr/>
          <p:nvPr/>
        </p:nvSpPr>
        <p:spPr>
          <a:xfrm>
            <a:off x="3087514" y="1356362"/>
            <a:ext cx="8091347" cy="1077745"/>
          </a:xfrm>
          <a:prstGeom prst="wedgeRectCallout">
            <a:avLst>
              <a:gd name="adj1" fmla="val -1077"/>
              <a:gd name="adj2" fmla="val -96794"/>
            </a:avLst>
          </a:prstGeom>
          <a:solidFill>
            <a:srgbClr val="3A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Results log: The file into which all the converter status information is written. </a:t>
            </a:r>
          </a:p>
          <a:p>
            <a:pPr lvl="1"/>
            <a:r>
              <a:rPr lang="en-US" dirty="0"/>
              <a:t>Per line format: </a:t>
            </a:r>
            <a:r>
              <a:rPr lang="en-US" dirty="0" err="1">
                <a:latin typeface="Courier" pitchFamily="2" charset="0"/>
              </a:rPr>
              <a:t>www.google.com</a:t>
            </a:r>
            <a:r>
              <a:rPr lang="en-US" dirty="0">
                <a:latin typeface="Courier" pitchFamily="2" charset="0"/>
              </a:rPr>
              <a:t>, 74.125.224.81</a:t>
            </a:r>
          </a:p>
        </p:txBody>
      </p:sp>
    </p:spTree>
    <p:extLst>
      <p:ext uri="{BB962C8B-B14F-4D97-AF65-F5344CB8AC3E}">
        <p14:creationId xmlns:p14="http://schemas.microsoft.com/office/powerpoint/2010/main" val="2002951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6CB9BE-9B5A-0544-B447-0216AFE77D4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EF915C87-0E75-9849-8A25-D8D8973AA09B}"/>
              </a:ext>
            </a:extLst>
          </p:cNvPr>
          <p:cNvSpPr>
            <a:spLocks noGrp="1"/>
          </p:cNvSpPr>
          <p:nvPr>
            <p:ph type="sldNum" sz="quarter" idx="12"/>
          </p:nvPr>
        </p:nvSpPr>
        <p:spPr/>
        <p:txBody>
          <a:bodyPr/>
          <a:lstStyle/>
          <a:p>
            <a:fld id="{4FAB73BC-B049-4115-A692-8D63A059BFB8}" type="slidenum">
              <a:rPr lang="en-US" smtClean="0"/>
              <a:pPr/>
              <a:t>34</a:t>
            </a:fld>
            <a:endParaRPr lang="en-US" dirty="0"/>
          </a:p>
        </p:txBody>
      </p:sp>
      <p:sp>
        <p:nvSpPr>
          <p:cNvPr id="4" name="Title 3">
            <a:extLst>
              <a:ext uri="{FF2B5EF4-FFF2-40B4-BE49-F238E27FC236}">
                <a16:creationId xmlns:a16="http://schemas.microsoft.com/office/drawing/2014/main" id="{CDD9FE88-B796-D949-A4CD-272615E210BF}"/>
              </a:ext>
            </a:extLst>
          </p:cNvPr>
          <p:cNvSpPr>
            <a:spLocks noGrp="1"/>
          </p:cNvSpPr>
          <p:nvPr>
            <p:ph type="title"/>
          </p:nvPr>
        </p:nvSpPr>
        <p:spPr>
          <a:noFill/>
        </p:spPr>
        <p:txBody>
          <a:bodyPr>
            <a:normAutofit/>
          </a:bodyPr>
          <a:lstStyle/>
          <a:p>
            <a:r>
              <a:rPr lang="en-US" dirty="0">
                <a:solidFill>
                  <a:schemeClr val="tx1"/>
                </a:solidFill>
              </a:rPr>
              <a:t>Program Inputs (Arguments)</a:t>
            </a:r>
          </a:p>
        </p:txBody>
      </p:sp>
      <p:sp>
        <p:nvSpPr>
          <p:cNvPr id="5" name="Content Placeholder 4">
            <a:extLst>
              <a:ext uri="{FF2B5EF4-FFF2-40B4-BE49-F238E27FC236}">
                <a16:creationId xmlns:a16="http://schemas.microsoft.com/office/drawing/2014/main" id="{DFE16153-3A42-234B-A1AD-F00CCF51BDCF}"/>
              </a:ext>
            </a:extLst>
          </p:cNvPr>
          <p:cNvSpPr>
            <a:spLocks noGrp="1"/>
          </p:cNvSpPr>
          <p:nvPr>
            <p:ph sz="quarter" idx="13"/>
          </p:nvPr>
        </p:nvSpPr>
        <p:spPr>
          <a:xfrm>
            <a:off x="600075" y="651119"/>
            <a:ext cx="10991850" cy="365125"/>
          </a:xfrm>
        </p:spPr>
        <p:txBody>
          <a:bodyPr>
            <a:normAutofit lnSpcReduction="10000"/>
          </a:bodyPr>
          <a:lstStyle/>
          <a:p>
            <a:pPr marL="0" indent="0">
              <a:buNone/>
            </a:pPr>
            <a:r>
              <a:rPr lang="en-US" dirty="0">
                <a:solidFill>
                  <a:srgbClr val="D2D2D2"/>
                </a:solidFill>
                <a:latin typeface="Courier" pitchFamily="2" charset="0"/>
              </a:rPr>
              <a:t>./multi-lookup 10 5 </a:t>
            </a:r>
            <a:r>
              <a:rPr lang="en-US" dirty="0" err="1">
                <a:solidFill>
                  <a:srgbClr val="D2D2D2"/>
                </a:solidFill>
                <a:latin typeface="Courier" pitchFamily="2" charset="0"/>
              </a:rPr>
              <a:t>requester_log.txt</a:t>
            </a:r>
            <a:r>
              <a:rPr lang="en-US" dirty="0">
                <a:solidFill>
                  <a:srgbClr val="D2D2D2"/>
                </a:solidFill>
                <a:latin typeface="Courier" pitchFamily="2" charset="0"/>
              </a:rPr>
              <a:t> </a:t>
            </a:r>
            <a:r>
              <a:rPr lang="en-US" dirty="0" err="1">
                <a:solidFill>
                  <a:srgbClr val="D2D2D2"/>
                </a:solidFill>
                <a:latin typeface="Courier" pitchFamily="2" charset="0"/>
              </a:rPr>
              <a:t>results.txt</a:t>
            </a:r>
            <a:r>
              <a:rPr lang="en-US" dirty="0">
                <a:solidFill>
                  <a:srgbClr val="D2D2D2"/>
                </a:solidFill>
                <a:latin typeface="Courier" pitchFamily="2" charset="0"/>
              </a:rPr>
              <a:t> </a:t>
            </a:r>
            <a:r>
              <a:rPr lang="en-US" b="1" dirty="0">
                <a:solidFill>
                  <a:srgbClr val="FF9300"/>
                </a:solidFill>
                <a:latin typeface="Courier" pitchFamily="2" charset="0"/>
              </a:rPr>
              <a:t>name1.txt name2.txt</a:t>
            </a:r>
          </a:p>
          <a:p>
            <a:endParaRPr lang="en-US" dirty="0"/>
          </a:p>
        </p:txBody>
      </p:sp>
      <p:sp>
        <p:nvSpPr>
          <p:cNvPr id="6" name="Rectangular Callout 5">
            <a:extLst>
              <a:ext uri="{FF2B5EF4-FFF2-40B4-BE49-F238E27FC236}">
                <a16:creationId xmlns:a16="http://schemas.microsoft.com/office/drawing/2014/main" id="{E81B74AE-B689-9E43-AA16-EED2C7F6B7D3}"/>
              </a:ext>
            </a:extLst>
          </p:cNvPr>
          <p:cNvSpPr/>
          <p:nvPr/>
        </p:nvSpPr>
        <p:spPr>
          <a:xfrm>
            <a:off x="3641305" y="1382120"/>
            <a:ext cx="8091347" cy="1077745"/>
          </a:xfrm>
          <a:prstGeom prst="wedgeRectCallout">
            <a:avLst>
              <a:gd name="adj1" fmla="val -11582"/>
              <a:gd name="adj2" fmla="val -33460"/>
            </a:avLst>
          </a:prstGeom>
          <a:solidFill>
            <a:srgbClr val="3A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 files: List of filenames that are to be processed. Each file contains a list of domain names, one per line, that are to be resolved.</a:t>
            </a:r>
          </a:p>
        </p:txBody>
      </p:sp>
      <p:sp>
        <p:nvSpPr>
          <p:cNvPr id="7" name="Left Brace 6">
            <a:extLst>
              <a:ext uri="{FF2B5EF4-FFF2-40B4-BE49-F238E27FC236}">
                <a16:creationId xmlns:a16="http://schemas.microsoft.com/office/drawing/2014/main" id="{9146CDD3-91FD-1243-A7B1-6E994F0593F6}"/>
              </a:ext>
            </a:extLst>
          </p:cNvPr>
          <p:cNvSpPr/>
          <p:nvPr/>
        </p:nvSpPr>
        <p:spPr>
          <a:xfrm rot="16200000">
            <a:off x="9484486" y="-353668"/>
            <a:ext cx="502277" cy="2809206"/>
          </a:xfrm>
          <a:prstGeom prst="leftBrace">
            <a:avLst/>
          </a:prstGeom>
          <a:ln w="31750">
            <a:solidFill>
              <a:srgbClr val="FF93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7069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CAD65F-AA56-3949-AF3B-6F3147A12277}"/>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02855A9A-1F7A-5344-9896-F345260DAA77}"/>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
        <p:nvSpPr>
          <p:cNvPr id="7" name="Content Placeholder 6">
            <a:extLst>
              <a:ext uri="{FF2B5EF4-FFF2-40B4-BE49-F238E27FC236}">
                <a16:creationId xmlns:a16="http://schemas.microsoft.com/office/drawing/2014/main" id="{0BC38A96-EA08-0247-98C7-9AC26DC25E40}"/>
              </a:ext>
            </a:extLst>
          </p:cNvPr>
          <p:cNvSpPr>
            <a:spLocks noGrp="1"/>
          </p:cNvSpPr>
          <p:nvPr>
            <p:ph sz="quarter" idx="13"/>
          </p:nvPr>
        </p:nvSpPr>
        <p:spPr/>
        <p:txBody>
          <a:bodyPr/>
          <a:lstStyle/>
          <a:p>
            <a:r>
              <a:rPr lang="en-US" dirty="0"/>
              <a:t>MAX INPUT FILES = 10</a:t>
            </a:r>
          </a:p>
          <a:p>
            <a:endParaRPr lang="en-US" dirty="0"/>
          </a:p>
          <a:p>
            <a:r>
              <a:rPr lang="en-US" dirty="0"/>
              <a:t>MAX RESOLVE THREADS = 10</a:t>
            </a:r>
          </a:p>
          <a:p>
            <a:endParaRPr lang="en-US" dirty="0"/>
          </a:p>
          <a:p>
            <a:r>
              <a:rPr lang="en-US" dirty="0"/>
              <a:t>MAX NAME LENGTH = 1025 characters</a:t>
            </a:r>
          </a:p>
          <a:p>
            <a:endParaRPr lang="en-US" dirty="0"/>
          </a:p>
          <a:p>
            <a:r>
              <a:rPr lang="en-US" dirty="0"/>
              <a:t>MAX IP LENGTH = INET6_ADDRSTRLEN or 46</a:t>
            </a:r>
          </a:p>
          <a:p>
            <a:endParaRPr lang="en-US" dirty="0"/>
          </a:p>
        </p:txBody>
      </p:sp>
      <p:sp>
        <p:nvSpPr>
          <p:cNvPr id="6" name="Title 5">
            <a:extLst>
              <a:ext uri="{FF2B5EF4-FFF2-40B4-BE49-F238E27FC236}">
                <a16:creationId xmlns:a16="http://schemas.microsoft.com/office/drawing/2014/main" id="{6327ACA3-B228-5540-A910-F46A6E6F6D02}"/>
              </a:ext>
            </a:extLst>
          </p:cNvPr>
          <p:cNvSpPr>
            <a:spLocks noGrp="1"/>
          </p:cNvSpPr>
          <p:nvPr>
            <p:ph type="title"/>
          </p:nvPr>
        </p:nvSpPr>
        <p:spPr/>
        <p:txBody>
          <a:bodyPr/>
          <a:lstStyle/>
          <a:p>
            <a:r>
              <a:rPr lang="en-US" dirty="0">
                <a:solidFill>
                  <a:srgbClr val="BFB07D"/>
                </a:solidFill>
              </a:rPr>
              <a:t>Program Limits</a:t>
            </a:r>
          </a:p>
        </p:txBody>
      </p:sp>
    </p:spTree>
    <p:extLst>
      <p:ext uri="{BB962C8B-B14F-4D97-AF65-F5344CB8AC3E}">
        <p14:creationId xmlns:p14="http://schemas.microsoft.com/office/powerpoint/2010/main" val="365182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1E5C096-4738-9F45-8654-6D0487C6785E}"/>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5" name="Slide Number Placeholder 4">
            <a:extLst>
              <a:ext uri="{FF2B5EF4-FFF2-40B4-BE49-F238E27FC236}">
                <a16:creationId xmlns:a16="http://schemas.microsoft.com/office/drawing/2014/main" id="{110E9789-9314-774D-8AB4-DD4B90CC1339}"/>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
        <p:nvSpPr>
          <p:cNvPr id="7" name="Content Placeholder 6">
            <a:extLst>
              <a:ext uri="{FF2B5EF4-FFF2-40B4-BE49-F238E27FC236}">
                <a16:creationId xmlns:a16="http://schemas.microsoft.com/office/drawing/2014/main" id="{4A23585D-A962-2A4D-9921-18A16AEC969D}"/>
              </a:ext>
            </a:extLst>
          </p:cNvPr>
          <p:cNvSpPr>
            <a:spLocks noGrp="1"/>
          </p:cNvSpPr>
          <p:nvPr>
            <p:ph sz="quarter" idx="13"/>
          </p:nvPr>
        </p:nvSpPr>
        <p:spPr/>
        <p:txBody>
          <a:bodyPr/>
          <a:lstStyle/>
          <a:p>
            <a:r>
              <a:rPr lang="en-US" sz="2400" dirty="0"/>
              <a:t>If domain name cannot be resolved,</a:t>
            </a:r>
          </a:p>
          <a:p>
            <a:pPr lvl="1"/>
            <a:r>
              <a:rPr lang="en-US" sz="2100" dirty="0"/>
              <a:t>Output a blank string in the format “ , “</a:t>
            </a:r>
          </a:p>
          <a:p>
            <a:pPr lvl="1"/>
            <a:r>
              <a:rPr lang="en-US" sz="2100" dirty="0"/>
              <a:t>Print a message to </a:t>
            </a:r>
            <a:r>
              <a:rPr lang="en-US" sz="2100" dirty="0">
                <a:solidFill>
                  <a:srgbClr val="BFB07D"/>
                </a:solidFill>
              </a:rPr>
              <a:t>stderr</a:t>
            </a:r>
            <a:r>
              <a:rPr lang="en-US" sz="2100" dirty="0"/>
              <a:t> alerting the user</a:t>
            </a:r>
          </a:p>
          <a:p>
            <a:pPr lvl="1"/>
            <a:endParaRPr lang="en-US" sz="2100" dirty="0"/>
          </a:p>
          <a:p>
            <a:r>
              <a:rPr lang="en-US" sz="2400" dirty="0"/>
              <a:t>If output file path is bad,</a:t>
            </a:r>
          </a:p>
          <a:p>
            <a:pPr lvl="1"/>
            <a:r>
              <a:rPr lang="en-US" sz="2100" dirty="0"/>
              <a:t>Print an appropriate error to </a:t>
            </a:r>
            <a:r>
              <a:rPr lang="en-US" sz="2100" dirty="0">
                <a:solidFill>
                  <a:srgbClr val="BFB07D"/>
                </a:solidFill>
              </a:rPr>
              <a:t>stderr</a:t>
            </a:r>
          </a:p>
          <a:p>
            <a:pPr lvl="1"/>
            <a:r>
              <a:rPr lang="en-US" sz="2100" dirty="0"/>
              <a:t>Exit the program</a:t>
            </a:r>
          </a:p>
          <a:p>
            <a:pPr lvl="1"/>
            <a:endParaRPr lang="en-US" sz="2100" dirty="0"/>
          </a:p>
          <a:p>
            <a:r>
              <a:rPr lang="en-US" sz="2400" dirty="0"/>
              <a:t>If input file path is bad,</a:t>
            </a:r>
          </a:p>
          <a:p>
            <a:pPr lvl="1"/>
            <a:r>
              <a:rPr lang="en-US" sz="2100" dirty="0"/>
              <a:t>Print an appropriate error to </a:t>
            </a:r>
            <a:r>
              <a:rPr lang="en-US" sz="2100" dirty="0">
                <a:solidFill>
                  <a:srgbClr val="BFB07D"/>
                </a:solidFill>
              </a:rPr>
              <a:t>stderr</a:t>
            </a:r>
          </a:p>
          <a:p>
            <a:pPr lvl="1"/>
            <a:r>
              <a:rPr lang="en-US" sz="2100" dirty="0"/>
              <a:t>Move on to the next file</a:t>
            </a:r>
          </a:p>
          <a:p>
            <a:endParaRPr lang="en-US" dirty="0"/>
          </a:p>
        </p:txBody>
      </p:sp>
      <p:sp>
        <p:nvSpPr>
          <p:cNvPr id="6" name="Title 5">
            <a:extLst>
              <a:ext uri="{FF2B5EF4-FFF2-40B4-BE49-F238E27FC236}">
                <a16:creationId xmlns:a16="http://schemas.microsoft.com/office/drawing/2014/main" id="{75BFC467-08DF-6D4B-9577-24B4061256A7}"/>
              </a:ext>
            </a:extLst>
          </p:cNvPr>
          <p:cNvSpPr>
            <a:spLocks noGrp="1"/>
          </p:cNvSpPr>
          <p:nvPr>
            <p:ph type="title"/>
          </p:nvPr>
        </p:nvSpPr>
        <p:spPr/>
        <p:txBody>
          <a:bodyPr/>
          <a:lstStyle/>
          <a:p>
            <a:r>
              <a:rPr lang="en-US" dirty="0">
                <a:solidFill>
                  <a:srgbClr val="BFB07D"/>
                </a:solidFill>
              </a:rPr>
              <a:t>Error Handling</a:t>
            </a:r>
          </a:p>
        </p:txBody>
      </p:sp>
    </p:spTree>
    <p:extLst>
      <p:ext uri="{BB962C8B-B14F-4D97-AF65-F5344CB8AC3E}">
        <p14:creationId xmlns:p14="http://schemas.microsoft.com/office/powerpoint/2010/main" val="108268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44869C-0309-FF43-BB99-40448FD6646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94687240-C405-5641-8610-6ED9B55A51CA}"/>
              </a:ext>
            </a:extLst>
          </p:cNvPr>
          <p:cNvSpPr>
            <a:spLocks noGrp="1"/>
          </p:cNvSpPr>
          <p:nvPr>
            <p:ph type="sldNum" sz="quarter" idx="12"/>
          </p:nvPr>
        </p:nvSpPr>
        <p:spPr/>
        <p:txBody>
          <a:bodyPr/>
          <a:lstStyle/>
          <a:p>
            <a:fld id="{4FAB73BC-B049-4115-A692-8D63A059BFB8}" type="slidenum">
              <a:rPr lang="en-US" smtClean="0"/>
              <a:pPr/>
              <a:t>37</a:t>
            </a:fld>
            <a:endParaRPr lang="en-US" dirty="0"/>
          </a:p>
        </p:txBody>
      </p:sp>
      <p:sp>
        <p:nvSpPr>
          <p:cNvPr id="4" name="Content Placeholder 3">
            <a:extLst>
              <a:ext uri="{FF2B5EF4-FFF2-40B4-BE49-F238E27FC236}">
                <a16:creationId xmlns:a16="http://schemas.microsoft.com/office/drawing/2014/main" id="{B649BB3D-CADA-A646-8D93-BFED9FB6749A}"/>
              </a:ext>
            </a:extLst>
          </p:cNvPr>
          <p:cNvSpPr>
            <a:spLocks noGrp="1"/>
          </p:cNvSpPr>
          <p:nvPr>
            <p:ph sz="quarter" idx="13"/>
          </p:nvPr>
        </p:nvSpPr>
        <p:spPr/>
        <p:txBody>
          <a:bodyPr/>
          <a:lstStyle/>
          <a:p>
            <a:r>
              <a:rPr lang="en-US" dirty="0"/>
              <a:t>Synchronization</a:t>
            </a:r>
          </a:p>
          <a:p>
            <a:r>
              <a:rPr lang="en-US" dirty="0"/>
              <a:t>Deadlock/busy wait</a:t>
            </a:r>
          </a:p>
          <a:p>
            <a:endParaRPr lang="en-US" dirty="0"/>
          </a:p>
          <a:p>
            <a:pPr marL="0" indent="0">
              <a:buNone/>
            </a:pPr>
            <a:r>
              <a:rPr lang="en-US" dirty="0">
                <a:sym typeface="Wingdings" pitchFamily="2" charset="2"/>
              </a:rPr>
              <a:t> Suggested solutions</a:t>
            </a:r>
            <a:endParaRPr lang="en-US" dirty="0"/>
          </a:p>
          <a:p>
            <a:r>
              <a:rPr lang="en-US" dirty="0"/>
              <a:t>Mutex</a:t>
            </a:r>
          </a:p>
          <a:p>
            <a:r>
              <a:rPr lang="en-US" dirty="0"/>
              <a:t>Semaphore</a:t>
            </a:r>
          </a:p>
          <a:p>
            <a:r>
              <a:rPr lang="en-US" dirty="0"/>
              <a:t>Conditional variables</a:t>
            </a:r>
          </a:p>
          <a:p>
            <a:endParaRPr lang="en-US" dirty="0"/>
          </a:p>
        </p:txBody>
      </p:sp>
      <p:sp>
        <p:nvSpPr>
          <p:cNvPr id="5" name="Title 4">
            <a:extLst>
              <a:ext uri="{FF2B5EF4-FFF2-40B4-BE49-F238E27FC236}">
                <a16:creationId xmlns:a16="http://schemas.microsoft.com/office/drawing/2014/main" id="{57276D1B-EB70-0E46-B4D4-07A9AAFD71CE}"/>
              </a:ext>
            </a:extLst>
          </p:cNvPr>
          <p:cNvSpPr>
            <a:spLocks noGrp="1"/>
          </p:cNvSpPr>
          <p:nvPr>
            <p:ph type="title"/>
          </p:nvPr>
        </p:nvSpPr>
        <p:spPr/>
        <p:txBody>
          <a:bodyPr/>
          <a:lstStyle/>
          <a:p>
            <a:r>
              <a:rPr lang="en-US" dirty="0">
                <a:solidFill>
                  <a:srgbClr val="BFB07D"/>
                </a:solidFill>
              </a:rPr>
              <a:t>Focus</a:t>
            </a:r>
          </a:p>
        </p:txBody>
      </p:sp>
    </p:spTree>
    <p:extLst>
      <p:ext uri="{BB962C8B-B14F-4D97-AF65-F5344CB8AC3E}">
        <p14:creationId xmlns:p14="http://schemas.microsoft.com/office/powerpoint/2010/main" val="501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E8F181-1E43-7D40-9A97-83322AF0A2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F45A1E5F-B12D-2644-89CB-12F55935BD36}"/>
              </a:ext>
            </a:extLst>
          </p:cNvPr>
          <p:cNvSpPr>
            <a:spLocks noGrp="1"/>
          </p:cNvSpPr>
          <p:nvPr>
            <p:ph type="sldNum" sz="quarter" idx="12"/>
          </p:nvPr>
        </p:nvSpPr>
        <p:spPr/>
        <p:txBody>
          <a:bodyPr/>
          <a:lstStyle/>
          <a:p>
            <a:fld id="{4FAB73BC-B049-4115-A692-8D63A059BFB8}" type="slidenum">
              <a:rPr lang="en-US" smtClean="0"/>
              <a:pPr/>
              <a:t>38</a:t>
            </a:fld>
            <a:endParaRPr lang="en-US" dirty="0"/>
          </a:p>
        </p:txBody>
      </p:sp>
      <p:sp>
        <p:nvSpPr>
          <p:cNvPr id="7" name="Content Placeholder 6">
            <a:extLst>
              <a:ext uri="{FF2B5EF4-FFF2-40B4-BE49-F238E27FC236}">
                <a16:creationId xmlns:a16="http://schemas.microsoft.com/office/drawing/2014/main" id="{45910959-4AB7-E546-88EE-91CE8BEE47D4}"/>
              </a:ext>
            </a:extLst>
          </p:cNvPr>
          <p:cNvSpPr>
            <a:spLocks noGrp="1"/>
          </p:cNvSpPr>
          <p:nvPr>
            <p:ph sz="quarter" idx="13"/>
          </p:nvPr>
        </p:nvSpPr>
        <p:spPr/>
        <p:txBody>
          <a:bodyPr/>
          <a:lstStyle/>
          <a:p>
            <a:pPr marL="0" indent="0">
              <a:buNone/>
            </a:pPr>
            <a:r>
              <a:rPr lang="en-US" b="1" dirty="0">
                <a:solidFill>
                  <a:srgbClr val="FF9300"/>
                </a:solidFill>
              </a:rPr>
              <a:t>CAUTION: </a:t>
            </a:r>
            <a:r>
              <a:rPr lang="en-US" dirty="0"/>
              <a:t>WHAT FOLLOWS IS AN EXAMPLE OF HOW TO BREAK PA3 INTO SMALLER CHUNKS. IT MAY NOT BE THE OPTIMAL WAY TO APPROACH THE PROBLEM. </a:t>
            </a:r>
            <a:r>
              <a:rPr lang="en-US" b="1" dirty="0"/>
              <a:t>THINK CRITICALLY BEFORE YOU CODE.</a:t>
            </a:r>
          </a:p>
        </p:txBody>
      </p:sp>
      <p:sp>
        <p:nvSpPr>
          <p:cNvPr id="6" name="Title 5">
            <a:extLst>
              <a:ext uri="{FF2B5EF4-FFF2-40B4-BE49-F238E27FC236}">
                <a16:creationId xmlns:a16="http://schemas.microsoft.com/office/drawing/2014/main" id="{172E28BC-706B-614F-82A7-3842D2874C8D}"/>
              </a:ext>
            </a:extLst>
          </p:cNvPr>
          <p:cNvSpPr>
            <a:spLocks noGrp="1"/>
          </p:cNvSpPr>
          <p:nvPr>
            <p:ph type="title"/>
          </p:nvPr>
        </p:nvSpPr>
        <p:spPr/>
        <p:txBody>
          <a:bodyPr/>
          <a:lstStyle/>
          <a:p>
            <a:endParaRPr lang="en-US" dirty="0"/>
          </a:p>
        </p:txBody>
      </p:sp>
      <p:pic>
        <p:nvPicPr>
          <p:cNvPr id="9" name="Graphic 8" descr="Warning">
            <a:extLst>
              <a:ext uri="{FF2B5EF4-FFF2-40B4-BE49-F238E27FC236}">
                <a16:creationId xmlns:a16="http://schemas.microsoft.com/office/drawing/2014/main" id="{4283FB02-C6BD-B44A-A329-E783210D15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2219" y="824413"/>
            <a:ext cx="2108750" cy="2108750"/>
          </a:xfrm>
          <a:prstGeom prst="rect">
            <a:avLst/>
          </a:prstGeom>
        </p:spPr>
      </p:pic>
    </p:spTree>
    <p:extLst>
      <p:ext uri="{BB962C8B-B14F-4D97-AF65-F5344CB8AC3E}">
        <p14:creationId xmlns:p14="http://schemas.microsoft.com/office/powerpoint/2010/main" val="3468826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539263C-A7AA-CA4C-9EBE-0EEE4920B3C2}"/>
              </a:ext>
            </a:extLst>
          </p:cNvPr>
          <p:cNvSpPr/>
          <p:nvPr/>
        </p:nvSpPr>
        <p:spPr>
          <a:xfrm>
            <a:off x="-283334" y="1614598"/>
            <a:ext cx="12475334" cy="34719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1E2EE3B-843C-E34D-B080-E530F949E7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1B35829A-FB92-C44B-BF9B-5898EA1368D8}"/>
              </a:ext>
            </a:extLst>
          </p:cNvPr>
          <p:cNvSpPr>
            <a:spLocks noGrp="1"/>
          </p:cNvSpPr>
          <p:nvPr>
            <p:ph type="sldNum" sz="quarter" idx="12"/>
          </p:nvPr>
        </p:nvSpPr>
        <p:spPr/>
        <p:txBody>
          <a:bodyPr/>
          <a:lstStyle/>
          <a:p>
            <a:fld id="{4FAB73BC-B049-4115-A692-8D63A059BFB8}" type="slidenum">
              <a:rPr lang="en-US" smtClean="0"/>
              <a:pPr/>
              <a:t>39</a:t>
            </a:fld>
            <a:endParaRPr lang="en-US" dirty="0"/>
          </a:p>
        </p:txBody>
      </p:sp>
      <p:sp>
        <p:nvSpPr>
          <p:cNvPr id="6" name="Title 5">
            <a:extLst>
              <a:ext uri="{FF2B5EF4-FFF2-40B4-BE49-F238E27FC236}">
                <a16:creationId xmlns:a16="http://schemas.microsoft.com/office/drawing/2014/main" id="{D3DE37A1-618F-C542-AAC5-D3CF68A47BCD}"/>
              </a:ext>
            </a:extLst>
          </p:cNvPr>
          <p:cNvSpPr>
            <a:spLocks noGrp="1"/>
          </p:cNvSpPr>
          <p:nvPr>
            <p:ph type="title"/>
          </p:nvPr>
        </p:nvSpPr>
        <p:spPr>
          <a:noFill/>
        </p:spPr>
        <p:txBody>
          <a:bodyPr>
            <a:normAutofit fontScale="90000"/>
          </a:bodyPr>
          <a:lstStyle/>
          <a:p>
            <a:r>
              <a:rPr lang="en-US" sz="3500" dirty="0">
                <a:solidFill>
                  <a:schemeClr val="tx1"/>
                </a:solidFill>
              </a:rPr>
              <a:t>Implementation </a:t>
            </a:r>
            <a:br>
              <a:rPr lang="en-US" sz="3500" dirty="0">
                <a:solidFill>
                  <a:schemeClr val="tx1"/>
                </a:solidFill>
              </a:rPr>
            </a:br>
            <a:r>
              <a:rPr lang="en-US" sz="3500" b="1" dirty="0">
                <a:solidFill>
                  <a:schemeClr val="tx1"/>
                </a:solidFill>
              </a:rPr>
              <a:t>Step 1</a:t>
            </a:r>
          </a:p>
        </p:txBody>
      </p:sp>
      <p:sp>
        <p:nvSpPr>
          <p:cNvPr id="7" name="Content Placeholder 6">
            <a:extLst>
              <a:ext uri="{FF2B5EF4-FFF2-40B4-BE49-F238E27FC236}">
                <a16:creationId xmlns:a16="http://schemas.microsoft.com/office/drawing/2014/main" id="{3848E697-D0E4-914A-A5EE-E8F0571457BC}"/>
              </a:ext>
            </a:extLst>
          </p:cNvPr>
          <p:cNvSpPr>
            <a:spLocks noGrp="1"/>
          </p:cNvSpPr>
          <p:nvPr>
            <p:ph sz="quarter" idx="13"/>
          </p:nvPr>
        </p:nvSpPr>
        <p:spPr>
          <a:xfrm>
            <a:off x="626166" y="339820"/>
            <a:ext cx="10991850" cy="4618038"/>
          </a:xfrm>
        </p:spPr>
        <p:txBody>
          <a:bodyPr/>
          <a:lstStyle/>
          <a:p>
            <a:r>
              <a:rPr lang="en-US" b="1" dirty="0">
                <a:solidFill>
                  <a:srgbClr val="BFB07D"/>
                </a:solidFill>
              </a:rPr>
              <a:t>Action: </a:t>
            </a:r>
            <a:r>
              <a:rPr lang="en-US" dirty="0"/>
              <a:t>Create a program to create a single requestor thread that will repeatedly read a line from a given file and add an entry into the shared buffer</a:t>
            </a:r>
          </a:p>
          <a:p>
            <a:r>
              <a:rPr lang="en-US" b="1" dirty="0">
                <a:solidFill>
                  <a:srgbClr val="BFB07D"/>
                </a:solidFill>
              </a:rPr>
              <a:t>Validation: </a:t>
            </a:r>
            <a:r>
              <a:rPr lang="en-US" dirty="0"/>
              <a:t>Does the buffer have the correct number of entries?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8" name="Rounded Rectangle 27">
            <a:extLst>
              <a:ext uri="{FF2B5EF4-FFF2-40B4-BE49-F238E27FC236}">
                <a16:creationId xmlns:a16="http://schemas.microsoft.com/office/drawing/2014/main" id="{5DC57C2F-592A-3446-8862-BF472134DD59}"/>
              </a:ext>
            </a:extLst>
          </p:cNvPr>
          <p:cNvSpPr/>
          <p:nvPr/>
        </p:nvSpPr>
        <p:spPr>
          <a:xfrm>
            <a:off x="7442125" y="1990874"/>
            <a:ext cx="1839548" cy="1813647"/>
          </a:xfrm>
          <a:prstGeom prst="roundRect">
            <a:avLst/>
          </a:prstGeom>
          <a:solidFill>
            <a:srgbClr val="508EB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9" name="Group 28">
            <a:extLst>
              <a:ext uri="{FF2B5EF4-FFF2-40B4-BE49-F238E27FC236}">
                <a16:creationId xmlns:a16="http://schemas.microsoft.com/office/drawing/2014/main" id="{2EFE321D-8D56-0B40-96FC-D4A0328D48B8}"/>
              </a:ext>
            </a:extLst>
          </p:cNvPr>
          <p:cNvGrpSpPr/>
          <p:nvPr/>
        </p:nvGrpSpPr>
        <p:grpSpPr>
          <a:xfrm>
            <a:off x="5503927" y="3257400"/>
            <a:ext cx="1112759" cy="1302280"/>
            <a:chOff x="3863220" y="2231486"/>
            <a:chExt cx="1112759" cy="1302280"/>
          </a:xfrm>
        </p:grpSpPr>
        <p:sp>
          <p:nvSpPr>
            <p:cNvPr id="30" name="Document 29">
              <a:extLst>
                <a:ext uri="{FF2B5EF4-FFF2-40B4-BE49-F238E27FC236}">
                  <a16:creationId xmlns:a16="http://schemas.microsoft.com/office/drawing/2014/main" id="{AEBBF819-BEF4-AF45-B85A-5FA2C0544CA5}"/>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92465AD0-9E9D-4740-BFD9-447B4823B4D8}"/>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8495F7E-B462-C84D-A547-D2EB260F93D1}"/>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5863A96-650F-9B41-B3B8-18D11BE9FD0A}"/>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63AF61-E5B4-DF4B-9C76-76428CCE878F}"/>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 name="Direct Access Storage 34">
            <a:extLst>
              <a:ext uri="{FF2B5EF4-FFF2-40B4-BE49-F238E27FC236}">
                <a16:creationId xmlns:a16="http://schemas.microsoft.com/office/drawing/2014/main" id="{04352FC3-2B50-FC42-9DB5-87DEDE5CF634}"/>
              </a:ext>
            </a:extLst>
          </p:cNvPr>
          <p:cNvSpPr/>
          <p:nvPr/>
        </p:nvSpPr>
        <p:spPr>
          <a:xfrm>
            <a:off x="3565729" y="2593769"/>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6" name="TextBox 35">
            <a:extLst>
              <a:ext uri="{FF2B5EF4-FFF2-40B4-BE49-F238E27FC236}">
                <a16:creationId xmlns:a16="http://schemas.microsoft.com/office/drawing/2014/main" id="{43B7A74F-5BFF-4740-AF94-041043D3908F}"/>
              </a:ext>
            </a:extLst>
          </p:cNvPr>
          <p:cNvSpPr txBox="1"/>
          <p:nvPr/>
        </p:nvSpPr>
        <p:spPr>
          <a:xfrm>
            <a:off x="3925263" y="2734893"/>
            <a:ext cx="343364" cy="461665"/>
          </a:xfrm>
          <a:prstGeom prst="rect">
            <a:avLst/>
          </a:prstGeom>
          <a:noFill/>
        </p:spPr>
        <p:txBody>
          <a:bodyPr wrap="none" rtlCol="0">
            <a:spAutoFit/>
          </a:bodyPr>
          <a:lstStyle/>
          <a:p>
            <a:r>
              <a:rPr lang="en-US" sz="2400" dirty="0"/>
              <a:t>P</a:t>
            </a:r>
          </a:p>
        </p:txBody>
      </p:sp>
      <p:sp>
        <p:nvSpPr>
          <p:cNvPr id="37" name="TextBox 36">
            <a:extLst>
              <a:ext uri="{FF2B5EF4-FFF2-40B4-BE49-F238E27FC236}">
                <a16:creationId xmlns:a16="http://schemas.microsoft.com/office/drawing/2014/main" id="{F80382A7-555C-9A45-BDAD-CF42F7FFA3BC}"/>
              </a:ext>
            </a:extLst>
          </p:cNvPr>
          <p:cNvSpPr txBox="1"/>
          <p:nvPr/>
        </p:nvSpPr>
        <p:spPr>
          <a:xfrm>
            <a:off x="5327477" y="2861455"/>
            <a:ext cx="1465658" cy="369332"/>
          </a:xfrm>
          <a:prstGeom prst="rect">
            <a:avLst/>
          </a:prstGeom>
          <a:noFill/>
        </p:spPr>
        <p:txBody>
          <a:bodyPr wrap="none" rtlCol="0">
            <a:spAutoFit/>
          </a:bodyPr>
          <a:lstStyle/>
          <a:p>
            <a:r>
              <a:rPr lang="en-US" dirty="0">
                <a:solidFill>
                  <a:srgbClr val="FF0000"/>
                </a:solidFill>
              </a:rPr>
              <a:t>Shared Buffer</a:t>
            </a:r>
          </a:p>
        </p:txBody>
      </p:sp>
      <p:sp>
        <p:nvSpPr>
          <p:cNvPr id="38" name="TextBox 37">
            <a:extLst>
              <a:ext uri="{FF2B5EF4-FFF2-40B4-BE49-F238E27FC236}">
                <a16:creationId xmlns:a16="http://schemas.microsoft.com/office/drawing/2014/main" id="{EB29275F-4ED0-D84A-838B-EB9EE7C93497}"/>
              </a:ext>
            </a:extLst>
          </p:cNvPr>
          <p:cNvSpPr txBox="1"/>
          <p:nvPr/>
        </p:nvSpPr>
        <p:spPr>
          <a:xfrm>
            <a:off x="3632854" y="1990874"/>
            <a:ext cx="1181349" cy="584775"/>
          </a:xfrm>
          <a:prstGeom prst="rect">
            <a:avLst/>
          </a:prstGeom>
          <a:noFill/>
        </p:spPr>
        <p:txBody>
          <a:bodyPr wrap="none" rtlCol="0">
            <a:spAutoFit/>
          </a:bodyPr>
          <a:lstStyle/>
          <a:p>
            <a:pPr algn="ctr"/>
            <a:r>
              <a:rPr lang="en-US" sz="1600" dirty="0">
                <a:solidFill>
                  <a:srgbClr val="FF0000"/>
                </a:solidFill>
              </a:rPr>
              <a:t>Requester</a:t>
            </a:r>
          </a:p>
          <a:p>
            <a:pPr algn="ctr"/>
            <a:r>
              <a:rPr lang="en-US" sz="1600" dirty="0">
                <a:solidFill>
                  <a:srgbClr val="FF0000"/>
                </a:solidFill>
              </a:rPr>
              <a:t>Thread Pool</a:t>
            </a:r>
          </a:p>
        </p:txBody>
      </p:sp>
      <p:cxnSp>
        <p:nvCxnSpPr>
          <p:cNvPr id="39" name="Straight Arrow Connector 38">
            <a:extLst>
              <a:ext uri="{FF2B5EF4-FFF2-40B4-BE49-F238E27FC236}">
                <a16:creationId xmlns:a16="http://schemas.microsoft.com/office/drawing/2014/main" id="{6AAE3088-E003-2D43-9E63-4B8C022D6AD9}"/>
              </a:ext>
            </a:extLst>
          </p:cNvPr>
          <p:cNvCxnSpPr>
            <a:cxnSpLocks/>
            <a:stCxn id="36" idx="3"/>
          </p:cNvCxnSpPr>
          <p:nvPr/>
        </p:nvCxnSpPr>
        <p:spPr>
          <a:xfrm>
            <a:off x="4268627" y="2965726"/>
            <a:ext cx="1138384" cy="743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CD4A74F-044F-CD45-8A07-C4E66AC9B714}"/>
              </a:ext>
            </a:extLst>
          </p:cNvPr>
          <p:cNvGrpSpPr/>
          <p:nvPr/>
        </p:nvGrpSpPr>
        <p:grpSpPr>
          <a:xfrm>
            <a:off x="2128475" y="3284098"/>
            <a:ext cx="1112759" cy="1302280"/>
            <a:chOff x="3863220" y="2231486"/>
            <a:chExt cx="1112759" cy="1302280"/>
          </a:xfrm>
        </p:grpSpPr>
        <p:sp>
          <p:nvSpPr>
            <p:cNvPr id="41" name="Document 40">
              <a:extLst>
                <a:ext uri="{FF2B5EF4-FFF2-40B4-BE49-F238E27FC236}">
                  <a16:creationId xmlns:a16="http://schemas.microsoft.com/office/drawing/2014/main" id="{9ED291CF-43B1-0A4A-B043-229DD727E3C0}"/>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51850A04-5F4F-C043-9D05-3C4EFF9F0460}"/>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C6A2F7-E769-D344-A56B-FF60191F96A3}"/>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0DAFFD7-53D7-854B-AC89-FDC08594244F}"/>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F3AFD51-1E58-DA45-BF02-48AA07074B92}"/>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6" name="Straight Arrow Connector 45">
            <a:extLst>
              <a:ext uri="{FF2B5EF4-FFF2-40B4-BE49-F238E27FC236}">
                <a16:creationId xmlns:a16="http://schemas.microsoft.com/office/drawing/2014/main" id="{EAE53CD2-00CC-FB4A-999D-729BD9F54C00}"/>
              </a:ext>
            </a:extLst>
          </p:cNvPr>
          <p:cNvCxnSpPr>
            <a:cxnSpLocks/>
          </p:cNvCxnSpPr>
          <p:nvPr/>
        </p:nvCxnSpPr>
        <p:spPr>
          <a:xfrm flipV="1">
            <a:off x="3326004" y="2994908"/>
            <a:ext cx="585804" cy="4011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0E404BF-06A0-C94E-A5A9-7FD4467EFDE6}"/>
              </a:ext>
            </a:extLst>
          </p:cNvPr>
          <p:cNvSpPr txBox="1"/>
          <p:nvPr/>
        </p:nvSpPr>
        <p:spPr>
          <a:xfrm>
            <a:off x="7672352" y="2359088"/>
            <a:ext cx="1379095" cy="1077218"/>
          </a:xfrm>
          <a:prstGeom prst="rect">
            <a:avLst/>
          </a:prstGeom>
          <a:noFill/>
        </p:spPr>
        <p:txBody>
          <a:bodyPr wrap="none" rtlCol="0">
            <a:spAutoFit/>
          </a:bodyPr>
          <a:lstStyle/>
          <a:p>
            <a:r>
              <a:rPr lang="en-US" u="sng" dirty="0"/>
              <a:t>Main Thread</a:t>
            </a:r>
          </a:p>
          <a:p>
            <a:endParaRPr lang="en-US" sz="1000" dirty="0"/>
          </a:p>
          <a:p>
            <a:r>
              <a:rPr lang="en-US" dirty="0"/>
              <a:t>start P</a:t>
            </a:r>
          </a:p>
          <a:p>
            <a:r>
              <a:rPr lang="en-US" dirty="0"/>
              <a:t>wait P</a:t>
            </a:r>
          </a:p>
        </p:txBody>
      </p:sp>
    </p:spTree>
    <p:extLst>
      <p:ext uri="{BB962C8B-B14F-4D97-AF65-F5344CB8AC3E}">
        <p14:creationId xmlns:p14="http://schemas.microsoft.com/office/powerpoint/2010/main" val="230267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1CEA-355C-274F-A3BA-C90CEBBD0957}"/>
              </a:ext>
            </a:extLst>
          </p:cNvPr>
          <p:cNvSpPr>
            <a:spLocks noGrp="1"/>
          </p:cNvSpPr>
          <p:nvPr>
            <p:ph type="title"/>
          </p:nvPr>
        </p:nvSpPr>
        <p:spPr/>
        <p:txBody>
          <a:bodyPr>
            <a:normAutofit/>
          </a:bodyPr>
          <a:lstStyle/>
          <a:p>
            <a:pPr algn="ctr"/>
            <a:r>
              <a:rPr lang="en-US" sz="3400" dirty="0"/>
              <a:t>Announcements</a:t>
            </a:r>
          </a:p>
        </p:txBody>
      </p:sp>
      <p:sp>
        <p:nvSpPr>
          <p:cNvPr id="4" name="Footer Placeholder 3">
            <a:extLst>
              <a:ext uri="{FF2B5EF4-FFF2-40B4-BE49-F238E27FC236}">
                <a16:creationId xmlns:a16="http://schemas.microsoft.com/office/drawing/2014/main" id="{59E79A2F-F981-6742-A3BD-6EFB1130A775}"/>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5" name="Slide Number Placeholder 4">
            <a:extLst>
              <a:ext uri="{FF2B5EF4-FFF2-40B4-BE49-F238E27FC236}">
                <a16:creationId xmlns:a16="http://schemas.microsoft.com/office/drawing/2014/main" id="{C1DF6879-E441-8A4B-90ED-E2179CE20791}"/>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Graphic 6" descr="List">
            <a:extLst>
              <a:ext uri="{FF2B5EF4-FFF2-40B4-BE49-F238E27FC236}">
                <a16:creationId xmlns:a16="http://schemas.microsoft.com/office/drawing/2014/main" id="{3B12A64A-39A6-DA46-A7F1-3CADDD3474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9460" y="3762632"/>
            <a:ext cx="914400" cy="914400"/>
          </a:xfrm>
          <a:prstGeom prst="rect">
            <a:avLst/>
          </a:prstGeom>
        </p:spPr>
      </p:pic>
      <p:graphicFrame>
        <p:nvGraphicFramePr>
          <p:cNvPr id="8" name="Diagram 7">
            <a:extLst>
              <a:ext uri="{FF2B5EF4-FFF2-40B4-BE49-F238E27FC236}">
                <a16:creationId xmlns:a16="http://schemas.microsoft.com/office/drawing/2014/main" id="{F073F9C1-F707-2446-A1EF-F0465047A6C4}"/>
              </a:ext>
            </a:extLst>
          </p:cNvPr>
          <p:cNvGraphicFramePr/>
          <p:nvPr>
            <p:extLst>
              <p:ext uri="{D42A27DB-BD31-4B8C-83A1-F6EECF244321}">
                <p14:modId xmlns:p14="http://schemas.microsoft.com/office/powerpoint/2010/main" val="1582333437"/>
              </p:ext>
            </p:extLst>
          </p:nvPr>
        </p:nvGraphicFramePr>
        <p:xfrm>
          <a:off x="3555803"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88061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539263C-A7AA-CA4C-9EBE-0EEE4920B3C2}"/>
              </a:ext>
            </a:extLst>
          </p:cNvPr>
          <p:cNvSpPr/>
          <p:nvPr/>
        </p:nvSpPr>
        <p:spPr>
          <a:xfrm>
            <a:off x="-283334" y="1660048"/>
            <a:ext cx="12475334" cy="34719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1E2EE3B-843C-E34D-B080-E530F949E7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1B35829A-FB92-C44B-BF9B-5898EA1368D8}"/>
              </a:ext>
            </a:extLst>
          </p:cNvPr>
          <p:cNvSpPr>
            <a:spLocks noGrp="1"/>
          </p:cNvSpPr>
          <p:nvPr>
            <p:ph type="sldNum" sz="quarter" idx="12"/>
          </p:nvPr>
        </p:nvSpPr>
        <p:spPr/>
        <p:txBody>
          <a:bodyPr/>
          <a:lstStyle/>
          <a:p>
            <a:fld id="{4FAB73BC-B049-4115-A692-8D63A059BFB8}" type="slidenum">
              <a:rPr lang="en-US" smtClean="0"/>
              <a:pPr/>
              <a:t>40</a:t>
            </a:fld>
            <a:endParaRPr lang="en-US" dirty="0"/>
          </a:p>
        </p:txBody>
      </p:sp>
      <p:sp>
        <p:nvSpPr>
          <p:cNvPr id="6" name="Title 5">
            <a:extLst>
              <a:ext uri="{FF2B5EF4-FFF2-40B4-BE49-F238E27FC236}">
                <a16:creationId xmlns:a16="http://schemas.microsoft.com/office/drawing/2014/main" id="{D3DE37A1-618F-C542-AAC5-D3CF68A47BCD}"/>
              </a:ext>
            </a:extLst>
          </p:cNvPr>
          <p:cNvSpPr>
            <a:spLocks noGrp="1"/>
          </p:cNvSpPr>
          <p:nvPr>
            <p:ph type="title"/>
          </p:nvPr>
        </p:nvSpPr>
        <p:spPr>
          <a:xfrm>
            <a:off x="898106" y="5246687"/>
            <a:ext cx="10395788" cy="949570"/>
          </a:xfrm>
          <a:noFill/>
        </p:spPr>
        <p:txBody>
          <a:bodyPr>
            <a:normAutofit fontScale="90000"/>
          </a:bodyPr>
          <a:lstStyle/>
          <a:p>
            <a:r>
              <a:rPr lang="en-US" sz="3500" dirty="0">
                <a:solidFill>
                  <a:schemeClr val="tx1"/>
                </a:solidFill>
              </a:rPr>
              <a:t>Implementation </a:t>
            </a:r>
            <a:br>
              <a:rPr lang="en-US" sz="3500" dirty="0">
                <a:solidFill>
                  <a:schemeClr val="tx1"/>
                </a:solidFill>
              </a:rPr>
            </a:br>
            <a:r>
              <a:rPr lang="en-US" sz="3500" b="1" dirty="0">
                <a:solidFill>
                  <a:schemeClr val="tx1"/>
                </a:solidFill>
              </a:rPr>
              <a:t>Step 2</a:t>
            </a:r>
          </a:p>
        </p:txBody>
      </p:sp>
      <p:sp>
        <p:nvSpPr>
          <p:cNvPr id="7" name="Content Placeholder 6">
            <a:extLst>
              <a:ext uri="{FF2B5EF4-FFF2-40B4-BE49-F238E27FC236}">
                <a16:creationId xmlns:a16="http://schemas.microsoft.com/office/drawing/2014/main" id="{3848E697-D0E4-914A-A5EE-E8F0571457BC}"/>
              </a:ext>
            </a:extLst>
          </p:cNvPr>
          <p:cNvSpPr>
            <a:spLocks noGrp="1"/>
          </p:cNvSpPr>
          <p:nvPr>
            <p:ph sz="quarter" idx="13"/>
          </p:nvPr>
        </p:nvSpPr>
        <p:spPr>
          <a:xfrm>
            <a:off x="626166" y="339820"/>
            <a:ext cx="10991850" cy="4618038"/>
          </a:xfrm>
        </p:spPr>
        <p:txBody>
          <a:bodyPr/>
          <a:lstStyle/>
          <a:p>
            <a:r>
              <a:rPr lang="en-US" b="1" dirty="0">
                <a:solidFill>
                  <a:srgbClr val="BFB07D"/>
                </a:solidFill>
              </a:rPr>
              <a:t>Action: </a:t>
            </a:r>
            <a:r>
              <a:rPr lang="en-US" dirty="0"/>
              <a:t>Use the result in step 1. Once the requestor is done, start a resolver thread to take items out of the buffer. Then, write the results to an output file.</a:t>
            </a:r>
          </a:p>
          <a:p>
            <a:r>
              <a:rPr lang="en-US" b="1" dirty="0">
                <a:solidFill>
                  <a:srgbClr val="BFB07D"/>
                </a:solidFill>
              </a:rPr>
              <a:t>Validation: </a:t>
            </a:r>
            <a:r>
              <a:rPr lang="en-US" dirty="0"/>
              <a:t>Does the output file contain the entries stored in the buffer?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7" name="Rounded Rectangle 26">
            <a:extLst>
              <a:ext uri="{FF2B5EF4-FFF2-40B4-BE49-F238E27FC236}">
                <a16:creationId xmlns:a16="http://schemas.microsoft.com/office/drawing/2014/main" id="{1D0BED53-C879-734D-8197-4C350E35BD94}"/>
              </a:ext>
            </a:extLst>
          </p:cNvPr>
          <p:cNvSpPr/>
          <p:nvPr/>
        </p:nvSpPr>
        <p:spPr>
          <a:xfrm>
            <a:off x="8881983" y="1899979"/>
            <a:ext cx="1839548" cy="2358772"/>
          </a:xfrm>
          <a:prstGeom prst="roundRect">
            <a:avLst/>
          </a:prstGeom>
          <a:solidFill>
            <a:srgbClr val="508EB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9" name="Group 48">
            <a:extLst>
              <a:ext uri="{FF2B5EF4-FFF2-40B4-BE49-F238E27FC236}">
                <a16:creationId xmlns:a16="http://schemas.microsoft.com/office/drawing/2014/main" id="{3959348B-3C51-8B4E-9DD4-BD77E30E5517}"/>
              </a:ext>
            </a:extLst>
          </p:cNvPr>
          <p:cNvGrpSpPr/>
          <p:nvPr/>
        </p:nvGrpSpPr>
        <p:grpSpPr>
          <a:xfrm>
            <a:off x="4818842" y="3399866"/>
            <a:ext cx="1112759" cy="1302280"/>
            <a:chOff x="3863220" y="2231486"/>
            <a:chExt cx="1112759" cy="1302280"/>
          </a:xfrm>
        </p:grpSpPr>
        <p:sp>
          <p:nvSpPr>
            <p:cNvPr id="50" name="Document 49">
              <a:extLst>
                <a:ext uri="{FF2B5EF4-FFF2-40B4-BE49-F238E27FC236}">
                  <a16:creationId xmlns:a16="http://schemas.microsoft.com/office/drawing/2014/main" id="{0CE98D3D-03B0-E647-B8AF-FDFF26A94193}"/>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7D2C2E58-BAB3-C543-9FD6-91E2043F5605}"/>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BB63DD-B45C-AF4C-974C-8C43372527DF}"/>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D2F4E7-41DD-6F4A-B6BE-7D48FC7D69F8}"/>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BCFAD7-D468-9946-B2BA-CA1897D5A753}"/>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5" name="Direct Access Storage 54">
            <a:extLst>
              <a:ext uri="{FF2B5EF4-FFF2-40B4-BE49-F238E27FC236}">
                <a16:creationId xmlns:a16="http://schemas.microsoft.com/office/drawing/2014/main" id="{F7E136CC-718F-7844-89D8-84A87A0E49D6}"/>
              </a:ext>
            </a:extLst>
          </p:cNvPr>
          <p:cNvSpPr/>
          <p:nvPr/>
        </p:nvSpPr>
        <p:spPr>
          <a:xfrm>
            <a:off x="3249714" y="2652025"/>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TextBox 55">
            <a:extLst>
              <a:ext uri="{FF2B5EF4-FFF2-40B4-BE49-F238E27FC236}">
                <a16:creationId xmlns:a16="http://schemas.microsoft.com/office/drawing/2014/main" id="{729CD421-2934-9641-A708-0EF63C4A0C85}"/>
              </a:ext>
            </a:extLst>
          </p:cNvPr>
          <p:cNvSpPr txBox="1"/>
          <p:nvPr/>
        </p:nvSpPr>
        <p:spPr>
          <a:xfrm>
            <a:off x="3662895" y="2808328"/>
            <a:ext cx="343364" cy="461665"/>
          </a:xfrm>
          <a:prstGeom prst="rect">
            <a:avLst/>
          </a:prstGeom>
          <a:noFill/>
        </p:spPr>
        <p:txBody>
          <a:bodyPr wrap="none" rtlCol="0">
            <a:spAutoFit/>
          </a:bodyPr>
          <a:lstStyle/>
          <a:p>
            <a:r>
              <a:rPr lang="en-US" sz="2400" dirty="0"/>
              <a:t>P</a:t>
            </a:r>
          </a:p>
        </p:txBody>
      </p:sp>
      <p:sp>
        <p:nvSpPr>
          <p:cNvPr id="57" name="TextBox 56">
            <a:extLst>
              <a:ext uri="{FF2B5EF4-FFF2-40B4-BE49-F238E27FC236}">
                <a16:creationId xmlns:a16="http://schemas.microsoft.com/office/drawing/2014/main" id="{BD1321B3-9C35-FB4F-A3AE-6F077EA4B410}"/>
              </a:ext>
            </a:extLst>
          </p:cNvPr>
          <p:cNvSpPr txBox="1"/>
          <p:nvPr/>
        </p:nvSpPr>
        <p:spPr>
          <a:xfrm>
            <a:off x="4761268" y="3009162"/>
            <a:ext cx="1465658" cy="369332"/>
          </a:xfrm>
          <a:prstGeom prst="rect">
            <a:avLst/>
          </a:prstGeom>
          <a:noFill/>
        </p:spPr>
        <p:txBody>
          <a:bodyPr wrap="none" rtlCol="0">
            <a:spAutoFit/>
          </a:bodyPr>
          <a:lstStyle/>
          <a:p>
            <a:r>
              <a:rPr lang="en-US" dirty="0">
                <a:solidFill>
                  <a:srgbClr val="FF0000"/>
                </a:solidFill>
              </a:rPr>
              <a:t>Shared Buffer</a:t>
            </a:r>
          </a:p>
        </p:txBody>
      </p:sp>
      <p:sp>
        <p:nvSpPr>
          <p:cNvPr id="58" name="TextBox 57">
            <a:extLst>
              <a:ext uri="{FF2B5EF4-FFF2-40B4-BE49-F238E27FC236}">
                <a16:creationId xmlns:a16="http://schemas.microsoft.com/office/drawing/2014/main" id="{FDB31CB5-EAE2-C942-8C0D-2450A7AFC571}"/>
              </a:ext>
            </a:extLst>
          </p:cNvPr>
          <p:cNvSpPr txBox="1"/>
          <p:nvPr/>
        </p:nvSpPr>
        <p:spPr>
          <a:xfrm>
            <a:off x="3287917" y="2046582"/>
            <a:ext cx="1181349" cy="584775"/>
          </a:xfrm>
          <a:prstGeom prst="rect">
            <a:avLst/>
          </a:prstGeom>
          <a:noFill/>
        </p:spPr>
        <p:txBody>
          <a:bodyPr wrap="none" rtlCol="0">
            <a:spAutoFit/>
          </a:bodyPr>
          <a:lstStyle/>
          <a:p>
            <a:pPr algn="ctr"/>
            <a:r>
              <a:rPr lang="en-US" sz="1600" dirty="0">
                <a:solidFill>
                  <a:srgbClr val="FF0000"/>
                </a:solidFill>
              </a:rPr>
              <a:t>Requester</a:t>
            </a:r>
          </a:p>
          <a:p>
            <a:pPr algn="ctr"/>
            <a:r>
              <a:rPr lang="en-US" sz="1600" dirty="0">
                <a:solidFill>
                  <a:srgbClr val="FF0000"/>
                </a:solidFill>
              </a:rPr>
              <a:t>Thread Pool</a:t>
            </a:r>
          </a:p>
        </p:txBody>
      </p:sp>
      <p:cxnSp>
        <p:nvCxnSpPr>
          <p:cNvPr id="59" name="Straight Arrow Connector 58">
            <a:extLst>
              <a:ext uri="{FF2B5EF4-FFF2-40B4-BE49-F238E27FC236}">
                <a16:creationId xmlns:a16="http://schemas.microsoft.com/office/drawing/2014/main" id="{6D059ACD-C873-544F-84C1-18024264469E}"/>
              </a:ext>
            </a:extLst>
          </p:cNvPr>
          <p:cNvCxnSpPr>
            <a:cxnSpLocks/>
            <a:stCxn id="56" idx="3"/>
          </p:cNvCxnSpPr>
          <p:nvPr/>
        </p:nvCxnSpPr>
        <p:spPr>
          <a:xfrm>
            <a:off x="4006259" y="3039161"/>
            <a:ext cx="1015188" cy="669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329758BE-9535-F345-95E0-55E4B8C8CEDB}"/>
              </a:ext>
            </a:extLst>
          </p:cNvPr>
          <p:cNvGrpSpPr/>
          <p:nvPr/>
        </p:nvGrpSpPr>
        <p:grpSpPr>
          <a:xfrm>
            <a:off x="1972556" y="3399866"/>
            <a:ext cx="1112759" cy="1302280"/>
            <a:chOff x="3863220" y="2231486"/>
            <a:chExt cx="1112759" cy="1302280"/>
          </a:xfrm>
        </p:grpSpPr>
        <p:sp>
          <p:nvSpPr>
            <p:cNvPr id="61" name="Document 60">
              <a:extLst>
                <a:ext uri="{FF2B5EF4-FFF2-40B4-BE49-F238E27FC236}">
                  <a16:creationId xmlns:a16="http://schemas.microsoft.com/office/drawing/2014/main" id="{FEEFE242-AF0C-8A4C-B85C-0D5D859493C2}"/>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77C623F4-D3A8-DD4C-A14B-216ABE970374}"/>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E209D61-314D-5F40-9BD4-0B33B93B5B62}"/>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EA898E8-7751-F74A-92B4-A869440BAD1F}"/>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645C1DC-FFE2-294B-B769-BC2764D4A998}"/>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a16="http://schemas.microsoft.com/office/drawing/2014/main" id="{FCB22397-8A9B-F94F-9F3C-018EEFF9976F}"/>
              </a:ext>
            </a:extLst>
          </p:cNvPr>
          <p:cNvCxnSpPr>
            <a:cxnSpLocks/>
            <a:endCxn id="56" idx="1"/>
          </p:cNvCxnSpPr>
          <p:nvPr/>
        </p:nvCxnSpPr>
        <p:spPr>
          <a:xfrm flipV="1">
            <a:off x="2912940" y="3039161"/>
            <a:ext cx="749955" cy="704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8D8339-B621-E34C-90F4-ECD01D4C8EAF}"/>
              </a:ext>
            </a:extLst>
          </p:cNvPr>
          <p:cNvSpPr txBox="1"/>
          <p:nvPr/>
        </p:nvSpPr>
        <p:spPr>
          <a:xfrm>
            <a:off x="9112210" y="2186813"/>
            <a:ext cx="1379095" cy="1785104"/>
          </a:xfrm>
          <a:prstGeom prst="rect">
            <a:avLst/>
          </a:prstGeom>
          <a:noFill/>
        </p:spPr>
        <p:txBody>
          <a:bodyPr wrap="square" rtlCol="0">
            <a:spAutoFit/>
          </a:bodyPr>
          <a:lstStyle/>
          <a:p>
            <a:r>
              <a:rPr lang="en-US" u="sng" dirty="0"/>
              <a:t>Main Thread</a:t>
            </a:r>
          </a:p>
          <a:p>
            <a:endParaRPr lang="en-US" sz="1000" dirty="0"/>
          </a:p>
          <a:p>
            <a:r>
              <a:rPr lang="en-US" dirty="0"/>
              <a:t>start P</a:t>
            </a:r>
          </a:p>
          <a:p>
            <a:r>
              <a:rPr lang="en-US" dirty="0"/>
              <a:t>wait P</a:t>
            </a:r>
          </a:p>
          <a:p>
            <a:endParaRPr lang="en-US" sz="1000" dirty="0"/>
          </a:p>
          <a:p>
            <a:r>
              <a:rPr lang="en-US" dirty="0"/>
              <a:t>start C</a:t>
            </a:r>
          </a:p>
          <a:p>
            <a:r>
              <a:rPr lang="en-US" dirty="0"/>
              <a:t>wait C</a:t>
            </a:r>
          </a:p>
        </p:txBody>
      </p:sp>
      <p:grpSp>
        <p:nvGrpSpPr>
          <p:cNvPr id="68" name="Group 67">
            <a:extLst>
              <a:ext uri="{FF2B5EF4-FFF2-40B4-BE49-F238E27FC236}">
                <a16:creationId xmlns:a16="http://schemas.microsoft.com/office/drawing/2014/main" id="{B4BD6072-1BE2-6D43-838C-0453BA1BFDEA}"/>
              </a:ext>
            </a:extLst>
          </p:cNvPr>
          <p:cNvGrpSpPr/>
          <p:nvPr/>
        </p:nvGrpSpPr>
        <p:grpSpPr>
          <a:xfrm>
            <a:off x="7665129" y="3399866"/>
            <a:ext cx="1112759" cy="1302280"/>
            <a:chOff x="3863220" y="2231486"/>
            <a:chExt cx="1112759" cy="1302280"/>
          </a:xfrm>
        </p:grpSpPr>
        <p:sp>
          <p:nvSpPr>
            <p:cNvPr id="69" name="Document 68">
              <a:extLst>
                <a:ext uri="{FF2B5EF4-FFF2-40B4-BE49-F238E27FC236}">
                  <a16:creationId xmlns:a16="http://schemas.microsoft.com/office/drawing/2014/main" id="{17A2188F-243B-CD43-959F-4A3E519AE5F6}"/>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F333E696-9A63-C344-BA0B-AC9DEC91C271}"/>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4E7E1B0-60D7-8346-AE51-9C4BA30FFDC1}"/>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377C7C2-D758-EC47-90F5-2EE9DCFDDA70}"/>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078CBB-288C-8544-A43C-F849AD8FD12C}"/>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Direct Access Storage 73">
            <a:extLst>
              <a:ext uri="{FF2B5EF4-FFF2-40B4-BE49-F238E27FC236}">
                <a16:creationId xmlns:a16="http://schemas.microsoft.com/office/drawing/2014/main" id="{3F06539B-B324-914D-BA7A-2A84ECC37819}"/>
              </a:ext>
            </a:extLst>
          </p:cNvPr>
          <p:cNvSpPr/>
          <p:nvPr/>
        </p:nvSpPr>
        <p:spPr>
          <a:xfrm>
            <a:off x="6096000" y="2626723"/>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5" name="TextBox 74">
            <a:extLst>
              <a:ext uri="{FF2B5EF4-FFF2-40B4-BE49-F238E27FC236}">
                <a16:creationId xmlns:a16="http://schemas.microsoft.com/office/drawing/2014/main" id="{BDFC8946-887A-AB47-A558-DFC3656D2E44}"/>
              </a:ext>
            </a:extLst>
          </p:cNvPr>
          <p:cNvSpPr txBox="1"/>
          <p:nvPr/>
        </p:nvSpPr>
        <p:spPr>
          <a:xfrm>
            <a:off x="6505793" y="2808328"/>
            <a:ext cx="348172" cy="461665"/>
          </a:xfrm>
          <a:prstGeom prst="rect">
            <a:avLst/>
          </a:prstGeom>
          <a:noFill/>
        </p:spPr>
        <p:txBody>
          <a:bodyPr wrap="none" rtlCol="0">
            <a:spAutoFit/>
          </a:bodyPr>
          <a:lstStyle/>
          <a:p>
            <a:r>
              <a:rPr lang="en-US" sz="2400" dirty="0"/>
              <a:t>C</a:t>
            </a:r>
          </a:p>
        </p:txBody>
      </p:sp>
      <p:sp>
        <p:nvSpPr>
          <p:cNvPr id="76" name="TextBox 75">
            <a:extLst>
              <a:ext uri="{FF2B5EF4-FFF2-40B4-BE49-F238E27FC236}">
                <a16:creationId xmlns:a16="http://schemas.microsoft.com/office/drawing/2014/main" id="{F269418B-4F5E-5347-8124-3C9560AC624C}"/>
              </a:ext>
            </a:extLst>
          </p:cNvPr>
          <p:cNvSpPr txBox="1"/>
          <p:nvPr/>
        </p:nvSpPr>
        <p:spPr>
          <a:xfrm>
            <a:off x="7603390" y="2998680"/>
            <a:ext cx="1236236" cy="369332"/>
          </a:xfrm>
          <a:prstGeom prst="rect">
            <a:avLst/>
          </a:prstGeom>
          <a:noFill/>
        </p:spPr>
        <p:txBody>
          <a:bodyPr wrap="none" rtlCol="0">
            <a:spAutoFit/>
          </a:bodyPr>
          <a:lstStyle/>
          <a:p>
            <a:r>
              <a:rPr lang="en-US" dirty="0">
                <a:solidFill>
                  <a:srgbClr val="FF0000"/>
                </a:solidFill>
              </a:rPr>
              <a:t>Output File</a:t>
            </a:r>
          </a:p>
        </p:txBody>
      </p:sp>
      <p:sp>
        <p:nvSpPr>
          <p:cNvPr id="77" name="TextBox 76">
            <a:extLst>
              <a:ext uri="{FF2B5EF4-FFF2-40B4-BE49-F238E27FC236}">
                <a16:creationId xmlns:a16="http://schemas.microsoft.com/office/drawing/2014/main" id="{4F3C5142-37F3-B24F-BDFC-60D75DA8FBB0}"/>
              </a:ext>
            </a:extLst>
          </p:cNvPr>
          <p:cNvSpPr txBox="1"/>
          <p:nvPr/>
        </p:nvSpPr>
        <p:spPr>
          <a:xfrm>
            <a:off x="6079847" y="2038451"/>
            <a:ext cx="1181349" cy="584775"/>
          </a:xfrm>
          <a:prstGeom prst="rect">
            <a:avLst/>
          </a:prstGeom>
          <a:noFill/>
        </p:spPr>
        <p:txBody>
          <a:bodyPr wrap="none" rtlCol="0">
            <a:spAutoFit/>
          </a:bodyPr>
          <a:lstStyle/>
          <a:p>
            <a:pPr algn="ctr"/>
            <a:r>
              <a:rPr lang="en-US" sz="1600" dirty="0">
                <a:solidFill>
                  <a:srgbClr val="FF0000"/>
                </a:solidFill>
              </a:rPr>
              <a:t>Resolver</a:t>
            </a:r>
          </a:p>
          <a:p>
            <a:pPr algn="ctr"/>
            <a:r>
              <a:rPr lang="en-US" sz="1600" dirty="0">
                <a:solidFill>
                  <a:srgbClr val="FF0000"/>
                </a:solidFill>
              </a:rPr>
              <a:t>Thread Pool</a:t>
            </a:r>
          </a:p>
        </p:txBody>
      </p:sp>
      <p:cxnSp>
        <p:nvCxnSpPr>
          <p:cNvPr id="78" name="Straight Arrow Connector 77">
            <a:extLst>
              <a:ext uri="{FF2B5EF4-FFF2-40B4-BE49-F238E27FC236}">
                <a16:creationId xmlns:a16="http://schemas.microsoft.com/office/drawing/2014/main" id="{CF9B5545-5480-0D4A-A411-8BDF4B3D235D}"/>
              </a:ext>
            </a:extLst>
          </p:cNvPr>
          <p:cNvCxnSpPr>
            <a:cxnSpLocks/>
            <a:stCxn id="75" idx="3"/>
          </p:cNvCxnSpPr>
          <p:nvPr/>
        </p:nvCxnSpPr>
        <p:spPr>
          <a:xfrm>
            <a:off x="6853965" y="3039161"/>
            <a:ext cx="876991" cy="537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DC84635-B17A-F246-8990-3DD1866A2A62}"/>
              </a:ext>
            </a:extLst>
          </p:cNvPr>
          <p:cNvCxnSpPr>
            <a:cxnSpLocks/>
            <a:endCxn id="75" idx="1"/>
          </p:cNvCxnSpPr>
          <p:nvPr/>
        </p:nvCxnSpPr>
        <p:spPr>
          <a:xfrm flipV="1">
            <a:off x="5800166" y="3039161"/>
            <a:ext cx="705627" cy="745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446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539263C-A7AA-CA4C-9EBE-0EEE4920B3C2}"/>
              </a:ext>
            </a:extLst>
          </p:cNvPr>
          <p:cNvSpPr/>
          <p:nvPr/>
        </p:nvSpPr>
        <p:spPr>
          <a:xfrm>
            <a:off x="-283334" y="1660048"/>
            <a:ext cx="12475334" cy="34719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1E2EE3B-843C-E34D-B080-E530F949E7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1B35829A-FB92-C44B-BF9B-5898EA1368D8}"/>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
        <p:nvSpPr>
          <p:cNvPr id="6" name="Title 5">
            <a:extLst>
              <a:ext uri="{FF2B5EF4-FFF2-40B4-BE49-F238E27FC236}">
                <a16:creationId xmlns:a16="http://schemas.microsoft.com/office/drawing/2014/main" id="{D3DE37A1-618F-C542-AAC5-D3CF68A47BCD}"/>
              </a:ext>
            </a:extLst>
          </p:cNvPr>
          <p:cNvSpPr>
            <a:spLocks noGrp="1"/>
          </p:cNvSpPr>
          <p:nvPr>
            <p:ph type="title"/>
          </p:nvPr>
        </p:nvSpPr>
        <p:spPr>
          <a:xfrm>
            <a:off x="898106" y="5246687"/>
            <a:ext cx="10395788" cy="949570"/>
          </a:xfrm>
          <a:noFill/>
        </p:spPr>
        <p:txBody>
          <a:bodyPr>
            <a:normAutofit fontScale="90000"/>
          </a:bodyPr>
          <a:lstStyle/>
          <a:p>
            <a:r>
              <a:rPr lang="en-US" sz="3500" dirty="0">
                <a:solidFill>
                  <a:schemeClr val="tx1"/>
                </a:solidFill>
              </a:rPr>
              <a:t>Implementation </a:t>
            </a:r>
            <a:br>
              <a:rPr lang="en-US" sz="3500" dirty="0">
                <a:solidFill>
                  <a:schemeClr val="tx1"/>
                </a:solidFill>
              </a:rPr>
            </a:br>
            <a:r>
              <a:rPr lang="en-US" sz="3500" b="1" dirty="0">
                <a:solidFill>
                  <a:schemeClr val="tx1"/>
                </a:solidFill>
              </a:rPr>
              <a:t>Step 3</a:t>
            </a:r>
          </a:p>
        </p:txBody>
      </p:sp>
      <p:sp>
        <p:nvSpPr>
          <p:cNvPr id="7" name="Content Placeholder 6">
            <a:extLst>
              <a:ext uri="{FF2B5EF4-FFF2-40B4-BE49-F238E27FC236}">
                <a16:creationId xmlns:a16="http://schemas.microsoft.com/office/drawing/2014/main" id="{3848E697-D0E4-914A-A5EE-E8F0571457BC}"/>
              </a:ext>
            </a:extLst>
          </p:cNvPr>
          <p:cNvSpPr>
            <a:spLocks noGrp="1"/>
          </p:cNvSpPr>
          <p:nvPr>
            <p:ph sz="quarter" idx="13"/>
          </p:nvPr>
        </p:nvSpPr>
        <p:spPr>
          <a:xfrm>
            <a:off x="626166" y="339820"/>
            <a:ext cx="10991850" cy="4618038"/>
          </a:xfrm>
        </p:spPr>
        <p:txBody>
          <a:bodyPr/>
          <a:lstStyle/>
          <a:p>
            <a:r>
              <a:rPr lang="en-US" b="1" dirty="0">
                <a:solidFill>
                  <a:srgbClr val="BFB07D"/>
                </a:solidFill>
              </a:rPr>
              <a:t>Action: </a:t>
            </a:r>
            <a:r>
              <a:rPr lang="en-US" dirty="0">
                <a:solidFill>
                  <a:srgbClr val="D2D2D2"/>
                </a:solidFill>
              </a:rPr>
              <a:t>T</a:t>
            </a:r>
            <a:r>
              <a:rPr lang="en-US" dirty="0"/>
              <a:t>ry to make the requestor and resolver run concurrently. Multiple processes accessing and modifying the same data can cause race conditions. You must protect the critical sections where shared resources are accessed with a mutex.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0" name="Rounded Rectangle 79">
            <a:extLst>
              <a:ext uri="{FF2B5EF4-FFF2-40B4-BE49-F238E27FC236}">
                <a16:creationId xmlns:a16="http://schemas.microsoft.com/office/drawing/2014/main" id="{B7394755-B4DC-014D-968F-FA5D4C7F54DE}"/>
              </a:ext>
            </a:extLst>
          </p:cNvPr>
          <p:cNvSpPr/>
          <p:nvPr/>
        </p:nvSpPr>
        <p:spPr>
          <a:xfrm>
            <a:off x="8925601" y="1998505"/>
            <a:ext cx="1839548" cy="2802167"/>
          </a:xfrm>
          <a:prstGeom prst="roundRect">
            <a:avLst/>
          </a:prstGeom>
          <a:solidFill>
            <a:srgbClr val="508EB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81" name="Group 80">
            <a:extLst>
              <a:ext uri="{FF2B5EF4-FFF2-40B4-BE49-F238E27FC236}">
                <a16:creationId xmlns:a16="http://schemas.microsoft.com/office/drawing/2014/main" id="{5617517C-B433-B548-A800-CBE2E17E647A}"/>
              </a:ext>
            </a:extLst>
          </p:cNvPr>
          <p:cNvGrpSpPr/>
          <p:nvPr/>
        </p:nvGrpSpPr>
        <p:grpSpPr>
          <a:xfrm>
            <a:off x="4806792" y="3301751"/>
            <a:ext cx="1112759" cy="1302280"/>
            <a:chOff x="3863220" y="2231486"/>
            <a:chExt cx="1112759" cy="1302280"/>
          </a:xfrm>
        </p:grpSpPr>
        <p:sp>
          <p:nvSpPr>
            <p:cNvPr id="82" name="Document 81">
              <a:extLst>
                <a:ext uri="{FF2B5EF4-FFF2-40B4-BE49-F238E27FC236}">
                  <a16:creationId xmlns:a16="http://schemas.microsoft.com/office/drawing/2014/main" id="{6E2E351B-101C-7646-80E0-238E835D51A5}"/>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A04D36E7-1CD4-EE47-8ACE-DCD933D50197}"/>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77D261-7CB6-0A49-BDF0-96C1C4840E37}"/>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81876B0-7FDC-E64E-BE4B-00CC77C0AF08}"/>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F96DFB4-FEC8-C04D-A114-3887CDA83480}"/>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7" name="Direct Access Storage 86">
            <a:extLst>
              <a:ext uri="{FF2B5EF4-FFF2-40B4-BE49-F238E27FC236}">
                <a16:creationId xmlns:a16="http://schemas.microsoft.com/office/drawing/2014/main" id="{BD1D98CC-FE39-C04A-AFBC-E0B845F0D904}"/>
              </a:ext>
            </a:extLst>
          </p:cNvPr>
          <p:cNvSpPr/>
          <p:nvPr/>
        </p:nvSpPr>
        <p:spPr>
          <a:xfrm>
            <a:off x="3237664" y="2553910"/>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8" name="TextBox 87">
            <a:extLst>
              <a:ext uri="{FF2B5EF4-FFF2-40B4-BE49-F238E27FC236}">
                <a16:creationId xmlns:a16="http://schemas.microsoft.com/office/drawing/2014/main" id="{14B018D0-4C7B-CC4E-8572-261F6E5A209A}"/>
              </a:ext>
            </a:extLst>
          </p:cNvPr>
          <p:cNvSpPr txBox="1"/>
          <p:nvPr/>
        </p:nvSpPr>
        <p:spPr>
          <a:xfrm>
            <a:off x="3650845" y="2710213"/>
            <a:ext cx="343364" cy="461665"/>
          </a:xfrm>
          <a:prstGeom prst="rect">
            <a:avLst/>
          </a:prstGeom>
          <a:noFill/>
        </p:spPr>
        <p:txBody>
          <a:bodyPr wrap="none" rtlCol="0">
            <a:spAutoFit/>
          </a:bodyPr>
          <a:lstStyle/>
          <a:p>
            <a:r>
              <a:rPr lang="en-US" sz="2400" dirty="0"/>
              <a:t>P</a:t>
            </a:r>
          </a:p>
        </p:txBody>
      </p:sp>
      <p:sp>
        <p:nvSpPr>
          <p:cNvPr id="89" name="TextBox 88">
            <a:extLst>
              <a:ext uri="{FF2B5EF4-FFF2-40B4-BE49-F238E27FC236}">
                <a16:creationId xmlns:a16="http://schemas.microsoft.com/office/drawing/2014/main" id="{7F6B64C1-E4FE-F149-BC1B-A9AA06D0725D}"/>
              </a:ext>
            </a:extLst>
          </p:cNvPr>
          <p:cNvSpPr txBox="1"/>
          <p:nvPr/>
        </p:nvSpPr>
        <p:spPr>
          <a:xfrm>
            <a:off x="4630342" y="2835034"/>
            <a:ext cx="1465658" cy="369332"/>
          </a:xfrm>
          <a:prstGeom prst="rect">
            <a:avLst/>
          </a:prstGeom>
          <a:noFill/>
        </p:spPr>
        <p:txBody>
          <a:bodyPr wrap="none" rtlCol="0">
            <a:spAutoFit/>
          </a:bodyPr>
          <a:lstStyle/>
          <a:p>
            <a:r>
              <a:rPr lang="en-US" dirty="0">
                <a:solidFill>
                  <a:srgbClr val="FF0000"/>
                </a:solidFill>
              </a:rPr>
              <a:t>Shared Buffer</a:t>
            </a:r>
          </a:p>
        </p:txBody>
      </p:sp>
      <p:sp>
        <p:nvSpPr>
          <p:cNvPr id="90" name="TextBox 89">
            <a:extLst>
              <a:ext uri="{FF2B5EF4-FFF2-40B4-BE49-F238E27FC236}">
                <a16:creationId xmlns:a16="http://schemas.microsoft.com/office/drawing/2014/main" id="{E9E84A1E-568F-9F4A-95C6-A1CDFB2893A8}"/>
              </a:ext>
            </a:extLst>
          </p:cNvPr>
          <p:cNvSpPr txBox="1"/>
          <p:nvPr/>
        </p:nvSpPr>
        <p:spPr>
          <a:xfrm>
            <a:off x="3275867" y="1948467"/>
            <a:ext cx="1181349" cy="584775"/>
          </a:xfrm>
          <a:prstGeom prst="rect">
            <a:avLst/>
          </a:prstGeom>
          <a:noFill/>
        </p:spPr>
        <p:txBody>
          <a:bodyPr wrap="none" rtlCol="0">
            <a:spAutoFit/>
          </a:bodyPr>
          <a:lstStyle/>
          <a:p>
            <a:pPr algn="ctr"/>
            <a:r>
              <a:rPr lang="en-US" sz="1600" dirty="0">
                <a:solidFill>
                  <a:srgbClr val="FF0000"/>
                </a:solidFill>
              </a:rPr>
              <a:t>Requester</a:t>
            </a:r>
          </a:p>
          <a:p>
            <a:pPr algn="ctr"/>
            <a:r>
              <a:rPr lang="en-US" sz="1600" dirty="0">
                <a:solidFill>
                  <a:srgbClr val="FF0000"/>
                </a:solidFill>
              </a:rPr>
              <a:t>Thread Pool</a:t>
            </a:r>
          </a:p>
        </p:txBody>
      </p:sp>
      <p:cxnSp>
        <p:nvCxnSpPr>
          <p:cNvPr id="91" name="Straight Arrow Connector 90">
            <a:extLst>
              <a:ext uri="{FF2B5EF4-FFF2-40B4-BE49-F238E27FC236}">
                <a16:creationId xmlns:a16="http://schemas.microsoft.com/office/drawing/2014/main" id="{05591E94-463D-9941-842E-ADF79FBE1E2B}"/>
              </a:ext>
            </a:extLst>
          </p:cNvPr>
          <p:cNvCxnSpPr>
            <a:cxnSpLocks/>
            <a:stCxn id="88" idx="3"/>
          </p:cNvCxnSpPr>
          <p:nvPr/>
        </p:nvCxnSpPr>
        <p:spPr>
          <a:xfrm>
            <a:off x="3994209" y="2941046"/>
            <a:ext cx="1015188" cy="669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D1D68B1D-A5BE-5449-AA8D-46C96FA918DD}"/>
              </a:ext>
            </a:extLst>
          </p:cNvPr>
          <p:cNvGrpSpPr/>
          <p:nvPr/>
        </p:nvGrpSpPr>
        <p:grpSpPr>
          <a:xfrm>
            <a:off x="1960506" y="3301751"/>
            <a:ext cx="1112759" cy="1302280"/>
            <a:chOff x="3863220" y="2231486"/>
            <a:chExt cx="1112759" cy="1302280"/>
          </a:xfrm>
        </p:grpSpPr>
        <p:sp>
          <p:nvSpPr>
            <p:cNvPr id="93" name="Document 92">
              <a:extLst>
                <a:ext uri="{FF2B5EF4-FFF2-40B4-BE49-F238E27FC236}">
                  <a16:creationId xmlns:a16="http://schemas.microsoft.com/office/drawing/2014/main" id="{E8051775-7F44-2C48-9126-1CE7C02DF034}"/>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0F092EDB-407C-E747-9A1D-32300BFD523E}"/>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D7B9251-4B7F-0D49-862F-81125DA9C07C}"/>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D6CD742-D645-D74B-8F1C-7BB770F84D24}"/>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4B10D6B-FAAF-6E45-97AC-6398679EFA00}"/>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8" name="Straight Arrow Connector 97">
            <a:extLst>
              <a:ext uri="{FF2B5EF4-FFF2-40B4-BE49-F238E27FC236}">
                <a16:creationId xmlns:a16="http://schemas.microsoft.com/office/drawing/2014/main" id="{4F3B16FD-94A3-F04B-8E3E-53722D4E11A0}"/>
              </a:ext>
            </a:extLst>
          </p:cNvPr>
          <p:cNvCxnSpPr>
            <a:cxnSpLocks/>
            <a:endCxn id="88" idx="1"/>
          </p:cNvCxnSpPr>
          <p:nvPr/>
        </p:nvCxnSpPr>
        <p:spPr>
          <a:xfrm flipV="1">
            <a:off x="2900890" y="2941046"/>
            <a:ext cx="749955" cy="7042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498335A-7AFE-6548-8079-6FFBE0F7B912}"/>
              </a:ext>
            </a:extLst>
          </p:cNvPr>
          <p:cNvSpPr txBox="1"/>
          <p:nvPr/>
        </p:nvSpPr>
        <p:spPr>
          <a:xfrm>
            <a:off x="9165134" y="2098306"/>
            <a:ext cx="1457133" cy="2616101"/>
          </a:xfrm>
          <a:prstGeom prst="rect">
            <a:avLst/>
          </a:prstGeom>
          <a:noFill/>
        </p:spPr>
        <p:txBody>
          <a:bodyPr wrap="square" rtlCol="0">
            <a:spAutoFit/>
          </a:bodyPr>
          <a:lstStyle/>
          <a:p>
            <a:r>
              <a:rPr lang="en-US" u="sng" dirty="0"/>
              <a:t>Main Thread</a:t>
            </a:r>
          </a:p>
          <a:p>
            <a:endParaRPr lang="en-US" sz="1000" dirty="0"/>
          </a:p>
          <a:p>
            <a:r>
              <a:rPr lang="en-US" dirty="0"/>
              <a:t>start P</a:t>
            </a:r>
          </a:p>
          <a:p>
            <a:r>
              <a:rPr lang="en-US" dirty="0"/>
              <a:t>start C</a:t>
            </a:r>
          </a:p>
          <a:p>
            <a:endParaRPr lang="en-US" sz="1000" dirty="0"/>
          </a:p>
          <a:p>
            <a:r>
              <a:rPr lang="en-US" dirty="0"/>
              <a:t>wait P</a:t>
            </a:r>
          </a:p>
          <a:p>
            <a:r>
              <a:rPr lang="en-US" dirty="0"/>
              <a:t>wait C – exits when no data and no active P</a:t>
            </a:r>
          </a:p>
        </p:txBody>
      </p:sp>
      <p:grpSp>
        <p:nvGrpSpPr>
          <p:cNvPr id="100" name="Group 99">
            <a:extLst>
              <a:ext uri="{FF2B5EF4-FFF2-40B4-BE49-F238E27FC236}">
                <a16:creationId xmlns:a16="http://schemas.microsoft.com/office/drawing/2014/main" id="{DC63C2B6-8137-404D-914C-0AA6B34EB43D}"/>
              </a:ext>
            </a:extLst>
          </p:cNvPr>
          <p:cNvGrpSpPr/>
          <p:nvPr/>
        </p:nvGrpSpPr>
        <p:grpSpPr>
          <a:xfrm>
            <a:off x="7653079" y="3301751"/>
            <a:ext cx="1112759" cy="1302280"/>
            <a:chOff x="3863220" y="2231486"/>
            <a:chExt cx="1112759" cy="1302280"/>
          </a:xfrm>
        </p:grpSpPr>
        <p:sp>
          <p:nvSpPr>
            <p:cNvPr id="101" name="Document 100">
              <a:extLst>
                <a:ext uri="{FF2B5EF4-FFF2-40B4-BE49-F238E27FC236}">
                  <a16:creationId xmlns:a16="http://schemas.microsoft.com/office/drawing/2014/main" id="{95FE57EE-1463-8F46-8DA2-F6E7F33FD4F7}"/>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59142F8E-A2B8-0641-BE0F-658A7626C3F7}"/>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91B4BD7-F50F-2344-B8FC-7AF5B4C406BA}"/>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E226317-7050-1D49-A0AD-67A7E6991D06}"/>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05FB7AD-3A1C-A04F-B179-C7CD4C09AFC8}"/>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6" name="Direct Access Storage 105">
            <a:extLst>
              <a:ext uri="{FF2B5EF4-FFF2-40B4-BE49-F238E27FC236}">
                <a16:creationId xmlns:a16="http://schemas.microsoft.com/office/drawing/2014/main" id="{9CD58378-1B51-5C40-B11D-354B7518E28C}"/>
              </a:ext>
            </a:extLst>
          </p:cNvPr>
          <p:cNvSpPr/>
          <p:nvPr/>
        </p:nvSpPr>
        <p:spPr>
          <a:xfrm>
            <a:off x="6083950" y="2528608"/>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7" name="TextBox 106">
            <a:extLst>
              <a:ext uri="{FF2B5EF4-FFF2-40B4-BE49-F238E27FC236}">
                <a16:creationId xmlns:a16="http://schemas.microsoft.com/office/drawing/2014/main" id="{632CB3D5-29D8-5044-9B40-BC7630F9D9AE}"/>
              </a:ext>
            </a:extLst>
          </p:cNvPr>
          <p:cNvSpPr txBox="1"/>
          <p:nvPr/>
        </p:nvSpPr>
        <p:spPr>
          <a:xfrm>
            <a:off x="6493743" y="2710213"/>
            <a:ext cx="348172" cy="461665"/>
          </a:xfrm>
          <a:prstGeom prst="rect">
            <a:avLst/>
          </a:prstGeom>
          <a:noFill/>
        </p:spPr>
        <p:txBody>
          <a:bodyPr wrap="none" rtlCol="0">
            <a:spAutoFit/>
          </a:bodyPr>
          <a:lstStyle/>
          <a:p>
            <a:r>
              <a:rPr lang="en-US" sz="2400" dirty="0"/>
              <a:t>C</a:t>
            </a:r>
          </a:p>
        </p:txBody>
      </p:sp>
      <p:sp>
        <p:nvSpPr>
          <p:cNvPr id="108" name="TextBox 107">
            <a:extLst>
              <a:ext uri="{FF2B5EF4-FFF2-40B4-BE49-F238E27FC236}">
                <a16:creationId xmlns:a16="http://schemas.microsoft.com/office/drawing/2014/main" id="{991F0934-7DC1-CB42-AB87-B672E01FD881}"/>
              </a:ext>
            </a:extLst>
          </p:cNvPr>
          <p:cNvSpPr txBox="1"/>
          <p:nvPr/>
        </p:nvSpPr>
        <p:spPr>
          <a:xfrm>
            <a:off x="7591340" y="2900565"/>
            <a:ext cx="1236236" cy="369332"/>
          </a:xfrm>
          <a:prstGeom prst="rect">
            <a:avLst/>
          </a:prstGeom>
          <a:noFill/>
        </p:spPr>
        <p:txBody>
          <a:bodyPr wrap="none" rtlCol="0">
            <a:spAutoFit/>
          </a:bodyPr>
          <a:lstStyle/>
          <a:p>
            <a:r>
              <a:rPr lang="en-US" dirty="0">
                <a:solidFill>
                  <a:srgbClr val="FF0000"/>
                </a:solidFill>
              </a:rPr>
              <a:t>Output File</a:t>
            </a:r>
          </a:p>
        </p:txBody>
      </p:sp>
      <p:sp>
        <p:nvSpPr>
          <p:cNvPr id="109" name="TextBox 108">
            <a:extLst>
              <a:ext uri="{FF2B5EF4-FFF2-40B4-BE49-F238E27FC236}">
                <a16:creationId xmlns:a16="http://schemas.microsoft.com/office/drawing/2014/main" id="{4DE3E690-B3FA-5648-BADC-EA858FA31E20}"/>
              </a:ext>
            </a:extLst>
          </p:cNvPr>
          <p:cNvSpPr txBox="1"/>
          <p:nvPr/>
        </p:nvSpPr>
        <p:spPr>
          <a:xfrm>
            <a:off x="6067797" y="1940336"/>
            <a:ext cx="1181349" cy="584775"/>
          </a:xfrm>
          <a:prstGeom prst="rect">
            <a:avLst/>
          </a:prstGeom>
          <a:noFill/>
        </p:spPr>
        <p:txBody>
          <a:bodyPr wrap="none" rtlCol="0">
            <a:spAutoFit/>
          </a:bodyPr>
          <a:lstStyle/>
          <a:p>
            <a:pPr algn="ctr"/>
            <a:r>
              <a:rPr lang="en-US" sz="1600" dirty="0">
                <a:solidFill>
                  <a:srgbClr val="FF0000"/>
                </a:solidFill>
              </a:rPr>
              <a:t>Resolver</a:t>
            </a:r>
          </a:p>
          <a:p>
            <a:pPr algn="ctr"/>
            <a:r>
              <a:rPr lang="en-US" sz="1600" dirty="0">
                <a:solidFill>
                  <a:srgbClr val="FF0000"/>
                </a:solidFill>
              </a:rPr>
              <a:t>Thread Pool</a:t>
            </a:r>
          </a:p>
        </p:txBody>
      </p:sp>
      <p:cxnSp>
        <p:nvCxnSpPr>
          <p:cNvPr id="110" name="Straight Arrow Connector 109">
            <a:extLst>
              <a:ext uri="{FF2B5EF4-FFF2-40B4-BE49-F238E27FC236}">
                <a16:creationId xmlns:a16="http://schemas.microsoft.com/office/drawing/2014/main" id="{02928640-F9DF-A24D-AB9D-2FB823B0D618}"/>
              </a:ext>
            </a:extLst>
          </p:cNvPr>
          <p:cNvCxnSpPr>
            <a:cxnSpLocks/>
            <a:stCxn id="107" idx="3"/>
          </p:cNvCxnSpPr>
          <p:nvPr/>
        </p:nvCxnSpPr>
        <p:spPr>
          <a:xfrm>
            <a:off x="6841915" y="2941046"/>
            <a:ext cx="876991" cy="537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D37F071-B804-5742-B6BA-1CC938BD6427}"/>
              </a:ext>
            </a:extLst>
          </p:cNvPr>
          <p:cNvCxnSpPr>
            <a:cxnSpLocks/>
            <a:endCxn id="107" idx="1"/>
          </p:cNvCxnSpPr>
          <p:nvPr/>
        </p:nvCxnSpPr>
        <p:spPr>
          <a:xfrm flipV="1">
            <a:off x="5788116" y="2941046"/>
            <a:ext cx="705627" cy="745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13E02F23-30BE-9442-B5B9-8C26E2B6F8B8}"/>
              </a:ext>
            </a:extLst>
          </p:cNvPr>
          <p:cNvSpPr/>
          <p:nvPr/>
        </p:nvSpPr>
        <p:spPr>
          <a:xfrm>
            <a:off x="4743939" y="3234401"/>
            <a:ext cx="1243101" cy="1441035"/>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348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539263C-A7AA-CA4C-9EBE-0EEE4920B3C2}"/>
              </a:ext>
            </a:extLst>
          </p:cNvPr>
          <p:cNvSpPr/>
          <p:nvPr/>
        </p:nvSpPr>
        <p:spPr>
          <a:xfrm>
            <a:off x="-283334" y="1660048"/>
            <a:ext cx="12475334" cy="34719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1E2EE3B-843C-E34D-B080-E530F949E7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1B35829A-FB92-C44B-BF9B-5898EA1368D8}"/>
              </a:ext>
            </a:extLst>
          </p:cNvPr>
          <p:cNvSpPr>
            <a:spLocks noGrp="1"/>
          </p:cNvSpPr>
          <p:nvPr>
            <p:ph type="sldNum" sz="quarter" idx="12"/>
          </p:nvPr>
        </p:nvSpPr>
        <p:spPr/>
        <p:txBody>
          <a:bodyPr/>
          <a:lstStyle/>
          <a:p>
            <a:fld id="{4FAB73BC-B049-4115-A692-8D63A059BFB8}" type="slidenum">
              <a:rPr lang="en-US" smtClean="0"/>
              <a:pPr/>
              <a:t>42</a:t>
            </a:fld>
            <a:endParaRPr lang="en-US" dirty="0"/>
          </a:p>
        </p:txBody>
      </p:sp>
      <p:sp>
        <p:nvSpPr>
          <p:cNvPr id="6" name="Title 5">
            <a:extLst>
              <a:ext uri="{FF2B5EF4-FFF2-40B4-BE49-F238E27FC236}">
                <a16:creationId xmlns:a16="http://schemas.microsoft.com/office/drawing/2014/main" id="{D3DE37A1-618F-C542-AAC5-D3CF68A47BCD}"/>
              </a:ext>
            </a:extLst>
          </p:cNvPr>
          <p:cNvSpPr>
            <a:spLocks noGrp="1"/>
          </p:cNvSpPr>
          <p:nvPr>
            <p:ph type="title"/>
          </p:nvPr>
        </p:nvSpPr>
        <p:spPr>
          <a:xfrm>
            <a:off x="898106" y="5246687"/>
            <a:ext cx="10395788" cy="949570"/>
          </a:xfrm>
          <a:noFill/>
        </p:spPr>
        <p:txBody>
          <a:bodyPr>
            <a:normAutofit fontScale="90000"/>
          </a:bodyPr>
          <a:lstStyle/>
          <a:p>
            <a:r>
              <a:rPr lang="en-US" sz="3500" dirty="0">
                <a:solidFill>
                  <a:schemeClr val="tx1"/>
                </a:solidFill>
              </a:rPr>
              <a:t>Implementation </a:t>
            </a:r>
            <a:br>
              <a:rPr lang="en-US" sz="3500" dirty="0">
                <a:solidFill>
                  <a:schemeClr val="tx1"/>
                </a:solidFill>
              </a:rPr>
            </a:br>
            <a:r>
              <a:rPr lang="en-US" sz="3500" b="1" dirty="0">
                <a:solidFill>
                  <a:schemeClr val="tx1"/>
                </a:solidFill>
              </a:rPr>
              <a:t>Step 4</a:t>
            </a:r>
          </a:p>
        </p:txBody>
      </p:sp>
      <p:sp>
        <p:nvSpPr>
          <p:cNvPr id="7" name="Content Placeholder 6">
            <a:extLst>
              <a:ext uri="{FF2B5EF4-FFF2-40B4-BE49-F238E27FC236}">
                <a16:creationId xmlns:a16="http://schemas.microsoft.com/office/drawing/2014/main" id="{3848E697-D0E4-914A-A5EE-E8F0571457BC}"/>
              </a:ext>
            </a:extLst>
          </p:cNvPr>
          <p:cNvSpPr>
            <a:spLocks noGrp="1"/>
          </p:cNvSpPr>
          <p:nvPr>
            <p:ph sz="quarter" idx="13"/>
          </p:nvPr>
        </p:nvSpPr>
        <p:spPr>
          <a:xfrm>
            <a:off x="626166" y="339820"/>
            <a:ext cx="10991850" cy="4618038"/>
          </a:xfrm>
        </p:spPr>
        <p:txBody>
          <a:bodyPr/>
          <a:lstStyle/>
          <a:p>
            <a:r>
              <a:rPr lang="en-US" b="1" dirty="0">
                <a:solidFill>
                  <a:srgbClr val="BFB07D"/>
                </a:solidFill>
              </a:rPr>
              <a:t>Action: </a:t>
            </a:r>
            <a:r>
              <a:rPr lang="en-US" dirty="0"/>
              <a:t>Create multiple requestor threads to read from different files. A requestor will terminate when all lines from the file have been processed.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40" name="Group 39">
            <a:extLst>
              <a:ext uri="{FF2B5EF4-FFF2-40B4-BE49-F238E27FC236}">
                <a16:creationId xmlns:a16="http://schemas.microsoft.com/office/drawing/2014/main" id="{ADE0854D-38B5-6640-ADEF-2B49232D3977}"/>
              </a:ext>
            </a:extLst>
          </p:cNvPr>
          <p:cNvGrpSpPr/>
          <p:nvPr/>
        </p:nvGrpSpPr>
        <p:grpSpPr>
          <a:xfrm>
            <a:off x="2924398" y="2479478"/>
            <a:ext cx="1404729" cy="870322"/>
            <a:chOff x="3419060" y="3991392"/>
            <a:chExt cx="1404729" cy="870322"/>
          </a:xfrm>
        </p:grpSpPr>
        <p:sp>
          <p:nvSpPr>
            <p:cNvPr id="41" name="Direct Access Storage 40">
              <a:extLst>
                <a:ext uri="{FF2B5EF4-FFF2-40B4-BE49-F238E27FC236}">
                  <a16:creationId xmlns:a16="http://schemas.microsoft.com/office/drawing/2014/main" id="{98B24E4F-575B-1946-A894-955D4CD904EA}"/>
                </a:ext>
              </a:extLst>
            </p:cNvPr>
            <p:cNvSpPr/>
            <p:nvPr/>
          </p:nvSpPr>
          <p:spPr>
            <a:xfrm>
              <a:off x="3419060" y="4032932"/>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AC9F64C5-046B-214A-A2DC-8507ED1B30B5}"/>
                </a:ext>
              </a:extLst>
            </p:cNvPr>
            <p:cNvSpPr txBox="1"/>
            <p:nvPr/>
          </p:nvSpPr>
          <p:spPr>
            <a:xfrm>
              <a:off x="3625873" y="3991392"/>
              <a:ext cx="343364" cy="461665"/>
            </a:xfrm>
            <a:prstGeom prst="rect">
              <a:avLst/>
            </a:prstGeom>
            <a:noFill/>
          </p:spPr>
          <p:txBody>
            <a:bodyPr wrap="none" rtlCol="0">
              <a:spAutoFit/>
            </a:bodyPr>
            <a:lstStyle/>
            <a:p>
              <a:r>
                <a:rPr lang="en-US" sz="2400" dirty="0"/>
                <a:t>P</a:t>
              </a:r>
            </a:p>
          </p:txBody>
        </p:sp>
        <p:sp>
          <p:nvSpPr>
            <p:cNvPr id="43" name="TextBox 42">
              <a:extLst>
                <a:ext uri="{FF2B5EF4-FFF2-40B4-BE49-F238E27FC236}">
                  <a16:creationId xmlns:a16="http://schemas.microsoft.com/office/drawing/2014/main" id="{FFEB3565-C23E-A346-ABF1-5227A4390669}"/>
                </a:ext>
              </a:extLst>
            </p:cNvPr>
            <p:cNvSpPr txBox="1"/>
            <p:nvPr/>
          </p:nvSpPr>
          <p:spPr>
            <a:xfrm>
              <a:off x="3995741" y="4400049"/>
              <a:ext cx="343364" cy="461665"/>
            </a:xfrm>
            <a:prstGeom prst="rect">
              <a:avLst/>
            </a:prstGeom>
            <a:noFill/>
          </p:spPr>
          <p:txBody>
            <a:bodyPr wrap="none" rtlCol="0">
              <a:spAutoFit/>
            </a:bodyPr>
            <a:lstStyle/>
            <a:p>
              <a:r>
                <a:rPr lang="en-US" sz="2400" dirty="0"/>
                <a:t>P</a:t>
              </a:r>
            </a:p>
          </p:txBody>
        </p:sp>
        <p:sp>
          <p:nvSpPr>
            <p:cNvPr id="44" name="TextBox 43">
              <a:extLst>
                <a:ext uri="{FF2B5EF4-FFF2-40B4-BE49-F238E27FC236}">
                  <a16:creationId xmlns:a16="http://schemas.microsoft.com/office/drawing/2014/main" id="{C5BB187B-9A15-614B-96AA-F481D97557F2}"/>
                </a:ext>
              </a:extLst>
            </p:cNvPr>
            <p:cNvSpPr txBox="1"/>
            <p:nvPr/>
          </p:nvSpPr>
          <p:spPr>
            <a:xfrm rot="3626892">
              <a:off x="3751667" y="4195721"/>
              <a:ext cx="553357" cy="461665"/>
            </a:xfrm>
            <a:prstGeom prst="rect">
              <a:avLst/>
            </a:prstGeom>
            <a:noFill/>
          </p:spPr>
          <p:txBody>
            <a:bodyPr wrap="none" rtlCol="0">
              <a:spAutoFit/>
            </a:bodyPr>
            <a:lstStyle/>
            <a:p>
              <a:r>
                <a:rPr lang="en-US" sz="2400" dirty="0"/>
                <a:t>. . .</a:t>
              </a:r>
            </a:p>
          </p:txBody>
        </p:sp>
      </p:grpSp>
      <p:sp>
        <p:nvSpPr>
          <p:cNvPr id="45" name="Rounded Rectangle 44">
            <a:extLst>
              <a:ext uri="{FF2B5EF4-FFF2-40B4-BE49-F238E27FC236}">
                <a16:creationId xmlns:a16="http://schemas.microsoft.com/office/drawing/2014/main" id="{806C5ED4-3254-E94A-8B0C-BDF9C1F17852}"/>
              </a:ext>
            </a:extLst>
          </p:cNvPr>
          <p:cNvSpPr/>
          <p:nvPr/>
        </p:nvSpPr>
        <p:spPr>
          <a:xfrm>
            <a:off x="8678163" y="1944741"/>
            <a:ext cx="1839548" cy="2802167"/>
          </a:xfrm>
          <a:prstGeom prst="roundRect">
            <a:avLst/>
          </a:prstGeom>
          <a:solidFill>
            <a:srgbClr val="508EB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6" name="Group 45">
            <a:extLst>
              <a:ext uri="{FF2B5EF4-FFF2-40B4-BE49-F238E27FC236}">
                <a16:creationId xmlns:a16="http://schemas.microsoft.com/office/drawing/2014/main" id="{F5CF0DC3-5369-7243-93D9-18C937840BA4}"/>
              </a:ext>
            </a:extLst>
          </p:cNvPr>
          <p:cNvGrpSpPr/>
          <p:nvPr/>
        </p:nvGrpSpPr>
        <p:grpSpPr>
          <a:xfrm>
            <a:off x="4559354" y="3247987"/>
            <a:ext cx="1112759" cy="1302280"/>
            <a:chOff x="3863220" y="2231486"/>
            <a:chExt cx="1112759" cy="1302280"/>
          </a:xfrm>
        </p:grpSpPr>
        <p:sp>
          <p:nvSpPr>
            <p:cNvPr id="47" name="Document 46">
              <a:extLst>
                <a:ext uri="{FF2B5EF4-FFF2-40B4-BE49-F238E27FC236}">
                  <a16:creationId xmlns:a16="http://schemas.microsoft.com/office/drawing/2014/main" id="{2D12820E-509E-8441-8833-EFE15774B470}"/>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53D6E55C-ACF9-5747-B699-3F96DE996073}"/>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689F4C-5770-2942-902F-79DD6BA66AB3}"/>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3A96C41-9806-C848-A21D-A70E7A64C192}"/>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C10410C-6E15-7A45-ADE4-BE27F5B9E532}"/>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EA2629A6-74F1-F446-ACC6-80B14786949E}"/>
              </a:ext>
            </a:extLst>
          </p:cNvPr>
          <p:cNvSpPr txBox="1"/>
          <p:nvPr/>
        </p:nvSpPr>
        <p:spPr>
          <a:xfrm>
            <a:off x="4382904" y="2788004"/>
            <a:ext cx="1465658" cy="369332"/>
          </a:xfrm>
          <a:prstGeom prst="rect">
            <a:avLst/>
          </a:prstGeom>
          <a:noFill/>
        </p:spPr>
        <p:txBody>
          <a:bodyPr wrap="none" rtlCol="0">
            <a:spAutoFit/>
          </a:bodyPr>
          <a:lstStyle/>
          <a:p>
            <a:r>
              <a:rPr lang="en-US" dirty="0">
                <a:solidFill>
                  <a:srgbClr val="FF0000"/>
                </a:solidFill>
              </a:rPr>
              <a:t>Shared Buffer</a:t>
            </a:r>
          </a:p>
        </p:txBody>
      </p:sp>
      <p:sp>
        <p:nvSpPr>
          <p:cNvPr id="54" name="TextBox 53">
            <a:extLst>
              <a:ext uri="{FF2B5EF4-FFF2-40B4-BE49-F238E27FC236}">
                <a16:creationId xmlns:a16="http://schemas.microsoft.com/office/drawing/2014/main" id="{66893C98-D4E7-1246-AC7D-DBFBB9C01B13}"/>
              </a:ext>
            </a:extLst>
          </p:cNvPr>
          <p:cNvSpPr txBox="1"/>
          <p:nvPr/>
        </p:nvSpPr>
        <p:spPr>
          <a:xfrm>
            <a:off x="3028429" y="1894703"/>
            <a:ext cx="1181349" cy="584775"/>
          </a:xfrm>
          <a:prstGeom prst="rect">
            <a:avLst/>
          </a:prstGeom>
          <a:noFill/>
        </p:spPr>
        <p:txBody>
          <a:bodyPr wrap="none" rtlCol="0">
            <a:spAutoFit/>
          </a:bodyPr>
          <a:lstStyle/>
          <a:p>
            <a:pPr algn="ctr"/>
            <a:r>
              <a:rPr lang="en-US" sz="1600" dirty="0">
                <a:solidFill>
                  <a:srgbClr val="FF0000"/>
                </a:solidFill>
              </a:rPr>
              <a:t>Requester</a:t>
            </a:r>
          </a:p>
          <a:p>
            <a:pPr algn="ctr"/>
            <a:r>
              <a:rPr lang="en-US" sz="1600" dirty="0">
                <a:solidFill>
                  <a:srgbClr val="FF0000"/>
                </a:solidFill>
              </a:rPr>
              <a:t>Thread Pool</a:t>
            </a:r>
          </a:p>
        </p:txBody>
      </p:sp>
      <p:cxnSp>
        <p:nvCxnSpPr>
          <p:cNvPr id="55" name="Straight Arrow Connector 54">
            <a:extLst>
              <a:ext uri="{FF2B5EF4-FFF2-40B4-BE49-F238E27FC236}">
                <a16:creationId xmlns:a16="http://schemas.microsoft.com/office/drawing/2014/main" id="{785E08B6-DF3D-2C42-9C52-EF6924AC3F59}"/>
              </a:ext>
            </a:extLst>
          </p:cNvPr>
          <p:cNvCxnSpPr>
            <a:cxnSpLocks/>
          </p:cNvCxnSpPr>
          <p:nvPr/>
        </p:nvCxnSpPr>
        <p:spPr>
          <a:xfrm>
            <a:off x="3521316" y="2710310"/>
            <a:ext cx="1111033" cy="635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62E02CE-C9E7-4848-B1D9-20509FE5AE9B}"/>
              </a:ext>
            </a:extLst>
          </p:cNvPr>
          <p:cNvCxnSpPr>
            <a:cxnSpLocks/>
          </p:cNvCxnSpPr>
          <p:nvPr/>
        </p:nvCxnSpPr>
        <p:spPr>
          <a:xfrm flipV="1">
            <a:off x="2653452" y="2783095"/>
            <a:ext cx="551973" cy="8084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C72A45-83B7-F643-9CD5-BFA3973D909F}"/>
              </a:ext>
            </a:extLst>
          </p:cNvPr>
          <p:cNvSpPr txBox="1"/>
          <p:nvPr/>
        </p:nvSpPr>
        <p:spPr>
          <a:xfrm>
            <a:off x="8917696" y="2176273"/>
            <a:ext cx="1457133" cy="2339102"/>
          </a:xfrm>
          <a:prstGeom prst="rect">
            <a:avLst/>
          </a:prstGeom>
          <a:noFill/>
        </p:spPr>
        <p:txBody>
          <a:bodyPr wrap="square" rtlCol="0">
            <a:spAutoFit/>
          </a:bodyPr>
          <a:lstStyle/>
          <a:p>
            <a:r>
              <a:rPr lang="en-US" u="sng" dirty="0"/>
              <a:t>Main Thread</a:t>
            </a:r>
          </a:p>
          <a:p>
            <a:endParaRPr lang="en-US" sz="1000" dirty="0"/>
          </a:p>
          <a:p>
            <a:r>
              <a:rPr lang="en-US" dirty="0"/>
              <a:t>For each P</a:t>
            </a:r>
          </a:p>
          <a:p>
            <a:r>
              <a:rPr lang="en-US" dirty="0"/>
              <a:t>   start P</a:t>
            </a:r>
          </a:p>
          <a:p>
            <a:r>
              <a:rPr lang="en-US" dirty="0"/>
              <a:t>start C</a:t>
            </a:r>
          </a:p>
          <a:p>
            <a:endParaRPr lang="en-US" sz="1000" dirty="0"/>
          </a:p>
          <a:p>
            <a:r>
              <a:rPr lang="en-US" dirty="0"/>
              <a:t>For each P</a:t>
            </a:r>
          </a:p>
          <a:p>
            <a:r>
              <a:rPr lang="en-US" dirty="0"/>
              <a:t>   wait P</a:t>
            </a:r>
          </a:p>
          <a:p>
            <a:r>
              <a:rPr lang="en-US" dirty="0"/>
              <a:t>wait C</a:t>
            </a:r>
          </a:p>
        </p:txBody>
      </p:sp>
      <p:grpSp>
        <p:nvGrpSpPr>
          <p:cNvPr id="58" name="Group 57">
            <a:extLst>
              <a:ext uri="{FF2B5EF4-FFF2-40B4-BE49-F238E27FC236}">
                <a16:creationId xmlns:a16="http://schemas.microsoft.com/office/drawing/2014/main" id="{D176A95B-BBC0-FD43-BCE9-5126AC10FF55}"/>
              </a:ext>
            </a:extLst>
          </p:cNvPr>
          <p:cNvGrpSpPr/>
          <p:nvPr/>
        </p:nvGrpSpPr>
        <p:grpSpPr>
          <a:xfrm>
            <a:off x="7405641" y="3247987"/>
            <a:ext cx="1112759" cy="1302280"/>
            <a:chOff x="3863220" y="2231486"/>
            <a:chExt cx="1112759" cy="1302280"/>
          </a:xfrm>
        </p:grpSpPr>
        <p:sp>
          <p:nvSpPr>
            <p:cNvPr id="59" name="Document 58">
              <a:extLst>
                <a:ext uri="{FF2B5EF4-FFF2-40B4-BE49-F238E27FC236}">
                  <a16:creationId xmlns:a16="http://schemas.microsoft.com/office/drawing/2014/main" id="{75A5FC19-A9C1-3A40-9932-7BF1D107605F}"/>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58769FFB-953D-E948-A410-94C164561F3F}"/>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D04276-8C16-6749-93B3-41B2373E227D}"/>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D647F0-FDAA-084C-88F1-A023E4D29726}"/>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989D83-47B7-4F48-8045-87B7841FDBC0}"/>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 name="Direct Access Storage 63">
            <a:extLst>
              <a:ext uri="{FF2B5EF4-FFF2-40B4-BE49-F238E27FC236}">
                <a16:creationId xmlns:a16="http://schemas.microsoft.com/office/drawing/2014/main" id="{8385C44A-F5E3-9244-81BB-39A39402995F}"/>
              </a:ext>
            </a:extLst>
          </p:cNvPr>
          <p:cNvSpPr/>
          <p:nvPr/>
        </p:nvSpPr>
        <p:spPr>
          <a:xfrm>
            <a:off x="5836512" y="2474844"/>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5" name="TextBox 64">
            <a:extLst>
              <a:ext uri="{FF2B5EF4-FFF2-40B4-BE49-F238E27FC236}">
                <a16:creationId xmlns:a16="http://schemas.microsoft.com/office/drawing/2014/main" id="{C4AEDB9E-4D9C-184E-8A0A-B2CE4A9844A4}"/>
              </a:ext>
            </a:extLst>
          </p:cNvPr>
          <p:cNvSpPr txBox="1"/>
          <p:nvPr/>
        </p:nvSpPr>
        <p:spPr>
          <a:xfrm>
            <a:off x="6246305" y="2656449"/>
            <a:ext cx="348172" cy="461665"/>
          </a:xfrm>
          <a:prstGeom prst="rect">
            <a:avLst/>
          </a:prstGeom>
          <a:noFill/>
        </p:spPr>
        <p:txBody>
          <a:bodyPr wrap="none" rtlCol="0">
            <a:spAutoFit/>
          </a:bodyPr>
          <a:lstStyle/>
          <a:p>
            <a:r>
              <a:rPr lang="en-US" sz="2400" dirty="0"/>
              <a:t>C</a:t>
            </a:r>
          </a:p>
        </p:txBody>
      </p:sp>
      <p:sp>
        <p:nvSpPr>
          <p:cNvPr id="66" name="TextBox 65">
            <a:extLst>
              <a:ext uri="{FF2B5EF4-FFF2-40B4-BE49-F238E27FC236}">
                <a16:creationId xmlns:a16="http://schemas.microsoft.com/office/drawing/2014/main" id="{1C6E3B94-0EEA-AD4F-AC5D-9D269FC6F04E}"/>
              </a:ext>
            </a:extLst>
          </p:cNvPr>
          <p:cNvSpPr txBox="1"/>
          <p:nvPr/>
        </p:nvSpPr>
        <p:spPr>
          <a:xfrm>
            <a:off x="7343902" y="2846801"/>
            <a:ext cx="1236236" cy="369332"/>
          </a:xfrm>
          <a:prstGeom prst="rect">
            <a:avLst/>
          </a:prstGeom>
          <a:noFill/>
        </p:spPr>
        <p:txBody>
          <a:bodyPr wrap="none" rtlCol="0">
            <a:spAutoFit/>
          </a:bodyPr>
          <a:lstStyle/>
          <a:p>
            <a:r>
              <a:rPr lang="en-US" dirty="0">
                <a:solidFill>
                  <a:srgbClr val="FF0000"/>
                </a:solidFill>
              </a:rPr>
              <a:t>Output File</a:t>
            </a:r>
          </a:p>
        </p:txBody>
      </p:sp>
      <p:sp>
        <p:nvSpPr>
          <p:cNvPr id="67" name="TextBox 66">
            <a:extLst>
              <a:ext uri="{FF2B5EF4-FFF2-40B4-BE49-F238E27FC236}">
                <a16:creationId xmlns:a16="http://schemas.microsoft.com/office/drawing/2014/main" id="{C52EC5D0-5025-F641-99C3-5EEE43661956}"/>
              </a:ext>
            </a:extLst>
          </p:cNvPr>
          <p:cNvSpPr txBox="1"/>
          <p:nvPr/>
        </p:nvSpPr>
        <p:spPr>
          <a:xfrm>
            <a:off x="5820359" y="1886572"/>
            <a:ext cx="1181349" cy="584775"/>
          </a:xfrm>
          <a:prstGeom prst="rect">
            <a:avLst/>
          </a:prstGeom>
          <a:noFill/>
        </p:spPr>
        <p:txBody>
          <a:bodyPr wrap="none" rtlCol="0">
            <a:spAutoFit/>
          </a:bodyPr>
          <a:lstStyle/>
          <a:p>
            <a:pPr algn="ctr"/>
            <a:r>
              <a:rPr lang="en-US" sz="1600" dirty="0">
                <a:solidFill>
                  <a:srgbClr val="FF0000"/>
                </a:solidFill>
              </a:rPr>
              <a:t>Resolver</a:t>
            </a:r>
          </a:p>
          <a:p>
            <a:pPr algn="ctr"/>
            <a:r>
              <a:rPr lang="en-US" sz="1600" dirty="0">
                <a:solidFill>
                  <a:srgbClr val="FF0000"/>
                </a:solidFill>
              </a:rPr>
              <a:t>Thread Pool</a:t>
            </a:r>
          </a:p>
        </p:txBody>
      </p:sp>
      <p:cxnSp>
        <p:nvCxnSpPr>
          <p:cNvPr id="68" name="Straight Arrow Connector 67">
            <a:extLst>
              <a:ext uri="{FF2B5EF4-FFF2-40B4-BE49-F238E27FC236}">
                <a16:creationId xmlns:a16="http://schemas.microsoft.com/office/drawing/2014/main" id="{B4505FD8-1FE4-3F41-9F2A-ABC90F2D2E21}"/>
              </a:ext>
            </a:extLst>
          </p:cNvPr>
          <p:cNvCxnSpPr>
            <a:cxnSpLocks/>
            <a:stCxn id="65" idx="3"/>
          </p:cNvCxnSpPr>
          <p:nvPr/>
        </p:nvCxnSpPr>
        <p:spPr>
          <a:xfrm>
            <a:off x="6594477" y="2887282"/>
            <a:ext cx="876991" cy="5373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5DD53D9-A10E-0541-A005-24478291271A}"/>
              </a:ext>
            </a:extLst>
          </p:cNvPr>
          <p:cNvCxnSpPr>
            <a:cxnSpLocks/>
            <a:endCxn id="65" idx="1"/>
          </p:cNvCxnSpPr>
          <p:nvPr/>
        </p:nvCxnSpPr>
        <p:spPr>
          <a:xfrm flipV="1">
            <a:off x="5540678" y="2887282"/>
            <a:ext cx="705627" cy="745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5FDF661D-4826-5E46-8871-E9F49BEEF4EE}"/>
              </a:ext>
            </a:extLst>
          </p:cNvPr>
          <p:cNvSpPr/>
          <p:nvPr/>
        </p:nvSpPr>
        <p:spPr>
          <a:xfrm>
            <a:off x="4496501" y="3180637"/>
            <a:ext cx="1243101" cy="1441035"/>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1E8201E-4658-E649-A577-052797919D16}"/>
              </a:ext>
            </a:extLst>
          </p:cNvPr>
          <p:cNvGrpSpPr/>
          <p:nvPr/>
        </p:nvGrpSpPr>
        <p:grpSpPr>
          <a:xfrm>
            <a:off x="1634159" y="3247987"/>
            <a:ext cx="1299245" cy="1563756"/>
            <a:chOff x="769050" y="2905795"/>
            <a:chExt cx="1299245" cy="1563756"/>
          </a:xfrm>
        </p:grpSpPr>
        <p:sp>
          <p:nvSpPr>
            <p:cNvPr id="72" name="Multidocument 71">
              <a:extLst>
                <a:ext uri="{FF2B5EF4-FFF2-40B4-BE49-F238E27FC236}">
                  <a16:creationId xmlns:a16="http://schemas.microsoft.com/office/drawing/2014/main" id="{EBD4E5D6-F067-474A-BA2F-004FEE88EDAF}"/>
                </a:ext>
              </a:extLst>
            </p:cNvPr>
            <p:cNvSpPr/>
            <p:nvPr/>
          </p:nvSpPr>
          <p:spPr>
            <a:xfrm>
              <a:off x="769050" y="2905795"/>
              <a:ext cx="1299245" cy="1563756"/>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6D4CCBA6-3225-A84F-8E1F-7A03E31590C5}"/>
                </a:ext>
              </a:extLst>
            </p:cNvPr>
            <p:cNvCxnSpPr>
              <a:cxnSpLocks/>
            </p:cNvCxnSpPr>
            <p:nvPr/>
          </p:nvCxnSpPr>
          <p:spPr>
            <a:xfrm>
              <a:off x="934278" y="3407467"/>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4D5DE8-DFA3-834C-8876-42C48C99B5FE}"/>
                </a:ext>
              </a:extLst>
            </p:cNvPr>
            <p:cNvCxnSpPr>
              <a:cxnSpLocks/>
            </p:cNvCxnSpPr>
            <p:nvPr/>
          </p:nvCxnSpPr>
          <p:spPr>
            <a:xfrm>
              <a:off x="934278" y="3615956"/>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B937E57-0EAB-C24F-BEF5-66313DAC7E7D}"/>
                </a:ext>
              </a:extLst>
            </p:cNvPr>
            <p:cNvCxnSpPr>
              <a:cxnSpLocks/>
            </p:cNvCxnSpPr>
            <p:nvPr/>
          </p:nvCxnSpPr>
          <p:spPr>
            <a:xfrm>
              <a:off x="934278" y="382444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A6CBD41-8F2E-6541-A306-FBE1416D4F95}"/>
                </a:ext>
              </a:extLst>
            </p:cNvPr>
            <p:cNvCxnSpPr>
              <a:cxnSpLocks/>
            </p:cNvCxnSpPr>
            <p:nvPr/>
          </p:nvCxnSpPr>
          <p:spPr>
            <a:xfrm>
              <a:off x="934278" y="4032933"/>
              <a:ext cx="80838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7" name="Straight Arrow Connector 76">
            <a:extLst>
              <a:ext uri="{FF2B5EF4-FFF2-40B4-BE49-F238E27FC236}">
                <a16:creationId xmlns:a16="http://schemas.microsoft.com/office/drawing/2014/main" id="{387B4126-B6A2-7948-ABEB-4CAFD908653D}"/>
              </a:ext>
            </a:extLst>
          </p:cNvPr>
          <p:cNvCxnSpPr>
            <a:cxnSpLocks/>
          </p:cNvCxnSpPr>
          <p:nvPr/>
        </p:nvCxnSpPr>
        <p:spPr>
          <a:xfrm flipV="1">
            <a:off x="2805526" y="3164133"/>
            <a:ext cx="746680" cy="659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81DA948-716F-0447-B94A-5F2FF3E5E8C0}"/>
              </a:ext>
            </a:extLst>
          </p:cNvPr>
          <p:cNvCxnSpPr>
            <a:cxnSpLocks/>
          </p:cNvCxnSpPr>
          <p:nvPr/>
        </p:nvCxnSpPr>
        <p:spPr>
          <a:xfrm>
            <a:off x="3752565" y="3180637"/>
            <a:ext cx="878603" cy="266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77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539263C-A7AA-CA4C-9EBE-0EEE4920B3C2}"/>
              </a:ext>
            </a:extLst>
          </p:cNvPr>
          <p:cNvSpPr/>
          <p:nvPr/>
        </p:nvSpPr>
        <p:spPr>
          <a:xfrm>
            <a:off x="-283334" y="1660048"/>
            <a:ext cx="12475334" cy="34719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1E2EE3B-843C-E34D-B080-E530F949E7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1B35829A-FB92-C44B-BF9B-5898EA1368D8}"/>
              </a:ext>
            </a:extLst>
          </p:cNvPr>
          <p:cNvSpPr>
            <a:spLocks noGrp="1"/>
          </p:cNvSpPr>
          <p:nvPr>
            <p:ph type="sldNum" sz="quarter" idx="12"/>
          </p:nvPr>
        </p:nvSpPr>
        <p:spPr/>
        <p:txBody>
          <a:bodyPr/>
          <a:lstStyle/>
          <a:p>
            <a:fld id="{4FAB73BC-B049-4115-A692-8D63A059BFB8}" type="slidenum">
              <a:rPr lang="en-US" smtClean="0"/>
              <a:pPr/>
              <a:t>43</a:t>
            </a:fld>
            <a:endParaRPr lang="en-US" dirty="0"/>
          </a:p>
        </p:txBody>
      </p:sp>
      <p:sp>
        <p:nvSpPr>
          <p:cNvPr id="6" name="Title 5">
            <a:extLst>
              <a:ext uri="{FF2B5EF4-FFF2-40B4-BE49-F238E27FC236}">
                <a16:creationId xmlns:a16="http://schemas.microsoft.com/office/drawing/2014/main" id="{D3DE37A1-618F-C542-AAC5-D3CF68A47BCD}"/>
              </a:ext>
            </a:extLst>
          </p:cNvPr>
          <p:cNvSpPr>
            <a:spLocks noGrp="1"/>
          </p:cNvSpPr>
          <p:nvPr>
            <p:ph type="title"/>
          </p:nvPr>
        </p:nvSpPr>
        <p:spPr>
          <a:xfrm>
            <a:off x="898106" y="5246687"/>
            <a:ext cx="10395788" cy="949570"/>
          </a:xfrm>
          <a:noFill/>
        </p:spPr>
        <p:txBody>
          <a:bodyPr>
            <a:normAutofit fontScale="90000"/>
          </a:bodyPr>
          <a:lstStyle/>
          <a:p>
            <a:r>
              <a:rPr lang="en-US" sz="3500" dirty="0">
                <a:solidFill>
                  <a:schemeClr val="tx1"/>
                </a:solidFill>
              </a:rPr>
              <a:t>Implementation </a:t>
            </a:r>
            <a:br>
              <a:rPr lang="en-US" sz="3500" dirty="0">
                <a:solidFill>
                  <a:schemeClr val="tx1"/>
                </a:solidFill>
              </a:rPr>
            </a:br>
            <a:r>
              <a:rPr lang="en-US" sz="3500" b="1" dirty="0">
                <a:solidFill>
                  <a:schemeClr val="tx1"/>
                </a:solidFill>
              </a:rPr>
              <a:t>Step 5</a:t>
            </a:r>
          </a:p>
        </p:txBody>
      </p:sp>
      <p:sp>
        <p:nvSpPr>
          <p:cNvPr id="7" name="Content Placeholder 6">
            <a:extLst>
              <a:ext uri="{FF2B5EF4-FFF2-40B4-BE49-F238E27FC236}">
                <a16:creationId xmlns:a16="http://schemas.microsoft.com/office/drawing/2014/main" id="{3848E697-D0E4-914A-A5EE-E8F0571457BC}"/>
              </a:ext>
            </a:extLst>
          </p:cNvPr>
          <p:cNvSpPr>
            <a:spLocks noGrp="1"/>
          </p:cNvSpPr>
          <p:nvPr>
            <p:ph sz="quarter" idx="13"/>
          </p:nvPr>
        </p:nvSpPr>
        <p:spPr>
          <a:xfrm>
            <a:off x="626166" y="339820"/>
            <a:ext cx="10991850" cy="4618038"/>
          </a:xfrm>
        </p:spPr>
        <p:txBody>
          <a:bodyPr/>
          <a:lstStyle/>
          <a:p>
            <a:r>
              <a:rPr lang="en-US" b="1" dirty="0">
                <a:solidFill>
                  <a:srgbClr val="BFB07D"/>
                </a:solidFill>
              </a:rPr>
              <a:t>Action: </a:t>
            </a:r>
            <a:r>
              <a:rPr lang="en-US" dirty="0"/>
              <a:t>Create multiple resolver threads to read the output from multiple requestor threads via a single shared buffer. The resolver will wait for data (spin wait is acceptable) but will terminate if there are no active resolvers and the buffer is empty.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9" name="Group 78">
            <a:extLst>
              <a:ext uri="{FF2B5EF4-FFF2-40B4-BE49-F238E27FC236}">
                <a16:creationId xmlns:a16="http://schemas.microsoft.com/office/drawing/2014/main" id="{7CF36870-5D39-1C4D-979A-FA9BD854A80E}"/>
              </a:ext>
            </a:extLst>
          </p:cNvPr>
          <p:cNvGrpSpPr/>
          <p:nvPr/>
        </p:nvGrpSpPr>
        <p:grpSpPr>
          <a:xfrm>
            <a:off x="6219603" y="2558678"/>
            <a:ext cx="1404729" cy="870322"/>
            <a:chOff x="6112153" y="4067219"/>
            <a:chExt cx="1404729" cy="870322"/>
          </a:xfrm>
        </p:grpSpPr>
        <p:sp>
          <p:nvSpPr>
            <p:cNvPr id="80" name="Direct Access Storage 79">
              <a:extLst>
                <a:ext uri="{FF2B5EF4-FFF2-40B4-BE49-F238E27FC236}">
                  <a16:creationId xmlns:a16="http://schemas.microsoft.com/office/drawing/2014/main" id="{02CB794D-CDDC-094B-9E9A-423B2A95713D}"/>
                </a:ext>
              </a:extLst>
            </p:cNvPr>
            <p:cNvSpPr/>
            <p:nvPr/>
          </p:nvSpPr>
          <p:spPr>
            <a:xfrm>
              <a:off x="6112153" y="4108759"/>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1" name="TextBox 80">
              <a:extLst>
                <a:ext uri="{FF2B5EF4-FFF2-40B4-BE49-F238E27FC236}">
                  <a16:creationId xmlns:a16="http://schemas.microsoft.com/office/drawing/2014/main" id="{9082DC58-3EA2-FD45-98F8-52E643CA3BA6}"/>
                </a:ext>
              </a:extLst>
            </p:cNvPr>
            <p:cNvSpPr txBox="1"/>
            <p:nvPr/>
          </p:nvSpPr>
          <p:spPr>
            <a:xfrm>
              <a:off x="6318966" y="4067219"/>
              <a:ext cx="348172" cy="461665"/>
            </a:xfrm>
            <a:prstGeom prst="rect">
              <a:avLst/>
            </a:prstGeom>
            <a:noFill/>
          </p:spPr>
          <p:txBody>
            <a:bodyPr wrap="none" rtlCol="0">
              <a:spAutoFit/>
            </a:bodyPr>
            <a:lstStyle/>
            <a:p>
              <a:r>
                <a:rPr lang="en-US" sz="2400" dirty="0"/>
                <a:t>C</a:t>
              </a:r>
            </a:p>
          </p:txBody>
        </p:sp>
        <p:sp>
          <p:nvSpPr>
            <p:cNvPr id="82" name="TextBox 81">
              <a:extLst>
                <a:ext uri="{FF2B5EF4-FFF2-40B4-BE49-F238E27FC236}">
                  <a16:creationId xmlns:a16="http://schemas.microsoft.com/office/drawing/2014/main" id="{31E3427E-6EA3-734C-89FF-EA39562FD116}"/>
                </a:ext>
              </a:extLst>
            </p:cNvPr>
            <p:cNvSpPr txBox="1"/>
            <p:nvPr/>
          </p:nvSpPr>
          <p:spPr>
            <a:xfrm>
              <a:off x="6688834" y="4475876"/>
              <a:ext cx="348172" cy="461665"/>
            </a:xfrm>
            <a:prstGeom prst="rect">
              <a:avLst/>
            </a:prstGeom>
            <a:noFill/>
          </p:spPr>
          <p:txBody>
            <a:bodyPr wrap="none" rtlCol="0">
              <a:spAutoFit/>
            </a:bodyPr>
            <a:lstStyle/>
            <a:p>
              <a:r>
                <a:rPr lang="en-US" sz="2400" dirty="0"/>
                <a:t>C</a:t>
              </a:r>
            </a:p>
          </p:txBody>
        </p:sp>
        <p:sp>
          <p:nvSpPr>
            <p:cNvPr id="83" name="TextBox 82">
              <a:extLst>
                <a:ext uri="{FF2B5EF4-FFF2-40B4-BE49-F238E27FC236}">
                  <a16:creationId xmlns:a16="http://schemas.microsoft.com/office/drawing/2014/main" id="{75C3E392-6DF9-114E-804E-6A3274D616B1}"/>
                </a:ext>
              </a:extLst>
            </p:cNvPr>
            <p:cNvSpPr txBox="1"/>
            <p:nvPr/>
          </p:nvSpPr>
          <p:spPr>
            <a:xfrm rot="3626892">
              <a:off x="6483232" y="4271548"/>
              <a:ext cx="476412" cy="461665"/>
            </a:xfrm>
            <a:prstGeom prst="rect">
              <a:avLst/>
            </a:prstGeom>
            <a:noFill/>
          </p:spPr>
          <p:txBody>
            <a:bodyPr wrap="none" rtlCol="0">
              <a:spAutoFit/>
            </a:bodyPr>
            <a:lstStyle/>
            <a:p>
              <a:r>
                <a:rPr lang="en-US" sz="2400" dirty="0"/>
                <a:t> . .</a:t>
              </a:r>
            </a:p>
          </p:txBody>
        </p:sp>
      </p:grpSp>
      <p:grpSp>
        <p:nvGrpSpPr>
          <p:cNvPr id="84" name="Group 83">
            <a:extLst>
              <a:ext uri="{FF2B5EF4-FFF2-40B4-BE49-F238E27FC236}">
                <a16:creationId xmlns:a16="http://schemas.microsoft.com/office/drawing/2014/main" id="{D69B7EC6-2F5C-B043-9CA2-622B4F16E803}"/>
              </a:ext>
            </a:extLst>
          </p:cNvPr>
          <p:cNvGrpSpPr/>
          <p:nvPr/>
        </p:nvGrpSpPr>
        <p:grpSpPr>
          <a:xfrm>
            <a:off x="3323642" y="2558678"/>
            <a:ext cx="1404729" cy="870322"/>
            <a:chOff x="3419060" y="3991392"/>
            <a:chExt cx="1404729" cy="870322"/>
          </a:xfrm>
        </p:grpSpPr>
        <p:sp>
          <p:nvSpPr>
            <p:cNvPr id="85" name="Direct Access Storage 84">
              <a:extLst>
                <a:ext uri="{FF2B5EF4-FFF2-40B4-BE49-F238E27FC236}">
                  <a16:creationId xmlns:a16="http://schemas.microsoft.com/office/drawing/2014/main" id="{62184667-14CB-AB49-BDE0-54707F65FECB}"/>
                </a:ext>
              </a:extLst>
            </p:cNvPr>
            <p:cNvSpPr/>
            <p:nvPr/>
          </p:nvSpPr>
          <p:spPr>
            <a:xfrm>
              <a:off x="3419060" y="4032932"/>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FAC1D600-D069-C54C-8CEB-A88C1405FCD3}"/>
                </a:ext>
              </a:extLst>
            </p:cNvPr>
            <p:cNvSpPr txBox="1"/>
            <p:nvPr/>
          </p:nvSpPr>
          <p:spPr>
            <a:xfrm>
              <a:off x="3625873" y="3991392"/>
              <a:ext cx="343364" cy="461665"/>
            </a:xfrm>
            <a:prstGeom prst="rect">
              <a:avLst/>
            </a:prstGeom>
            <a:noFill/>
          </p:spPr>
          <p:txBody>
            <a:bodyPr wrap="none" rtlCol="0">
              <a:spAutoFit/>
            </a:bodyPr>
            <a:lstStyle/>
            <a:p>
              <a:r>
                <a:rPr lang="en-US" sz="2400" dirty="0"/>
                <a:t>P</a:t>
              </a:r>
            </a:p>
          </p:txBody>
        </p:sp>
        <p:sp>
          <p:nvSpPr>
            <p:cNvPr id="87" name="TextBox 86">
              <a:extLst>
                <a:ext uri="{FF2B5EF4-FFF2-40B4-BE49-F238E27FC236}">
                  <a16:creationId xmlns:a16="http://schemas.microsoft.com/office/drawing/2014/main" id="{189BE609-8081-FE45-88AE-FDD58FF5EA26}"/>
                </a:ext>
              </a:extLst>
            </p:cNvPr>
            <p:cNvSpPr txBox="1"/>
            <p:nvPr/>
          </p:nvSpPr>
          <p:spPr>
            <a:xfrm>
              <a:off x="3995741" y="4400049"/>
              <a:ext cx="343364" cy="461665"/>
            </a:xfrm>
            <a:prstGeom prst="rect">
              <a:avLst/>
            </a:prstGeom>
            <a:noFill/>
          </p:spPr>
          <p:txBody>
            <a:bodyPr wrap="none" rtlCol="0">
              <a:spAutoFit/>
            </a:bodyPr>
            <a:lstStyle/>
            <a:p>
              <a:r>
                <a:rPr lang="en-US" sz="2400" dirty="0"/>
                <a:t>P</a:t>
              </a:r>
            </a:p>
          </p:txBody>
        </p:sp>
        <p:sp>
          <p:nvSpPr>
            <p:cNvPr id="88" name="TextBox 87">
              <a:extLst>
                <a:ext uri="{FF2B5EF4-FFF2-40B4-BE49-F238E27FC236}">
                  <a16:creationId xmlns:a16="http://schemas.microsoft.com/office/drawing/2014/main" id="{62053CB3-FA70-2F4C-8AA1-EF4D21AF7BE3}"/>
                </a:ext>
              </a:extLst>
            </p:cNvPr>
            <p:cNvSpPr txBox="1"/>
            <p:nvPr/>
          </p:nvSpPr>
          <p:spPr>
            <a:xfrm rot="3626892">
              <a:off x="3751667" y="4195721"/>
              <a:ext cx="553357" cy="461665"/>
            </a:xfrm>
            <a:prstGeom prst="rect">
              <a:avLst/>
            </a:prstGeom>
            <a:noFill/>
          </p:spPr>
          <p:txBody>
            <a:bodyPr wrap="none" rtlCol="0">
              <a:spAutoFit/>
            </a:bodyPr>
            <a:lstStyle/>
            <a:p>
              <a:r>
                <a:rPr lang="en-US" sz="2400" dirty="0"/>
                <a:t>. . .</a:t>
              </a:r>
            </a:p>
          </p:txBody>
        </p:sp>
      </p:grpSp>
      <p:sp>
        <p:nvSpPr>
          <p:cNvPr id="89" name="Rounded Rectangle 88">
            <a:extLst>
              <a:ext uri="{FF2B5EF4-FFF2-40B4-BE49-F238E27FC236}">
                <a16:creationId xmlns:a16="http://schemas.microsoft.com/office/drawing/2014/main" id="{F8306BB9-4D1A-9040-A3AE-5357F1580D2B}"/>
              </a:ext>
            </a:extLst>
          </p:cNvPr>
          <p:cNvSpPr/>
          <p:nvPr/>
        </p:nvSpPr>
        <p:spPr>
          <a:xfrm>
            <a:off x="9077407" y="1898712"/>
            <a:ext cx="1839548" cy="2945471"/>
          </a:xfrm>
          <a:prstGeom prst="roundRect">
            <a:avLst/>
          </a:prstGeom>
          <a:solidFill>
            <a:srgbClr val="508EB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90" name="Group 89">
            <a:extLst>
              <a:ext uri="{FF2B5EF4-FFF2-40B4-BE49-F238E27FC236}">
                <a16:creationId xmlns:a16="http://schemas.microsoft.com/office/drawing/2014/main" id="{109CD85F-EC9D-1946-A2C9-27C8AC7AE704}"/>
              </a:ext>
            </a:extLst>
          </p:cNvPr>
          <p:cNvGrpSpPr/>
          <p:nvPr/>
        </p:nvGrpSpPr>
        <p:grpSpPr>
          <a:xfrm>
            <a:off x="4958598" y="3345262"/>
            <a:ext cx="1112759" cy="1302280"/>
            <a:chOff x="3863220" y="2231486"/>
            <a:chExt cx="1112759" cy="1302280"/>
          </a:xfrm>
        </p:grpSpPr>
        <p:sp>
          <p:nvSpPr>
            <p:cNvPr id="91" name="Document 90">
              <a:extLst>
                <a:ext uri="{FF2B5EF4-FFF2-40B4-BE49-F238E27FC236}">
                  <a16:creationId xmlns:a16="http://schemas.microsoft.com/office/drawing/2014/main" id="{8C30FC2C-3495-8C48-A824-590F1FDFC123}"/>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6C1DD72E-20D2-BF4A-81F7-B1063D9E9775}"/>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505862F-1DC3-384D-948A-9168B318D210}"/>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34F46F2-C8F2-6D44-AAA7-A9F04FED43CF}"/>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7382424-ED60-074C-9D63-6415D4F4EC18}"/>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4A080CB4-D590-1744-B5C7-4688BDF75660}"/>
              </a:ext>
            </a:extLst>
          </p:cNvPr>
          <p:cNvSpPr txBox="1"/>
          <p:nvPr/>
        </p:nvSpPr>
        <p:spPr>
          <a:xfrm>
            <a:off x="4782148" y="2885279"/>
            <a:ext cx="1465658" cy="369332"/>
          </a:xfrm>
          <a:prstGeom prst="rect">
            <a:avLst/>
          </a:prstGeom>
          <a:noFill/>
        </p:spPr>
        <p:txBody>
          <a:bodyPr wrap="none" rtlCol="0">
            <a:spAutoFit/>
          </a:bodyPr>
          <a:lstStyle/>
          <a:p>
            <a:r>
              <a:rPr lang="en-US" dirty="0">
                <a:solidFill>
                  <a:srgbClr val="FF0000"/>
                </a:solidFill>
              </a:rPr>
              <a:t>Shared Buffer</a:t>
            </a:r>
          </a:p>
        </p:txBody>
      </p:sp>
      <p:sp>
        <p:nvSpPr>
          <p:cNvPr id="97" name="TextBox 96">
            <a:extLst>
              <a:ext uri="{FF2B5EF4-FFF2-40B4-BE49-F238E27FC236}">
                <a16:creationId xmlns:a16="http://schemas.microsoft.com/office/drawing/2014/main" id="{70AD1BD1-A034-E547-8FED-40E739944D32}"/>
              </a:ext>
            </a:extLst>
          </p:cNvPr>
          <p:cNvSpPr txBox="1"/>
          <p:nvPr/>
        </p:nvSpPr>
        <p:spPr>
          <a:xfrm>
            <a:off x="3427673" y="1991978"/>
            <a:ext cx="1181349" cy="584775"/>
          </a:xfrm>
          <a:prstGeom prst="rect">
            <a:avLst/>
          </a:prstGeom>
          <a:noFill/>
        </p:spPr>
        <p:txBody>
          <a:bodyPr wrap="none" rtlCol="0">
            <a:spAutoFit/>
          </a:bodyPr>
          <a:lstStyle/>
          <a:p>
            <a:pPr algn="ctr"/>
            <a:r>
              <a:rPr lang="en-US" sz="1600" dirty="0">
                <a:solidFill>
                  <a:srgbClr val="FF0000"/>
                </a:solidFill>
              </a:rPr>
              <a:t>Requester</a:t>
            </a:r>
          </a:p>
          <a:p>
            <a:pPr algn="ctr"/>
            <a:r>
              <a:rPr lang="en-US" sz="1600" dirty="0">
                <a:solidFill>
                  <a:srgbClr val="FF0000"/>
                </a:solidFill>
              </a:rPr>
              <a:t>Thread Pool</a:t>
            </a:r>
          </a:p>
        </p:txBody>
      </p:sp>
      <p:cxnSp>
        <p:nvCxnSpPr>
          <p:cNvPr id="98" name="Straight Arrow Connector 97">
            <a:extLst>
              <a:ext uri="{FF2B5EF4-FFF2-40B4-BE49-F238E27FC236}">
                <a16:creationId xmlns:a16="http://schemas.microsoft.com/office/drawing/2014/main" id="{1A5D1B0E-5CE7-F64A-968B-12164CCD90F0}"/>
              </a:ext>
            </a:extLst>
          </p:cNvPr>
          <p:cNvCxnSpPr>
            <a:cxnSpLocks/>
          </p:cNvCxnSpPr>
          <p:nvPr/>
        </p:nvCxnSpPr>
        <p:spPr>
          <a:xfrm>
            <a:off x="3920560" y="2807585"/>
            <a:ext cx="1111033" cy="635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A610B35-A383-5E45-8679-8F3FEE516832}"/>
              </a:ext>
            </a:extLst>
          </p:cNvPr>
          <p:cNvCxnSpPr>
            <a:cxnSpLocks/>
          </p:cNvCxnSpPr>
          <p:nvPr/>
        </p:nvCxnSpPr>
        <p:spPr>
          <a:xfrm flipV="1">
            <a:off x="3052696" y="2880370"/>
            <a:ext cx="551973" cy="8084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C2655AC-7549-DD42-BE6C-7EEA0CD3DF52}"/>
              </a:ext>
            </a:extLst>
          </p:cNvPr>
          <p:cNvSpPr txBox="1"/>
          <p:nvPr/>
        </p:nvSpPr>
        <p:spPr>
          <a:xfrm>
            <a:off x="9303230" y="1924897"/>
            <a:ext cx="1457133" cy="2893100"/>
          </a:xfrm>
          <a:prstGeom prst="rect">
            <a:avLst/>
          </a:prstGeom>
          <a:noFill/>
        </p:spPr>
        <p:txBody>
          <a:bodyPr wrap="square" rtlCol="0">
            <a:spAutoFit/>
          </a:bodyPr>
          <a:lstStyle/>
          <a:p>
            <a:r>
              <a:rPr lang="en-US" u="sng" dirty="0"/>
              <a:t>Main Thread</a:t>
            </a:r>
          </a:p>
          <a:p>
            <a:endParaRPr lang="en-US" sz="1000" dirty="0"/>
          </a:p>
          <a:p>
            <a:r>
              <a:rPr lang="en-US" dirty="0"/>
              <a:t>For each P</a:t>
            </a:r>
          </a:p>
          <a:p>
            <a:r>
              <a:rPr lang="en-US" dirty="0"/>
              <a:t>   start P</a:t>
            </a:r>
          </a:p>
          <a:p>
            <a:r>
              <a:rPr lang="en-US" dirty="0"/>
              <a:t>For each C</a:t>
            </a:r>
          </a:p>
          <a:p>
            <a:r>
              <a:rPr lang="en-US" dirty="0"/>
              <a:t>   start C</a:t>
            </a:r>
          </a:p>
          <a:p>
            <a:endParaRPr lang="en-US" sz="1000" dirty="0"/>
          </a:p>
          <a:p>
            <a:r>
              <a:rPr lang="en-US" dirty="0"/>
              <a:t>For each P</a:t>
            </a:r>
          </a:p>
          <a:p>
            <a:r>
              <a:rPr lang="en-US" dirty="0"/>
              <a:t>   wait P</a:t>
            </a:r>
          </a:p>
          <a:p>
            <a:r>
              <a:rPr lang="en-US" dirty="0"/>
              <a:t>For each C</a:t>
            </a:r>
          </a:p>
          <a:p>
            <a:r>
              <a:rPr lang="en-US" dirty="0"/>
              <a:t>   wait C</a:t>
            </a:r>
          </a:p>
        </p:txBody>
      </p:sp>
      <p:grpSp>
        <p:nvGrpSpPr>
          <p:cNvPr id="101" name="Group 100">
            <a:extLst>
              <a:ext uri="{FF2B5EF4-FFF2-40B4-BE49-F238E27FC236}">
                <a16:creationId xmlns:a16="http://schemas.microsoft.com/office/drawing/2014/main" id="{D913737D-625B-9E4E-B1FD-1AB291B35261}"/>
              </a:ext>
            </a:extLst>
          </p:cNvPr>
          <p:cNvGrpSpPr/>
          <p:nvPr/>
        </p:nvGrpSpPr>
        <p:grpSpPr>
          <a:xfrm>
            <a:off x="7804885" y="3345262"/>
            <a:ext cx="1112759" cy="1302280"/>
            <a:chOff x="3863220" y="2231486"/>
            <a:chExt cx="1112759" cy="1302280"/>
          </a:xfrm>
        </p:grpSpPr>
        <p:sp>
          <p:nvSpPr>
            <p:cNvPr id="102" name="Document 101">
              <a:extLst>
                <a:ext uri="{FF2B5EF4-FFF2-40B4-BE49-F238E27FC236}">
                  <a16:creationId xmlns:a16="http://schemas.microsoft.com/office/drawing/2014/main" id="{D1F36F2C-AE32-7B46-A142-15B38A5A0040}"/>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AD67885F-84D9-A344-A6B6-3C3DA824D916}"/>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5234745-5FF0-364E-9B8E-1EBA4F3584E7}"/>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23E00EB-1331-CC4D-9E40-6B72970CBEA2}"/>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FE6B420-946F-004B-B419-B0E74384EFF9}"/>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603F746A-9E94-B541-B581-D7B74BB41A30}"/>
              </a:ext>
            </a:extLst>
          </p:cNvPr>
          <p:cNvSpPr txBox="1"/>
          <p:nvPr/>
        </p:nvSpPr>
        <p:spPr>
          <a:xfrm>
            <a:off x="7743146" y="2944076"/>
            <a:ext cx="1236236" cy="369332"/>
          </a:xfrm>
          <a:prstGeom prst="rect">
            <a:avLst/>
          </a:prstGeom>
          <a:noFill/>
        </p:spPr>
        <p:txBody>
          <a:bodyPr wrap="none" rtlCol="0">
            <a:spAutoFit/>
          </a:bodyPr>
          <a:lstStyle/>
          <a:p>
            <a:r>
              <a:rPr lang="en-US" dirty="0">
                <a:solidFill>
                  <a:srgbClr val="FF0000"/>
                </a:solidFill>
              </a:rPr>
              <a:t>Output File</a:t>
            </a:r>
          </a:p>
        </p:txBody>
      </p:sp>
      <p:sp>
        <p:nvSpPr>
          <p:cNvPr id="108" name="TextBox 107">
            <a:extLst>
              <a:ext uri="{FF2B5EF4-FFF2-40B4-BE49-F238E27FC236}">
                <a16:creationId xmlns:a16="http://schemas.microsoft.com/office/drawing/2014/main" id="{2211E4EE-D12F-0C48-8246-83130FB1631F}"/>
              </a:ext>
            </a:extLst>
          </p:cNvPr>
          <p:cNvSpPr txBox="1"/>
          <p:nvPr/>
        </p:nvSpPr>
        <p:spPr>
          <a:xfrm>
            <a:off x="6219603" y="1983847"/>
            <a:ext cx="1181349" cy="584775"/>
          </a:xfrm>
          <a:prstGeom prst="rect">
            <a:avLst/>
          </a:prstGeom>
          <a:noFill/>
        </p:spPr>
        <p:txBody>
          <a:bodyPr wrap="none" rtlCol="0">
            <a:spAutoFit/>
          </a:bodyPr>
          <a:lstStyle/>
          <a:p>
            <a:pPr algn="ctr"/>
            <a:r>
              <a:rPr lang="en-US" sz="1600" dirty="0">
                <a:solidFill>
                  <a:srgbClr val="FF0000"/>
                </a:solidFill>
              </a:rPr>
              <a:t>Resolver</a:t>
            </a:r>
          </a:p>
          <a:p>
            <a:pPr algn="ctr"/>
            <a:r>
              <a:rPr lang="en-US" sz="1600" dirty="0">
                <a:solidFill>
                  <a:srgbClr val="FF0000"/>
                </a:solidFill>
              </a:rPr>
              <a:t>Thread Pool</a:t>
            </a:r>
          </a:p>
        </p:txBody>
      </p:sp>
      <p:cxnSp>
        <p:nvCxnSpPr>
          <p:cNvPr id="109" name="Straight Arrow Connector 108">
            <a:extLst>
              <a:ext uri="{FF2B5EF4-FFF2-40B4-BE49-F238E27FC236}">
                <a16:creationId xmlns:a16="http://schemas.microsoft.com/office/drawing/2014/main" id="{3872D901-B977-D14D-9F3E-2699EE7F4E48}"/>
              </a:ext>
            </a:extLst>
          </p:cNvPr>
          <p:cNvCxnSpPr>
            <a:cxnSpLocks/>
          </p:cNvCxnSpPr>
          <p:nvPr/>
        </p:nvCxnSpPr>
        <p:spPr>
          <a:xfrm>
            <a:off x="6742221" y="2759682"/>
            <a:ext cx="1142682" cy="674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73C8BEC-DCD1-D844-AE58-6F2F306E7432}"/>
              </a:ext>
            </a:extLst>
          </p:cNvPr>
          <p:cNvCxnSpPr>
            <a:cxnSpLocks/>
          </p:cNvCxnSpPr>
          <p:nvPr/>
        </p:nvCxnSpPr>
        <p:spPr>
          <a:xfrm flipV="1">
            <a:off x="5959032" y="2880370"/>
            <a:ext cx="551566" cy="522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73587803-2EB2-064B-9EEB-81EF077C506A}"/>
              </a:ext>
            </a:extLst>
          </p:cNvPr>
          <p:cNvSpPr/>
          <p:nvPr/>
        </p:nvSpPr>
        <p:spPr>
          <a:xfrm>
            <a:off x="4895745" y="3277912"/>
            <a:ext cx="1243101" cy="1441035"/>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FF21DCD7-8C8D-A445-BB7A-E1BD4805249C}"/>
              </a:ext>
            </a:extLst>
          </p:cNvPr>
          <p:cNvGrpSpPr/>
          <p:nvPr/>
        </p:nvGrpSpPr>
        <p:grpSpPr>
          <a:xfrm>
            <a:off x="2033403" y="3345262"/>
            <a:ext cx="1299245" cy="1563756"/>
            <a:chOff x="769050" y="2905795"/>
            <a:chExt cx="1299245" cy="1563756"/>
          </a:xfrm>
        </p:grpSpPr>
        <p:sp>
          <p:nvSpPr>
            <p:cNvPr id="113" name="Multidocument 112">
              <a:extLst>
                <a:ext uri="{FF2B5EF4-FFF2-40B4-BE49-F238E27FC236}">
                  <a16:creationId xmlns:a16="http://schemas.microsoft.com/office/drawing/2014/main" id="{7CEE9325-5659-634D-B22D-9FF53E704988}"/>
                </a:ext>
              </a:extLst>
            </p:cNvPr>
            <p:cNvSpPr/>
            <p:nvPr/>
          </p:nvSpPr>
          <p:spPr>
            <a:xfrm>
              <a:off x="769050" y="2905795"/>
              <a:ext cx="1299245" cy="1563756"/>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AB22734A-5EBB-894B-9508-400BFE99053E}"/>
                </a:ext>
              </a:extLst>
            </p:cNvPr>
            <p:cNvCxnSpPr>
              <a:cxnSpLocks/>
            </p:cNvCxnSpPr>
            <p:nvPr/>
          </p:nvCxnSpPr>
          <p:spPr>
            <a:xfrm>
              <a:off x="934278" y="3407467"/>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091A661-42A4-4C4D-B233-B73724A8FBD0}"/>
                </a:ext>
              </a:extLst>
            </p:cNvPr>
            <p:cNvCxnSpPr>
              <a:cxnSpLocks/>
            </p:cNvCxnSpPr>
            <p:nvPr/>
          </p:nvCxnSpPr>
          <p:spPr>
            <a:xfrm>
              <a:off x="934278" y="3615956"/>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92CB757-4BC2-3441-AD97-851A45CC2CC1}"/>
                </a:ext>
              </a:extLst>
            </p:cNvPr>
            <p:cNvCxnSpPr>
              <a:cxnSpLocks/>
            </p:cNvCxnSpPr>
            <p:nvPr/>
          </p:nvCxnSpPr>
          <p:spPr>
            <a:xfrm>
              <a:off x="934278" y="382444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F783622-7F7A-4F4C-A3B7-5701D514C1E9}"/>
                </a:ext>
              </a:extLst>
            </p:cNvPr>
            <p:cNvCxnSpPr>
              <a:cxnSpLocks/>
            </p:cNvCxnSpPr>
            <p:nvPr/>
          </p:nvCxnSpPr>
          <p:spPr>
            <a:xfrm>
              <a:off x="934278" y="4032933"/>
              <a:ext cx="80838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8" name="Straight Arrow Connector 117">
            <a:extLst>
              <a:ext uri="{FF2B5EF4-FFF2-40B4-BE49-F238E27FC236}">
                <a16:creationId xmlns:a16="http://schemas.microsoft.com/office/drawing/2014/main" id="{D3DC60E3-BDFE-C445-B451-5CA6A3E1E6A7}"/>
              </a:ext>
            </a:extLst>
          </p:cNvPr>
          <p:cNvCxnSpPr>
            <a:cxnSpLocks/>
          </p:cNvCxnSpPr>
          <p:nvPr/>
        </p:nvCxnSpPr>
        <p:spPr>
          <a:xfrm flipV="1">
            <a:off x="3204770" y="3261408"/>
            <a:ext cx="746680" cy="659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C7232C1D-0848-3E4F-A1DD-283241306E7A}"/>
              </a:ext>
            </a:extLst>
          </p:cNvPr>
          <p:cNvCxnSpPr>
            <a:cxnSpLocks/>
          </p:cNvCxnSpPr>
          <p:nvPr/>
        </p:nvCxnSpPr>
        <p:spPr>
          <a:xfrm>
            <a:off x="4151809" y="3277912"/>
            <a:ext cx="878603" cy="266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D605462-F79C-0448-9EA9-ADB21149E931}"/>
              </a:ext>
            </a:extLst>
          </p:cNvPr>
          <p:cNvCxnSpPr>
            <a:cxnSpLocks/>
          </p:cNvCxnSpPr>
          <p:nvPr/>
        </p:nvCxnSpPr>
        <p:spPr>
          <a:xfrm flipV="1">
            <a:off x="5953340" y="3300495"/>
            <a:ext cx="916169" cy="221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72EDA8E-475E-DA46-BF07-CA6A27CCA8A0}"/>
              </a:ext>
            </a:extLst>
          </p:cNvPr>
          <p:cNvCxnSpPr>
            <a:cxnSpLocks/>
          </p:cNvCxnSpPr>
          <p:nvPr/>
        </p:nvCxnSpPr>
        <p:spPr>
          <a:xfrm>
            <a:off x="7094456" y="3272791"/>
            <a:ext cx="790447" cy="279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201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539263C-A7AA-CA4C-9EBE-0EEE4920B3C2}"/>
              </a:ext>
            </a:extLst>
          </p:cNvPr>
          <p:cNvSpPr/>
          <p:nvPr/>
        </p:nvSpPr>
        <p:spPr>
          <a:xfrm>
            <a:off x="-283334" y="1660048"/>
            <a:ext cx="12475334" cy="34719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1E2EE3B-843C-E34D-B080-E530F949E7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1B35829A-FB92-C44B-BF9B-5898EA1368D8}"/>
              </a:ext>
            </a:extLst>
          </p:cNvPr>
          <p:cNvSpPr>
            <a:spLocks noGrp="1"/>
          </p:cNvSpPr>
          <p:nvPr>
            <p:ph type="sldNum" sz="quarter" idx="12"/>
          </p:nvPr>
        </p:nvSpPr>
        <p:spPr/>
        <p:txBody>
          <a:bodyPr/>
          <a:lstStyle/>
          <a:p>
            <a:fld id="{4FAB73BC-B049-4115-A692-8D63A059BFB8}" type="slidenum">
              <a:rPr lang="en-US" smtClean="0"/>
              <a:pPr/>
              <a:t>44</a:t>
            </a:fld>
            <a:endParaRPr lang="en-US" dirty="0"/>
          </a:p>
        </p:txBody>
      </p:sp>
      <p:sp>
        <p:nvSpPr>
          <p:cNvPr id="6" name="Title 5">
            <a:extLst>
              <a:ext uri="{FF2B5EF4-FFF2-40B4-BE49-F238E27FC236}">
                <a16:creationId xmlns:a16="http://schemas.microsoft.com/office/drawing/2014/main" id="{D3DE37A1-618F-C542-AAC5-D3CF68A47BCD}"/>
              </a:ext>
            </a:extLst>
          </p:cNvPr>
          <p:cNvSpPr>
            <a:spLocks noGrp="1"/>
          </p:cNvSpPr>
          <p:nvPr>
            <p:ph type="title"/>
          </p:nvPr>
        </p:nvSpPr>
        <p:spPr>
          <a:xfrm>
            <a:off x="898106" y="5246687"/>
            <a:ext cx="10395788" cy="949570"/>
          </a:xfrm>
          <a:noFill/>
        </p:spPr>
        <p:txBody>
          <a:bodyPr>
            <a:normAutofit fontScale="90000"/>
          </a:bodyPr>
          <a:lstStyle/>
          <a:p>
            <a:r>
              <a:rPr lang="en-US" sz="3500" dirty="0">
                <a:solidFill>
                  <a:schemeClr val="tx1"/>
                </a:solidFill>
              </a:rPr>
              <a:t>Implementation </a:t>
            </a:r>
            <a:br>
              <a:rPr lang="en-US" sz="3500" dirty="0">
                <a:solidFill>
                  <a:schemeClr val="tx1"/>
                </a:solidFill>
              </a:rPr>
            </a:br>
            <a:r>
              <a:rPr lang="en-US" sz="3500" b="1" dirty="0">
                <a:solidFill>
                  <a:schemeClr val="tx1"/>
                </a:solidFill>
              </a:rPr>
              <a:t>Step 6</a:t>
            </a:r>
          </a:p>
        </p:txBody>
      </p:sp>
      <p:sp>
        <p:nvSpPr>
          <p:cNvPr id="7" name="Content Placeholder 6">
            <a:extLst>
              <a:ext uri="{FF2B5EF4-FFF2-40B4-BE49-F238E27FC236}">
                <a16:creationId xmlns:a16="http://schemas.microsoft.com/office/drawing/2014/main" id="{3848E697-D0E4-914A-A5EE-E8F0571457BC}"/>
              </a:ext>
            </a:extLst>
          </p:cNvPr>
          <p:cNvSpPr>
            <a:spLocks noGrp="1"/>
          </p:cNvSpPr>
          <p:nvPr>
            <p:ph sz="quarter" idx="13"/>
          </p:nvPr>
        </p:nvSpPr>
        <p:spPr>
          <a:xfrm>
            <a:off x="626166" y="339820"/>
            <a:ext cx="10991850" cy="4618038"/>
          </a:xfrm>
        </p:spPr>
        <p:txBody>
          <a:bodyPr/>
          <a:lstStyle/>
          <a:p>
            <a:r>
              <a:rPr lang="en-US" b="1" dirty="0">
                <a:solidFill>
                  <a:srgbClr val="BFB07D"/>
                </a:solidFill>
              </a:rPr>
              <a:t>Action: </a:t>
            </a:r>
            <a:r>
              <a:rPr lang="en-US" dirty="0"/>
              <a:t>Add logging to the requester threads. Then add output logging to the resolver threads. Files are a shared resource and therefore must be protected from multiple processes accessing it.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122" name="Group 121">
            <a:extLst>
              <a:ext uri="{FF2B5EF4-FFF2-40B4-BE49-F238E27FC236}">
                <a16:creationId xmlns:a16="http://schemas.microsoft.com/office/drawing/2014/main" id="{03FCB6FB-7EA5-504C-B623-049C89EDA292}"/>
              </a:ext>
            </a:extLst>
          </p:cNvPr>
          <p:cNvGrpSpPr/>
          <p:nvPr/>
        </p:nvGrpSpPr>
        <p:grpSpPr>
          <a:xfrm>
            <a:off x="6091188" y="2157877"/>
            <a:ext cx="1404729" cy="870322"/>
            <a:chOff x="6112153" y="4067219"/>
            <a:chExt cx="1404729" cy="870322"/>
          </a:xfrm>
        </p:grpSpPr>
        <p:sp>
          <p:nvSpPr>
            <p:cNvPr id="123" name="Direct Access Storage 122">
              <a:extLst>
                <a:ext uri="{FF2B5EF4-FFF2-40B4-BE49-F238E27FC236}">
                  <a16:creationId xmlns:a16="http://schemas.microsoft.com/office/drawing/2014/main" id="{D1AE19BA-7FF4-4743-A797-6D878B2C1548}"/>
                </a:ext>
              </a:extLst>
            </p:cNvPr>
            <p:cNvSpPr/>
            <p:nvPr/>
          </p:nvSpPr>
          <p:spPr>
            <a:xfrm>
              <a:off x="6112153" y="4108759"/>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4" name="TextBox 123">
              <a:extLst>
                <a:ext uri="{FF2B5EF4-FFF2-40B4-BE49-F238E27FC236}">
                  <a16:creationId xmlns:a16="http://schemas.microsoft.com/office/drawing/2014/main" id="{D9B5CF9C-3A57-DD49-9D4D-7E2F138DE24D}"/>
                </a:ext>
              </a:extLst>
            </p:cNvPr>
            <p:cNvSpPr txBox="1"/>
            <p:nvPr/>
          </p:nvSpPr>
          <p:spPr>
            <a:xfrm>
              <a:off x="6318966" y="4067219"/>
              <a:ext cx="348172" cy="461665"/>
            </a:xfrm>
            <a:prstGeom prst="rect">
              <a:avLst/>
            </a:prstGeom>
            <a:noFill/>
          </p:spPr>
          <p:txBody>
            <a:bodyPr wrap="none" rtlCol="0">
              <a:spAutoFit/>
            </a:bodyPr>
            <a:lstStyle/>
            <a:p>
              <a:r>
                <a:rPr lang="en-US" sz="2400" dirty="0"/>
                <a:t>C</a:t>
              </a:r>
            </a:p>
          </p:txBody>
        </p:sp>
        <p:sp>
          <p:nvSpPr>
            <p:cNvPr id="125" name="TextBox 124">
              <a:extLst>
                <a:ext uri="{FF2B5EF4-FFF2-40B4-BE49-F238E27FC236}">
                  <a16:creationId xmlns:a16="http://schemas.microsoft.com/office/drawing/2014/main" id="{1D43302E-66CB-A340-90E8-920AF57D0012}"/>
                </a:ext>
              </a:extLst>
            </p:cNvPr>
            <p:cNvSpPr txBox="1"/>
            <p:nvPr/>
          </p:nvSpPr>
          <p:spPr>
            <a:xfrm>
              <a:off x="6688834" y="4475876"/>
              <a:ext cx="348172" cy="461665"/>
            </a:xfrm>
            <a:prstGeom prst="rect">
              <a:avLst/>
            </a:prstGeom>
            <a:noFill/>
          </p:spPr>
          <p:txBody>
            <a:bodyPr wrap="none" rtlCol="0">
              <a:spAutoFit/>
            </a:bodyPr>
            <a:lstStyle/>
            <a:p>
              <a:r>
                <a:rPr lang="en-US" sz="2400" dirty="0"/>
                <a:t>C</a:t>
              </a:r>
            </a:p>
          </p:txBody>
        </p:sp>
        <p:sp>
          <p:nvSpPr>
            <p:cNvPr id="126" name="TextBox 125">
              <a:extLst>
                <a:ext uri="{FF2B5EF4-FFF2-40B4-BE49-F238E27FC236}">
                  <a16:creationId xmlns:a16="http://schemas.microsoft.com/office/drawing/2014/main" id="{72BBE79F-DE1B-5F42-9FB4-A0F31515E289}"/>
                </a:ext>
              </a:extLst>
            </p:cNvPr>
            <p:cNvSpPr txBox="1"/>
            <p:nvPr/>
          </p:nvSpPr>
          <p:spPr>
            <a:xfrm rot="3626892">
              <a:off x="6483232" y="4271548"/>
              <a:ext cx="476412" cy="461665"/>
            </a:xfrm>
            <a:prstGeom prst="rect">
              <a:avLst/>
            </a:prstGeom>
            <a:noFill/>
          </p:spPr>
          <p:txBody>
            <a:bodyPr wrap="none" rtlCol="0">
              <a:spAutoFit/>
            </a:bodyPr>
            <a:lstStyle/>
            <a:p>
              <a:r>
                <a:rPr lang="en-US" sz="2400" dirty="0"/>
                <a:t> . .</a:t>
              </a:r>
            </a:p>
          </p:txBody>
        </p:sp>
      </p:grpSp>
      <p:grpSp>
        <p:nvGrpSpPr>
          <p:cNvPr id="127" name="Group 126">
            <a:extLst>
              <a:ext uri="{FF2B5EF4-FFF2-40B4-BE49-F238E27FC236}">
                <a16:creationId xmlns:a16="http://schemas.microsoft.com/office/drawing/2014/main" id="{0A4BA3D1-2943-6147-AB20-971F9CA1C5A2}"/>
              </a:ext>
            </a:extLst>
          </p:cNvPr>
          <p:cNvGrpSpPr/>
          <p:nvPr/>
        </p:nvGrpSpPr>
        <p:grpSpPr>
          <a:xfrm>
            <a:off x="3195227" y="2157877"/>
            <a:ext cx="1404729" cy="870322"/>
            <a:chOff x="3419060" y="3991392"/>
            <a:chExt cx="1404729" cy="870322"/>
          </a:xfrm>
        </p:grpSpPr>
        <p:sp>
          <p:nvSpPr>
            <p:cNvPr id="128" name="Direct Access Storage 127">
              <a:extLst>
                <a:ext uri="{FF2B5EF4-FFF2-40B4-BE49-F238E27FC236}">
                  <a16:creationId xmlns:a16="http://schemas.microsoft.com/office/drawing/2014/main" id="{D527B70E-E690-3145-8340-A9BE44C78C3F}"/>
                </a:ext>
              </a:extLst>
            </p:cNvPr>
            <p:cNvSpPr/>
            <p:nvPr/>
          </p:nvSpPr>
          <p:spPr>
            <a:xfrm>
              <a:off x="3419060" y="4032932"/>
              <a:ext cx="1404729" cy="802277"/>
            </a:xfrm>
            <a:prstGeom prst="flowChartMagneticDrum">
              <a:avLst/>
            </a:prstGeom>
            <a:solidFill>
              <a:srgbClr val="BFB07D"/>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BA5B74B1-05C9-DF48-8319-45F49D665D34}"/>
                </a:ext>
              </a:extLst>
            </p:cNvPr>
            <p:cNvSpPr txBox="1"/>
            <p:nvPr/>
          </p:nvSpPr>
          <p:spPr>
            <a:xfrm>
              <a:off x="3625873" y="3991392"/>
              <a:ext cx="343364" cy="461665"/>
            </a:xfrm>
            <a:prstGeom prst="rect">
              <a:avLst/>
            </a:prstGeom>
            <a:noFill/>
          </p:spPr>
          <p:txBody>
            <a:bodyPr wrap="none" rtlCol="0">
              <a:spAutoFit/>
            </a:bodyPr>
            <a:lstStyle/>
            <a:p>
              <a:r>
                <a:rPr lang="en-US" sz="2400" dirty="0"/>
                <a:t>P</a:t>
              </a:r>
            </a:p>
          </p:txBody>
        </p:sp>
        <p:sp>
          <p:nvSpPr>
            <p:cNvPr id="130" name="TextBox 129">
              <a:extLst>
                <a:ext uri="{FF2B5EF4-FFF2-40B4-BE49-F238E27FC236}">
                  <a16:creationId xmlns:a16="http://schemas.microsoft.com/office/drawing/2014/main" id="{1B96C811-A8C7-A240-8139-4942ECA5FEEA}"/>
                </a:ext>
              </a:extLst>
            </p:cNvPr>
            <p:cNvSpPr txBox="1"/>
            <p:nvPr/>
          </p:nvSpPr>
          <p:spPr>
            <a:xfrm>
              <a:off x="3995741" y="4400049"/>
              <a:ext cx="343364" cy="461665"/>
            </a:xfrm>
            <a:prstGeom prst="rect">
              <a:avLst/>
            </a:prstGeom>
            <a:noFill/>
          </p:spPr>
          <p:txBody>
            <a:bodyPr wrap="none" rtlCol="0">
              <a:spAutoFit/>
            </a:bodyPr>
            <a:lstStyle/>
            <a:p>
              <a:r>
                <a:rPr lang="en-US" sz="2400" dirty="0"/>
                <a:t>P</a:t>
              </a:r>
            </a:p>
          </p:txBody>
        </p:sp>
        <p:sp>
          <p:nvSpPr>
            <p:cNvPr id="131" name="TextBox 130">
              <a:extLst>
                <a:ext uri="{FF2B5EF4-FFF2-40B4-BE49-F238E27FC236}">
                  <a16:creationId xmlns:a16="http://schemas.microsoft.com/office/drawing/2014/main" id="{30592E24-D1DF-4A40-BE7F-81D04DEBB1BA}"/>
                </a:ext>
              </a:extLst>
            </p:cNvPr>
            <p:cNvSpPr txBox="1"/>
            <p:nvPr/>
          </p:nvSpPr>
          <p:spPr>
            <a:xfrm rot="3626892">
              <a:off x="3751667" y="4195721"/>
              <a:ext cx="553357" cy="461665"/>
            </a:xfrm>
            <a:prstGeom prst="rect">
              <a:avLst/>
            </a:prstGeom>
            <a:noFill/>
          </p:spPr>
          <p:txBody>
            <a:bodyPr wrap="none" rtlCol="0">
              <a:spAutoFit/>
            </a:bodyPr>
            <a:lstStyle/>
            <a:p>
              <a:r>
                <a:rPr lang="en-US" sz="2400" dirty="0"/>
                <a:t>. . .</a:t>
              </a:r>
            </a:p>
          </p:txBody>
        </p:sp>
      </p:grpSp>
      <p:sp>
        <p:nvSpPr>
          <p:cNvPr id="132" name="Rounded Rectangle 131">
            <a:extLst>
              <a:ext uri="{FF2B5EF4-FFF2-40B4-BE49-F238E27FC236}">
                <a16:creationId xmlns:a16="http://schemas.microsoft.com/office/drawing/2014/main" id="{43FE37FE-D547-2C4D-8C4A-15DAD2019779}"/>
              </a:ext>
            </a:extLst>
          </p:cNvPr>
          <p:cNvSpPr/>
          <p:nvPr/>
        </p:nvSpPr>
        <p:spPr>
          <a:xfrm>
            <a:off x="9245174" y="1752953"/>
            <a:ext cx="1839548" cy="3196284"/>
          </a:xfrm>
          <a:prstGeom prst="roundRect">
            <a:avLst/>
          </a:prstGeom>
          <a:solidFill>
            <a:srgbClr val="508EB9"/>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33" name="Group 132">
            <a:extLst>
              <a:ext uri="{FF2B5EF4-FFF2-40B4-BE49-F238E27FC236}">
                <a16:creationId xmlns:a16="http://schemas.microsoft.com/office/drawing/2014/main" id="{64A51046-509F-2E45-9E0C-EDDF9B34D5B7}"/>
              </a:ext>
            </a:extLst>
          </p:cNvPr>
          <p:cNvGrpSpPr/>
          <p:nvPr/>
        </p:nvGrpSpPr>
        <p:grpSpPr>
          <a:xfrm>
            <a:off x="4830183" y="2944461"/>
            <a:ext cx="1112759" cy="1302280"/>
            <a:chOff x="3863220" y="2231486"/>
            <a:chExt cx="1112759" cy="1302280"/>
          </a:xfrm>
        </p:grpSpPr>
        <p:sp>
          <p:nvSpPr>
            <p:cNvPr id="134" name="Document 133">
              <a:extLst>
                <a:ext uri="{FF2B5EF4-FFF2-40B4-BE49-F238E27FC236}">
                  <a16:creationId xmlns:a16="http://schemas.microsoft.com/office/drawing/2014/main" id="{2BA392FE-704D-0545-8319-3249B403D813}"/>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F550873B-9DA2-7D43-9E7A-D8D77C7BBA0C}"/>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10F2228-FF02-EE4B-AF55-2B54A93F5073}"/>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EF8D5CE-79D9-A34A-9F52-A0DDE47DF6B6}"/>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C53E1D4-C933-FC4E-A9E9-9E73136664AF}"/>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id="{886DD10E-947D-E342-B171-13C71227559A}"/>
              </a:ext>
            </a:extLst>
          </p:cNvPr>
          <p:cNvSpPr txBox="1"/>
          <p:nvPr/>
        </p:nvSpPr>
        <p:spPr>
          <a:xfrm>
            <a:off x="4653733" y="2484478"/>
            <a:ext cx="1465658" cy="369332"/>
          </a:xfrm>
          <a:prstGeom prst="rect">
            <a:avLst/>
          </a:prstGeom>
          <a:noFill/>
        </p:spPr>
        <p:txBody>
          <a:bodyPr wrap="none" rtlCol="0">
            <a:spAutoFit/>
          </a:bodyPr>
          <a:lstStyle/>
          <a:p>
            <a:r>
              <a:rPr lang="en-US" dirty="0">
                <a:solidFill>
                  <a:srgbClr val="FF0000"/>
                </a:solidFill>
              </a:rPr>
              <a:t>Shared Buffer</a:t>
            </a:r>
          </a:p>
        </p:txBody>
      </p:sp>
      <p:sp>
        <p:nvSpPr>
          <p:cNvPr id="140" name="TextBox 139">
            <a:extLst>
              <a:ext uri="{FF2B5EF4-FFF2-40B4-BE49-F238E27FC236}">
                <a16:creationId xmlns:a16="http://schemas.microsoft.com/office/drawing/2014/main" id="{DA5784B4-B7CC-FA44-87AA-4167C2F708CC}"/>
              </a:ext>
            </a:extLst>
          </p:cNvPr>
          <p:cNvSpPr txBox="1"/>
          <p:nvPr/>
        </p:nvSpPr>
        <p:spPr>
          <a:xfrm>
            <a:off x="3299258" y="1591177"/>
            <a:ext cx="1181349" cy="584775"/>
          </a:xfrm>
          <a:prstGeom prst="rect">
            <a:avLst/>
          </a:prstGeom>
          <a:noFill/>
        </p:spPr>
        <p:txBody>
          <a:bodyPr wrap="none" rtlCol="0">
            <a:spAutoFit/>
          </a:bodyPr>
          <a:lstStyle/>
          <a:p>
            <a:pPr algn="ctr"/>
            <a:r>
              <a:rPr lang="en-US" sz="1600" dirty="0">
                <a:solidFill>
                  <a:srgbClr val="FF0000"/>
                </a:solidFill>
              </a:rPr>
              <a:t>Requester</a:t>
            </a:r>
          </a:p>
          <a:p>
            <a:pPr algn="ctr"/>
            <a:r>
              <a:rPr lang="en-US" sz="1600" dirty="0">
                <a:solidFill>
                  <a:srgbClr val="FF0000"/>
                </a:solidFill>
              </a:rPr>
              <a:t>Thread Pool</a:t>
            </a:r>
          </a:p>
        </p:txBody>
      </p:sp>
      <p:cxnSp>
        <p:nvCxnSpPr>
          <p:cNvPr id="141" name="Straight Arrow Connector 140">
            <a:extLst>
              <a:ext uri="{FF2B5EF4-FFF2-40B4-BE49-F238E27FC236}">
                <a16:creationId xmlns:a16="http://schemas.microsoft.com/office/drawing/2014/main" id="{9538CAEA-2C03-EF44-AC36-38422CC19839}"/>
              </a:ext>
            </a:extLst>
          </p:cNvPr>
          <p:cNvCxnSpPr>
            <a:cxnSpLocks/>
          </p:cNvCxnSpPr>
          <p:nvPr/>
        </p:nvCxnSpPr>
        <p:spPr>
          <a:xfrm>
            <a:off x="3792145" y="2406784"/>
            <a:ext cx="1111033" cy="635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409A3BC7-1D19-9F40-A341-9FFC6E17DF19}"/>
              </a:ext>
            </a:extLst>
          </p:cNvPr>
          <p:cNvCxnSpPr>
            <a:cxnSpLocks/>
          </p:cNvCxnSpPr>
          <p:nvPr/>
        </p:nvCxnSpPr>
        <p:spPr>
          <a:xfrm flipV="1">
            <a:off x="2924281" y="2479569"/>
            <a:ext cx="551973" cy="8084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0F3B22FC-19B0-A044-9BE5-CCE442EEF497}"/>
              </a:ext>
            </a:extLst>
          </p:cNvPr>
          <p:cNvSpPr txBox="1"/>
          <p:nvPr/>
        </p:nvSpPr>
        <p:spPr>
          <a:xfrm>
            <a:off x="9359655" y="1779138"/>
            <a:ext cx="1610586" cy="3170099"/>
          </a:xfrm>
          <a:prstGeom prst="rect">
            <a:avLst/>
          </a:prstGeom>
          <a:noFill/>
        </p:spPr>
        <p:txBody>
          <a:bodyPr wrap="square" rtlCol="0">
            <a:spAutoFit/>
          </a:bodyPr>
          <a:lstStyle/>
          <a:p>
            <a:r>
              <a:rPr lang="en-US" u="sng" dirty="0"/>
              <a:t>Main Thread</a:t>
            </a:r>
          </a:p>
          <a:p>
            <a:endParaRPr lang="en-US" sz="1000" dirty="0"/>
          </a:p>
          <a:p>
            <a:r>
              <a:rPr lang="en-US" dirty="0"/>
              <a:t>For each P</a:t>
            </a:r>
          </a:p>
          <a:p>
            <a:r>
              <a:rPr lang="en-US" dirty="0"/>
              <a:t>   start P</a:t>
            </a:r>
          </a:p>
          <a:p>
            <a:r>
              <a:rPr lang="en-US" dirty="0"/>
              <a:t>For each C</a:t>
            </a:r>
          </a:p>
          <a:p>
            <a:r>
              <a:rPr lang="en-US" dirty="0"/>
              <a:t>   start C</a:t>
            </a:r>
          </a:p>
          <a:p>
            <a:endParaRPr lang="en-US" sz="1000" dirty="0"/>
          </a:p>
          <a:p>
            <a:r>
              <a:rPr lang="en-US" dirty="0"/>
              <a:t>For each P</a:t>
            </a:r>
          </a:p>
          <a:p>
            <a:r>
              <a:rPr lang="en-US" dirty="0"/>
              <a:t>   wait P</a:t>
            </a:r>
          </a:p>
          <a:p>
            <a:r>
              <a:rPr lang="en-US" dirty="0"/>
              <a:t>For each C</a:t>
            </a:r>
          </a:p>
          <a:p>
            <a:r>
              <a:rPr lang="en-US" dirty="0"/>
              <a:t>   wait C</a:t>
            </a:r>
          </a:p>
          <a:p>
            <a:r>
              <a:rPr lang="en-US" dirty="0"/>
              <a:t>Check P log file</a:t>
            </a:r>
          </a:p>
        </p:txBody>
      </p:sp>
      <p:grpSp>
        <p:nvGrpSpPr>
          <p:cNvPr id="144" name="Group 143">
            <a:extLst>
              <a:ext uri="{FF2B5EF4-FFF2-40B4-BE49-F238E27FC236}">
                <a16:creationId xmlns:a16="http://schemas.microsoft.com/office/drawing/2014/main" id="{596EF5B0-4282-BF49-BD7A-C9F9B46F58A8}"/>
              </a:ext>
            </a:extLst>
          </p:cNvPr>
          <p:cNvGrpSpPr/>
          <p:nvPr/>
        </p:nvGrpSpPr>
        <p:grpSpPr>
          <a:xfrm>
            <a:off x="7676470" y="2944461"/>
            <a:ext cx="1112759" cy="1302280"/>
            <a:chOff x="3863220" y="2231486"/>
            <a:chExt cx="1112759" cy="1302280"/>
          </a:xfrm>
        </p:grpSpPr>
        <p:sp>
          <p:nvSpPr>
            <p:cNvPr id="145" name="Document 144">
              <a:extLst>
                <a:ext uri="{FF2B5EF4-FFF2-40B4-BE49-F238E27FC236}">
                  <a16:creationId xmlns:a16="http://schemas.microsoft.com/office/drawing/2014/main" id="{DA123F69-F5C6-8B40-8160-4B6A94F30EAC}"/>
                </a:ext>
              </a:extLst>
            </p:cNvPr>
            <p:cNvSpPr/>
            <p:nvPr/>
          </p:nvSpPr>
          <p:spPr>
            <a:xfrm>
              <a:off x="3863220" y="2231486"/>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40960C84-574B-1248-8294-56F5FA4E088B}"/>
                </a:ext>
              </a:extLst>
            </p:cNvPr>
            <p:cNvCxnSpPr>
              <a:cxnSpLocks/>
            </p:cNvCxnSpPr>
            <p:nvPr/>
          </p:nvCxnSpPr>
          <p:spPr>
            <a:xfrm>
              <a:off x="4015408" y="246490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2FDD4F8-E789-C74C-BFA4-91B42A14543C}"/>
                </a:ext>
              </a:extLst>
            </p:cNvPr>
            <p:cNvCxnSpPr>
              <a:cxnSpLocks/>
            </p:cNvCxnSpPr>
            <p:nvPr/>
          </p:nvCxnSpPr>
          <p:spPr>
            <a:xfrm>
              <a:off x="4015408" y="2673394"/>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54D52E3-3E83-0448-A1E7-4A09B34A6B46}"/>
                </a:ext>
              </a:extLst>
            </p:cNvPr>
            <p:cNvCxnSpPr>
              <a:cxnSpLocks/>
            </p:cNvCxnSpPr>
            <p:nvPr/>
          </p:nvCxnSpPr>
          <p:spPr>
            <a:xfrm>
              <a:off x="4015408" y="2881883"/>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AC8F42B-A6BA-F342-A621-051607FCA77E}"/>
                </a:ext>
              </a:extLst>
            </p:cNvPr>
            <p:cNvCxnSpPr>
              <a:cxnSpLocks/>
            </p:cNvCxnSpPr>
            <p:nvPr/>
          </p:nvCxnSpPr>
          <p:spPr>
            <a:xfrm>
              <a:off x="4015408" y="3090371"/>
              <a:ext cx="808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94979A01-4F31-B24E-81F5-02E318EEE234}"/>
              </a:ext>
            </a:extLst>
          </p:cNvPr>
          <p:cNvSpPr txBox="1"/>
          <p:nvPr/>
        </p:nvSpPr>
        <p:spPr>
          <a:xfrm>
            <a:off x="7614731" y="2543275"/>
            <a:ext cx="1236236" cy="369332"/>
          </a:xfrm>
          <a:prstGeom prst="rect">
            <a:avLst/>
          </a:prstGeom>
          <a:noFill/>
        </p:spPr>
        <p:txBody>
          <a:bodyPr wrap="none" rtlCol="0">
            <a:spAutoFit/>
          </a:bodyPr>
          <a:lstStyle/>
          <a:p>
            <a:r>
              <a:rPr lang="en-US" dirty="0">
                <a:solidFill>
                  <a:srgbClr val="FF0000"/>
                </a:solidFill>
              </a:rPr>
              <a:t>Output File</a:t>
            </a:r>
          </a:p>
        </p:txBody>
      </p:sp>
      <p:sp>
        <p:nvSpPr>
          <p:cNvPr id="151" name="TextBox 150">
            <a:extLst>
              <a:ext uri="{FF2B5EF4-FFF2-40B4-BE49-F238E27FC236}">
                <a16:creationId xmlns:a16="http://schemas.microsoft.com/office/drawing/2014/main" id="{93D673A1-946B-5042-8F02-45DBBCCB5179}"/>
              </a:ext>
            </a:extLst>
          </p:cNvPr>
          <p:cNvSpPr txBox="1"/>
          <p:nvPr/>
        </p:nvSpPr>
        <p:spPr>
          <a:xfrm>
            <a:off x="6091188" y="1583046"/>
            <a:ext cx="1181349" cy="584775"/>
          </a:xfrm>
          <a:prstGeom prst="rect">
            <a:avLst/>
          </a:prstGeom>
          <a:noFill/>
        </p:spPr>
        <p:txBody>
          <a:bodyPr wrap="none" rtlCol="0">
            <a:spAutoFit/>
          </a:bodyPr>
          <a:lstStyle/>
          <a:p>
            <a:pPr algn="ctr"/>
            <a:r>
              <a:rPr lang="en-US" sz="1600" dirty="0">
                <a:solidFill>
                  <a:srgbClr val="FF0000"/>
                </a:solidFill>
              </a:rPr>
              <a:t>Resolver</a:t>
            </a:r>
          </a:p>
          <a:p>
            <a:pPr algn="ctr"/>
            <a:r>
              <a:rPr lang="en-US" sz="1600" dirty="0">
                <a:solidFill>
                  <a:srgbClr val="FF0000"/>
                </a:solidFill>
              </a:rPr>
              <a:t>Thread Pool</a:t>
            </a:r>
          </a:p>
        </p:txBody>
      </p:sp>
      <p:cxnSp>
        <p:nvCxnSpPr>
          <p:cNvPr id="152" name="Straight Arrow Connector 151">
            <a:extLst>
              <a:ext uri="{FF2B5EF4-FFF2-40B4-BE49-F238E27FC236}">
                <a16:creationId xmlns:a16="http://schemas.microsoft.com/office/drawing/2014/main" id="{D5DC14D2-A438-A04B-8A59-E6E8D6EBE30B}"/>
              </a:ext>
            </a:extLst>
          </p:cNvPr>
          <p:cNvCxnSpPr>
            <a:cxnSpLocks/>
          </p:cNvCxnSpPr>
          <p:nvPr/>
        </p:nvCxnSpPr>
        <p:spPr>
          <a:xfrm>
            <a:off x="6613806" y="2358881"/>
            <a:ext cx="1142682" cy="674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4F3D398F-5453-6944-80B4-C4FD6F9C48C2}"/>
              </a:ext>
            </a:extLst>
          </p:cNvPr>
          <p:cNvCxnSpPr>
            <a:cxnSpLocks/>
          </p:cNvCxnSpPr>
          <p:nvPr/>
        </p:nvCxnSpPr>
        <p:spPr>
          <a:xfrm flipV="1">
            <a:off x="5830617" y="2479569"/>
            <a:ext cx="551566" cy="522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76094B0D-B087-7049-A78B-42AFCC67B1E3}"/>
              </a:ext>
            </a:extLst>
          </p:cNvPr>
          <p:cNvSpPr/>
          <p:nvPr/>
        </p:nvSpPr>
        <p:spPr>
          <a:xfrm>
            <a:off x="4767330" y="2877111"/>
            <a:ext cx="1243101" cy="1441035"/>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BDFC1EEB-9803-7C40-AA5E-6F641694F7A8}"/>
              </a:ext>
            </a:extLst>
          </p:cNvPr>
          <p:cNvGrpSpPr/>
          <p:nvPr/>
        </p:nvGrpSpPr>
        <p:grpSpPr>
          <a:xfrm>
            <a:off x="1904988" y="2944461"/>
            <a:ext cx="1299245" cy="1563756"/>
            <a:chOff x="769050" y="2905795"/>
            <a:chExt cx="1299245" cy="1563756"/>
          </a:xfrm>
        </p:grpSpPr>
        <p:sp>
          <p:nvSpPr>
            <p:cNvPr id="156" name="Multidocument 155">
              <a:extLst>
                <a:ext uri="{FF2B5EF4-FFF2-40B4-BE49-F238E27FC236}">
                  <a16:creationId xmlns:a16="http://schemas.microsoft.com/office/drawing/2014/main" id="{4E1E25D4-6E5D-8C4C-BE3D-4EAAB12D5136}"/>
                </a:ext>
              </a:extLst>
            </p:cNvPr>
            <p:cNvSpPr/>
            <p:nvPr/>
          </p:nvSpPr>
          <p:spPr>
            <a:xfrm>
              <a:off x="769050" y="2905795"/>
              <a:ext cx="1299245" cy="1563756"/>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3ABA49B3-0300-EE4F-82F2-6EF7B93726B5}"/>
                </a:ext>
              </a:extLst>
            </p:cNvPr>
            <p:cNvCxnSpPr>
              <a:cxnSpLocks/>
            </p:cNvCxnSpPr>
            <p:nvPr/>
          </p:nvCxnSpPr>
          <p:spPr>
            <a:xfrm>
              <a:off x="934278" y="3407467"/>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78DA483-C3A1-BC4A-90AA-E0FD538478CD}"/>
                </a:ext>
              </a:extLst>
            </p:cNvPr>
            <p:cNvCxnSpPr>
              <a:cxnSpLocks/>
            </p:cNvCxnSpPr>
            <p:nvPr/>
          </p:nvCxnSpPr>
          <p:spPr>
            <a:xfrm>
              <a:off x="934278" y="3615956"/>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2CECEAD-1A22-3D45-BEAF-D67525F5845D}"/>
                </a:ext>
              </a:extLst>
            </p:cNvPr>
            <p:cNvCxnSpPr>
              <a:cxnSpLocks/>
            </p:cNvCxnSpPr>
            <p:nvPr/>
          </p:nvCxnSpPr>
          <p:spPr>
            <a:xfrm>
              <a:off x="934278" y="3824445"/>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5FFB6C9-3D60-5243-85A7-C04C751C9A7A}"/>
                </a:ext>
              </a:extLst>
            </p:cNvPr>
            <p:cNvCxnSpPr>
              <a:cxnSpLocks/>
            </p:cNvCxnSpPr>
            <p:nvPr/>
          </p:nvCxnSpPr>
          <p:spPr>
            <a:xfrm>
              <a:off x="934278" y="4032933"/>
              <a:ext cx="80838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1" name="Straight Arrow Connector 160">
            <a:extLst>
              <a:ext uri="{FF2B5EF4-FFF2-40B4-BE49-F238E27FC236}">
                <a16:creationId xmlns:a16="http://schemas.microsoft.com/office/drawing/2014/main" id="{95EDF8B8-DDCA-BB4D-A445-CFFA135697F5}"/>
              </a:ext>
            </a:extLst>
          </p:cNvPr>
          <p:cNvCxnSpPr>
            <a:cxnSpLocks/>
          </p:cNvCxnSpPr>
          <p:nvPr/>
        </p:nvCxnSpPr>
        <p:spPr>
          <a:xfrm flipV="1">
            <a:off x="3076355" y="2860607"/>
            <a:ext cx="746680" cy="659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BA33CD5C-FDBB-1541-94AA-D71D588DA960}"/>
              </a:ext>
            </a:extLst>
          </p:cNvPr>
          <p:cNvCxnSpPr>
            <a:cxnSpLocks/>
          </p:cNvCxnSpPr>
          <p:nvPr/>
        </p:nvCxnSpPr>
        <p:spPr>
          <a:xfrm>
            <a:off x="4023394" y="2877111"/>
            <a:ext cx="878603" cy="2663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FAA90D9C-116D-5049-947E-50318A0C50D4}"/>
              </a:ext>
            </a:extLst>
          </p:cNvPr>
          <p:cNvCxnSpPr>
            <a:cxnSpLocks/>
          </p:cNvCxnSpPr>
          <p:nvPr/>
        </p:nvCxnSpPr>
        <p:spPr>
          <a:xfrm flipV="1">
            <a:off x="5824925" y="2899694"/>
            <a:ext cx="916169" cy="221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69825DC5-1528-CE4E-B75B-D801BE5C6750}"/>
              </a:ext>
            </a:extLst>
          </p:cNvPr>
          <p:cNvCxnSpPr>
            <a:cxnSpLocks/>
          </p:cNvCxnSpPr>
          <p:nvPr/>
        </p:nvCxnSpPr>
        <p:spPr>
          <a:xfrm>
            <a:off x="6966041" y="2871990"/>
            <a:ext cx="790447" cy="279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F6566CBF-6979-A14E-BCE4-4B06F3E01D5E}"/>
              </a:ext>
            </a:extLst>
          </p:cNvPr>
          <p:cNvGrpSpPr/>
          <p:nvPr/>
        </p:nvGrpSpPr>
        <p:grpSpPr>
          <a:xfrm>
            <a:off x="3371847" y="3654670"/>
            <a:ext cx="1131858" cy="1360055"/>
            <a:chOff x="2518924" y="3586827"/>
            <a:chExt cx="1131858" cy="1360055"/>
          </a:xfrm>
        </p:grpSpPr>
        <p:sp>
          <p:nvSpPr>
            <p:cNvPr id="166" name="Document 165">
              <a:extLst>
                <a:ext uri="{FF2B5EF4-FFF2-40B4-BE49-F238E27FC236}">
                  <a16:creationId xmlns:a16="http://schemas.microsoft.com/office/drawing/2014/main" id="{05BD2ECF-A32E-6141-867A-07A95E7D8A93}"/>
                </a:ext>
              </a:extLst>
            </p:cNvPr>
            <p:cNvSpPr/>
            <p:nvPr/>
          </p:nvSpPr>
          <p:spPr>
            <a:xfrm>
              <a:off x="2538023" y="3644602"/>
              <a:ext cx="1112759" cy="1302280"/>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72B0ABDC-0F09-9B42-9FA1-08B59AA1DC09}"/>
                </a:ext>
              </a:extLst>
            </p:cNvPr>
            <p:cNvCxnSpPr>
              <a:cxnSpLocks/>
            </p:cNvCxnSpPr>
            <p:nvPr/>
          </p:nvCxnSpPr>
          <p:spPr>
            <a:xfrm>
              <a:off x="2690211" y="3878021"/>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05CFED7-C0A0-A645-8C59-9602512DD729}"/>
                </a:ext>
              </a:extLst>
            </p:cNvPr>
            <p:cNvCxnSpPr>
              <a:cxnSpLocks/>
            </p:cNvCxnSpPr>
            <p:nvPr/>
          </p:nvCxnSpPr>
          <p:spPr>
            <a:xfrm>
              <a:off x="2690211" y="4086510"/>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E21DA18-03A2-A943-AE38-04CD7A13B93B}"/>
                </a:ext>
              </a:extLst>
            </p:cNvPr>
            <p:cNvCxnSpPr>
              <a:cxnSpLocks/>
            </p:cNvCxnSpPr>
            <p:nvPr/>
          </p:nvCxnSpPr>
          <p:spPr>
            <a:xfrm>
              <a:off x="2690211" y="4294999"/>
              <a:ext cx="8083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4FFFB28-212E-A24B-AAC6-926250582E6B}"/>
                </a:ext>
              </a:extLst>
            </p:cNvPr>
            <p:cNvCxnSpPr>
              <a:cxnSpLocks/>
            </p:cNvCxnSpPr>
            <p:nvPr/>
          </p:nvCxnSpPr>
          <p:spPr>
            <a:xfrm>
              <a:off x="2690211" y="4503487"/>
              <a:ext cx="808382" cy="0"/>
            </a:xfrm>
            <a:prstGeom prst="line">
              <a:avLst/>
            </a:prstGeom>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2EEA7BC9-3A44-104E-966F-9760631E5941}"/>
                </a:ext>
              </a:extLst>
            </p:cNvPr>
            <p:cNvSpPr txBox="1"/>
            <p:nvPr/>
          </p:nvSpPr>
          <p:spPr>
            <a:xfrm>
              <a:off x="2518924" y="3586827"/>
              <a:ext cx="1080809" cy="338554"/>
            </a:xfrm>
            <a:prstGeom prst="rect">
              <a:avLst/>
            </a:prstGeom>
            <a:noFill/>
          </p:spPr>
          <p:txBody>
            <a:bodyPr wrap="none" rtlCol="0">
              <a:spAutoFit/>
            </a:bodyPr>
            <a:lstStyle/>
            <a:p>
              <a:r>
                <a:rPr lang="en-US" sz="1600" dirty="0">
                  <a:solidFill>
                    <a:srgbClr val="FF0000"/>
                  </a:solidFill>
                </a:rPr>
                <a:t>Parsing log</a:t>
              </a:r>
            </a:p>
          </p:txBody>
        </p:sp>
      </p:grpSp>
      <p:cxnSp>
        <p:nvCxnSpPr>
          <p:cNvPr id="172" name="Straight Arrow Connector 171">
            <a:extLst>
              <a:ext uri="{FF2B5EF4-FFF2-40B4-BE49-F238E27FC236}">
                <a16:creationId xmlns:a16="http://schemas.microsoft.com/office/drawing/2014/main" id="{A3F424EC-9050-A640-9989-A63E8717BD59}"/>
              </a:ext>
            </a:extLst>
          </p:cNvPr>
          <p:cNvCxnSpPr>
            <a:cxnSpLocks/>
            <a:stCxn id="131" idx="2"/>
          </p:cNvCxnSpPr>
          <p:nvPr/>
        </p:nvCxnSpPr>
        <p:spPr>
          <a:xfrm>
            <a:off x="3603709" y="2706888"/>
            <a:ext cx="118463" cy="83821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C33F9C5-32CE-2F40-A117-4724B1810B8D}"/>
              </a:ext>
            </a:extLst>
          </p:cNvPr>
          <p:cNvCxnSpPr>
            <a:cxnSpLocks/>
            <a:stCxn id="130" idx="2"/>
          </p:cNvCxnSpPr>
          <p:nvPr/>
        </p:nvCxnSpPr>
        <p:spPr>
          <a:xfrm flipH="1">
            <a:off x="3819088" y="3028199"/>
            <a:ext cx="124502" cy="50364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1A9D5173-7646-C047-B837-CBE1CDC13459}"/>
              </a:ext>
            </a:extLst>
          </p:cNvPr>
          <p:cNvSpPr/>
          <p:nvPr/>
        </p:nvSpPr>
        <p:spPr>
          <a:xfrm>
            <a:off x="3332492" y="3616445"/>
            <a:ext cx="1243101" cy="1456056"/>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65659501-8050-9046-BBD6-CFD221CC8BF2}"/>
              </a:ext>
            </a:extLst>
          </p:cNvPr>
          <p:cNvSpPr/>
          <p:nvPr/>
        </p:nvSpPr>
        <p:spPr>
          <a:xfrm>
            <a:off x="7624176" y="2869643"/>
            <a:ext cx="1243101" cy="1456056"/>
          </a:xfrm>
          <a:prstGeom prst="rect">
            <a:avLst/>
          </a:prstGeom>
          <a:noFill/>
          <a:ln w="28575">
            <a:solidFill>
              <a:srgbClr val="FF9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429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E2EE3B-843C-E34D-B080-E530F949E7F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1B35829A-FB92-C44B-BF9B-5898EA1368D8}"/>
              </a:ext>
            </a:extLst>
          </p:cNvPr>
          <p:cNvSpPr>
            <a:spLocks noGrp="1"/>
          </p:cNvSpPr>
          <p:nvPr>
            <p:ph type="sldNum" sz="quarter" idx="12"/>
          </p:nvPr>
        </p:nvSpPr>
        <p:spPr/>
        <p:txBody>
          <a:bodyPr/>
          <a:lstStyle/>
          <a:p>
            <a:fld id="{4FAB73BC-B049-4115-A692-8D63A059BFB8}" type="slidenum">
              <a:rPr lang="en-US" smtClean="0"/>
              <a:pPr/>
              <a:t>45</a:t>
            </a:fld>
            <a:endParaRPr lang="en-US" dirty="0"/>
          </a:p>
        </p:txBody>
      </p:sp>
      <p:sp>
        <p:nvSpPr>
          <p:cNvPr id="6" name="Title 5">
            <a:extLst>
              <a:ext uri="{FF2B5EF4-FFF2-40B4-BE49-F238E27FC236}">
                <a16:creationId xmlns:a16="http://schemas.microsoft.com/office/drawing/2014/main" id="{D3DE37A1-618F-C542-AAC5-D3CF68A47BCD}"/>
              </a:ext>
            </a:extLst>
          </p:cNvPr>
          <p:cNvSpPr>
            <a:spLocks noGrp="1"/>
          </p:cNvSpPr>
          <p:nvPr>
            <p:ph type="title"/>
          </p:nvPr>
        </p:nvSpPr>
        <p:spPr>
          <a:xfrm>
            <a:off x="898106" y="5246687"/>
            <a:ext cx="10395788" cy="949570"/>
          </a:xfrm>
          <a:noFill/>
        </p:spPr>
        <p:txBody>
          <a:bodyPr>
            <a:normAutofit fontScale="90000"/>
          </a:bodyPr>
          <a:lstStyle/>
          <a:p>
            <a:r>
              <a:rPr lang="en-US" sz="3500" dirty="0">
                <a:solidFill>
                  <a:schemeClr val="tx1"/>
                </a:solidFill>
              </a:rPr>
              <a:t>Implementation </a:t>
            </a:r>
            <a:br>
              <a:rPr lang="en-US" sz="3500" dirty="0">
                <a:solidFill>
                  <a:schemeClr val="tx1"/>
                </a:solidFill>
              </a:rPr>
            </a:br>
            <a:r>
              <a:rPr lang="en-US" sz="3500" b="1" dirty="0">
                <a:solidFill>
                  <a:schemeClr val="tx1"/>
                </a:solidFill>
              </a:rPr>
              <a:t>Step 7</a:t>
            </a:r>
          </a:p>
        </p:txBody>
      </p:sp>
      <p:sp>
        <p:nvSpPr>
          <p:cNvPr id="7" name="Content Placeholder 6">
            <a:extLst>
              <a:ext uri="{FF2B5EF4-FFF2-40B4-BE49-F238E27FC236}">
                <a16:creationId xmlns:a16="http://schemas.microsoft.com/office/drawing/2014/main" id="{3848E697-D0E4-914A-A5EE-E8F0571457BC}"/>
              </a:ext>
            </a:extLst>
          </p:cNvPr>
          <p:cNvSpPr>
            <a:spLocks noGrp="1"/>
          </p:cNvSpPr>
          <p:nvPr>
            <p:ph sz="quarter" idx="13"/>
          </p:nvPr>
        </p:nvSpPr>
        <p:spPr>
          <a:xfrm>
            <a:off x="626166" y="1957588"/>
            <a:ext cx="10991850" cy="2839569"/>
          </a:xfrm>
        </p:spPr>
        <p:txBody>
          <a:bodyPr/>
          <a:lstStyle/>
          <a:p>
            <a:r>
              <a:rPr lang="en-US" b="1" dirty="0">
                <a:solidFill>
                  <a:srgbClr val="BFB07D"/>
                </a:solidFill>
              </a:rPr>
              <a:t>Action: </a:t>
            </a:r>
            <a:r>
              <a:rPr lang="en-US" dirty="0"/>
              <a:t>Add details: actual DNS functionality, argument parsing etc. for main, error checking as necessary, etc.</a:t>
            </a:r>
          </a:p>
          <a:p>
            <a:endParaRPr lang="en-US" dirty="0"/>
          </a:p>
          <a:p>
            <a:r>
              <a:rPr lang="en-US" dirty="0"/>
              <a:t>Test your program a lot! Try to break it!</a:t>
            </a:r>
          </a:p>
          <a:p>
            <a:endParaRPr lang="en-US" dirty="0"/>
          </a:p>
          <a:p>
            <a:r>
              <a:rPr lang="en-US" dirty="0"/>
              <a:t>Leave plenty of time for this step.</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22409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55D14-621A-E74A-BB2D-0F991BD3CD87}"/>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E738B10B-AF5D-F045-99FC-4C1D47ACB143}"/>
              </a:ext>
            </a:extLst>
          </p:cNvPr>
          <p:cNvSpPr>
            <a:spLocks noGrp="1"/>
          </p:cNvSpPr>
          <p:nvPr>
            <p:ph type="sldNum" sz="quarter" idx="12"/>
          </p:nvPr>
        </p:nvSpPr>
        <p:spPr/>
        <p:txBody>
          <a:bodyPr/>
          <a:lstStyle/>
          <a:p>
            <a:fld id="{4FAB73BC-B049-4115-A692-8D63A059BFB8}" type="slidenum">
              <a:rPr lang="en-US" smtClean="0"/>
              <a:pPr/>
              <a:t>46</a:t>
            </a:fld>
            <a:endParaRPr lang="en-US" dirty="0"/>
          </a:p>
        </p:txBody>
      </p:sp>
      <p:sp>
        <p:nvSpPr>
          <p:cNvPr id="7" name="Content Placeholder 6">
            <a:extLst>
              <a:ext uri="{FF2B5EF4-FFF2-40B4-BE49-F238E27FC236}">
                <a16:creationId xmlns:a16="http://schemas.microsoft.com/office/drawing/2014/main" id="{D4F6FDF3-C219-EE41-B857-8315E4A4621F}"/>
              </a:ext>
            </a:extLst>
          </p:cNvPr>
          <p:cNvSpPr>
            <a:spLocks noGrp="1"/>
          </p:cNvSpPr>
          <p:nvPr>
            <p:ph sz="quarter" idx="13"/>
          </p:nvPr>
        </p:nvSpPr>
        <p:spPr/>
        <p:txBody>
          <a:bodyPr/>
          <a:lstStyle/>
          <a:p>
            <a:r>
              <a:rPr lang="en-US" dirty="0"/>
              <a:t>To verify that you do not leak memory, use </a:t>
            </a:r>
            <a:r>
              <a:rPr lang="en-US" dirty="0" err="1">
                <a:solidFill>
                  <a:srgbClr val="BFB07D"/>
                </a:solidFill>
                <a:latin typeface="Courier" pitchFamily="2" charset="0"/>
              </a:rPr>
              <a:t>valgrind</a:t>
            </a:r>
            <a:r>
              <a:rPr lang="en-US" dirty="0"/>
              <a:t> to test your program</a:t>
            </a:r>
          </a:p>
          <a:p>
            <a:endParaRPr lang="en-US" dirty="0"/>
          </a:p>
          <a:p>
            <a:r>
              <a:rPr lang="en-US" dirty="0"/>
              <a:t>To install </a:t>
            </a:r>
            <a:r>
              <a:rPr lang="en-US" dirty="0" err="1">
                <a:solidFill>
                  <a:srgbClr val="BFB07D"/>
                </a:solidFill>
                <a:latin typeface="Courier" pitchFamily="2" charset="0"/>
              </a:rPr>
              <a:t>valgrind</a:t>
            </a:r>
            <a:r>
              <a:rPr lang="en-US" dirty="0"/>
              <a:t>, use the following command:</a:t>
            </a:r>
          </a:p>
          <a:p>
            <a:pPr marL="0" indent="0" algn="ctr">
              <a:buNone/>
            </a:pPr>
            <a:r>
              <a:rPr lang="en-US" b="1" dirty="0" err="1">
                <a:solidFill>
                  <a:srgbClr val="BFB07D"/>
                </a:solidFill>
                <a:latin typeface="Courier" pitchFamily="2" charset="0"/>
              </a:rPr>
              <a:t>sudo</a:t>
            </a:r>
            <a:r>
              <a:rPr lang="en-US" b="1" dirty="0">
                <a:solidFill>
                  <a:srgbClr val="BFB07D"/>
                </a:solidFill>
                <a:latin typeface="Courier" pitchFamily="2" charset="0"/>
              </a:rPr>
              <a:t> apt-get install </a:t>
            </a:r>
            <a:r>
              <a:rPr lang="en-US" b="1" dirty="0" err="1">
                <a:solidFill>
                  <a:srgbClr val="BFB07D"/>
                </a:solidFill>
                <a:latin typeface="Courier" pitchFamily="2" charset="0"/>
              </a:rPr>
              <a:t>valgrind</a:t>
            </a:r>
            <a:endParaRPr lang="en-US" b="1" dirty="0">
              <a:solidFill>
                <a:srgbClr val="BFB07D"/>
              </a:solidFill>
              <a:latin typeface="Courier" pitchFamily="2" charset="0"/>
            </a:endParaRPr>
          </a:p>
          <a:p>
            <a:endParaRPr lang="en-US" dirty="0"/>
          </a:p>
          <a:p>
            <a:r>
              <a:rPr lang="en-US" dirty="0"/>
              <a:t>To use </a:t>
            </a:r>
            <a:r>
              <a:rPr lang="en-US" dirty="0" err="1">
                <a:solidFill>
                  <a:srgbClr val="BFB07D"/>
                </a:solidFill>
                <a:latin typeface="Courier" pitchFamily="2" charset="0"/>
              </a:rPr>
              <a:t>valgrind</a:t>
            </a:r>
            <a:r>
              <a:rPr lang="en-US" dirty="0"/>
              <a:t> to monitor your program, use this command:</a:t>
            </a:r>
          </a:p>
          <a:p>
            <a:pPr marL="0" indent="0">
              <a:buNone/>
            </a:pPr>
            <a:r>
              <a:rPr lang="en-US" dirty="0">
                <a:latin typeface="Courier" pitchFamily="2" charset="0"/>
              </a:rPr>
              <a:t>   </a:t>
            </a:r>
            <a:r>
              <a:rPr lang="en-US" b="1" dirty="0" err="1">
                <a:solidFill>
                  <a:srgbClr val="BFB07D"/>
                </a:solidFill>
                <a:latin typeface="Courier" pitchFamily="2" charset="0"/>
              </a:rPr>
              <a:t>valgrind</a:t>
            </a:r>
            <a:r>
              <a:rPr lang="en-US" b="1" dirty="0">
                <a:solidFill>
                  <a:srgbClr val="BFB07D"/>
                </a:solidFill>
                <a:latin typeface="Courier" pitchFamily="2" charset="0"/>
              </a:rPr>
              <a:t> ./pa3main &lt;your program </a:t>
            </a:r>
            <a:r>
              <a:rPr lang="en-US" b="1" dirty="0" err="1">
                <a:solidFill>
                  <a:srgbClr val="BFB07D"/>
                </a:solidFill>
                <a:latin typeface="Courier" pitchFamily="2" charset="0"/>
              </a:rPr>
              <a:t>args</a:t>
            </a:r>
            <a:r>
              <a:rPr lang="en-US" b="1" dirty="0">
                <a:solidFill>
                  <a:srgbClr val="BFB07D"/>
                </a:solidFill>
                <a:latin typeface="Courier" pitchFamily="2" charset="0"/>
              </a:rPr>
              <a:t>…&gt;</a:t>
            </a:r>
            <a:endParaRPr lang="en-US" b="1" dirty="0">
              <a:solidFill>
                <a:srgbClr val="BFB07D"/>
              </a:solidFill>
            </a:endParaRPr>
          </a:p>
        </p:txBody>
      </p:sp>
      <p:sp>
        <p:nvSpPr>
          <p:cNvPr id="6" name="Title 5">
            <a:extLst>
              <a:ext uri="{FF2B5EF4-FFF2-40B4-BE49-F238E27FC236}">
                <a16:creationId xmlns:a16="http://schemas.microsoft.com/office/drawing/2014/main" id="{6E67D094-A0EC-A545-B575-26669F864AB2}"/>
              </a:ext>
            </a:extLst>
          </p:cNvPr>
          <p:cNvSpPr>
            <a:spLocks noGrp="1"/>
          </p:cNvSpPr>
          <p:nvPr>
            <p:ph type="title"/>
          </p:nvPr>
        </p:nvSpPr>
        <p:spPr/>
        <p:txBody>
          <a:bodyPr/>
          <a:lstStyle/>
          <a:p>
            <a:r>
              <a:rPr lang="en-US" dirty="0">
                <a:solidFill>
                  <a:schemeClr val="tx1"/>
                </a:solidFill>
              </a:rPr>
              <a:t>Memory Leaks</a:t>
            </a:r>
          </a:p>
        </p:txBody>
      </p:sp>
    </p:spTree>
    <p:extLst>
      <p:ext uri="{BB962C8B-B14F-4D97-AF65-F5344CB8AC3E}">
        <p14:creationId xmlns:p14="http://schemas.microsoft.com/office/powerpoint/2010/main" val="1356464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6F0C49-445E-4642-B7E1-7B6840102D88}"/>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3" name="Slide Number Placeholder 2">
            <a:extLst>
              <a:ext uri="{FF2B5EF4-FFF2-40B4-BE49-F238E27FC236}">
                <a16:creationId xmlns:a16="http://schemas.microsoft.com/office/drawing/2014/main" id="{FB90F047-6F9D-D94D-9ED8-1E26A5E2ED68}"/>
              </a:ext>
            </a:extLst>
          </p:cNvPr>
          <p:cNvSpPr>
            <a:spLocks noGrp="1"/>
          </p:cNvSpPr>
          <p:nvPr>
            <p:ph type="sldNum" sz="quarter" idx="12"/>
          </p:nvPr>
        </p:nvSpPr>
        <p:spPr/>
        <p:txBody>
          <a:bodyPr/>
          <a:lstStyle/>
          <a:p>
            <a:fld id="{4FAB73BC-B049-4115-A692-8D63A059BFB8}" type="slidenum">
              <a:rPr lang="en-US" smtClean="0"/>
              <a:pPr/>
              <a:t>47</a:t>
            </a:fld>
            <a:endParaRPr lang="en-US" dirty="0"/>
          </a:p>
        </p:txBody>
      </p:sp>
    </p:spTree>
    <p:extLst>
      <p:ext uri="{BB962C8B-B14F-4D97-AF65-F5344CB8AC3E}">
        <p14:creationId xmlns:p14="http://schemas.microsoft.com/office/powerpoint/2010/main" val="896779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DD7F-431F-DE4F-93B5-E1EC50D10C8D}"/>
              </a:ext>
            </a:extLst>
          </p:cNvPr>
          <p:cNvSpPr>
            <a:spLocks noGrp="1"/>
          </p:cNvSpPr>
          <p:nvPr>
            <p:ph type="title"/>
          </p:nvPr>
        </p:nvSpPr>
        <p:spPr/>
        <p:txBody>
          <a:bodyPr/>
          <a:lstStyle/>
          <a:p>
            <a:r>
              <a:rPr lang="en-US" dirty="0"/>
              <a:t>Week TODO Checklist</a:t>
            </a:r>
          </a:p>
        </p:txBody>
      </p:sp>
      <p:sp>
        <p:nvSpPr>
          <p:cNvPr id="3" name="Content Placeholder 2">
            <a:extLst>
              <a:ext uri="{FF2B5EF4-FFF2-40B4-BE49-F238E27FC236}">
                <a16:creationId xmlns:a16="http://schemas.microsoft.com/office/drawing/2014/main" id="{EDF8959B-DE4D-CA4C-8737-BC29F93ADD95}"/>
              </a:ext>
            </a:extLst>
          </p:cNvPr>
          <p:cNvSpPr>
            <a:spLocks noGrp="1"/>
          </p:cNvSpPr>
          <p:nvPr>
            <p:ph idx="4294967295"/>
          </p:nvPr>
        </p:nvSpPr>
        <p:spPr>
          <a:xfrm>
            <a:off x="3869268" y="864108"/>
            <a:ext cx="7315200" cy="5120640"/>
          </a:xfrm>
        </p:spPr>
        <p:txBody>
          <a:bodyPr>
            <a:normAutofit/>
          </a:bodyPr>
          <a:lstStyle/>
          <a:p>
            <a:pPr>
              <a:buFont typeface="Wingdings" pitchFamily="2" charset="2"/>
              <a:buChar char="q"/>
            </a:pPr>
            <a:r>
              <a:rPr lang="en-US" sz="3600" dirty="0"/>
              <a:t>Midterm FCQ</a:t>
            </a:r>
          </a:p>
          <a:p>
            <a:pPr>
              <a:buFont typeface="Wingdings" pitchFamily="2" charset="2"/>
              <a:buChar char="q"/>
            </a:pPr>
            <a:r>
              <a:rPr lang="en-US" sz="3600" dirty="0"/>
              <a:t>PA3</a:t>
            </a:r>
          </a:p>
        </p:txBody>
      </p:sp>
      <p:sp>
        <p:nvSpPr>
          <p:cNvPr id="4" name="Footer Placeholder 3">
            <a:extLst>
              <a:ext uri="{FF2B5EF4-FFF2-40B4-BE49-F238E27FC236}">
                <a16:creationId xmlns:a16="http://schemas.microsoft.com/office/drawing/2014/main" id="{0E5E9AA0-909C-E543-9278-C0CB82EEFC20}"/>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5" name="Slide Number Placeholder 4">
            <a:extLst>
              <a:ext uri="{FF2B5EF4-FFF2-40B4-BE49-F238E27FC236}">
                <a16:creationId xmlns:a16="http://schemas.microsoft.com/office/drawing/2014/main" id="{74B211E0-20BA-F944-8A6C-4F7059EF482B}"/>
              </a:ext>
            </a:extLst>
          </p:cNvPr>
          <p:cNvSpPr>
            <a:spLocks noGrp="1"/>
          </p:cNvSpPr>
          <p:nvPr>
            <p:ph type="sldNum" sz="quarter" idx="12"/>
          </p:nvPr>
        </p:nvSpPr>
        <p:spPr/>
        <p:txBody>
          <a:bodyPr/>
          <a:lstStyle/>
          <a:p>
            <a:fld id="{4FAB73BC-B049-4115-A692-8D63A059BFB8}" type="slidenum">
              <a:rPr lang="en-US" smtClean="0"/>
              <a:pPr/>
              <a:t>48</a:t>
            </a:fld>
            <a:endParaRPr lang="en-US" dirty="0"/>
          </a:p>
        </p:txBody>
      </p:sp>
      <p:pic>
        <p:nvPicPr>
          <p:cNvPr id="7" name="Graphic 6" descr="Checkmark">
            <a:extLst>
              <a:ext uri="{FF2B5EF4-FFF2-40B4-BE49-F238E27FC236}">
                <a16:creationId xmlns:a16="http://schemas.microsoft.com/office/drawing/2014/main" id="{24EE870E-4C6C-B742-AD38-D2A860FAD9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6241" y="3262183"/>
            <a:ext cx="2068555" cy="2068555"/>
          </a:xfrm>
          <a:prstGeom prst="rect">
            <a:avLst/>
          </a:prstGeom>
        </p:spPr>
      </p:pic>
    </p:spTree>
    <p:extLst>
      <p:ext uri="{BB962C8B-B14F-4D97-AF65-F5344CB8AC3E}">
        <p14:creationId xmlns:p14="http://schemas.microsoft.com/office/powerpoint/2010/main" val="3177617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92EA-DA41-314D-9EF3-9F8E6ECB9416}"/>
              </a:ext>
            </a:extLst>
          </p:cNvPr>
          <p:cNvSpPr>
            <a:spLocks noGrp="1"/>
          </p:cNvSpPr>
          <p:nvPr>
            <p:ph type="ctrTitle"/>
          </p:nvPr>
        </p:nvSpPr>
        <p:spPr>
          <a:xfrm>
            <a:off x="1069848" y="1298448"/>
            <a:ext cx="7315200" cy="3255264"/>
          </a:xfrm>
          <a:prstGeom prst="rect">
            <a:avLst/>
          </a:prstGeom>
        </p:spPr>
        <p:txBody>
          <a:bodyPr anchor="b">
            <a:normAutofit/>
          </a:bodyPr>
          <a:lstStyle/>
          <a:p>
            <a:r>
              <a:rPr lang="en-US" dirty="0">
                <a:latin typeface="Courier" pitchFamily="2" charset="0"/>
              </a:rPr>
              <a:t>PA3Resolver</a:t>
            </a:r>
          </a:p>
        </p:txBody>
      </p:sp>
      <p:sp>
        <p:nvSpPr>
          <p:cNvPr id="10" name="Subtitle 2">
            <a:extLst>
              <a:ext uri="{FF2B5EF4-FFF2-40B4-BE49-F238E27FC236}">
                <a16:creationId xmlns:a16="http://schemas.microsoft.com/office/drawing/2014/main" id="{A87DFB76-0477-40D1-BDED-B653F9ECE600}"/>
              </a:ext>
            </a:extLst>
          </p:cNvPr>
          <p:cNvSpPr>
            <a:spLocks noGrp="1"/>
          </p:cNvSpPr>
          <p:nvPr>
            <p:ph type="subTitle" idx="1"/>
          </p:nvPr>
        </p:nvSpPr>
        <p:spPr>
          <a:xfrm>
            <a:off x="1100015" y="4670246"/>
            <a:ext cx="7315200" cy="914400"/>
          </a:xfrm>
        </p:spPr>
        <p:txBody>
          <a:bodyPr/>
          <a:lstStyle/>
          <a:p>
            <a:endParaRPr lang="en-US" dirty="0"/>
          </a:p>
        </p:txBody>
      </p:sp>
      <p:sp>
        <p:nvSpPr>
          <p:cNvPr id="4" name="Footer Placeholder 3">
            <a:extLst>
              <a:ext uri="{FF2B5EF4-FFF2-40B4-BE49-F238E27FC236}">
                <a16:creationId xmlns:a16="http://schemas.microsoft.com/office/drawing/2014/main" id="{78D5C266-9941-E44B-B04C-094B97CE17CD}"/>
              </a:ext>
            </a:extLst>
          </p:cNvPr>
          <p:cNvSpPr>
            <a:spLocks noGrp="1"/>
          </p:cNvSpPr>
          <p:nvPr>
            <p:ph type="ftr" sz="quarter" idx="11"/>
          </p:nvPr>
        </p:nvSpPr>
        <p:spPr>
          <a:xfrm>
            <a:off x="626166" y="6356350"/>
            <a:ext cx="9154619" cy="365125"/>
          </a:xfrm>
          <a:prstGeom prst="rect">
            <a:avLst/>
          </a:prstGeom>
        </p:spPr>
        <p:txBody>
          <a:bodyPr anchor="ctr">
            <a:normAutofit/>
          </a:bodyPr>
          <a:lstStyle/>
          <a:p>
            <a:pPr>
              <a:spcAft>
                <a:spcPts val="600"/>
              </a:spcAft>
            </a:pPr>
            <a:r>
              <a:rPr lang="en-US"/>
              <a:t>University of Colorado </a:t>
            </a:r>
            <a:r>
              <a:rPr lang="en-US" b="1"/>
              <a:t>Boulder</a:t>
            </a:r>
            <a:r>
              <a:rPr lang="en-US"/>
              <a:t> | CSCI3753</a:t>
            </a:r>
          </a:p>
        </p:txBody>
      </p:sp>
      <p:sp>
        <p:nvSpPr>
          <p:cNvPr id="5" name="Slide Number Placeholder 4">
            <a:extLst>
              <a:ext uri="{FF2B5EF4-FFF2-40B4-BE49-F238E27FC236}">
                <a16:creationId xmlns:a16="http://schemas.microsoft.com/office/drawing/2014/main" id="{FE5BF546-C349-C344-9E43-A9BB7A2E9BD4}"/>
              </a:ext>
            </a:extLst>
          </p:cNvPr>
          <p:cNvSpPr>
            <a:spLocks noGrp="1"/>
          </p:cNvSpPr>
          <p:nvPr>
            <p:ph type="sldNum" sz="quarter" idx="12"/>
          </p:nvPr>
        </p:nvSpPr>
        <p:spPr>
          <a:xfrm>
            <a:off x="10634135" y="6356350"/>
            <a:ext cx="1530927" cy="365125"/>
          </a:xfrm>
          <a:prstGeom prst="rect">
            <a:avLst/>
          </a:prstGeom>
        </p:spPr>
        <p:txBody>
          <a:bodyPr anchor="ctr">
            <a:normAutofit/>
          </a:bodyPr>
          <a:lstStyle/>
          <a:p>
            <a:pPr>
              <a:spcAft>
                <a:spcPts val="600"/>
              </a:spcAft>
            </a:pPr>
            <a:fld id="{4FAB73BC-B049-4115-A692-8D63A059BFB8}" type="slidenum">
              <a:rPr lang="en-US" smtClean="0"/>
              <a:pPr>
                <a:spcAft>
                  <a:spcPts val="600"/>
                </a:spcAft>
              </a:pPr>
              <a:t>49</a:t>
            </a:fld>
            <a:endParaRPr lang="en-US"/>
          </a:p>
        </p:txBody>
      </p:sp>
    </p:spTree>
    <p:extLst>
      <p:ext uri="{BB962C8B-B14F-4D97-AF65-F5344CB8AC3E}">
        <p14:creationId xmlns:p14="http://schemas.microsoft.com/office/powerpoint/2010/main" val="189770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98C135-E8E5-644B-8D35-CEC71AA7FFB4}"/>
              </a:ext>
            </a:extLst>
          </p:cNvPr>
          <p:cNvSpPr>
            <a:spLocks noGrp="1"/>
          </p:cNvSpPr>
          <p:nvPr>
            <p:ph type="ctrTitle"/>
          </p:nvPr>
        </p:nvSpPr>
        <p:spPr/>
        <p:txBody>
          <a:bodyPr/>
          <a:lstStyle/>
          <a:p>
            <a:r>
              <a:rPr lang="en-US" dirty="0"/>
              <a:t>Week 7: PA2 Review &amp; PA3</a:t>
            </a:r>
          </a:p>
        </p:txBody>
      </p:sp>
      <p:sp>
        <p:nvSpPr>
          <p:cNvPr id="6" name="Subtitle 5">
            <a:extLst>
              <a:ext uri="{FF2B5EF4-FFF2-40B4-BE49-F238E27FC236}">
                <a16:creationId xmlns:a16="http://schemas.microsoft.com/office/drawing/2014/main" id="{263D5EA4-9E23-5C48-BA53-4FB8B329BB23}"/>
              </a:ext>
            </a:extLst>
          </p:cNvPr>
          <p:cNvSpPr>
            <a:spLocks noGrp="1"/>
          </p:cNvSpPr>
          <p:nvPr>
            <p:ph type="subTitle" idx="1"/>
          </p:nvPr>
        </p:nvSpPr>
        <p:spPr/>
        <p:txBody>
          <a:bodyPr/>
          <a:lstStyle/>
          <a:p>
            <a:endParaRPr lang="en-US"/>
          </a:p>
        </p:txBody>
      </p:sp>
      <p:sp>
        <p:nvSpPr>
          <p:cNvPr id="3" name="Footer Placeholder 2">
            <a:extLst>
              <a:ext uri="{FF2B5EF4-FFF2-40B4-BE49-F238E27FC236}">
                <a16:creationId xmlns:a16="http://schemas.microsoft.com/office/drawing/2014/main" id="{50A47B70-2FE7-F74F-ACEA-B7CD4FF2066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5432BA1A-F948-0F45-A0C3-89F75001EE3A}"/>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138199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98C135-E8E5-644B-8D35-CEC71AA7FFB4}"/>
              </a:ext>
            </a:extLst>
          </p:cNvPr>
          <p:cNvSpPr>
            <a:spLocks noGrp="1"/>
          </p:cNvSpPr>
          <p:nvPr>
            <p:ph type="ctrTitle"/>
          </p:nvPr>
        </p:nvSpPr>
        <p:spPr/>
        <p:txBody>
          <a:bodyPr/>
          <a:lstStyle/>
          <a:p>
            <a:r>
              <a:rPr lang="en-US" dirty="0">
                <a:solidFill>
                  <a:schemeClr val="accent4"/>
                </a:solidFill>
              </a:rPr>
              <a:t>Week 7: </a:t>
            </a:r>
            <a:r>
              <a:rPr lang="en-US" b="1" dirty="0"/>
              <a:t>PA2 Review </a:t>
            </a:r>
            <a:r>
              <a:rPr lang="en-US" dirty="0">
                <a:solidFill>
                  <a:schemeClr val="accent4"/>
                </a:solidFill>
              </a:rPr>
              <a:t>&amp; PA3</a:t>
            </a:r>
          </a:p>
        </p:txBody>
      </p:sp>
      <p:sp>
        <p:nvSpPr>
          <p:cNvPr id="6" name="Subtitle 5">
            <a:extLst>
              <a:ext uri="{FF2B5EF4-FFF2-40B4-BE49-F238E27FC236}">
                <a16:creationId xmlns:a16="http://schemas.microsoft.com/office/drawing/2014/main" id="{263D5EA4-9E23-5C48-BA53-4FB8B329BB23}"/>
              </a:ext>
            </a:extLst>
          </p:cNvPr>
          <p:cNvSpPr>
            <a:spLocks noGrp="1"/>
          </p:cNvSpPr>
          <p:nvPr>
            <p:ph type="subTitle" idx="1"/>
          </p:nvPr>
        </p:nvSpPr>
        <p:spPr/>
        <p:txBody>
          <a:bodyPr/>
          <a:lstStyle/>
          <a:p>
            <a:endParaRPr lang="en-US"/>
          </a:p>
        </p:txBody>
      </p:sp>
      <p:sp>
        <p:nvSpPr>
          <p:cNvPr id="3" name="Footer Placeholder 2">
            <a:extLst>
              <a:ext uri="{FF2B5EF4-FFF2-40B4-BE49-F238E27FC236}">
                <a16:creationId xmlns:a16="http://schemas.microsoft.com/office/drawing/2014/main" id="{50A47B70-2FE7-F74F-ACEA-B7CD4FF2066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5432BA1A-F948-0F45-A0C3-89F75001EE3A}"/>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310719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C1F-D725-CE48-A58F-D6F5EFA55E07}"/>
              </a:ext>
            </a:extLst>
          </p:cNvPr>
          <p:cNvSpPr>
            <a:spLocks noGrp="1"/>
          </p:cNvSpPr>
          <p:nvPr>
            <p:ph type="title"/>
          </p:nvPr>
        </p:nvSpPr>
        <p:spPr/>
        <p:txBody>
          <a:bodyPr/>
          <a:lstStyle/>
          <a:p>
            <a:r>
              <a:rPr lang="en-US" dirty="0"/>
              <a:t>C strings</a:t>
            </a:r>
          </a:p>
        </p:txBody>
      </p:sp>
      <p:sp>
        <p:nvSpPr>
          <p:cNvPr id="3" name="Footer Placeholder 2">
            <a:extLst>
              <a:ext uri="{FF2B5EF4-FFF2-40B4-BE49-F238E27FC236}">
                <a16:creationId xmlns:a16="http://schemas.microsoft.com/office/drawing/2014/main" id="{1D794F53-F883-754A-8D26-78651B5C542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9F693449-AF3A-6A49-99EF-E3F8DFC286CA}"/>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30" name="Rectangle 29">
            <a:extLst>
              <a:ext uri="{FF2B5EF4-FFF2-40B4-BE49-F238E27FC236}">
                <a16:creationId xmlns:a16="http://schemas.microsoft.com/office/drawing/2014/main" id="{170A6781-FA09-7441-A0F1-F1B71D370562}"/>
              </a:ext>
            </a:extLst>
          </p:cNvPr>
          <p:cNvSpPr/>
          <p:nvPr/>
        </p:nvSpPr>
        <p:spPr>
          <a:xfrm>
            <a:off x="4043680"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D379F4C-FD34-E84F-9115-C8F14A019CCB}"/>
              </a:ext>
            </a:extLst>
          </p:cNvPr>
          <p:cNvSpPr/>
          <p:nvPr/>
        </p:nvSpPr>
        <p:spPr>
          <a:xfrm>
            <a:off x="4909250"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6150B5F-628D-B14D-8ECB-51B8722F57D9}"/>
              </a:ext>
            </a:extLst>
          </p:cNvPr>
          <p:cNvSpPr/>
          <p:nvPr/>
        </p:nvSpPr>
        <p:spPr>
          <a:xfrm>
            <a:off x="6827562"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D6D97E0-B29A-494B-B225-03E6FE328C98}"/>
              </a:ext>
            </a:extLst>
          </p:cNvPr>
          <p:cNvSpPr/>
          <p:nvPr/>
        </p:nvSpPr>
        <p:spPr>
          <a:xfrm>
            <a:off x="7693132" y="1788160"/>
            <a:ext cx="691158" cy="70104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42" name="Ink 41">
                <a:extLst>
                  <a:ext uri="{FF2B5EF4-FFF2-40B4-BE49-F238E27FC236}">
                    <a16:creationId xmlns:a16="http://schemas.microsoft.com/office/drawing/2014/main" id="{E2AFAAAF-806A-7244-895E-45A38889E7AE}"/>
                  </a:ext>
                </a:extLst>
              </p14:cNvPr>
              <p14:cNvContentPartPr/>
              <p14:nvPr/>
            </p14:nvContentPartPr>
            <p14:xfrm>
              <a:off x="8089895" y="2657180"/>
              <a:ext cx="849240" cy="207720"/>
            </p14:xfrm>
          </p:contentPart>
        </mc:Choice>
        <mc:Fallback xmlns="">
          <p:pic>
            <p:nvPicPr>
              <p:cNvPr id="42" name="Ink 41">
                <a:extLst>
                  <a:ext uri="{FF2B5EF4-FFF2-40B4-BE49-F238E27FC236}">
                    <a16:creationId xmlns:a16="http://schemas.microsoft.com/office/drawing/2014/main" id="{E2AFAAAF-806A-7244-895E-45A38889E7AE}"/>
                  </a:ext>
                </a:extLst>
              </p:cNvPr>
              <p:cNvPicPr/>
              <p:nvPr/>
            </p:nvPicPr>
            <p:blipFill>
              <a:blip r:embed="rId4"/>
              <a:stretch>
                <a:fillRect/>
              </a:stretch>
            </p:blipFill>
            <p:spPr>
              <a:xfrm>
                <a:off x="8081255" y="2648180"/>
                <a:ext cx="866880" cy="225360"/>
              </a:xfrm>
              <a:prstGeom prst="rect">
                <a:avLst/>
              </a:prstGeom>
            </p:spPr>
          </p:pic>
        </mc:Fallback>
      </mc:AlternateContent>
      <p:sp>
        <p:nvSpPr>
          <p:cNvPr id="43" name="TextBox 42">
            <a:extLst>
              <a:ext uri="{FF2B5EF4-FFF2-40B4-BE49-F238E27FC236}">
                <a16:creationId xmlns:a16="http://schemas.microsoft.com/office/drawing/2014/main" id="{ED0488D0-8BBB-D449-A81F-3CBDBC900CEC}"/>
              </a:ext>
            </a:extLst>
          </p:cNvPr>
          <p:cNvSpPr txBox="1"/>
          <p:nvPr/>
        </p:nvSpPr>
        <p:spPr>
          <a:xfrm>
            <a:off x="8939135" y="2709714"/>
            <a:ext cx="1778696" cy="646331"/>
          </a:xfrm>
          <a:prstGeom prst="rect">
            <a:avLst/>
          </a:prstGeom>
          <a:noFill/>
        </p:spPr>
        <p:txBody>
          <a:bodyPr wrap="square" rtlCol="0">
            <a:spAutoFit/>
          </a:bodyPr>
          <a:lstStyle/>
          <a:p>
            <a:r>
              <a:rPr lang="en-US" b="1" dirty="0">
                <a:latin typeface="Courier" pitchFamily="2" charset="0"/>
              </a:rPr>
              <a:t>‘\0’</a:t>
            </a:r>
          </a:p>
          <a:p>
            <a:r>
              <a:rPr lang="en-US" b="1" dirty="0"/>
              <a:t>Null Terminator</a:t>
            </a:r>
          </a:p>
        </p:txBody>
      </p:sp>
      <p:sp>
        <p:nvSpPr>
          <p:cNvPr id="46" name="TextBox 45">
            <a:extLst>
              <a:ext uri="{FF2B5EF4-FFF2-40B4-BE49-F238E27FC236}">
                <a16:creationId xmlns:a16="http://schemas.microsoft.com/office/drawing/2014/main" id="{EA7C4EBF-EA01-2642-97ED-A8A7A6165C98}"/>
              </a:ext>
            </a:extLst>
          </p:cNvPr>
          <p:cNvSpPr txBox="1"/>
          <p:nvPr/>
        </p:nvSpPr>
        <p:spPr>
          <a:xfrm>
            <a:off x="5788100" y="1378633"/>
            <a:ext cx="851770" cy="1200329"/>
          </a:xfrm>
          <a:prstGeom prst="rect">
            <a:avLst/>
          </a:prstGeom>
          <a:noFill/>
        </p:spPr>
        <p:txBody>
          <a:bodyPr wrap="square" rtlCol="0">
            <a:spAutoFit/>
          </a:bodyPr>
          <a:lstStyle/>
          <a:p>
            <a:r>
              <a:rPr lang="en-US" sz="7200" dirty="0"/>
              <a:t>…</a:t>
            </a:r>
          </a:p>
        </p:txBody>
      </p:sp>
      <p:sp>
        <p:nvSpPr>
          <p:cNvPr id="47" name="Left Brace 46">
            <a:extLst>
              <a:ext uri="{FF2B5EF4-FFF2-40B4-BE49-F238E27FC236}">
                <a16:creationId xmlns:a16="http://schemas.microsoft.com/office/drawing/2014/main" id="{FEA2DA7A-CAE4-AB45-A779-98DD8025E196}"/>
              </a:ext>
            </a:extLst>
          </p:cNvPr>
          <p:cNvSpPr/>
          <p:nvPr/>
        </p:nvSpPr>
        <p:spPr>
          <a:xfrm rot="16200000">
            <a:off x="5150970" y="2364134"/>
            <a:ext cx="207719" cy="6911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FD081735-2BDD-5547-9B57-689F4E927356}"/>
              </a:ext>
            </a:extLst>
          </p:cNvPr>
          <p:cNvSpPr txBox="1"/>
          <p:nvPr/>
        </p:nvSpPr>
        <p:spPr>
          <a:xfrm>
            <a:off x="4898752" y="2930226"/>
            <a:ext cx="1778696" cy="646331"/>
          </a:xfrm>
          <a:prstGeom prst="rect">
            <a:avLst/>
          </a:prstGeom>
          <a:noFill/>
        </p:spPr>
        <p:txBody>
          <a:bodyPr wrap="square" rtlCol="0">
            <a:spAutoFit/>
          </a:bodyPr>
          <a:lstStyle/>
          <a:p>
            <a:r>
              <a:rPr lang="en-US" b="1" dirty="0">
                <a:latin typeface="Courier" pitchFamily="2" charset="0"/>
              </a:rPr>
              <a:t>Char</a:t>
            </a:r>
          </a:p>
          <a:p>
            <a:r>
              <a:rPr lang="en-US" b="1" dirty="0"/>
              <a:t>1 byte</a:t>
            </a:r>
          </a:p>
        </p:txBody>
      </p:sp>
      <p:sp>
        <p:nvSpPr>
          <p:cNvPr id="52" name="Rectangle 51">
            <a:extLst>
              <a:ext uri="{FF2B5EF4-FFF2-40B4-BE49-F238E27FC236}">
                <a16:creationId xmlns:a16="http://schemas.microsoft.com/office/drawing/2014/main" id="{B9810BAF-DF2A-924B-AE65-097454D3C0E4}"/>
              </a:ext>
            </a:extLst>
          </p:cNvPr>
          <p:cNvSpPr/>
          <p:nvPr/>
        </p:nvSpPr>
        <p:spPr>
          <a:xfrm>
            <a:off x="4043680" y="1123837"/>
            <a:ext cx="7542895" cy="3435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6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C1F-D725-CE48-A58F-D6F5EFA55E07}"/>
              </a:ext>
            </a:extLst>
          </p:cNvPr>
          <p:cNvSpPr>
            <a:spLocks noGrp="1"/>
          </p:cNvSpPr>
          <p:nvPr>
            <p:ph type="title"/>
          </p:nvPr>
        </p:nvSpPr>
        <p:spPr/>
        <p:txBody>
          <a:bodyPr/>
          <a:lstStyle/>
          <a:p>
            <a:r>
              <a:rPr lang="en-US" dirty="0"/>
              <a:t>C strings</a:t>
            </a:r>
          </a:p>
        </p:txBody>
      </p:sp>
      <p:sp>
        <p:nvSpPr>
          <p:cNvPr id="3" name="Footer Placeholder 2">
            <a:extLst>
              <a:ext uri="{FF2B5EF4-FFF2-40B4-BE49-F238E27FC236}">
                <a16:creationId xmlns:a16="http://schemas.microsoft.com/office/drawing/2014/main" id="{1D794F53-F883-754A-8D26-78651B5C5421}"/>
              </a:ext>
            </a:extLst>
          </p:cNvPr>
          <p:cNvSpPr>
            <a:spLocks noGrp="1"/>
          </p:cNvSpPr>
          <p:nvPr>
            <p:ph type="ftr" sz="quarter" idx="11"/>
          </p:nvPr>
        </p:nvSpPr>
        <p:spPr>
          <a:xfrm>
            <a:off x="626166" y="6356350"/>
            <a:ext cx="9154619" cy="365125"/>
          </a:xfrm>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9F693449-AF3A-6A49-99EF-E3F8DFC286CA}"/>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30" name="Rectangle 29">
            <a:extLst>
              <a:ext uri="{FF2B5EF4-FFF2-40B4-BE49-F238E27FC236}">
                <a16:creationId xmlns:a16="http://schemas.microsoft.com/office/drawing/2014/main" id="{170A6781-FA09-7441-A0F1-F1B71D370562}"/>
              </a:ext>
            </a:extLst>
          </p:cNvPr>
          <p:cNvSpPr/>
          <p:nvPr/>
        </p:nvSpPr>
        <p:spPr>
          <a:xfrm>
            <a:off x="4043680"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D379F4C-FD34-E84F-9115-C8F14A019CCB}"/>
              </a:ext>
            </a:extLst>
          </p:cNvPr>
          <p:cNvSpPr/>
          <p:nvPr/>
        </p:nvSpPr>
        <p:spPr>
          <a:xfrm>
            <a:off x="4909250"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6150B5F-628D-B14D-8ECB-51B8722F57D9}"/>
              </a:ext>
            </a:extLst>
          </p:cNvPr>
          <p:cNvSpPr/>
          <p:nvPr/>
        </p:nvSpPr>
        <p:spPr>
          <a:xfrm>
            <a:off x="6827562" y="1788160"/>
            <a:ext cx="691158"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D6D97E0-B29A-494B-B225-03E6FE328C98}"/>
              </a:ext>
            </a:extLst>
          </p:cNvPr>
          <p:cNvSpPr/>
          <p:nvPr/>
        </p:nvSpPr>
        <p:spPr>
          <a:xfrm>
            <a:off x="7693132" y="1788160"/>
            <a:ext cx="691158" cy="70104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42" name="Ink 41">
                <a:extLst>
                  <a:ext uri="{FF2B5EF4-FFF2-40B4-BE49-F238E27FC236}">
                    <a16:creationId xmlns:a16="http://schemas.microsoft.com/office/drawing/2014/main" id="{E2AFAAAF-806A-7244-895E-45A38889E7AE}"/>
                  </a:ext>
                </a:extLst>
              </p14:cNvPr>
              <p14:cNvContentPartPr/>
              <p14:nvPr/>
            </p14:nvContentPartPr>
            <p14:xfrm>
              <a:off x="8089895" y="2657180"/>
              <a:ext cx="849240" cy="207720"/>
            </p14:xfrm>
          </p:contentPart>
        </mc:Choice>
        <mc:Fallback xmlns="">
          <p:pic>
            <p:nvPicPr>
              <p:cNvPr id="42" name="Ink 41">
                <a:extLst>
                  <a:ext uri="{FF2B5EF4-FFF2-40B4-BE49-F238E27FC236}">
                    <a16:creationId xmlns:a16="http://schemas.microsoft.com/office/drawing/2014/main" id="{E2AFAAAF-806A-7244-895E-45A38889E7AE}"/>
                  </a:ext>
                </a:extLst>
              </p:cNvPr>
              <p:cNvPicPr/>
              <p:nvPr/>
            </p:nvPicPr>
            <p:blipFill>
              <a:blip r:embed="rId4"/>
              <a:stretch>
                <a:fillRect/>
              </a:stretch>
            </p:blipFill>
            <p:spPr>
              <a:xfrm>
                <a:off x="8081255" y="2648180"/>
                <a:ext cx="866880" cy="225360"/>
              </a:xfrm>
              <a:prstGeom prst="rect">
                <a:avLst/>
              </a:prstGeom>
            </p:spPr>
          </p:pic>
        </mc:Fallback>
      </mc:AlternateContent>
      <p:sp>
        <p:nvSpPr>
          <p:cNvPr id="43" name="TextBox 42">
            <a:extLst>
              <a:ext uri="{FF2B5EF4-FFF2-40B4-BE49-F238E27FC236}">
                <a16:creationId xmlns:a16="http://schemas.microsoft.com/office/drawing/2014/main" id="{ED0488D0-8BBB-D449-A81F-3CBDBC900CEC}"/>
              </a:ext>
            </a:extLst>
          </p:cNvPr>
          <p:cNvSpPr txBox="1"/>
          <p:nvPr/>
        </p:nvSpPr>
        <p:spPr>
          <a:xfrm>
            <a:off x="8939135" y="2709714"/>
            <a:ext cx="1778696" cy="646331"/>
          </a:xfrm>
          <a:prstGeom prst="rect">
            <a:avLst/>
          </a:prstGeom>
          <a:noFill/>
        </p:spPr>
        <p:txBody>
          <a:bodyPr wrap="square" rtlCol="0">
            <a:spAutoFit/>
          </a:bodyPr>
          <a:lstStyle/>
          <a:p>
            <a:r>
              <a:rPr lang="en-US" b="1" dirty="0">
                <a:latin typeface="Courier" pitchFamily="2" charset="0"/>
              </a:rPr>
              <a:t>‘\0’</a:t>
            </a:r>
          </a:p>
          <a:p>
            <a:r>
              <a:rPr lang="en-US" b="1" dirty="0"/>
              <a:t>Null Terminator</a:t>
            </a:r>
          </a:p>
        </p:txBody>
      </p:sp>
      <p:sp>
        <p:nvSpPr>
          <p:cNvPr id="46" name="TextBox 45">
            <a:extLst>
              <a:ext uri="{FF2B5EF4-FFF2-40B4-BE49-F238E27FC236}">
                <a16:creationId xmlns:a16="http://schemas.microsoft.com/office/drawing/2014/main" id="{EA7C4EBF-EA01-2642-97ED-A8A7A6165C98}"/>
              </a:ext>
            </a:extLst>
          </p:cNvPr>
          <p:cNvSpPr txBox="1"/>
          <p:nvPr/>
        </p:nvSpPr>
        <p:spPr>
          <a:xfrm>
            <a:off x="5788100" y="1378633"/>
            <a:ext cx="851770" cy="1200329"/>
          </a:xfrm>
          <a:prstGeom prst="rect">
            <a:avLst/>
          </a:prstGeom>
          <a:noFill/>
        </p:spPr>
        <p:txBody>
          <a:bodyPr wrap="square" rtlCol="0">
            <a:spAutoFit/>
          </a:bodyPr>
          <a:lstStyle/>
          <a:p>
            <a:r>
              <a:rPr lang="en-US" sz="7200" dirty="0"/>
              <a:t>…</a:t>
            </a:r>
          </a:p>
        </p:txBody>
      </p:sp>
      <p:sp>
        <p:nvSpPr>
          <p:cNvPr id="47" name="Left Brace 46">
            <a:extLst>
              <a:ext uri="{FF2B5EF4-FFF2-40B4-BE49-F238E27FC236}">
                <a16:creationId xmlns:a16="http://schemas.microsoft.com/office/drawing/2014/main" id="{FEA2DA7A-CAE4-AB45-A779-98DD8025E196}"/>
              </a:ext>
            </a:extLst>
          </p:cNvPr>
          <p:cNvSpPr/>
          <p:nvPr/>
        </p:nvSpPr>
        <p:spPr>
          <a:xfrm rot="16200000">
            <a:off x="5150970" y="2364134"/>
            <a:ext cx="207719" cy="6911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FD081735-2BDD-5547-9B57-689F4E927356}"/>
              </a:ext>
            </a:extLst>
          </p:cNvPr>
          <p:cNvSpPr txBox="1"/>
          <p:nvPr/>
        </p:nvSpPr>
        <p:spPr>
          <a:xfrm>
            <a:off x="4898752" y="2930226"/>
            <a:ext cx="1778696" cy="646331"/>
          </a:xfrm>
          <a:prstGeom prst="rect">
            <a:avLst/>
          </a:prstGeom>
          <a:noFill/>
        </p:spPr>
        <p:txBody>
          <a:bodyPr wrap="square" rtlCol="0">
            <a:spAutoFit/>
          </a:bodyPr>
          <a:lstStyle/>
          <a:p>
            <a:r>
              <a:rPr lang="en-US" b="1" dirty="0">
                <a:latin typeface="Courier" pitchFamily="2" charset="0"/>
              </a:rPr>
              <a:t>Char</a:t>
            </a:r>
          </a:p>
          <a:p>
            <a:r>
              <a:rPr lang="en-US" b="1" dirty="0"/>
              <a:t>1 byte</a:t>
            </a:r>
          </a:p>
        </p:txBody>
      </p:sp>
    </p:spTree>
    <p:extLst>
      <p:ext uri="{BB962C8B-B14F-4D97-AF65-F5344CB8AC3E}">
        <p14:creationId xmlns:p14="http://schemas.microsoft.com/office/powerpoint/2010/main" val="126350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9C1F-D725-CE48-A58F-D6F5EFA55E07}"/>
              </a:ext>
            </a:extLst>
          </p:cNvPr>
          <p:cNvSpPr>
            <a:spLocks noGrp="1"/>
          </p:cNvSpPr>
          <p:nvPr>
            <p:ph type="title"/>
          </p:nvPr>
        </p:nvSpPr>
        <p:spPr/>
        <p:txBody>
          <a:bodyPr/>
          <a:lstStyle/>
          <a:p>
            <a:r>
              <a:rPr lang="en-US" dirty="0"/>
              <a:t>Character buffers</a:t>
            </a:r>
          </a:p>
        </p:txBody>
      </p:sp>
      <p:sp>
        <p:nvSpPr>
          <p:cNvPr id="3" name="Footer Placeholder 2">
            <a:extLst>
              <a:ext uri="{FF2B5EF4-FFF2-40B4-BE49-F238E27FC236}">
                <a16:creationId xmlns:a16="http://schemas.microsoft.com/office/drawing/2014/main" id="{1D794F53-F883-754A-8D26-78651B5C5421}"/>
              </a:ext>
            </a:extLst>
          </p:cNvPr>
          <p:cNvSpPr>
            <a:spLocks noGrp="1"/>
          </p:cNvSpPr>
          <p:nvPr>
            <p:ph type="ftr" sz="quarter" idx="11"/>
          </p:nvPr>
        </p:nvSpPr>
        <p:spPr/>
        <p:txBody>
          <a:bodyPr/>
          <a:lstStyle/>
          <a:p>
            <a:r>
              <a:rPr lang="en-US"/>
              <a:t>University of Colorado </a:t>
            </a:r>
            <a:r>
              <a:rPr lang="en-US" b="1"/>
              <a:t>Boulder</a:t>
            </a:r>
            <a:r>
              <a:rPr lang="en-US"/>
              <a:t> | CSCI3753</a:t>
            </a:r>
            <a:endParaRPr lang="en-US" dirty="0"/>
          </a:p>
        </p:txBody>
      </p:sp>
      <p:sp>
        <p:nvSpPr>
          <p:cNvPr id="4" name="Slide Number Placeholder 3">
            <a:extLst>
              <a:ext uri="{FF2B5EF4-FFF2-40B4-BE49-F238E27FC236}">
                <a16:creationId xmlns:a16="http://schemas.microsoft.com/office/drawing/2014/main" id="{9F693449-AF3A-6A49-99EF-E3F8DFC286CA}"/>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30" name="Rectangle 29">
            <a:extLst>
              <a:ext uri="{FF2B5EF4-FFF2-40B4-BE49-F238E27FC236}">
                <a16:creationId xmlns:a16="http://schemas.microsoft.com/office/drawing/2014/main" id="{170A6781-FA09-7441-A0F1-F1B71D370562}"/>
              </a:ext>
            </a:extLst>
          </p:cNvPr>
          <p:cNvSpPr/>
          <p:nvPr/>
        </p:nvSpPr>
        <p:spPr>
          <a:xfrm>
            <a:off x="404368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D379F4C-FD34-E84F-9115-C8F14A019CCB}"/>
              </a:ext>
            </a:extLst>
          </p:cNvPr>
          <p:cNvSpPr/>
          <p:nvPr/>
        </p:nvSpPr>
        <p:spPr>
          <a:xfrm>
            <a:off x="4909250"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D6150B5F-628D-B14D-8ECB-51B8722F57D9}"/>
              </a:ext>
            </a:extLst>
          </p:cNvPr>
          <p:cNvSpPr/>
          <p:nvPr/>
        </p:nvSpPr>
        <p:spPr>
          <a:xfrm>
            <a:off x="574731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AD6D97E0-B29A-494B-B225-03E6FE328C98}"/>
              </a:ext>
            </a:extLst>
          </p:cNvPr>
          <p:cNvSpPr/>
          <p:nvPr/>
        </p:nvSpPr>
        <p:spPr>
          <a:xfrm>
            <a:off x="661288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EA7C4EBF-EA01-2642-97ED-A8A7A6165C98}"/>
              </a:ext>
            </a:extLst>
          </p:cNvPr>
          <p:cNvSpPr txBox="1"/>
          <p:nvPr/>
        </p:nvSpPr>
        <p:spPr>
          <a:xfrm>
            <a:off x="7457164" y="1309979"/>
            <a:ext cx="851770" cy="1200329"/>
          </a:xfrm>
          <a:prstGeom prst="rect">
            <a:avLst/>
          </a:prstGeom>
          <a:noFill/>
        </p:spPr>
        <p:txBody>
          <a:bodyPr wrap="square" rtlCol="0">
            <a:spAutoFit/>
          </a:bodyPr>
          <a:lstStyle/>
          <a:p>
            <a:r>
              <a:rPr lang="en-US" sz="7200" dirty="0"/>
              <a:t>…</a:t>
            </a:r>
          </a:p>
        </p:txBody>
      </p:sp>
      <p:sp>
        <p:nvSpPr>
          <p:cNvPr id="47" name="Left Brace 46">
            <a:extLst>
              <a:ext uri="{FF2B5EF4-FFF2-40B4-BE49-F238E27FC236}">
                <a16:creationId xmlns:a16="http://schemas.microsoft.com/office/drawing/2014/main" id="{FEA2DA7A-CAE4-AB45-A779-98DD8025E196}"/>
              </a:ext>
            </a:extLst>
          </p:cNvPr>
          <p:cNvSpPr/>
          <p:nvPr/>
        </p:nvSpPr>
        <p:spPr>
          <a:xfrm rot="16200000">
            <a:off x="5150970" y="2364134"/>
            <a:ext cx="207719" cy="6911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FD081735-2BDD-5547-9B57-689F4E927356}"/>
              </a:ext>
            </a:extLst>
          </p:cNvPr>
          <p:cNvSpPr txBox="1"/>
          <p:nvPr/>
        </p:nvSpPr>
        <p:spPr>
          <a:xfrm>
            <a:off x="4898752" y="2930226"/>
            <a:ext cx="1778696" cy="646331"/>
          </a:xfrm>
          <a:prstGeom prst="rect">
            <a:avLst/>
          </a:prstGeom>
          <a:noFill/>
        </p:spPr>
        <p:txBody>
          <a:bodyPr wrap="square" rtlCol="0">
            <a:spAutoFit/>
          </a:bodyPr>
          <a:lstStyle/>
          <a:p>
            <a:r>
              <a:rPr lang="en-US" b="1" dirty="0">
                <a:latin typeface="Courier" pitchFamily="2" charset="0"/>
              </a:rPr>
              <a:t>Char</a:t>
            </a:r>
          </a:p>
          <a:p>
            <a:r>
              <a:rPr lang="en-US" b="1" dirty="0"/>
              <a:t>1 byte</a:t>
            </a:r>
          </a:p>
        </p:txBody>
      </p:sp>
      <p:sp>
        <p:nvSpPr>
          <p:cNvPr id="14" name="Rectangle 13">
            <a:extLst>
              <a:ext uri="{FF2B5EF4-FFF2-40B4-BE49-F238E27FC236}">
                <a16:creationId xmlns:a16="http://schemas.microsoft.com/office/drawing/2014/main" id="{ADD7A2FA-D4BA-E74B-AC5D-782728258880}"/>
              </a:ext>
            </a:extLst>
          </p:cNvPr>
          <p:cNvSpPr/>
          <p:nvPr/>
        </p:nvSpPr>
        <p:spPr>
          <a:xfrm>
            <a:off x="1006136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6CB4A08-97D6-504E-8444-6B752458217F}"/>
              </a:ext>
            </a:extLst>
          </p:cNvPr>
          <p:cNvSpPr/>
          <p:nvPr/>
        </p:nvSpPr>
        <p:spPr>
          <a:xfrm>
            <a:off x="1092693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94C0FB6-F4CC-6243-9F50-418D3E2EED28}"/>
              </a:ext>
            </a:extLst>
          </p:cNvPr>
          <p:cNvSpPr/>
          <p:nvPr/>
        </p:nvSpPr>
        <p:spPr>
          <a:xfrm>
            <a:off x="833022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116879C-2A11-A644-B8E4-763804E1BA68}"/>
              </a:ext>
            </a:extLst>
          </p:cNvPr>
          <p:cNvSpPr/>
          <p:nvPr/>
        </p:nvSpPr>
        <p:spPr>
          <a:xfrm>
            <a:off x="9195795" y="1788160"/>
            <a:ext cx="691158" cy="701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6013D8B-041A-764E-BFC0-8209D2E22BFA}"/>
              </a:ext>
            </a:extLst>
          </p:cNvPr>
          <p:cNvSpPr/>
          <p:nvPr/>
        </p:nvSpPr>
        <p:spPr>
          <a:xfrm>
            <a:off x="4043680" y="1123837"/>
            <a:ext cx="7542895" cy="3435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124663"/>
      </p:ext>
    </p:extLst>
  </p:cSld>
  <p:clrMapOvr>
    <a:masterClrMapping/>
  </p:clrMapOvr>
</p:sld>
</file>

<file path=ppt/theme/theme1.xml><?xml version="1.0" encoding="utf-8"?>
<a:theme xmlns:a="http://schemas.openxmlformats.org/drawingml/2006/main" name="Frame">
  <a:themeElements>
    <a:clrScheme name="Custom 2">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FF9300"/>
      </a:hlink>
      <a:folHlink>
        <a:srgbClr val="995B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CSCI3753_Hunhoff_Week3" id="{56CE40BC-45AA-E245-BADF-7C7CF91CDDBC}" vid="{E682BA1D-0A0A-7F4D-8C7C-91B771E822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2210</Words>
  <Application>Microsoft Macintosh PowerPoint</Application>
  <PresentationFormat>Widescreen</PresentationFormat>
  <Paragraphs>541</Paragraphs>
  <Slides>49</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-apple-system</vt:lpstr>
      <vt:lpstr>Arial</vt:lpstr>
      <vt:lpstr>Calibri</vt:lpstr>
      <vt:lpstr>Calibri Light</vt:lpstr>
      <vt:lpstr>Courier</vt:lpstr>
      <vt:lpstr>Wingdings</vt:lpstr>
      <vt:lpstr>Wingdings 2</vt:lpstr>
      <vt:lpstr>Frame</vt:lpstr>
      <vt:lpstr>PowerPoint Presentation</vt:lpstr>
      <vt:lpstr>PowerPoint Presentation</vt:lpstr>
      <vt:lpstr>CSCI 3753: Operating Systems, Fall 2019</vt:lpstr>
      <vt:lpstr>Announcements</vt:lpstr>
      <vt:lpstr>Week 7: PA2 Review &amp; PA3</vt:lpstr>
      <vt:lpstr>Week 7: PA2 Review &amp; PA3</vt:lpstr>
      <vt:lpstr>C strings</vt:lpstr>
      <vt:lpstr>C strings</vt:lpstr>
      <vt:lpstr>Character buffers</vt:lpstr>
      <vt:lpstr>Character buffers</vt:lpstr>
      <vt:lpstr>String in a character buffer</vt:lpstr>
      <vt:lpstr>Also a string in a character buffer</vt:lpstr>
      <vt:lpstr>Sizes and lengths</vt:lpstr>
      <vt:lpstr>Find the error!</vt:lpstr>
      <vt:lpstr>Find the error!</vt:lpstr>
      <vt:lpstr>Find the error!</vt:lpstr>
      <vt:lpstr>Find the error!</vt:lpstr>
      <vt:lpstr>Find the error!</vt:lpstr>
      <vt:lpstr>Find the error!</vt:lpstr>
      <vt:lpstr>Common Pattern in C Programming: Check Returns Values!</vt:lpstr>
      <vt:lpstr>What does it mean to handle errors ‘gracefully’?</vt:lpstr>
      <vt:lpstr>Week 7: PA2 Review &amp; PA3</vt:lpstr>
      <vt:lpstr>Overview</vt:lpstr>
      <vt:lpstr>Overview</vt:lpstr>
      <vt:lpstr>Overview</vt:lpstr>
      <vt:lpstr>Overview</vt:lpstr>
      <vt:lpstr>Overview</vt:lpstr>
      <vt:lpstr>PowerPoint Presentation</vt:lpstr>
      <vt:lpstr>Program Inputs (Arguments)</vt:lpstr>
      <vt:lpstr>Program Inputs (Arguments)</vt:lpstr>
      <vt:lpstr>Program Inputs (Arguments)</vt:lpstr>
      <vt:lpstr>Program Inputs (Arguments)</vt:lpstr>
      <vt:lpstr>Program Inputs (Arguments)</vt:lpstr>
      <vt:lpstr>Program Inputs (Arguments)</vt:lpstr>
      <vt:lpstr>Program Limits</vt:lpstr>
      <vt:lpstr>Error Handling</vt:lpstr>
      <vt:lpstr>Focus</vt:lpstr>
      <vt:lpstr>PowerPoint Presentation</vt:lpstr>
      <vt:lpstr>Implementation  Step 1</vt:lpstr>
      <vt:lpstr>Implementation  Step 2</vt:lpstr>
      <vt:lpstr>Implementation  Step 3</vt:lpstr>
      <vt:lpstr>Implementation  Step 4</vt:lpstr>
      <vt:lpstr>Implementation  Step 5</vt:lpstr>
      <vt:lpstr>Implementation  Step 6</vt:lpstr>
      <vt:lpstr>Implementation  Step 7</vt:lpstr>
      <vt:lpstr>Memory Leaks</vt:lpstr>
      <vt:lpstr>PowerPoint Presentation</vt:lpstr>
      <vt:lpstr>Week TODO Checklist</vt:lpstr>
      <vt:lpstr>PA3Resolver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Erika Hunhoff</dc:creator>
  <cp:lastModifiedBy>Erika Hunhoff</cp:lastModifiedBy>
  <cp:revision>60</cp:revision>
  <dcterms:created xsi:type="dcterms:W3CDTF">2019-10-03T20:02:00Z</dcterms:created>
  <dcterms:modified xsi:type="dcterms:W3CDTF">2019-10-10T22:43:53Z</dcterms:modified>
</cp:coreProperties>
</file>