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55"/>
  </p:notesMasterIdLst>
  <p:handoutMasterIdLst>
    <p:handoutMasterId r:id="rId56"/>
  </p:handoutMasterIdLst>
  <p:sldIdLst>
    <p:sldId id="274" r:id="rId3"/>
    <p:sldId id="425" r:id="rId4"/>
    <p:sldId id="449" r:id="rId5"/>
    <p:sldId id="450" r:id="rId6"/>
    <p:sldId id="453" r:id="rId7"/>
    <p:sldId id="474" r:id="rId8"/>
    <p:sldId id="426" r:id="rId9"/>
    <p:sldId id="440" r:id="rId10"/>
    <p:sldId id="454" r:id="rId11"/>
    <p:sldId id="451" r:id="rId12"/>
    <p:sldId id="455" r:id="rId13"/>
    <p:sldId id="456" r:id="rId14"/>
    <p:sldId id="452" r:id="rId15"/>
    <p:sldId id="459" r:id="rId16"/>
    <p:sldId id="485" r:id="rId17"/>
    <p:sldId id="487" r:id="rId18"/>
    <p:sldId id="488" r:id="rId19"/>
    <p:sldId id="458" r:id="rId20"/>
    <p:sldId id="467" r:id="rId21"/>
    <p:sldId id="471" r:id="rId22"/>
    <p:sldId id="468" r:id="rId23"/>
    <p:sldId id="469" r:id="rId24"/>
    <p:sldId id="470" r:id="rId25"/>
    <p:sldId id="457" r:id="rId26"/>
    <p:sldId id="472" r:id="rId27"/>
    <p:sldId id="486" r:id="rId28"/>
    <p:sldId id="462" r:id="rId29"/>
    <p:sldId id="463" r:id="rId30"/>
    <p:sldId id="464" r:id="rId31"/>
    <p:sldId id="441" r:id="rId32"/>
    <p:sldId id="442" r:id="rId33"/>
    <p:sldId id="480" r:id="rId34"/>
    <p:sldId id="465" r:id="rId35"/>
    <p:sldId id="478" r:id="rId36"/>
    <p:sldId id="479" r:id="rId37"/>
    <p:sldId id="475" r:id="rId38"/>
    <p:sldId id="477" r:id="rId39"/>
    <p:sldId id="466" r:id="rId40"/>
    <p:sldId id="476" r:id="rId41"/>
    <p:sldId id="460" r:id="rId42"/>
    <p:sldId id="489" r:id="rId43"/>
    <p:sldId id="473" r:id="rId44"/>
    <p:sldId id="443" r:id="rId45"/>
    <p:sldId id="444" r:id="rId46"/>
    <p:sldId id="481" r:id="rId47"/>
    <p:sldId id="445" r:id="rId48"/>
    <p:sldId id="482" r:id="rId49"/>
    <p:sldId id="484" r:id="rId50"/>
    <p:sldId id="446" r:id="rId51"/>
    <p:sldId id="447" r:id="rId52"/>
    <p:sldId id="448" r:id="rId53"/>
    <p:sldId id="430" r:id="rId5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425"/>
          </p14:sldIdLst>
        </p14:section>
        <p14:section name="Blockchain System Architecture" id="{7A290C06-8534-448A-88A7-9F297C959AD6}">
          <p14:sldIdLst>
            <p14:sldId id="449"/>
            <p14:sldId id="450"/>
            <p14:sldId id="453"/>
            <p14:sldId id="474"/>
          </p14:sldIdLst>
        </p14:section>
        <p14:section name="Building the Blockchain Node" id="{BC4A3995-4CED-4320-A673-95328C9C809D}">
          <p14:sldIdLst>
            <p14:sldId id="426"/>
            <p14:sldId id="440"/>
            <p14:sldId id="454"/>
            <p14:sldId id="451"/>
            <p14:sldId id="455"/>
            <p14:sldId id="456"/>
            <p14:sldId id="452"/>
            <p14:sldId id="459"/>
            <p14:sldId id="485"/>
            <p14:sldId id="487"/>
            <p14:sldId id="488"/>
            <p14:sldId id="458"/>
            <p14:sldId id="467"/>
            <p14:sldId id="471"/>
            <p14:sldId id="468"/>
            <p14:sldId id="469"/>
            <p14:sldId id="470"/>
            <p14:sldId id="457"/>
            <p14:sldId id="472"/>
            <p14:sldId id="486"/>
            <p14:sldId id="462"/>
            <p14:sldId id="463"/>
            <p14:sldId id="464"/>
          </p14:sldIdLst>
        </p14:section>
        <p14:section name="Mining Software" id="{5EF4C57E-60A8-4A9F-9735-7279215E96CC}">
          <p14:sldIdLst>
            <p14:sldId id="441"/>
            <p14:sldId id="442"/>
            <p14:sldId id="480"/>
            <p14:sldId id="465"/>
            <p14:sldId id="478"/>
            <p14:sldId id="479"/>
            <p14:sldId id="475"/>
            <p14:sldId id="477"/>
            <p14:sldId id="466"/>
            <p14:sldId id="476"/>
            <p14:sldId id="460"/>
            <p14:sldId id="489"/>
            <p14:sldId id="473"/>
          </p14:sldIdLst>
        </p14:section>
        <p14:section name="Faucet App" id="{F1328B8B-5DA1-482C-A126-82B7DB993689}">
          <p14:sldIdLst>
            <p14:sldId id="443"/>
            <p14:sldId id="444"/>
            <p14:sldId id="481"/>
          </p14:sldIdLst>
        </p14:section>
        <p14:section name="Wallet App" id="{35035AFC-5BFB-4709-A39A-1B3BA0C4D3A9}">
          <p14:sldIdLst>
            <p14:sldId id="445"/>
            <p14:sldId id="482"/>
            <p14:sldId id="484"/>
            <p14:sldId id="446"/>
          </p14:sldIdLst>
        </p14:section>
        <p14:section name="Block Explorer" id="{3E38591B-E052-4155-AA1F-44293B93FA8A}">
          <p14:sldIdLst>
            <p14:sldId id="447"/>
            <p14:sldId id="448"/>
          </p14:sldIdLst>
        </p14:section>
        <p14:section name="Conclusion" id="{10E03AB1-9AA8-4E86-9A64-D741901E50A2}">
          <p14:sldIdLst>
            <p14:sldId id="4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B68A0E"/>
    <a:srgbClr val="F29B60"/>
    <a:srgbClr val="FFF0D9"/>
    <a:srgbClr val="FFA72A"/>
    <a:srgbClr val="F0F5FA"/>
    <a:srgbClr val="1A8AFA"/>
    <a:srgbClr val="0097CC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83" d="100"/>
          <a:sy n="83" d="100"/>
        </p:scale>
        <p:origin x="365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27-Feb-18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26-Feb-18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1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26-Feb-18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" name="Picture 2" descr="Academy">
            <a:extLst>
              <a:ext uri="{FF2B5EF4-FFF2-40B4-BE49-F238E27FC236}">
                <a16:creationId xmlns:a16="http://schemas.microsoft.com/office/drawing/2014/main" id="{409CBDA6-FF07-4126-AB0C-3FBB19DE07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408708"/>
            <a:ext cx="1943099" cy="39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2" descr="Academy">
            <a:extLst>
              <a:ext uri="{FF2B5EF4-FFF2-40B4-BE49-F238E27FC236}">
                <a16:creationId xmlns:a16="http://schemas.microsoft.com/office/drawing/2014/main" id="{8C13E39C-EDDF-4E0A-B6E2-17704F2A41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304800"/>
            <a:ext cx="2838500" cy="58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58301">
            <a:off x="940577" y="3503318"/>
            <a:ext cx="5494586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8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8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026" name="Picture 2" descr="Academy">
            <a:extLst>
              <a:ext uri="{FF2B5EF4-FFF2-40B4-BE49-F238E27FC236}">
                <a16:creationId xmlns:a16="http://schemas.microsoft.com/office/drawing/2014/main" id="{F6FA964B-A5A1-4D8A-9B76-3C41FD5D40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408708"/>
            <a:ext cx="1943099" cy="39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26-Feb-18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ingsland.academ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SO_860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6979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ngsland.academy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9412" y="417944"/>
            <a:ext cx="11110699" cy="143940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Building a Blockchain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9412" y="1828800"/>
            <a:ext cx="11110699" cy="1311301"/>
          </a:xfrm>
        </p:spPr>
        <p:txBody>
          <a:bodyPr>
            <a:normAutofit/>
          </a:bodyPr>
          <a:lstStyle/>
          <a:p>
            <a:r>
              <a:rPr lang="en-US" dirty="0"/>
              <a:t>Building a Node (Peers + Blocks + Transactions), Wallet App, Miners, Faucet, Block Explorer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48927" y="5596786"/>
            <a:ext cx="3187613" cy="36355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Academy School of Blockchain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48927" y="5956421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http://kingsland.academy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0A760C3-DE2A-4C15-91F2-26B569F04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954" y="4630916"/>
            <a:ext cx="3187613" cy="525135"/>
          </a:xfrm>
        </p:spPr>
        <p:txBody>
          <a:bodyPr/>
          <a:lstStyle/>
          <a:p>
            <a:r>
              <a:rPr lang="en-US" dirty="0"/>
              <a:t>Svetlin Nakov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ADBE6D8-EC94-4623-97B8-FEBE125B1E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954" y="5133324"/>
            <a:ext cx="3187613" cy="429276"/>
          </a:xfrm>
        </p:spPr>
        <p:txBody>
          <a:bodyPr/>
          <a:lstStyle/>
          <a:p>
            <a:r>
              <a:rPr lang="en-US" dirty="0"/>
              <a:t>Blockchain Trainer</a:t>
            </a:r>
          </a:p>
        </p:txBody>
      </p:sp>
      <p:pic>
        <p:nvPicPr>
          <p:cNvPr id="9" name="Picture 2" descr="Academy">
            <a:extLst>
              <a:ext uri="{FF2B5EF4-FFF2-40B4-BE49-F238E27FC236}">
                <a16:creationId xmlns:a16="http://schemas.microsoft.com/office/drawing/2014/main" id="{891F7FDE-2EC2-4C96-A35A-C4683B8E4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55" y="3613740"/>
            <a:ext cx="3187613" cy="65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Резултат с изображение за blockchain">
            <a:extLst>
              <a:ext uri="{FF2B5EF4-FFF2-40B4-BE49-F238E27FC236}">
                <a16:creationId xmlns:a16="http://schemas.microsoft.com/office/drawing/2014/main" id="{21005A6D-506B-4EDE-A8A6-4FA042CD034C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531" y="3329932"/>
            <a:ext cx="7108984" cy="3110124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AF3CC8-E012-4E7B-AA16-6CA501FAC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AB9422-5E13-4212-822B-DD6D28C74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Blockchain Node: Blocks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B823A1-E732-417B-8B5A-6606C9B768C5}"/>
              </a:ext>
            </a:extLst>
          </p:cNvPr>
          <p:cNvGrpSpPr/>
          <p:nvPr/>
        </p:nvGrpSpPr>
        <p:grpSpPr>
          <a:xfrm>
            <a:off x="3576636" y="1143000"/>
            <a:ext cx="5032376" cy="5305802"/>
            <a:chOff x="684212" y="1524001"/>
            <a:chExt cx="4465441" cy="530580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9ECA263-A308-4F26-9AD2-8A08CD5B3149}"/>
                </a:ext>
              </a:extLst>
            </p:cNvPr>
            <p:cNvSpPr/>
            <p:nvPr/>
          </p:nvSpPr>
          <p:spPr>
            <a:xfrm>
              <a:off x="684212" y="1524001"/>
              <a:ext cx="4465441" cy="5305802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</a:rPr>
                <a:t>Block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730A676-F2DC-4DC2-B622-FF6BC18278A5}"/>
                </a:ext>
              </a:extLst>
            </p:cNvPr>
            <p:cNvCxnSpPr>
              <a:cxnSpLocks/>
            </p:cNvCxnSpPr>
            <p:nvPr/>
          </p:nvCxnSpPr>
          <p:spPr>
            <a:xfrm>
              <a:off x="856096" y="2267528"/>
              <a:ext cx="4131198" cy="0"/>
            </a:xfrm>
            <a:prstGeom prst="line">
              <a:avLst/>
            </a:prstGeom>
            <a:solidFill>
              <a:srgbClr val="F0A22E">
                <a:alpha val="20000"/>
              </a:srgb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373E61-EB5B-4837-9EDF-9D792E7772B6}"/>
                </a:ext>
              </a:extLst>
            </p:cNvPr>
            <p:cNvSpPr/>
            <p:nvPr/>
          </p:nvSpPr>
          <p:spPr>
            <a:xfrm>
              <a:off x="867350" y="2386405"/>
              <a:ext cx="4232681" cy="43935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Index: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number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Transactions</a:t>
              </a:r>
              <a:r>
                <a:rPr lang="bg-BG" sz="2800" dirty="0">
                  <a:solidFill>
                    <a:prstClr val="white"/>
                  </a:solidFill>
                </a:rPr>
                <a:t>: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Transaction[]</a:t>
              </a: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Difficulty: </a:t>
              </a:r>
              <a:r>
                <a:rPr lang="en-US" sz="2800" noProof="1">
                  <a:solidFill>
                    <a:schemeClr val="tx2">
                      <a:lumMod val="75000"/>
                    </a:schemeClr>
                  </a:solidFill>
                </a:rPr>
                <a:t>number</a:t>
              </a: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PrevBlockHash: </a:t>
              </a:r>
              <a:r>
                <a:rPr lang="en-US" sz="2800" noProof="1">
                  <a:solidFill>
                    <a:srgbClr val="FBEEC9">
                      <a:lumMod val="75000"/>
                    </a:srgbClr>
                  </a:solidFill>
                </a:rPr>
                <a:t>hex_number</a:t>
              </a:r>
              <a:endParaRPr lang="en-US" sz="2800" noProof="1">
                <a:solidFill>
                  <a:schemeClr val="tx2">
                    <a:lumMod val="75000"/>
                  </a:schemeClr>
                </a:solidFill>
              </a:endParaRP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MinedBy: </a:t>
              </a:r>
              <a:r>
                <a:rPr lang="en-US" sz="2800" noProof="1">
                  <a:solidFill>
                    <a:srgbClr val="FBEEC9">
                      <a:lumMod val="75000"/>
                    </a:srgbClr>
                  </a:solidFill>
                </a:rPr>
                <a:t>address</a:t>
              </a: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BlockDataHash: </a:t>
              </a:r>
              <a:r>
                <a:rPr lang="en-US" sz="2800" noProof="1">
                  <a:solidFill>
                    <a:srgbClr val="FBEEC9">
                      <a:lumMod val="75000"/>
                    </a:srgbClr>
                  </a:solidFill>
                </a:rPr>
                <a:t>hex_number</a:t>
              </a:r>
            </a:p>
            <a:p>
              <a:pPr marL="304747" indent="-304747">
                <a:spcBef>
                  <a:spcPts val="12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Nonce: </a:t>
              </a:r>
              <a:r>
                <a:rPr lang="en-US" sz="2800" noProof="1">
                  <a:solidFill>
                    <a:srgbClr val="FBEEC9">
                      <a:lumMod val="75000"/>
                    </a:srgbClr>
                  </a:solidFill>
                </a:rPr>
                <a:t>number</a:t>
              </a:r>
              <a:endParaRPr lang="en-US" sz="2800" noProof="1">
                <a:solidFill>
                  <a:prstClr val="white"/>
                </a:solidFill>
              </a:endParaRP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DateCreated</a:t>
              </a:r>
              <a:r>
                <a:rPr lang="en-US" sz="2800" dirty="0">
                  <a:solidFill>
                    <a:prstClr val="white"/>
                  </a:solidFill>
                </a:rPr>
                <a:t>: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timestamp</a:t>
              </a: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BlockHash: </a:t>
              </a:r>
              <a:r>
                <a:rPr lang="en-US" sz="2800" noProof="1">
                  <a:solidFill>
                    <a:srgbClr val="FBEEC9">
                      <a:lumMod val="75000"/>
                    </a:srgbClr>
                  </a:solidFill>
                </a:rPr>
                <a:t>hex_number</a:t>
              </a:r>
              <a:endParaRPr lang="en-US" sz="2800" noProof="1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314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E4E487-185D-4DE4-B19C-F1D58AA65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6BBDD3-D7D6-4903-84A1-B28497D5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Endpoints: All Blocks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E02D5-1F96-44CB-A127-055C066A4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6FD14-6D14-44E4-9966-360500BF1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1133871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/blocks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540329-BEA3-4ED8-99C5-3838AE6D8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139279"/>
            <a:ext cx="108966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[ 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17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transactions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[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],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difficulty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1524000" indent="-1524000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prevBlockHash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d279fa6a31ae4fb07cfd9cf7f35cc01f…3cf20a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minedBy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91c43337992580bca7d5f758d09e88f9b7032a65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blockDataHash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5d845cddcd4404ecfd5476fd6b1cf0e5…a80cd3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nonce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2455432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dateCreated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2018-02-01T23:23:56.337Z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blockHash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00000abf2f3d86d5c000c0aa7a425a6a4a65…cf4c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}, {…}, {…}, …]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455F0E-51CD-42E0-A79D-608AA48D1DD0}"/>
              </a:ext>
            </a:extLst>
          </p:cNvPr>
          <p:cNvSpPr/>
          <p:nvPr/>
        </p:nvSpPr>
        <p:spPr>
          <a:xfrm>
            <a:off x="5918296" y="1704215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7DBD22-D67B-47E6-8FCE-EDE2BD531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9212" y="2139279"/>
            <a:ext cx="129843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9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E4E487-185D-4DE4-B19C-F1D58AA65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6BBDD3-D7D6-4903-84A1-B28497D5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Endpoints: </a:t>
            </a:r>
            <a:r>
              <a:rPr lang="en-US"/>
              <a:t>Block by Number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E02D5-1F96-44CB-A127-055C066A4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6FD14-6D14-44E4-9966-360500BF1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1133871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/blocks/11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540329-BEA3-4ED8-99C5-3838AE6D8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139279"/>
            <a:ext cx="108966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transactions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[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],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difficulty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1524000" indent="-1524000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prevBlockHash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e69cb1368aa174c9e5548f4e5adb0d3b4c6c…ef25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minedBy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91c43337992580bca7d5f758d09e88f9b7032a65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blockDataHash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5d845cddcd4404ecfd5476fd6b1cf0e5…a80cd3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nonce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2455432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dateCreated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2018-02-01T22:58:23.129Z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blockHash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d2c6ee29ff14b49e31c409af985824ea12afccc8…e4cd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455F0E-51CD-42E0-A79D-608AA48D1DD0}"/>
              </a:ext>
            </a:extLst>
          </p:cNvPr>
          <p:cNvSpPr/>
          <p:nvPr/>
        </p:nvSpPr>
        <p:spPr>
          <a:xfrm>
            <a:off x="5918296" y="1704215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3A85A6-FB34-4595-9062-51803727C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6653" y="2139279"/>
            <a:ext cx="3990989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 / 404 Not Found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691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AF3CC8-E012-4E7B-AA16-6CA501FAC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AB9422-5E13-4212-822B-DD6D28C74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Blockchain Node: Transactions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B823A1-E732-417B-8B5A-6606C9B768C5}"/>
              </a:ext>
            </a:extLst>
          </p:cNvPr>
          <p:cNvGrpSpPr/>
          <p:nvPr/>
        </p:nvGrpSpPr>
        <p:grpSpPr>
          <a:xfrm>
            <a:off x="3197224" y="1066800"/>
            <a:ext cx="5794376" cy="5417497"/>
            <a:chOff x="684212" y="1524000"/>
            <a:chExt cx="4465441" cy="5417497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9ECA263-A308-4F26-9AD2-8A08CD5B3149}"/>
                </a:ext>
              </a:extLst>
            </p:cNvPr>
            <p:cNvSpPr/>
            <p:nvPr/>
          </p:nvSpPr>
          <p:spPr>
            <a:xfrm>
              <a:off x="684212" y="1524000"/>
              <a:ext cx="4465441" cy="5417497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</a:rPr>
                <a:t>Transaction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730A676-F2DC-4DC2-B622-FF6BC18278A5}"/>
                </a:ext>
              </a:extLst>
            </p:cNvPr>
            <p:cNvCxnSpPr>
              <a:cxnSpLocks/>
            </p:cNvCxnSpPr>
            <p:nvPr/>
          </p:nvCxnSpPr>
          <p:spPr>
            <a:xfrm>
              <a:off x="856096" y="2267528"/>
              <a:ext cx="4131198" cy="0"/>
            </a:xfrm>
            <a:prstGeom prst="line">
              <a:avLst/>
            </a:prstGeom>
            <a:solidFill>
              <a:srgbClr val="F0A22E">
                <a:alpha val="20000"/>
              </a:srgb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373E61-EB5B-4837-9EDF-9D792E7772B6}"/>
                </a:ext>
              </a:extLst>
            </p:cNvPr>
            <p:cNvSpPr/>
            <p:nvPr/>
          </p:nvSpPr>
          <p:spPr>
            <a:xfrm>
              <a:off x="867350" y="2349461"/>
              <a:ext cx="4232681" cy="4555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600" dirty="0">
                  <a:solidFill>
                    <a:prstClr val="white"/>
                  </a:solidFill>
                </a:rPr>
                <a:t>From: </a:t>
              </a:r>
              <a:r>
                <a:rPr lang="en-US" sz="2600" dirty="0">
                  <a:solidFill>
                    <a:schemeClr val="tx2">
                      <a:lumMod val="75000"/>
                    </a:schemeClr>
                  </a:solidFill>
                </a:rPr>
                <a:t>address</a:t>
              </a: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600" dirty="0">
                  <a:solidFill>
                    <a:prstClr val="white"/>
                  </a:solidFill>
                </a:rPr>
                <a:t>To: </a:t>
              </a:r>
              <a:r>
                <a:rPr lang="en-US" sz="2600" dirty="0">
                  <a:solidFill>
                    <a:schemeClr val="tx2">
                      <a:lumMod val="75000"/>
                    </a:schemeClr>
                  </a:solidFill>
                </a:rPr>
                <a:t>address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600" dirty="0">
                  <a:solidFill>
                    <a:prstClr val="white"/>
                  </a:solidFill>
                </a:rPr>
                <a:t>Value: </a:t>
              </a:r>
              <a:r>
                <a:rPr lang="en-US" sz="2600" dirty="0">
                  <a:solidFill>
                    <a:schemeClr val="tx2">
                      <a:lumMod val="75000"/>
                    </a:schemeClr>
                  </a:solidFill>
                </a:rPr>
                <a:t>integer</a:t>
              </a: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600" dirty="0">
                  <a:solidFill>
                    <a:prstClr val="white"/>
                  </a:solidFill>
                </a:rPr>
                <a:t>Fee: </a:t>
              </a:r>
              <a:r>
                <a:rPr lang="en-US" sz="2600" dirty="0">
                  <a:solidFill>
                    <a:schemeClr val="tx2">
                      <a:lumMod val="75000"/>
                    </a:schemeClr>
                  </a:solidFill>
                </a:rPr>
                <a:t>integer</a:t>
              </a: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600" noProof="1">
                  <a:solidFill>
                    <a:prstClr val="white"/>
                  </a:solidFill>
                </a:rPr>
                <a:t>DateCreated</a:t>
              </a:r>
              <a:r>
                <a:rPr lang="en-US" sz="2600" dirty="0">
                  <a:solidFill>
                    <a:prstClr val="white"/>
                  </a:solidFill>
                </a:rPr>
                <a:t>: </a:t>
              </a:r>
              <a:r>
                <a:rPr lang="en-US" sz="2600" dirty="0">
                  <a:solidFill>
                    <a:schemeClr val="tx2">
                      <a:lumMod val="75000"/>
                    </a:schemeClr>
                  </a:solidFill>
                </a:rPr>
                <a:t>timestamp</a:t>
              </a: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600" noProof="1">
                  <a:solidFill>
                    <a:prstClr val="white"/>
                  </a:solidFill>
                </a:rPr>
                <a:t>SenderPubKey</a:t>
              </a:r>
              <a:r>
                <a:rPr lang="en-US" sz="2600" dirty="0">
                  <a:solidFill>
                    <a:prstClr val="white"/>
                  </a:solidFill>
                </a:rPr>
                <a:t>: </a:t>
              </a:r>
              <a:r>
                <a:rPr lang="en-US" sz="2600" noProof="1">
                  <a:solidFill>
                    <a:srgbClr val="FBEEC9">
                      <a:lumMod val="75000"/>
                    </a:srgbClr>
                  </a:solidFill>
                </a:rPr>
                <a:t>hex_number</a:t>
              </a:r>
              <a:endParaRPr lang="en-US" sz="26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600" noProof="1">
                  <a:solidFill>
                    <a:prstClr val="white"/>
                  </a:solidFill>
                </a:rPr>
                <a:t>SenderSignature</a:t>
              </a:r>
              <a:r>
                <a:rPr lang="en-US" sz="2600" dirty="0">
                  <a:solidFill>
                    <a:prstClr val="white"/>
                  </a:solidFill>
                </a:rPr>
                <a:t>: </a:t>
              </a:r>
              <a:r>
                <a:rPr lang="en-US" sz="2600" noProof="1">
                  <a:solidFill>
                    <a:srgbClr val="FBEEC9">
                      <a:lumMod val="75000"/>
                    </a:srgbClr>
                  </a:solidFill>
                </a:rPr>
                <a:t>hex_number[2]</a:t>
              </a:r>
              <a:endParaRPr lang="en-US" sz="26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304747" indent="-304747">
                <a:spcBef>
                  <a:spcPts val="12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600" noProof="1">
                  <a:solidFill>
                    <a:prstClr val="white"/>
                  </a:solidFill>
                </a:rPr>
                <a:t>TransactionHash</a:t>
              </a:r>
              <a:r>
                <a:rPr lang="en-US" sz="2600" dirty="0">
                  <a:solidFill>
                    <a:prstClr val="white"/>
                  </a:solidFill>
                </a:rPr>
                <a:t>: </a:t>
              </a:r>
              <a:r>
                <a:rPr lang="en-US" sz="2600" noProof="1">
                  <a:solidFill>
                    <a:srgbClr val="FBEEC9">
                      <a:lumMod val="75000"/>
                    </a:srgbClr>
                  </a:solidFill>
                </a:rPr>
                <a:t>hex_number</a:t>
              </a:r>
              <a:endParaRPr lang="en-US" sz="2600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600" noProof="1">
                  <a:solidFill>
                    <a:prstClr val="white"/>
                  </a:solidFill>
                </a:rPr>
                <a:t>MinedInBlockIndex</a:t>
              </a:r>
              <a:r>
                <a:rPr lang="en-US" sz="2600" dirty="0">
                  <a:solidFill>
                    <a:prstClr val="white"/>
                  </a:solidFill>
                </a:rPr>
                <a:t>: </a:t>
              </a:r>
              <a:r>
                <a:rPr lang="en-US" sz="2600" dirty="0">
                  <a:solidFill>
                    <a:schemeClr val="tx2">
                      <a:lumMod val="75000"/>
                    </a:schemeClr>
                  </a:solidFill>
                </a:rPr>
                <a:t>number / null</a:t>
              </a:r>
            </a:p>
            <a:p>
              <a:pPr marL="304747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600" noProof="1">
                  <a:solidFill>
                    <a:prstClr val="white"/>
                  </a:solidFill>
                </a:rPr>
                <a:t>TransferSuccessful</a:t>
              </a:r>
              <a:r>
                <a:rPr lang="en-US" sz="2600" dirty="0">
                  <a:solidFill>
                    <a:prstClr val="white"/>
                  </a:solidFill>
                </a:rPr>
                <a:t>: </a:t>
              </a:r>
              <a:r>
                <a:rPr lang="en-US" sz="2600" dirty="0">
                  <a:solidFill>
                    <a:schemeClr val="tx2">
                      <a:lumMod val="75000"/>
                    </a:schemeClr>
                  </a:solidFill>
                </a:rPr>
                <a:t>bool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3083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E4E487-185D-4DE4-B19C-F1D58AA65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6BBDD3-D7D6-4903-84A1-B28497D5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Endpoints: Get Transaction Info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E02D5-1F96-44CB-A127-055C066A4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84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6FD14-6D14-44E4-9966-360500BF1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084" y="1133871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/transactions/44fc…176a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540329-BEA3-4ED8-99C5-3838AE6D8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84" y="2146078"/>
            <a:ext cx="108966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44fe0696beb6e24541cc0e8728276c9ec3af2675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to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9a9f082f37270ff54c5ca4204a0e4da6951fe917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25000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fee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10,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dateCreated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2018-02-10T17:53:48.972Z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senderPubKey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2a1d79fb8743d0a4a8501e0028079bcf82a4f…eae1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senderSignature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["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e20c…a3c29df79f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cf92…0acd0c2ffe56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"]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transactionHash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4dfc3e0ef89ed603ed54e47435a18b836b…176a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minedInBlockIndex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7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transferSuccessful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true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455F0E-51CD-42E0-A79D-608AA48D1DD0}"/>
              </a:ext>
            </a:extLst>
          </p:cNvPr>
          <p:cNvSpPr/>
          <p:nvPr/>
        </p:nvSpPr>
        <p:spPr>
          <a:xfrm>
            <a:off x="5936768" y="1706114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43848-96AA-4CA1-BBA4-B24029065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812" y="1665947"/>
            <a:ext cx="4134764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 /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404 Not Found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F3CD540-D744-43D5-9CBA-EFBF439B7E2E}"/>
              </a:ext>
            </a:extLst>
          </p:cNvPr>
          <p:cNvSpPr/>
          <p:nvPr/>
        </p:nvSpPr>
        <p:spPr>
          <a:xfrm>
            <a:off x="6170612" y="5365530"/>
            <a:ext cx="5029200" cy="990600"/>
          </a:xfrm>
          <a:prstGeom prst="wedgeRoundRectCallout">
            <a:avLst>
              <a:gd name="adj1" fmla="val -59228"/>
              <a:gd name="adj2" fmla="val -27497"/>
              <a:gd name="adj3" fmla="val 16667"/>
            </a:avLst>
          </a:prstGeom>
          <a:solidFill>
            <a:schemeClr val="accent1">
              <a:alpha val="3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last two fields appear only after the transaction is mined </a:t>
            </a:r>
          </a:p>
        </p:txBody>
      </p:sp>
    </p:spTree>
    <p:extLst>
      <p:ext uri="{BB962C8B-B14F-4D97-AF65-F5344CB8AC3E}">
        <p14:creationId xmlns:p14="http://schemas.microsoft.com/office/powerpoint/2010/main" val="4094860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E4E487-185D-4DE4-B19C-F1D58AA65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6BBDD3-D7D6-4903-84A1-B28497D5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Endpoints: Get Confirmed Transactions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E02D5-1F96-44CB-A127-055C066A4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84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6FD14-6D14-44E4-9966-360500BF1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084" y="1133871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/transactions/confirmed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540329-BEA3-4ED8-99C5-3838AE6D8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84" y="2146078"/>
            <a:ext cx="10896600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[{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44fe0696beb6e24541cc0e8728276c9ec3af2675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to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9a9f082f37270ff54c5ca4204a0e4da6951fe917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25000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fee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10,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dateCreated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2018-02-10T17:53:48.972Z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senderPubKey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2a1d79fb8743d0a4a8501e0028079bcf82a4f…eae1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senderSignature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["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e20c…a3c29df79f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cf92…0acd0c2ffe56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"]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transactionHash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4dfc3e0ef89ed603ed54e47435a18b836b…176a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minedInBlockIndex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7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transferSuccessful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true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 … }, { … }]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455F0E-51CD-42E0-A79D-608AA48D1DD0}"/>
              </a:ext>
            </a:extLst>
          </p:cNvPr>
          <p:cNvSpPr/>
          <p:nvPr/>
        </p:nvSpPr>
        <p:spPr>
          <a:xfrm>
            <a:off x="5936768" y="1706114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43848-96AA-4CA1-BBA4-B24029065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3012" y="2146078"/>
            <a:ext cx="1391564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</a:t>
            </a:r>
          </a:p>
        </p:txBody>
      </p:sp>
    </p:spTree>
    <p:extLst>
      <p:ext uri="{BB962C8B-B14F-4D97-AF65-F5344CB8AC3E}">
        <p14:creationId xmlns:p14="http://schemas.microsoft.com/office/powerpoint/2010/main" val="338757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E4E487-185D-4DE4-B19C-F1D58AA65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6BBDD3-D7D6-4903-84A1-B28497D5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Endpoints: Get Pending Transactions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E02D5-1F96-44CB-A127-055C066A4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84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6FD14-6D14-44E4-9966-360500BF1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084" y="1133871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/transactions/pending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540329-BEA3-4ED8-99C5-3838AE6D8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84" y="2146078"/>
            <a:ext cx="108966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[{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44fe0696beb6e24541cc0e8728276c9ec3af2675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to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9a9f082f37270ff54c5ca4204a0e4da6951fe917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25000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fee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10,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dateCreated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2018-02-10T17:53:48.972Z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senderPubKey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2a1d79fb8743d0a4a8501e0028079bcf82a4f…eae1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senderSignature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["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e20c…a3c29df79f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cf92…0acd0c2ffe56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"]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transactionHash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4dfc3e0ef89ed603ed54e47435a18b836b…176a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 … }, { … }]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455F0E-51CD-42E0-A79D-608AA48D1DD0}"/>
              </a:ext>
            </a:extLst>
          </p:cNvPr>
          <p:cNvSpPr/>
          <p:nvPr/>
        </p:nvSpPr>
        <p:spPr>
          <a:xfrm>
            <a:off x="5936768" y="1706114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43848-96AA-4CA1-BBA4-B24029065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3012" y="2146078"/>
            <a:ext cx="1391564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</a:t>
            </a:r>
          </a:p>
        </p:txBody>
      </p:sp>
    </p:spTree>
    <p:extLst>
      <p:ext uri="{BB962C8B-B14F-4D97-AF65-F5344CB8AC3E}">
        <p14:creationId xmlns:p14="http://schemas.microsoft.com/office/powerpoint/2010/main" val="3523698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E4E487-185D-4DE4-B19C-F1D58AA65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96AE33A-F4AB-4143-AAD7-CBF378919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4191000"/>
            <a:ext cx="11804822" cy="253047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All transactions</a:t>
            </a:r>
            <a:r>
              <a:rPr lang="en-US" sz="3200" dirty="0"/>
              <a:t>, associated with the given address are returned</a:t>
            </a:r>
          </a:p>
          <a:p>
            <a:pPr lvl="1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Confirmed</a:t>
            </a:r>
            <a:r>
              <a:rPr lang="en-US" sz="2800" dirty="0"/>
              <a:t> transactions (successful or not) +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pending</a:t>
            </a:r>
            <a:r>
              <a:rPr lang="en-US" sz="2800" dirty="0"/>
              <a:t> transactions</a:t>
            </a:r>
          </a:p>
          <a:p>
            <a:pPr lvl="1"/>
            <a:r>
              <a:rPr lang="en-US" sz="2800" dirty="0"/>
              <a:t>Order the transactions by date</a:t>
            </a:r>
          </a:p>
          <a:p>
            <a:pPr lvl="1"/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6BBDD3-D7D6-4903-84A1-B28497D5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REST Endpoints: List Transactions for Address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E02D5-1F96-44CB-A127-055C066A4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6FD14-6D14-44E4-9966-360500BF1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1133871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/address/44fe…2a75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transactions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540329-BEA3-4ED8-99C5-3838AE6D8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146078"/>
            <a:ext cx="10896600" cy="1809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address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44fe0696beb6e24541cc0e8728276c9ec3af2a75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transactions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[{ … }, { … }, { … }]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455F0E-51CD-42E0-A79D-608AA48D1DD0}"/>
              </a:ext>
            </a:extLst>
          </p:cNvPr>
          <p:cNvSpPr/>
          <p:nvPr/>
        </p:nvSpPr>
        <p:spPr>
          <a:xfrm>
            <a:off x="5918296" y="1706114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B48700-6FC5-4557-B93F-481C5B415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6653" y="2146078"/>
            <a:ext cx="3987959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 / 404 Not Found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005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E4E487-185D-4DE4-B19C-F1D58AA65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96AE33A-F4AB-4143-AAD7-CBF378919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4953000"/>
            <a:ext cx="11804822" cy="1768476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The address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balance</a:t>
            </a:r>
            <a:r>
              <a:rPr lang="en-US" sz="3200" dirty="0"/>
              <a:t> is calculated by iterating over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all transactions</a:t>
            </a:r>
          </a:p>
          <a:p>
            <a:pPr lvl="1"/>
            <a:r>
              <a:rPr lang="en-US" sz="3000" dirty="0"/>
              <a:t>For each block and for each successful transaction for the specified address, sum the values received and spent, matching the confirmations count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6BBDD3-D7D6-4903-84A1-B28497D5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Endpoints: Get Balance for Address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E02D5-1F96-44CB-A127-055C066A4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6FD14-6D14-44E4-9966-360500BF1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1133871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/address/44fe…2a75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balance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540329-BEA3-4ED8-99C5-3838AE6D8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146078"/>
            <a:ext cx="108966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address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44fe0696beb6e24541cc0e8728276c9ec3af2a75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confirmedBalance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{"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confirmations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28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balance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lastMinedBalance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{"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confirmations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balance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pendingBalance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{"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confirmations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balance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170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455F0E-51CD-42E0-A79D-608AA48D1DD0}"/>
              </a:ext>
            </a:extLst>
          </p:cNvPr>
          <p:cNvSpPr/>
          <p:nvPr/>
        </p:nvSpPr>
        <p:spPr>
          <a:xfrm>
            <a:off x="5918296" y="1706114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B48700-6FC5-4557-B93F-481C5B415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6653" y="2146078"/>
            <a:ext cx="3987959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 / 404 Not Found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1AAC0BA1-EA88-4E22-ADBD-AD2E7E3B9C01}"/>
              </a:ext>
            </a:extLst>
          </p:cNvPr>
          <p:cNvSpPr/>
          <p:nvPr/>
        </p:nvSpPr>
        <p:spPr>
          <a:xfrm>
            <a:off x="1217612" y="1753569"/>
            <a:ext cx="4282818" cy="563419"/>
          </a:xfrm>
          <a:prstGeom prst="wedgeRoundRectCallout">
            <a:avLst>
              <a:gd name="adj1" fmla="val 92754"/>
              <a:gd name="adj2" fmla="val 218403"/>
              <a:gd name="adj3" fmla="val 16667"/>
            </a:avLst>
          </a:prstGeom>
          <a:solidFill>
            <a:schemeClr val="accent1">
              <a:alpha val="3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safe confirm count </a:t>
            </a:r>
            <a:r>
              <a:rPr lang="bg-BG" sz="2800" dirty="0"/>
              <a:t>=</a:t>
            </a:r>
            <a:r>
              <a:rPr lang="en-US" sz="28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3739128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4E88F9-64F4-4FCC-B9D8-72ABC2929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625F7-6192-4909-823A-4DA7DB7B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29856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000" dirty="0"/>
              <a:t>To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create</a:t>
            </a:r>
            <a:r>
              <a:rPr lang="en-US" sz="3000" dirty="0"/>
              <a:t> a transaction you need:</a:t>
            </a:r>
          </a:p>
          <a:p>
            <a:pPr lvl="1">
              <a:lnSpc>
                <a:spcPct val="95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Sender public key </a:t>
            </a:r>
            <a:r>
              <a:rPr lang="en-US" sz="2800" dirty="0"/>
              <a:t>(compressed) – 65 hex digits</a:t>
            </a:r>
          </a:p>
          <a:p>
            <a:pPr lvl="1">
              <a:lnSpc>
                <a:spcPct val="95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Recipient address </a:t>
            </a:r>
            <a:r>
              <a:rPr lang="en-US" sz="2800" dirty="0"/>
              <a:t>(to)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– 40 hex digits</a:t>
            </a:r>
          </a:p>
          <a:p>
            <a:pPr lvl="1">
              <a:lnSpc>
                <a:spcPct val="95000"/>
              </a:lnSpc>
            </a:pPr>
            <a:r>
              <a:rPr lang="en-US" sz="2800" dirty="0"/>
              <a:t>Transfer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2800" dirty="0"/>
              <a:t> – positive integer;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Fee</a:t>
            </a:r>
            <a:r>
              <a:rPr lang="en-US" sz="2800" dirty="0"/>
              <a:t> for the miners – positive integer</a:t>
            </a:r>
          </a:p>
          <a:p>
            <a:pPr lvl="1">
              <a:lnSpc>
                <a:spcPct val="95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Date &amp; time</a:t>
            </a:r>
            <a:r>
              <a:rPr lang="en-US" sz="2800" dirty="0"/>
              <a:t> (to avoid replay attacks) –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hlinkClick r:id="rId2"/>
              </a:rPr>
              <a:t>ISO8601</a:t>
            </a:r>
            <a:r>
              <a:rPr lang="en-US" sz="2800" dirty="0"/>
              <a:t> UTC datetime string</a:t>
            </a:r>
          </a:p>
          <a:p>
            <a:pPr>
              <a:lnSpc>
                <a:spcPct val="95000"/>
              </a:lnSpc>
            </a:pPr>
            <a:r>
              <a:rPr lang="en-US" sz="3000" dirty="0"/>
              <a:t>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sender's address</a:t>
            </a:r>
            <a:r>
              <a:rPr lang="en-US" sz="3000" dirty="0"/>
              <a:t> (from) is extracted from the public key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D8AC72-D9D0-4CF3-9709-B029ACD9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Transaction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3CDE11-9564-4387-A79C-C6590563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2" y="4505036"/>
            <a:ext cx="11430000" cy="18620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c3293572dbe6ebc60de4a20ed0e21446cae66b17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to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f51362b7351ef62253a227a77751ad9b2302f911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senderPubKey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c74a8458cd7a7e48f4b7ae6f4ae9f56c5c88c0f03e7…bba1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25000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fee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dateCreated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2018-02-10T17:53:48.972Z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06DFCB3C-733E-4FD8-A348-33C812C6BBE5}"/>
              </a:ext>
            </a:extLst>
          </p:cNvPr>
          <p:cNvSpPr/>
          <p:nvPr/>
        </p:nvSpPr>
        <p:spPr>
          <a:xfrm rot="16200000">
            <a:off x="9167525" y="4435479"/>
            <a:ext cx="647661" cy="900000"/>
          </a:xfrm>
          <a:prstGeom prst="bentUpArrow">
            <a:avLst>
              <a:gd name="adj1" fmla="val 20536"/>
              <a:gd name="adj2" fmla="val 25000"/>
              <a:gd name="adj3" fmla="val 406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31428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51120"/>
            <a:ext cx="11804822" cy="55703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Building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Blockchain Node</a:t>
            </a:r>
          </a:p>
          <a:p>
            <a:pPr lvl="1"/>
            <a:r>
              <a:rPr lang="en-US" dirty="0"/>
              <a:t>Peers, Blocks, Transactions, Addresses, Balances</a:t>
            </a:r>
          </a:p>
          <a:p>
            <a:pPr lvl="1"/>
            <a:r>
              <a:rPr lang="en-US" dirty="0"/>
              <a:t>Designing the REST API</a:t>
            </a:r>
          </a:p>
          <a:p>
            <a:pPr>
              <a:spcBef>
                <a:spcPts val="1200"/>
              </a:spcBef>
            </a:pPr>
            <a:r>
              <a:rPr lang="en-US" dirty="0"/>
              <a:t>Blockchain System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Architecture</a:t>
            </a:r>
          </a:p>
          <a:p>
            <a:pPr>
              <a:spcBef>
                <a:spcPts val="1200"/>
              </a:spcBef>
            </a:pPr>
            <a:r>
              <a:rPr lang="en-US" dirty="0"/>
              <a:t>Building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Mining Software</a:t>
            </a:r>
          </a:p>
          <a:p>
            <a:pPr>
              <a:spcBef>
                <a:spcPts val="1200"/>
              </a:spcBef>
            </a:pPr>
            <a:r>
              <a:rPr lang="en-US" dirty="0"/>
              <a:t>Building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Faucet</a:t>
            </a:r>
            <a:r>
              <a:rPr lang="en-US" dirty="0"/>
              <a:t> App</a:t>
            </a:r>
          </a:p>
          <a:p>
            <a:pPr>
              <a:spcBef>
                <a:spcPts val="1200"/>
              </a:spcBef>
            </a:pPr>
            <a:r>
              <a:rPr lang="en-US" dirty="0"/>
              <a:t>Building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Wallet </a:t>
            </a:r>
            <a:r>
              <a:rPr lang="en-US" dirty="0"/>
              <a:t>App</a:t>
            </a:r>
          </a:p>
          <a:p>
            <a:pPr>
              <a:spcBef>
                <a:spcPts val="1200"/>
              </a:spcBef>
            </a:pPr>
            <a:r>
              <a:rPr lang="en-US" dirty="0"/>
              <a:t>Building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Block Explorer</a:t>
            </a:r>
            <a:r>
              <a:rPr lang="en-US" dirty="0"/>
              <a:t> Site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5" name="Graphic 14" descr="Books">
            <a:extLst>
              <a:ext uri="{FF2B5EF4-FFF2-40B4-BE49-F238E27FC236}">
                <a16:creationId xmlns:a16="http://schemas.microsoft.com/office/drawing/2014/main" id="{AC01EFEF-18A5-4B5D-A254-62D12FCDF6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65812" y="4267200"/>
            <a:ext cx="1713455" cy="1713455"/>
          </a:xfrm>
          <a:prstGeom prst="rect">
            <a:avLst/>
          </a:prstGeom>
        </p:spPr>
      </p:pic>
      <p:pic>
        <p:nvPicPr>
          <p:cNvPr id="6" name="Picture 2" descr="Резултат с изображение за node icon">
            <a:extLst>
              <a:ext uri="{FF2B5EF4-FFF2-40B4-BE49-F238E27FC236}">
                <a16:creationId xmlns:a16="http://schemas.microsoft.com/office/drawing/2014/main" id="{7CDF8CDE-B720-495C-A3D8-7331114DE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356" y="2806786"/>
            <a:ext cx="3402095" cy="3402095"/>
          </a:xfrm>
          <a:prstGeom prst="roundRect">
            <a:avLst>
              <a:gd name="adj" fmla="val 145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4E88F9-64F4-4FCC-B9D8-72ABC2929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625F7-6192-4909-823A-4DA7DB7BA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sign</a:t>
            </a:r>
            <a:r>
              <a:rPr lang="en-US" sz="3200" dirty="0"/>
              <a:t> a transaction,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sz="3200" dirty="0"/>
              <a:t> +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public key </a:t>
            </a:r>
            <a:r>
              <a:rPr lang="en-US" sz="3200" dirty="0"/>
              <a:t>are required</a:t>
            </a:r>
          </a:p>
          <a:p>
            <a:r>
              <a:rPr lang="en-US" sz="3200" dirty="0"/>
              <a:t>First, put the transaction data in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JSON object</a:t>
            </a:r>
            <a:r>
              <a:rPr lang="en-US" sz="3200" dirty="0"/>
              <a:t> (without signature) 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en-US" sz="3200" dirty="0"/>
              <a:t>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from address </a:t>
            </a:r>
            <a:r>
              <a:rPr lang="en-US" sz="3200" dirty="0"/>
              <a:t>should always match the sender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public key</a:t>
            </a:r>
          </a:p>
          <a:p>
            <a:r>
              <a:rPr lang="en-US" sz="3200" dirty="0"/>
              <a:t>Remove any whitespace, calculate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SHA256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sign</a:t>
            </a:r>
            <a:r>
              <a:rPr lang="en-US" sz="3200" dirty="0"/>
              <a:t> it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800"/>
              </a:spcBef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D8AC72-D9D0-4CF3-9709-B029ACD9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a Transaction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3CDE11-9564-4387-A79C-C6590563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2" y="2662358"/>
            <a:ext cx="11430000" cy="22513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c3293572dbe6ebc60de4a20ed0e21446cae66b17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to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f51362b7351ef62253a227a77751ad9b2302f911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senderPubKey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c74a8458cd7a7e48f4b7ae6f4ae9f56c5c88c0f03e7…bba1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25000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fee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dateCreated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3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2018-02-10T17:53:48.972Z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514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167335-289C-4E3F-9AF8-11F43F54B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2470C-1D08-4FCD-941E-433D50E3C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Sender's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private key</a:t>
            </a:r>
            <a:r>
              <a:rPr lang="en-US" sz="3200" dirty="0"/>
              <a:t>:</a:t>
            </a:r>
          </a:p>
          <a:p>
            <a:endParaRPr lang="en-US" sz="3200" dirty="0"/>
          </a:p>
          <a:p>
            <a:r>
              <a:rPr lang="en-US" sz="3200" dirty="0"/>
              <a:t>Corresponding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public key </a:t>
            </a:r>
            <a:r>
              <a:rPr lang="en-US" sz="3200" dirty="0"/>
              <a:t>(compressed):</a:t>
            </a:r>
          </a:p>
          <a:p>
            <a:endParaRPr lang="en-US" sz="3200" dirty="0"/>
          </a:p>
          <a:p>
            <a:r>
              <a:rPr lang="en-US" sz="3200" dirty="0"/>
              <a:t>Sender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address</a:t>
            </a:r>
            <a:r>
              <a:rPr lang="en-US" sz="3200" dirty="0"/>
              <a:t>:</a:t>
            </a:r>
          </a:p>
          <a:p>
            <a:r>
              <a:rPr lang="en-US" sz="3200" dirty="0"/>
              <a:t>Sample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transaction data </a:t>
            </a:r>
            <a:r>
              <a:rPr lang="en-US" sz="3200" dirty="0"/>
              <a:t>(still not signed):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8D1F6C-B3EF-4988-86DC-C089C4D0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a Transaction –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C0892F-8AD9-4253-A2DF-F3DA8901F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5069706"/>
            <a:ext cx="111252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c3293572dbe6ebc60de4a20ed0e21446cae66b17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to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f51362b7351ef62253a227a77751ad9b2302f911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senderPubKey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c74a8458cd7a7e48f4b7ae6f4ae9f56c5c88c0f03e7…bba1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25000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fee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dateCreated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2018-02-10T17:53:48.972Z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 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48406-C248-4C0B-8D07-17FC474D2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1800780"/>
            <a:ext cx="111252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7e4670ae70c98d24f3662c172dc510a085578b9ccc717e6c2f4e547edd960a34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98FE1F-8C01-49FE-BC37-072D2CD95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3116079"/>
            <a:ext cx="111252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c74a8458cd7a7e48f4b7ae6f4ae9f56c5c88c0f03e7c59cb4132b9d9d1600bba1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66BBDC-EB38-487A-BA0E-F26FF9E2E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2" y="3803221"/>
            <a:ext cx="81534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c3293572dbe6ebc60de4a20ed0e21446cae66b17</a:t>
            </a:r>
          </a:p>
        </p:txBody>
      </p:sp>
    </p:spTree>
    <p:extLst>
      <p:ext uri="{BB962C8B-B14F-4D97-AF65-F5344CB8AC3E}">
        <p14:creationId xmlns:p14="http://schemas.microsoft.com/office/powerpoint/2010/main" val="1569240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167335-289C-4E3F-9AF8-11F43F54B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2470C-1D08-4FCD-941E-433D50E3C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654679"/>
          </a:xfrm>
        </p:spPr>
        <p:txBody>
          <a:bodyPr>
            <a:normAutofit/>
          </a:bodyPr>
          <a:lstStyle/>
          <a:p>
            <a:r>
              <a:rPr lang="en-US" sz="3200" dirty="0"/>
              <a:t>JSON-serialized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transaction data </a:t>
            </a:r>
            <a:r>
              <a:rPr lang="en-US" sz="3200" dirty="0"/>
              <a:t>for signing (whitespace removed):</a:t>
            </a:r>
          </a:p>
          <a:p>
            <a:endParaRPr lang="en-US" sz="3200" dirty="0"/>
          </a:p>
          <a:p>
            <a:endParaRPr lang="en-US" sz="3200" dirty="0"/>
          </a:p>
          <a:p>
            <a:pPr>
              <a:spcBef>
                <a:spcPts val="2400"/>
              </a:spcBef>
              <a:spcAft>
                <a:spcPts val="0"/>
              </a:spcAft>
            </a:pPr>
            <a:r>
              <a:rPr lang="en-US" sz="3200" dirty="0"/>
              <a:t>Transaction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hash</a:t>
            </a:r>
            <a:r>
              <a:rPr lang="en-US" sz="3200" dirty="0"/>
              <a:t> for signing (SHA-256):</a:t>
            </a:r>
          </a:p>
          <a:p>
            <a:endParaRPr lang="en-US" sz="3200" dirty="0"/>
          </a:p>
          <a:p>
            <a:pPr>
              <a:spcBef>
                <a:spcPts val="0"/>
              </a:spcBef>
            </a:pPr>
            <a:r>
              <a:rPr lang="en-US" sz="3200" dirty="0"/>
              <a:t>ECDSA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signature</a:t>
            </a:r>
            <a:r>
              <a:rPr lang="en-US" sz="3200" dirty="0"/>
              <a:t> of the above hash (signed signature bytes):</a:t>
            </a:r>
          </a:p>
          <a:p>
            <a:endParaRPr lang="en-US" sz="3200" dirty="0"/>
          </a:p>
          <a:p>
            <a:pPr>
              <a:spcBef>
                <a:spcPts val="2400"/>
              </a:spcBef>
            </a:pPr>
            <a:r>
              <a:rPr lang="en-US" sz="3200" dirty="0"/>
              <a:t>The ECDSA signature consists of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2 * 64 hex digits </a:t>
            </a:r>
            <a:r>
              <a:rPr lang="en-US" sz="3200" dirty="0"/>
              <a:t>(2 * 256 bits)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8D1F6C-B3EF-4988-86DC-C089C4D0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a Transaction – Example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C0892F-8AD9-4253-A2DF-F3DA8901F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1694872"/>
            <a:ext cx="11125200" cy="15618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{"from":"c3293572dbe6ebc60de4a20ed0e21446cae66b17","to":"f51362b7351ef62253a227a77751ad9b2302f911","senderPubKey":"c74a8458cd7a7e48f4b7ae6f4ae9f56c5c88c0f03e7c59cb4132b9d9d1600bba1","value":25000,"fee":10,"dateCreated":"2018-02-10T17:53:48.972Z"}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441EF6-7D67-4631-8DC8-281299E16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3927209"/>
            <a:ext cx="11125200" cy="4623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f241a5598fbe5ba048918fa1cafe8eb727794cfb0f72f425ba332479de22e2b7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957000-D5DD-420E-9241-AA4FAD7E0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5105400"/>
            <a:ext cx="11125200" cy="8356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1aaf55dcb11060749b391d547f37b4727222dcb90e793d9bdb945c64fe4968b0</a:t>
            </a:r>
          </a:p>
          <a:p>
            <a:pPr>
              <a:lnSpc>
                <a:spcPct val="105000"/>
              </a:lnSpc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87250a2841f7a56910b0f7ebdd067589632ccf19d352c15f16cfdba9b7687960</a:t>
            </a:r>
          </a:p>
        </p:txBody>
      </p:sp>
    </p:spTree>
    <p:extLst>
      <p:ext uri="{BB962C8B-B14F-4D97-AF65-F5344CB8AC3E}">
        <p14:creationId xmlns:p14="http://schemas.microsoft.com/office/powerpoint/2010/main" val="1144600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2470C-1D08-4FCD-941E-433D50E3C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29856"/>
            <a:ext cx="11804822" cy="5710095"/>
          </a:xfrm>
        </p:spPr>
        <p:txBody>
          <a:bodyPr>
            <a:noAutofit/>
          </a:bodyPr>
          <a:lstStyle/>
          <a:p>
            <a:pPr>
              <a:lnSpc>
                <a:spcPct val="103000"/>
              </a:lnSpc>
            </a:pPr>
            <a:r>
              <a:rPr lang="en-US" sz="3200" dirty="0"/>
              <a:t>Signed transaction (the signature is added in the JSON):</a:t>
            </a:r>
          </a:p>
          <a:p>
            <a:pPr>
              <a:lnSpc>
                <a:spcPct val="103000"/>
              </a:lnSpc>
            </a:pPr>
            <a:endParaRPr lang="en-US" sz="3200" dirty="0"/>
          </a:p>
          <a:p>
            <a:pPr>
              <a:lnSpc>
                <a:spcPct val="103000"/>
              </a:lnSpc>
            </a:pPr>
            <a:endParaRPr lang="en-US" sz="3200" dirty="0"/>
          </a:p>
          <a:p>
            <a:pPr>
              <a:lnSpc>
                <a:spcPct val="103000"/>
              </a:lnSpc>
            </a:pPr>
            <a:endParaRPr lang="en-US" sz="3200" dirty="0"/>
          </a:p>
          <a:p>
            <a:pPr>
              <a:lnSpc>
                <a:spcPct val="103000"/>
              </a:lnSpc>
            </a:pPr>
            <a:endParaRPr lang="en-US" sz="3200" dirty="0"/>
          </a:p>
          <a:p>
            <a:pPr>
              <a:lnSpc>
                <a:spcPct val="103000"/>
              </a:lnSpc>
            </a:pPr>
            <a:endParaRPr lang="en-US" sz="3200" dirty="0"/>
          </a:p>
          <a:p>
            <a:pPr>
              <a:lnSpc>
                <a:spcPct val="103000"/>
              </a:lnSpc>
            </a:pPr>
            <a:endParaRPr lang="en-US" sz="3200" dirty="0"/>
          </a:p>
          <a:p>
            <a:pPr>
              <a:lnSpc>
                <a:spcPct val="103000"/>
              </a:lnSpc>
            </a:pPr>
            <a:r>
              <a:rPr lang="en-US" sz="3200" dirty="0"/>
              <a:t>Use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deterministic ECDSA signature</a:t>
            </a:r>
            <a:r>
              <a:rPr lang="en-US" sz="3200" dirty="0"/>
              <a:t>, based on the curve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secp256k1</a:t>
            </a:r>
            <a:br>
              <a:rPr lang="en-US" sz="3200" dirty="0"/>
            </a:br>
            <a:r>
              <a:rPr lang="en-US" sz="3200" dirty="0"/>
              <a:t>and </a:t>
            </a:r>
            <a:r>
              <a:rPr lang="en-US" sz="3200" dirty="0">
                <a:hlinkClick r:id="rId2"/>
              </a:rPr>
              <a:t>RFC-6979</a:t>
            </a:r>
            <a:r>
              <a:rPr lang="en-US" sz="3200" dirty="0"/>
              <a:t> with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HMAC-SHA256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167335-289C-4E3F-9AF8-11F43F54B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8D1F6C-B3EF-4988-86DC-C089C4D0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a Transaction – Example (3)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C0892F-8AD9-4253-A2DF-F3DA8901F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1697184"/>
            <a:ext cx="11125200" cy="38248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c3293572dbe6ebc60de4a20ed0e21446cae66b17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to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f51362b7351ef62253a227a77751ad9b2302f911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senderPubKey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</a:p>
          <a:p>
            <a:pPr>
              <a:lnSpc>
                <a:spcPct val="105000"/>
              </a:lnSpc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c74a8458cd7a7e48f4b7ae6f4ae9f56c5c88c0f03e7c59cb4132b9d9d1600bba1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25000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fee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dateCreated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2018-02-10T17:53:48.972Z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senderSignature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[</a:t>
            </a:r>
          </a:p>
          <a:p>
            <a:pPr>
              <a:lnSpc>
                <a:spcPct val="105000"/>
              </a:lnSpc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1aaf55dcb11060749b391d547f37b4727222dcb90e793d9bdb945c64fe4968b0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sz="2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87250a2841f7a56910b0f7ebdd067589632ccf19d352c15f16cfdba9b7687960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pPr>
              <a:lnSpc>
                <a:spcPct val="105000"/>
              </a:lnSpc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]</a:t>
            </a:r>
          </a:p>
          <a:p>
            <a:pPr>
              <a:lnSpc>
                <a:spcPct val="105000"/>
              </a:lnSpc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287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5971B2-BD85-4473-B64E-480B2DB50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1" y="5119413"/>
            <a:ext cx="112014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transactionHash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cd8d9a345bb208c6f9b8acd6b8eefe6…20c8a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 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E4E487-185D-4DE4-B19C-F1D58AA65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4359485-AD76-471E-8005-2CF74A11D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5733472"/>
            <a:ext cx="11804822" cy="98800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The transaction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SHA256 hash </a:t>
            </a:r>
            <a:r>
              <a:rPr lang="en-US" sz="3200" dirty="0"/>
              <a:t>is calculated when received, over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all fields </a:t>
            </a:r>
            <a:r>
              <a:rPr lang="en-US" sz="3200" dirty="0"/>
              <a:t>from the received JSON object (including the signature)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6BBDD3-D7D6-4903-84A1-B28497D5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 Endpoints: Send Transaction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E02D5-1F96-44CB-A127-055C066A4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1" y="1041511"/>
            <a:ext cx="1004455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6FD14-6D14-44E4-9966-360500BF1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067" y="1041511"/>
            <a:ext cx="1018309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/transactions/send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540329-BEA3-4ED8-99C5-3838AE6D8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" y="1521642"/>
            <a:ext cx="11201400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c3293572dbe6ebc60de4a20ed0e21446cae66b17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to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f51362b7351ef62253a227a77751ad9b2302f911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senderPubKey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c74a8458cd7a7e48f4b7ae6f4ae9f56c5c88c0f03e7c59cb4132b9d9d1600bba1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25000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fee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dateCreated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2018-02-10T17:53:48.972Z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senderSignature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["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1aaf55dcb1…68b0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87250a2841…7960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"]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455F0E-51CD-42E0-A79D-608AA48D1DD0}"/>
              </a:ext>
            </a:extLst>
          </p:cNvPr>
          <p:cNvSpPr/>
          <p:nvPr/>
        </p:nvSpPr>
        <p:spPr>
          <a:xfrm>
            <a:off x="5918296" y="4592714"/>
            <a:ext cx="276032" cy="398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E45467-B13E-49A7-AE54-019CC0D3F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211" y="4639282"/>
            <a:ext cx="5257799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201 Created /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400 Bad Request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096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2780DD-FA4C-4343-877B-18856897B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D2E81-72A9-47AB-82D5-E12FF6B42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each received transaction the Node does the following:</a:t>
            </a:r>
          </a:p>
          <a:p>
            <a:pPr lvl="1"/>
            <a:r>
              <a:rPr lang="en-US" dirty="0"/>
              <a:t>Calculates the transaction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</a:t>
            </a:r>
          </a:p>
          <a:p>
            <a:pPr lvl="1"/>
            <a:r>
              <a:rPr lang="en-US" dirty="0"/>
              <a:t>Checks for collisions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duplicated transactions </a:t>
            </a:r>
            <a:r>
              <a:rPr lang="en-US" dirty="0">
                <a:sym typeface="Wingdings" panose="05000000000000000000" pitchFamily="2" charset="2"/>
              </a:rPr>
              <a:t>are skipped</a:t>
            </a:r>
          </a:p>
          <a:p>
            <a:pPr lvl="1"/>
            <a:r>
              <a:rPr lang="en-US" dirty="0"/>
              <a:t>Checks for missing / invalid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fields</a:t>
            </a:r>
          </a:p>
          <a:p>
            <a:pPr lvl="1"/>
            <a:r>
              <a:rPr lang="en-US" dirty="0"/>
              <a:t>Validates the transaction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signature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Puts the transaction in the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pending transactions</a:t>
            </a:r>
            <a:r>
              <a:rPr lang="en-US" dirty="0">
                <a:sym typeface="Wingdings" panose="05000000000000000000" pitchFamily="2" charset="2"/>
              </a:rPr>
              <a:t>" pool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Sends the transaction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all peer nodes</a:t>
            </a:r>
            <a:r>
              <a:rPr lang="en-US" dirty="0">
                <a:sym typeface="Wingdings" panose="05000000000000000000" pitchFamily="2" charset="2"/>
              </a:rPr>
              <a:t> through the REST API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The transaction is sent from peer to peer until it reaches the entire network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212D24-302B-4D39-A682-9AA74105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Transactions</a:t>
            </a:r>
          </a:p>
        </p:txBody>
      </p:sp>
    </p:spTree>
    <p:extLst>
      <p:ext uri="{BB962C8B-B14F-4D97-AF65-F5344CB8AC3E}">
        <p14:creationId xmlns:p14="http://schemas.microsoft.com/office/powerpoint/2010/main" val="2545372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5971B2-BD85-4473-B64E-480B2DB50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1" y="3468672"/>
            <a:ext cx="112014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errorMsg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Invalid transaction: field 'from' is missing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E4E487-185D-4DE4-B19C-F1D58AA65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4359485-AD76-471E-8005-2CF74A11D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4955592"/>
            <a:ext cx="11804822" cy="98800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In case of error, the response holds a JSON object holding the error message (</a:t>
            </a:r>
            <a:r>
              <a:rPr lang="en-US" sz="3200"/>
              <a:t>like shown above)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6BBDD3-D7D6-4903-84A1-B28497D5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Endpoints: Send Transaction </a:t>
            </a:r>
            <a:r>
              <a:rPr lang="en-US" dirty="0">
                <a:sym typeface="Wingdings" panose="05000000000000000000" pitchFamily="2" charset="2"/>
              </a:rPr>
              <a:t> Error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E02D5-1F96-44CB-A127-055C066A4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1" y="1164084"/>
            <a:ext cx="1004455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6FD14-6D14-44E4-9966-360500BF1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067" y="1164084"/>
            <a:ext cx="1018309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/transactions/send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540329-BEA3-4ED8-99C5-3838AE6D8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" y="1644215"/>
            <a:ext cx="11201400" cy="11587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invalid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data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455F0E-51CD-42E0-A79D-608AA48D1DD0}"/>
              </a:ext>
            </a:extLst>
          </p:cNvPr>
          <p:cNvSpPr/>
          <p:nvPr/>
        </p:nvSpPr>
        <p:spPr>
          <a:xfrm>
            <a:off x="5918296" y="2941973"/>
            <a:ext cx="276032" cy="3983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E45467-B13E-49A7-AE54-019CC0D3F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1412" y="2988541"/>
            <a:ext cx="2895598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400 Bad Request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479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4C80BB-9448-4D0B-9E4B-B8BFB8983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47B481B-9C95-439F-98E2-F5F7D7853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3733800"/>
            <a:ext cx="11804822" cy="298767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notification</a:t>
            </a:r>
            <a:r>
              <a:rPr lang="en-US" sz="3200" dirty="0"/>
              <a:t> comes from another node which have mined or received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 block</a:t>
            </a:r>
            <a:r>
              <a:rPr lang="en-US" sz="3200" dirty="0"/>
              <a:t> from a peer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The current node should check whether the new block ends to a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longer chain </a:t>
            </a:r>
            <a:r>
              <a:rPr lang="en-US" sz="3000" dirty="0"/>
              <a:t>(based on the cumulative difficulty) and then accept the new chain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The new chain is downloaded from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peerUrl/blocks</a:t>
            </a:r>
            <a:r>
              <a:rPr lang="en-US" sz="3000" dirty="0"/>
              <a:t> (additional request)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This notification might be also sent over a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Web Socket</a:t>
            </a: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97637-43D2-4360-B4BA-8F4A923B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 Endpoints: Notify About New Block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31AB79-01C4-4307-9025-966BBA6B0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045717"/>
            <a:ext cx="10896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message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Thank you for the notification.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20E8BB-E7A6-43C5-B8AD-7121E903E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145202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03AC75-CF6A-4DEB-AB25-3832840FE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1145202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/blocks/notify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56E876-DEAE-4011-9B6F-85B9A1277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625333"/>
            <a:ext cx="10896600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cumulativeDifficulty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283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peerUrl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http://chain-node-03.herokuapp.com:5555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0BD3DBA9-10E9-4897-AABD-4B50A7C799C0}"/>
              </a:ext>
            </a:extLst>
          </p:cNvPr>
          <p:cNvSpPr/>
          <p:nvPr/>
        </p:nvSpPr>
        <p:spPr>
          <a:xfrm>
            <a:off x="5918296" y="2590800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3C2F69-367A-4431-BA22-8749610B2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0612" y="3045716"/>
            <a:ext cx="1524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</a:t>
            </a:r>
          </a:p>
        </p:txBody>
      </p:sp>
    </p:spTree>
    <p:extLst>
      <p:ext uri="{BB962C8B-B14F-4D97-AF65-F5344CB8AC3E}">
        <p14:creationId xmlns:p14="http://schemas.microsoft.com/office/powerpoint/2010/main" val="4035129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4C80BB-9448-4D0B-9E4B-B8BFB8983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3899C5-DD8B-4BEA-9838-FF71D8E77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4168070"/>
            <a:ext cx="11804822" cy="255340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Peers</a:t>
            </a:r>
            <a:r>
              <a:rPr lang="en-US" sz="3200" dirty="0"/>
              <a:t> are identified by their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URL</a:t>
            </a:r>
          </a:p>
          <a:p>
            <a:r>
              <a:rPr lang="en-US" sz="3200" dirty="0"/>
              <a:t>Each node is connected to a few neighbor peers (not to all peers in the network)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97637-43D2-4360-B4BA-8F4A923B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 Endpoints: List All Peers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DE4A4-E487-46C7-B9C0-F61B72C8A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209801"/>
            <a:ext cx="10896600" cy="16257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http://212.50.11.109:5555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http://af6c7a.ngrok.org:5555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B099F-AE9E-4DD7-A4FF-12F2278C7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AC9D64-5A85-4B6C-9F43-7CE05F146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1133871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/peers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9C9C72D-C4A4-4672-8E17-E218F81A77B2}"/>
              </a:ext>
            </a:extLst>
          </p:cNvPr>
          <p:cNvSpPr/>
          <p:nvPr/>
        </p:nvSpPr>
        <p:spPr>
          <a:xfrm>
            <a:off x="5918296" y="1752600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29C31-96B0-4026-A835-C52985C76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12" y="2209800"/>
            <a:ext cx="14478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</a:t>
            </a:r>
          </a:p>
        </p:txBody>
      </p:sp>
    </p:spTree>
    <p:extLst>
      <p:ext uri="{BB962C8B-B14F-4D97-AF65-F5344CB8AC3E}">
        <p14:creationId xmlns:p14="http://schemas.microsoft.com/office/powerpoint/2010/main" val="2522008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4C80BB-9448-4D0B-9E4B-B8BFB8983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97637-43D2-4360-B4BA-8F4A923B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Endpoints: Connect a Peer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DE4A4-E487-46C7-B9C0-F61B72C8A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3533541"/>
            <a:ext cx="108966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message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Added peer: http://212.50.11.109:5555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B099F-AE9E-4DD7-A4FF-12F2278C7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AC9D64-5A85-4B6C-9F43-7CE05F146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1133871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/peers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FED071-6C33-4A3B-9AE5-A0264101E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614002"/>
            <a:ext cx="10896600" cy="1255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peerUrl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http://212.50.11.109:5555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9C9C72D-C4A4-4672-8E17-E218F81A77B2}"/>
              </a:ext>
            </a:extLst>
          </p:cNvPr>
          <p:cNvSpPr/>
          <p:nvPr/>
        </p:nvSpPr>
        <p:spPr>
          <a:xfrm>
            <a:off x="5918296" y="3038953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29C31-96B0-4026-A835-C52985C76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412" y="3053407"/>
            <a:ext cx="38862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 / 409 Conflict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7FBBC68-F84B-495F-9913-DCD6CCCDC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5105400"/>
            <a:ext cx="11804822" cy="1616076"/>
          </a:xfrm>
        </p:spPr>
        <p:txBody>
          <a:bodyPr>
            <a:normAutofit/>
          </a:bodyPr>
          <a:lstStyle/>
          <a:p>
            <a:r>
              <a:rPr lang="en-US" sz="3200" dirty="0"/>
              <a:t>Always keep the connections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bi-directional</a:t>
            </a:r>
          </a:p>
          <a:p>
            <a:pPr lvl="1"/>
            <a:r>
              <a:rPr lang="en-US" sz="2900" dirty="0"/>
              <a:t>If Alice is connected to Bob, then Bob should also be connected to Alice</a:t>
            </a:r>
            <a:endParaRPr lang="en-US" sz="29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35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7B736-7B4C-4387-93C3-811A2BAE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876800"/>
            <a:ext cx="10363200" cy="820600"/>
          </a:xfrm>
        </p:spPr>
        <p:txBody>
          <a:bodyPr/>
          <a:lstStyle/>
          <a:p>
            <a:r>
              <a:rPr lang="en-US" dirty="0"/>
              <a:t>Blockchain System Architecture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8218FE-4BFA-4830-BFD3-2F78457A1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Nodes, Miners, Faucet</a:t>
            </a:r>
            <a:r>
              <a:rPr lang="en-US"/>
              <a:t>, Wallets, Explorer</a:t>
            </a:r>
            <a:endParaRPr lang="en-US" dirty="0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BEEFF59-A7ED-46C2-96CC-C99E7035EB7F}"/>
              </a:ext>
            </a:extLst>
          </p:cNvPr>
          <p:cNvGrpSpPr/>
          <p:nvPr/>
        </p:nvGrpSpPr>
        <p:grpSpPr>
          <a:xfrm>
            <a:off x="2425554" y="1043426"/>
            <a:ext cx="7337716" cy="3452374"/>
            <a:chOff x="2204168" y="967226"/>
            <a:chExt cx="7337716" cy="345237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11487ED-0F79-452E-B008-914850BD8021}"/>
                </a:ext>
              </a:extLst>
            </p:cNvPr>
            <p:cNvSpPr/>
            <p:nvPr/>
          </p:nvSpPr>
          <p:spPr>
            <a:xfrm>
              <a:off x="5049836" y="2339877"/>
              <a:ext cx="1577976" cy="743520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/>
                <a:t>Node</a:t>
              </a:r>
              <a:endParaRPr lang="en-US" sz="2800" b="1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4442065-D1A3-4608-B05E-C390BFF22BBA}"/>
                </a:ext>
              </a:extLst>
            </p:cNvPr>
            <p:cNvSpPr/>
            <p:nvPr/>
          </p:nvSpPr>
          <p:spPr>
            <a:xfrm>
              <a:off x="7779180" y="2327862"/>
              <a:ext cx="1762704" cy="755192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/>
                <a:t>Wallet</a:t>
              </a:r>
              <a:endParaRPr lang="en-US" sz="2800" b="1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6D5AF61-CDEE-4201-BB5C-834EFA24153C}"/>
                </a:ext>
              </a:extLst>
            </p:cNvPr>
            <p:cNvSpPr/>
            <p:nvPr/>
          </p:nvSpPr>
          <p:spPr>
            <a:xfrm>
              <a:off x="2669163" y="3700566"/>
              <a:ext cx="2873378" cy="719034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/>
                <a:t>Block Explorer</a:t>
              </a:r>
              <a:endParaRPr lang="en-US" sz="2800" b="1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362B61E-8BD1-4A66-A40D-C618DF7BBC55}"/>
                </a:ext>
              </a:extLst>
            </p:cNvPr>
            <p:cNvCxnSpPr>
              <a:cxnSpLocks/>
              <a:stCxn id="12" idx="1"/>
              <a:endCxn id="8" idx="3"/>
            </p:cNvCxnSpPr>
            <p:nvPr/>
          </p:nvCxnSpPr>
          <p:spPr>
            <a:xfrm flipH="1">
              <a:off x="6627812" y="2705458"/>
              <a:ext cx="1151368" cy="6179"/>
            </a:xfrm>
            <a:prstGeom prst="straightConnector1">
              <a:avLst/>
            </a:prstGeom>
            <a:ln w="31750">
              <a:solidFill>
                <a:schemeClr val="tx2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117CE5D-C9E4-48B6-A6DC-93EB06AB90E5}"/>
                </a:ext>
              </a:extLst>
            </p:cNvPr>
            <p:cNvSpPr/>
            <p:nvPr/>
          </p:nvSpPr>
          <p:spPr>
            <a:xfrm>
              <a:off x="2204168" y="2327862"/>
              <a:ext cx="1762704" cy="755192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/>
                <a:t>Miner</a:t>
              </a:r>
              <a:endParaRPr lang="en-US" sz="2800" b="1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09C2860-F1F9-43CA-AE4B-B19E669B20F3}"/>
                </a:ext>
              </a:extLst>
            </p:cNvPr>
            <p:cNvCxnSpPr>
              <a:cxnSpLocks/>
              <a:stCxn id="42" idx="3"/>
              <a:endCxn id="8" idx="1"/>
            </p:cNvCxnSpPr>
            <p:nvPr/>
          </p:nvCxnSpPr>
          <p:spPr>
            <a:xfrm>
              <a:off x="3966872" y="2705458"/>
              <a:ext cx="1082964" cy="6179"/>
            </a:xfrm>
            <a:prstGeom prst="straightConnector1">
              <a:avLst/>
            </a:prstGeom>
            <a:ln w="31750">
              <a:solidFill>
                <a:schemeClr val="tx2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11682FDF-D769-4637-A606-AAEA71170EAD}"/>
                </a:ext>
              </a:extLst>
            </p:cNvPr>
            <p:cNvSpPr/>
            <p:nvPr/>
          </p:nvSpPr>
          <p:spPr>
            <a:xfrm rot="20624996">
              <a:off x="4253650" y="967226"/>
              <a:ext cx="1328658" cy="743520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/>
                <a:t>Node</a:t>
              </a:r>
              <a:endParaRPr lang="en-US" sz="2800" b="1" dirty="0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60F36D54-9B06-4C27-A773-A2D0FF8B08D0}"/>
                </a:ext>
              </a:extLst>
            </p:cNvPr>
            <p:cNvSpPr/>
            <p:nvPr/>
          </p:nvSpPr>
          <p:spPr>
            <a:xfrm rot="916479">
              <a:off x="6039508" y="967226"/>
              <a:ext cx="1350304" cy="743520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/>
                <a:t>Node</a:t>
              </a:r>
              <a:endParaRPr lang="en-US" sz="2800" b="1" dirty="0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4715B853-3881-4E9B-99E6-7FA8F0C7D171}"/>
                </a:ext>
              </a:extLst>
            </p:cNvPr>
            <p:cNvSpPr/>
            <p:nvPr/>
          </p:nvSpPr>
          <p:spPr>
            <a:xfrm>
              <a:off x="6174363" y="3700566"/>
              <a:ext cx="2873377" cy="719034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/>
                <a:t>Faucet</a:t>
              </a:r>
              <a:endParaRPr lang="en-US" sz="2800" b="1" dirty="0"/>
            </a:p>
          </p:txBody>
        </p:sp>
        <p:cxnSp>
          <p:nvCxnSpPr>
            <p:cNvPr id="76" name="Straight Arrow Connector 26">
              <a:extLst>
                <a:ext uri="{FF2B5EF4-FFF2-40B4-BE49-F238E27FC236}">
                  <a16:creationId xmlns:a16="http://schemas.microsoft.com/office/drawing/2014/main" id="{D12D2AAE-82B5-4D2B-9383-76908F3775EC}"/>
                </a:ext>
              </a:extLst>
            </p:cNvPr>
            <p:cNvCxnSpPr>
              <a:cxnSpLocks/>
              <a:stCxn id="60" idx="1"/>
              <a:endCxn id="59" idx="3"/>
            </p:cNvCxnSpPr>
            <p:nvPr/>
          </p:nvCxnSpPr>
          <p:spPr>
            <a:xfrm flipH="1" flipV="1">
              <a:off x="5555768" y="1153087"/>
              <a:ext cx="507590" cy="8033"/>
            </a:xfrm>
            <a:prstGeom prst="straightConnector1">
              <a:avLst/>
            </a:prstGeom>
            <a:ln w="31750">
              <a:solidFill>
                <a:schemeClr val="tx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26">
              <a:extLst>
                <a:ext uri="{FF2B5EF4-FFF2-40B4-BE49-F238E27FC236}">
                  <a16:creationId xmlns:a16="http://schemas.microsoft.com/office/drawing/2014/main" id="{279C664C-B64A-451E-80DD-92817E23CF32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 flipH="1" flipV="1">
              <a:off x="5022009" y="1695894"/>
              <a:ext cx="211983" cy="631968"/>
            </a:xfrm>
            <a:prstGeom prst="straightConnector1">
              <a:avLst/>
            </a:prstGeom>
            <a:ln w="31750">
              <a:solidFill>
                <a:schemeClr val="tx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26">
              <a:extLst>
                <a:ext uri="{FF2B5EF4-FFF2-40B4-BE49-F238E27FC236}">
                  <a16:creationId xmlns:a16="http://schemas.microsoft.com/office/drawing/2014/main" id="{C8D5B013-3DF8-4625-BB9D-48524B889B99}"/>
                </a:ext>
              </a:extLst>
            </p:cNvPr>
            <p:cNvCxnSpPr>
              <a:cxnSpLocks/>
              <a:endCxn id="60" idx="2"/>
            </p:cNvCxnSpPr>
            <p:nvPr/>
          </p:nvCxnSpPr>
          <p:spPr>
            <a:xfrm flipV="1">
              <a:off x="6473962" y="1697613"/>
              <a:ext cx="142759" cy="630251"/>
            </a:xfrm>
            <a:prstGeom prst="straightConnector1">
              <a:avLst/>
            </a:prstGeom>
            <a:ln w="31750">
              <a:solidFill>
                <a:schemeClr val="tx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26">
              <a:extLst>
                <a:ext uri="{FF2B5EF4-FFF2-40B4-BE49-F238E27FC236}">
                  <a16:creationId xmlns:a16="http://schemas.microsoft.com/office/drawing/2014/main" id="{3278DD77-F6A4-4CEE-9409-0DC650E10E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3992" y="3104368"/>
              <a:ext cx="170292" cy="566338"/>
            </a:xfrm>
            <a:prstGeom prst="straightConnector1">
              <a:avLst/>
            </a:prstGeom>
            <a:ln w="31750">
              <a:solidFill>
                <a:schemeClr val="tx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26">
              <a:extLst>
                <a:ext uri="{FF2B5EF4-FFF2-40B4-BE49-F238E27FC236}">
                  <a16:creationId xmlns:a16="http://schemas.microsoft.com/office/drawing/2014/main" id="{474775BC-9FD2-43C5-983A-6879243563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46812" y="3114340"/>
              <a:ext cx="319932" cy="563584"/>
            </a:xfrm>
            <a:prstGeom prst="straightConnector1">
              <a:avLst/>
            </a:prstGeom>
            <a:ln w="31750">
              <a:solidFill>
                <a:schemeClr val="tx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3907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7B736-7B4C-4387-93C3-811A2BAE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876800"/>
            <a:ext cx="10363200" cy="820600"/>
          </a:xfrm>
        </p:spPr>
        <p:txBody>
          <a:bodyPr/>
          <a:lstStyle/>
          <a:p>
            <a:r>
              <a:rPr lang="en-US" dirty="0"/>
              <a:t>The Mining Software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8218FE-4BFA-4830-BFD3-2F78457A1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Proof-of-Work Mining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B08BDD6D-404D-491B-BD05-2E895099B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361" y="1268015"/>
            <a:ext cx="4834100" cy="3246257"/>
          </a:xfrm>
          <a:prstGeom prst="roundRect">
            <a:avLst>
              <a:gd name="adj" fmla="val 1587"/>
            </a:avLst>
          </a:prstGeom>
          <a:ln>
            <a:solidFill>
              <a:srgbClr val="F0A22E"/>
            </a:solidFill>
          </a:ln>
        </p:spPr>
      </p:pic>
    </p:spTree>
    <p:extLst>
      <p:ext uri="{BB962C8B-B14F-4D97-AF65-F5344CB8AC3E}">
        <p14:creationId xmlns:p14="http://schemas.microsoft.com/office/powerpoint/2010/main" val="2385101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6D10B-2827-4A2E-86A1-34E289C1C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3EB35E-65BE-4B63-99DB-5D3856462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4724400"/>
            <a:ext cx="11804822" cy="1997076"/>
          </a:xfrm>
        </p:spPr>
        <p:txBody>
          <a:bodyPr>
            <a:normAutofit/>
          </a:bodyPr>
          <a:lstStyle/>
          <a:p>
            <a:r>
              <a:rPr lang="en-US" sz="3200" dirty="0"/>
              <a:t>Nodes act like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mining pools</a:t>
            </a:r>
          </a:p>
          <a:p>
            <a:pPr lvl="1"/>
            <a:r>
              <a:rPr lang="en-US" sz="3000" dirty="0"/>
              <a:t>Prepare the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next block candidate </a:t>
            </a:r>
            <a:r>
              <a:rPr lang="en-US" sz="3000" dirty="0"/>
              <a:t>for mining and give it to the miners</a:t>
            </a:r>
          </a:p>
          <a:p>
            <a:pPr lvl="1"/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Miners</a:t>
            </a:r>
            <a:r>
              <a:rPr lang="en-US" sz="3000" dirty="0"/>
              <a:t> submit back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mined hash + nonce + timestamp </a:t>
            </a:r>
            <a:r>
              <a:rPr lang="en-US" sz="3000" dirty="0"/>
              <a:t>to the Node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A96AC9-623C-4553-97C3-1F025C54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Mining Software: Get Block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02A221-704D-4CB4-AB57-E6BE0BA3F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84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1CE5E-78D6-492F-B117-632AEF12E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084" y="1133871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/mining/get-mining-job/{miner-address}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238050-CDFF-48E7-90B5-94577ED46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84" y="2155314"/>
            <a:ext cx="108966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transactionsIncluded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17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expectedReward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5000350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rewardAddress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9a9f08…fe917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blockDataHash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d2c6ee29ff14b499af985824ea12afccc8…e4cd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C9C5396-8642-48DA-93EA-4B16018029E9}"/>
              </a:ext>
            </a:extLst>
          </p:cNvPr>
          <p:cNvSpPr/>
          <p:nvPr/>
        </p:nvSpPr>
        <p:spPr>
          <a:xfrm>
            <a:off x="5936768" y="1715350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990B9F-C428-41D1-87EB-E2F393647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2" y="2155314"/>
            <a:ext cx="4439564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 /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400 Bad Request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269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CC67DC-BF80-4E7D-AA10-A44F0AE63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DF8B8-D341-4CE3-A77F-4A24FD58F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2476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A special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coinbase transaction</a:t>
            </a:r>
            <a:r>
              <a:rPr lang="en-US" sz="3200" noProof="1"/>
              <a:t> </a:t>
            </a:r>
            <a:r>
              <a:rPr lang="en-US" sz="3200" dirty="0"/>
              <a:t>is inserted before all transactions in the candidate block, to transfer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block reward + fees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/>
              <a:t>No sender public key and signature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1B17BF-2E9B-4785-9CE0-4820F1FB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Coinbase Transaction (Reward)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E7060-B183-4CF9-8961-4FCAE2D1C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84" y="2873461"/>
            <a:ext cx="10896600" cy="35825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0000000000000000000000000000000000000000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to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9a9f082f37270ff54c5ca4204a0e4da6951fe917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5000350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fee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0,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dateCreated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2018-02-10T17:53:48.972Z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transactionHash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4dfc3e0ef89ed603ed54e47435a18b836b…176a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transferSuccessful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true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0616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FB745A-A728-494F-A970-35CA74725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77B3-44C9-49BC-AC19-F9A583D0C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 prepare block candidates and calculate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hash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JSON representation of the block</a:t>
            </a:r>
            <a:r>
              <a:rPr lang="en-US" dirty="0"/>
              <a:t>, with the same order of the keys like at the example, no whitespace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Dates</a:t>
            </a:r>
            <a:r>
              <a:rPr lang="en-US" dirty="0"/>
              <a:t> should come in ISO-8601 format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Hex numbers </a:t>
            </a:r>
            <a:r>
              <a:rPr lang="en-US" dirty="0"/>
              <a:t>are always written in lowercase, e.g. c6af, not C6AF</a:t>
            </a:r>
          </a:p>
          <a:p>
            <a:pPr lvl="1"/>
            <a:r>
              <a:rPr lang="en-US" dirty="0"/>
              <a:t>The JSON data is hashed using SHA256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1106EB-D8D4-43F0-A7A0-F963F0A35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the Block Data Hash?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3DB07A-57B6-41D9-9275-F5E9EC7A3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12" y="5180677"/>
            <a:ext cx="10758600" cy="9132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 json = toJSON(block_data)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 block_data_hash = SHA256(json)</a:t>
            </a:r>
          </a:p>
        </p:txBody>
      </p:sp>
    </p:spTree>
    <p:extLst>
      <p:ext uri="{BB962C8B-B14F-4D97-AF65-F5344CB8AC3E}">
        <p14:creationId xmlns:p14="http://schemas.microsoft.com/office/powerpoint/2010/main" val="3404439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1C85F7-2BF8-4893-B324-F78E55E1F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FE04F7-DC5E-4FEE-9E1E-7049AEAD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Candidate </a:t>
            </a:r>
            <a:r>
              <a:rPr lang="en-US"/>
              <a:t>JSON – 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1F8496-080E-4636-BADD-CE7080F30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190887"/>
            <a:ext cx="10896600" cy="51337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transactions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[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{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to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dateCreated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senderPubKey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senderSignature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["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 "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"]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transactionHash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transferSuccessful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minedInBlockIndex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{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}, {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}, {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}, </a:t>
            </a:r>
            <a:r>
              <a:rPr lang="bg-BG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],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difficulty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prevBlockHash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c53ff3…a78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 marL="1524000" indent="-1524000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minedBy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91c43337992580bca7d5f758d09e88f9b7032a65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 marL="1524000" indent="-1524000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blockDataHash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e69cb1368aa174c9e5548f4e5adb0d3b4c6c…ef25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24304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D3051C-C6FA-437E-9D1E-81DD96DAC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5717B-9002-408B-BEE3-4DDFEE14A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654677"/>
          </a:xfrm>
        </p:spPr>
        <p:txBody>
          <a:bodyPr/>
          <a:lstStyle/>
          <a:p>
            <a:r>
              <a:rPr lang="en-US" dirty="0"/>
              <a:t>Each transaction in the block candidate (after processing) is represented as a JSON object like this: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B02E40-447F-4A6B-9A77-5F259154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in the Block Candidates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4C9881-2979-4E28-AC03-BF9365FAA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84" y="2417380"/>
            <a:ext cx="108966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44fe0696beb6e24541cc0e8728276c9ec3af2675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to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9a9f082f37270ff54c5ca4204a0e4da6951fe917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25000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fee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dateCreated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2018-02-10T17:53:48.972Z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senderPubKey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2a1d79fb8743d0a4a8501e0028079bcf82a4f…eae1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senderSignature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["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e20c…a3c29df79f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cf92…0acd0c2ffe56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"],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transactionHash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4dfc3e0ef89ed603ed54e47435a18b836b…176a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transferSuccessful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true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minedInBlockIndex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73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3982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4C7EBA-5C22-4648-A760-E1AEC7B48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2D1B5-4882-4830-A3E9-6628B7CF9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95705"/>
            <a:ext cx="11804822" cy="557035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When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Miner</a:t>
            </a:r>
            <a:r>
              <a:rPr lang="en-US" sz="3200" dirty="0"/>
              <a:t> requests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block for mining</a:t>
            </a:r>
            <a:r>
              <a:rPr lang="en-US" sz="3200" dirty="0"/>
              <a:t>, the node prepares it: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Creates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next block candidate</a:t>
            </a:r>
            <a:r>
              <a:rPr lang="en-US" sz="3000" dirty="0"/>
              <a:t>: executes all pending transactions and adds them in the block candidate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Calculates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block data hash</a:t>
            </a:r>
            <a:r>
              <a:rPr lang="en-US" sz="3000" dirty="0"/>
              <a:t> and provides it to the miner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The Node keeps a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separate block candidate for each miner</a:t>
            </a:r>
          </a:p>
          <a:p>
            <a:pPr lvl="2">
              <a:lnSpc>
                <a:spcPct val="110000"/>
              </a:lnSpc>
            </a:pPr>
            <a:r>
              <a:rPr lang="en-US" sz="2800" dirty="0"/>
              <a:t>It holds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map&lt;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blockDataHash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block&gt;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If a miner requests a block candidate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again</a:t>
            </a:r>
            <a:r>
              <a:rPr lang="en-US" sz="3000" dirty="0"/>
              <a:t>, the Node sends an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updated block </a:t>
            </a:r>
            <a:r>
              <a:rPr lang="en-US" sz="3000" dirty="0"/>
              <a:t>(holding more transactions)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The Node will always return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latest block for mining</a:t>
            </a:r>
            <a:r>
              <a:rPr lang="en-US" sz="3000" dirty="0"/>
              <a:t>, holding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latest pending transactions </a:t>
            </a:r>
            <a:r>
              <a:rPr lang="en-US" sz="3000" dirty="0"/>
              <a:t>(to collect maximum fees)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9E101E-487D-4DC5-9226-863FA784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Mining Process: Preparation</a:t>
            </a:r>
          </a:p>
        </p:txBody>
      </p:sp>
    </p:spTree>
    <p:extLst>
      <p:ext uri="{BB962C8B-B14F-4D97-AF65-F5344CB8AC3E}">
        <p14:creationId xmlns:p14="http://schemas.microsoft.com/office/powerpoint/2010/main" val="33611589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4C7EBA-5C22-4648-A760-E1AEC7B48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2D1B5-4882-4830-A3E9-6628B7CF9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3200" dirty="0"/>
              <a:t>The miner changes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nonce</a:t>
            </a:r>
            <a:r>
              <a:rPr lang="en-US" sz="3200" dirty="0"/>
              <a:t> +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timestamp</a:t>
            </a:r>
            <a:r>
              <a:rPr lang="en-US" sz="3200" dirty="0"/>
              <a:t> in a loop until it finds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SHA256 hash </a:t>
            </a:r>
            <a:r>
              <a:rPr lang="en-US" sz="3200" dirty="0"/>
              <a:t>starting with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sz="3200" dirty="0"/>
              <a:t> zeroes 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sz="3200" dirty="0"/>
              <a:t> ==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block difficulty</a:t>
            </a:r>
            <a:r>
              <a:rPr lang="en-US" sz="3200" dirty="0"/>
              <a:t>)</a:t>
            </a:r>
          </a:p>
          <a:p>
            <a:pPr lvl="1"/>
            <a:r>
              <a:rPr lang="en-US" sz="3000" dirty="0"/>
              <a:t>The Miner submits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mined block hash </a:t>
            </a:r>
            <a:r>
              <a:rPr lang="en-US" sz="3000" dirty="0"/>
              <a:t>to the Node</a:t>
            </a:r>
          </a:p>
          <a:p>
            <a:pPr lvl="1"/>
            <a:r>
              <a:rPr lang="en-US" sz="3000" dirty="0"/>
              <a:t>1-2 times per second the miner</a:t>
            </a:r>
            <a:br>
              <a:rPr lang="en-US" sz="3000" dirty="0"/>
            </a:br>
            <a:r>
              <a:rPr lang="en-US" sz="3000" dirty="0"/>
              <a:t>may take an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updated block</a:t>
            </a:r>
            <a:br>
              <a:rPr lang="en-US" sz="3000" dirty="0"/>
            </a:b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candidate</a:t>
            </a:r>
            <a:r>
              <a:rPr lang="en-US" sz="3000" dirty="0"/>
              <a:t> from the Node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9E101E-487D-4DC5-9226-863FA784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Mining Process: Trying Many Hashes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9E4892-659D-4378-BB87-46469673C0AB}"/>
              </a:ext>
            </a:extLst>
          </p:cNvPr>
          <p:cNvGrpSpPr/>
          <p:nvPr/>
        </p:nvGrpSpPr>
        <p:grpSpPr>
          <a:xfrm>
            <a:off x="4570412" y="3276600"/>
            <a:ext cx="7086600" cy="3048000"/>
            <a:chOff x="5449398" y="3276600"/>
            <a:chExt cx="6110808" cy="304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422A45-95AC-4B45-A754-FE63FB7B7A63}"/>
                </a:ext>
              </a:extLst>
            </p:cNvPr>
            <p:cNvSpPr/>
            <p:nvPr/>
          </p:nvSpPr>
          <p:spPr>
            <a:xfrm>
              <a:off x="7310724" y="4132656"/>
              <a:ext cx="4088787" cy="1499751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30ADF3B-C7EE-4387-99E1-26ECC3B765E7}"/>
                </a:ext>
              </a:extLst>
            </p:cNvPr>
            <p:cNvGrpSpPr/>
            <p:nvPr/>
          </p:nvGrpSpPr>
          <p:grpSpPr>
            <a:xfrm>
              <a:off x="7140606" y="3276600"/>
              <a:ext cx="4419600" cy="3048000"/>
              <a:chOff x="684212" y="1524001"/>
              <a:chExt cx="4465441" cy="304800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08B4D6B1-4104-4D98-922F-F98804FE00D1}"/>
                  </a:ext>
                </a:extLst>
              </p:cNvPr>
              <p:cNvSpPr/>
              <p:nvPr/>
            </p:nvSpPr>
            <p:spPr>
              <a:xfrm>
                <a:off x="684212" y="1524001"/>
                <a:ext cx="4465441" cy="3048000"/>
              </a:xfrm>
              <a:prstGeom prst="roundRect">
                <a:avLst>
                  <a:gd name="adj" fmla="val 1371"/>
                </a:avLst>
              </a:prstGeom>
              <a:solidFill>
                <a:srgbClr val="F0A22E">
                  <a:alpha val="20000"/>
                </a:srgbClr>
              </a:solidFill>
              <a:ln w="317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>
                  <a:lnSpc>
                    <a:spcPct val="120000"/>
                  </a:lnSpc>
                </a:pPr>
                <a:r>
                  <a:rPr lang="en-US" sz="3200" b="1" dirty="0">
                    <a:solidFill>
                      <a:schemeClr val="tx2">
                        <a:lumMod val="75000"/>
                      </a:schemeClr>
                    </a:solidFill>
                  </a:rPr>
                  <a:t>Block Candidate</a:t>
                </a:r>
                <a:endParaRPr lang="en-US" sz="28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839F78F-88E4-4098-93E1-788C428E99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096" y="2267528"/>
                <a:ext cx="4131198" cy="0"/>
              </a:xfrm>
              <a:prstGeom prst="line">
                <a:avLst/>
              </a:prstGeom>
              <a:solidFill>
                <a:srgbClr val="F0A22E">
                  <a:alpha val="20000"/>
                </a:srgb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AD22F39-496A-4132-B027-179713E75862}"/>
                  </a:ext>
                </a:extLst>
              </p:cNvPr>
              <p:cNvSpPr/>
              <p:nvPr/>
            </p:nvSpPr>
            <p:spPr>
              <a:xfrm>
                <a:off x="867350" y="2386405"/>
                <a:ext cx="4232681" cy="2046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04747" indent="-304747">
                  <a:spcBef>
                    <a:spcPts val="300"/>
                  </a:spcBef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800" noProof="1">
                    <a:solidFill>
                      <a:prstClr val="white"/>
                    </a:solidFill>
                  </a:rPr>
                  <a:t>BlockDataHash: </a:t>
                </a:r>
                <a:r>
                  <a:rPr lang="en-US" sz="2800" noProof="1">
                    <a:solidFill>
                      <a:srgbClr val="FBEEC9">
                        <a:lumMod val="75000"/>
                      </a:srgbClr>
                    </a:solidFill>
                  </a:rPr>
                  <a:t>hex_number</a:t>
                </a:r>
              </a:p>
              <a:p>
                <a:pPr marL="304747" indent="-304747">
                  <a:spcBef>
                    <a:spcPts val="300"/>
                  </a:spcBef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800" noProof="1">
                    <a:solidFill>
                      <a:prstClr val="white"/>
                    </a:solidFill>
                  </a:rPr>
                  <a:t>Nonce: </a:t>
                </a:r>
                <a:r>
                  <a:rPr lang="en-US" sz="2800" noProof="1">
                    <a:solidFill>
                      <a:srgbClr val="FBEEC9">
                        <a:lumMod val="75000"/>
                      </a:srgbClr>
                    </a:solidFill>
                  </a:rPr>
                  <a:t>number</a:t>
                </a:r>
                <a:endParaRPr lang="en-US" sz="2800" noProof="1">
                  <a:solidFill>
                    <a:prstClr val="white"/>
                  </a:solidFill>
                </a:endParaRPr>
              </a:p>
              <a:p>
                <a:pPr marL="304747" indent="-304747">
                  <a:spcBef>
                    <a:spcPts val="300"/>
                  </a:spcBef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800" noProof="1">
                    <a:solidFill>
                      <a:prstClr val="white"/>
                    </a:solidFill>
                  </a:rPr>
                  <a:t>DateCreated</a:t>
                </a:r>
                <a:r>
                  <a:rPr lang="en-US" sz="2800" dirty="0">
                    <a:solidFill>
                      <a:prstClr val="white"/>
                    </a:solidFill>
                  </a:rPr>
                  <a:t>: </a:t>
                </a:r>
                <a:r>
                  <a:rPr lang="en-US" sz="2800" dirty="0">
                    <a:solidFill>
                      <a:schemeClr val="tx2">
                        <a:lumMod val="75000"/>
                      </a:schemeClr>
                    </a:solidFill>
                  </a:rPr>
                  <a:t>timestamp</a:t>
                </a:r>
              </a:p>
              <a:p>
                <a:pPr marL="304747" indent="-304747">
                  <a:spcBef>
                    <a:spcPts val="1200"/>
                  </a:spcBef>
                  <a:buClr>
                    <a:srgbClr val="F2B254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800" noProof="1">
                    <a:solidFill>
                      <a:prstClr val="white"/>
                    </a:solidFill>
                  </a:rPr>
                  <a:t>BlockHash: </a:t>
                </a:r>
                <a:r>
                  <a:rPr lang="en-US" sz="2800" noProof="1">
                    <a:solidFill>
                      <a:srgbClr val="FBEEC9">
                        <a:lumMod val="75000"/>
                      </a:srgbClr>
                    </a:solidFill>
                  </a:rPr>
                  <a:t>hex_number</a:t>
                </a:r>
                <a:endParaRPr lang="en-US" sz="2800" noProof="1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1" name="Arrow: Curved Right 10">
              <a:extLst>
                <a:ext uri="{FF2B5EF4-FFF2-40B4-BE49-F238E27FC236}">
                  <a16:creationId xmlns:a16="http://schemas.microsoft.com/office/drawing/2014/main" id="{DC9D633D-7269-419B-A4D4-A60CA8A9E9FA}"/>
                </a:ext>
              </a:extLst>
            </p:cNvPr>
            <p:cNvSpPr/>
            <p:nvPr/>
          </p:nvSpPr>
          <p:spPr>
            <a:xfrm>
              <a:off x="6777324" y="4769140"/>
              <a:ext cx="533400" cy="1261167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26823E6-1416-4F15-B534-4798C88458B1}"/>
                </a:ext>
              </a:extLst>
            </p:cNvPr>
            <p:cNvSpPr txBox="1"/>
            <p:nvPr/>
          </p:nvSpPr>
          <p:spPr>
            <a:xfrm>
              <a:off x="5449398" y="5119697"/>
              <a:ext cx="13308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SHA256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1257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4E20F9-9B08-4CC8-9962-4019D1B10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EE741-3C80-4F52-B0E5-ECA1B4F5E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the block hash:</a:t>
            </a:r>
          </a:p>
          <a:p>
            <a:endParaRPr lang="en-US" dirty="0"/>
          </a:p>
          <a:p>
            <a:r>
              <a:rPr lang="en-US" dirty="0"/>
              <a:t>Example of block data for hashing (by the miners):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The hash </a:t>
            </a:r>
            <a:r>
              <a:rPr lang="en-US" dirty="0">
                <a:sym typeface="Wingdings" panose="05000000000000000000" pitchFamily="2" charset="2"/>
              </a:rPr>
              <a:t>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proof-of-work</a:t>
            </a:r>
            <a:r>
              <a:rPr lang="en-US" dirty="0">
                <a:sym typeface="Wingdings" panose="05000000000000000000" pitchFamily="2" charset="2"/>
              </a:rPr>
              <a:t> of difficulty 5 (starts with 5 zeroes)</a:t>
            </a:r>
            <a:endParaRPr lang="en-US" dirty="0"/>
          </a:p>
          <a:p>
            <a:endParaRPr lang="en-US" dirty="0"/>
          </a:p>
          <a:p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8D3919-B017-47A6-B7B9-D2C668A5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Miners Hash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50AE19-C126-4D19-A510-5B38E77A0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00" y="1899829"/>
            <a:ext cx="11279912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minedBlockHash = SHA256(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blockDataHash|dateCreated|nonce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96F042-C4C5-44D2-9968-9605BBA55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00" y="3340831"/>
            <a:ext cx="11279912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df8f114897188bcc68b97ebe2b673d3c92de986024abe565df0a4f8702c1742b|2018-02-11T20:31:32.397Z|1453826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2C145D4-5D4F-4381-8A92-A674120C39DA}"/>
              </a:ext>
            </a:extLst>
          </p:cNvPr>
          <p:cNvSpPr/>
          <p:nvPr/>
        </p:nvSpPr>
        <p:spPr>
          <a:xfrm>
            <a:off x="5936768" y="4343400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CF9DCA-2A5E-4CC7-856F-4365D7EB3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00" y="4825611"/>
            <a:ext cx="11279912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00000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1c2093443767ea191ee058fa034593b41f45ce8001f0da4f888e1eab69b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039817-B44D-4817-A02D-11610DC35108}"/>
              </a:ext>
            </a:extLst>
          </p:cNvPr>
          <p:cNvSpPr txBox="1"/>
          <p:nvPr/>
        </p:nvSpPr>
        <p:spPr>
          <a:xfrm>
            <a:off x="6312502" y="4235670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SHA256</a:t>
            </a:r>
          </a:p>
        </p:txBody>
      </p:sp>
    </p:spTree>
    <p:extLst>
      <p:ext uri="{BB962C8B-B14F-4D97-AF65-F5344CB8AC3E}">
        <p14:creationId xmlns:p14="http://schemas.microsoft.com/office/powerpoint/2010/main" val="37818381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E05A2-0AC2-44A9-AE5C-B56EC1B0B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CAB99-3F99-4558-B718-B8328B56C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Miners submit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mined hash</a:t>
            </a:r>
            <a:r>
              <a:rPr lang="en-US" dirty="0"/>
              <a:t>, the node builds the mined block and propagates it through the network</a:t>
            </a:r>
          </a:p>
          <a:p>
            <a:pPr>
              <a:spcBef>
                <a:spcPts val="1800"/>
              </a:spcBef>
            </a:pPr>
            <a:r>
              <a:rPr lang="en-US" dirty="0"/>
              <a:t>When a miner submits correct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proof-of-work hash</a:t>
            </a:r>
          </a:p>
          <a:p>
            <a:pPr lvl="1"/>
            <a:r>
              <a:rPr lang="en-US" dirty="0"/>
              <a:t>The node finds the block candidate by its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blockDataHash</a:t>
            </a:r>
          </a:p>
          <a:p>
            <a:pPr lvl="1"/>
            <a:r>
              <a:rPr lang="en-US" dirty="0"/>
              <a:t>The node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verifies the hash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builds</a:t>
            </a:r>
            <a:r>
              <a:rPr lang="en-US" dirty="0"/>
              <a:t> the next block</a:t>
            </a:r>
          </a:p>
          <a:p>
            <a:pPr lvl="2"/>
            <a:r>
              <a:rPr lang="en-US" dirty="0"/>
              <a:t>The block candidate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merged</a:t>
            </a:r>
            <a:r>
              <a:rPr lang="en-US" dirty="0"/>
              <a:t> with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nonce</a:t>
            </a:r>
            <a:r>
              <a:rPr lang="en-US" dirty="0"/>
              <a:t>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timestamp</a:t>
            </a:r>
            <a:r>
              <a:rPr lang="en-US" dirty="0"/>
              <a:t>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hash</a:t>
            </a:r>
          </a:p>
          <a:p>
            <a:pPr lvl="1"/>
            <a:r>
              <a:rPr lang="en-US" dirty="0"/>
              <a:t>Then if the block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still not mined</a:t>
            </a:r>
            <a:r>
              <a:rPr lang="en-US" dirty="0"/>
              <a:t>,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chain is extended</a:t>
            </a:r>
          </a:p>
          <a:p>
            <a:pPr lvl="2"/>
            <a:r>
              <a:rPr lang="en-US" dirty="0"/>
              <a:t>Sometimes other miners can be faster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the mined block is expired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Then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peers are notified </a:t>
            </a:r>
            <a:r>
              <a:rPr lang="en-US" dirty="0"/>
              <a:t>about the new mined block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628244-3408-4E3B-8968-9618F4E8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 Mined Block</a:t>
            </a:r>
          </a:p>
        </p:txBody>
      </p:sp>
    </p:spTree>
    <p:extLst>
      <p:ext uri="{BB962C8B-B14F-4D97-AF65-F5344CB8AC3E}">
        <p14:creationId xmlns:p14="http://schemas.microsoft.com/office/powerpoint/2010/main" val="373422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6D10B-2827-4A2E-86A1-34E289C1C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A96AC9-623C-4553-97C3-1F025C54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System Architecture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E009426-7922-402A-BA18-C075F991A115}"/>
              </a:ext>
            </a:extLst>
          </p:cNvPr>
          <p:cNvGrpSpPr/>
          <p:nvPr/>
        </p:nvGrpSpPr>
        <p:grpSpPr>
          <a:xfrm>
            <a:off x="608011" y="1095703"/>
            <a:ext cx="3047999" cy="3344678"/>
            <a:chOff x="684212" y="1524001"/>
            <a:chExt cx="3200400" cy="33446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F15C43C-3BAB-4455-8A3A-41EA156292F2}"/>
                </a:ext>
              </a:extLst>
            </p:cNvPr>
            <p:cNvSpPr/>
            <p:nvPr/>
          </p:nvSpPr>
          <p:spPr>
            <a:xfrm>
              <a:off x="684212" y="1524001"/>
              <a:ext cx="3200400" cy="3344678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</a:rPr>
                <a:t>Node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BDC5CD4-31F4-421F-BF30-87B62302E1FE}"/>
                </a:ext>
              </a:extLst>
            </p:cNvPr>
            <p:cNvCxnSpPr/>
            <p:nvPr/>
          </p:nvCxnSpPr>
          <p:spPr>
            <a:xfrm>
              <a:off x="873556" y="2267528"/>
              <a:ext cx="2819400" cy="0"/>
            </a:xfrm>
            <a:prstGeom prst="line">
              <a:avLst/>
            </a:prstGeom>
            <a:solidFill>
              <a:srgbClr val="F0A22E">
                <a:alpha val="20000"/>
              </a:srgb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778624-3AC5-4EA6-B372-EBE720A2E112}"/>
                </a:ext>
              </a:extLst>
            </p:cNvPr>
            <p:cNvSpPr/>
            <p:nvPr/>
          </p:nvSpPr>
          <p:spPr>
            <a:xfrm>
              <a:off x="867350" y="2386405"/>
              <a:ext cx="2864862" cy="2400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Peers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Blocks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Transactions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Balances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Mining jobs</a:t>
              </a:r>
              <a:endParaRPr lang="en-US" sz="1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F6522C-CE24-4F6D-B7CE-F793A0788452}"/>
              </a:ext>
            </a:extLst>
          </p:cNvPr>
          <p:cNvGrpSpPr/>
          <p:nvPr/>
        </p:nvGrpSpPr>
        <p:grpSpPr>
          <a:xfrm>
            <a:off x="4189412" y="1095702"/>
            <a:ext cx="3352800" cy="2386405"/>
            <a:chOff x="684212" y="1524000"/>
            <a:chExt cx="3352800" cy="238640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C0E5EED-28DF-481E-9169-E4A2085E07CC}"/>
                </a:ext>
              </a:extLst>
            </p:cNvPr>
            <p:cNvSpPr/>
            <p:nvPr/>
          </p:nvSpPr>
          <p:spPr>
            <a:xfrm>
              <a:off x="684212" y="1524000"/>
              <a:ext cx="3352800" cy="2386405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</a:rPr>
                <a:t>Wallet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5863009-75C4-4481-A552-42667302620E}"/>
                </a:ext>
              </a:extLst>
            </p:cNvPr>
            <p:cNvCxnSpPr>
              <a:cxnSpLocks/>
            </p:cNvCxnSpPr>
            <p:nvPr/>
          </p:nvCxnSpPr>
          <p:spPr>
            <a:xfrm>
              <a:off x="882792" y="2267528"/>
              <a:ext cx="2934856" cy="0"/>
            </a:xfrm>
            <a:prstGeom prst="line">
              <a:avLst/>
            </a:prstGeom>
            <a:solidFill>
              <a:srgbClr val="F0A22E">
                <a:alpha val="20000"/>
              </a:srgb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ADC38A6-5C15-42D7-8A26-38D34751627A}"/>
                </a:ext>
              </a:extLst>
            </p:cNvPr>
            <p:cNvSpPr/>
            <p:nvPr/>
          </p:nvSpPr>
          <p:spPr>
            <a:xfrm>
              <a:off x="836612" y="2359980"/>
              <a:ext cx="3093462" cy="14619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Keep private keys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Check balances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Send transactions</a:t>
              </a:r>
              <a:endParaRPr lang="en-US" sz="18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417B16-73A0-4E74-B0DF-E4B38D5888CC}"/>
              </a:ext>
            </a:extLst>
          </p:cNvPr>
          <p:cNvGrpSpPr/>
          <p:nvPr/>
        </p:nvGrpSpPr>
        <p:grpSpPr>
          <a:xfrm>
            <a:off x="4189412" y="4014394"/>
            <a:ext cx="3352800" cy="2386406"/>
            <a:chOff x="684212" y="1524001"/>
            <a:chExt cx="3352800" cy="238640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BF67B5E-E98C-4A67-9051-3158B6D8AF53}"/>
                </a:ext>
              </a:extLst>
            </p:cNvPr>
            <p:cNvSpPr/>
            <p:nvPr/>
          </p:nvSpPr>
          <p:spPr>
            <a:xfrm>
              <a:off x="684212" y="1524001"/>
              <a:ext cx="3352800" cy="2386406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</a:rPr>
                <a:t>Miner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69F8549-2B13-463F-9FF3-ACAA3280E6B3}"/>
                </a:ext>
              </a:extLst>
            </p:cNvPr>
            <p:cNvCxnSpPr>
              <a:cxnSpLocks/>
            </p:cNvCxnSpPr>
            <p:nvPr/>
          </p:nvCxnSpPr>
          <p:spPr>
            <a:xfrm>
              <a:off x="882792" y="2267528"/>
              <a:ext cx="2934856" cy="0"/>
            </a:xfrm>
            <a:prstGeom prst="line">
              <a:avLst/>
            </a:prstGeom>
            <a:solidFill>
              <a:srgbClr val="F0A22E">
                <a:alpha val="20000"/>
              </a:srgb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CC0D5D7-411E-4728-8781-76D3B1F50673}"/>
                </a:ext>
              </a:extLst>
            </p:cNvPr>
            <p:cNvSpPr/>
            <p:nvPr/>
          </p:nvSpPr>
          <p:spPr>
            <a:xfrm>
              <a:off x="836612" y="2359980"/>
              <a:ext cx="3093462" cy="14619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Get mining block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Mine (</a:t>
              </a:r>
              <a:r>
                <a:rPr lang="en-US" sz="2800" noProof="1">
                  <a:solidFill>
                    <a:prstClr val="white"/>
                  </a:solidFill>
                </a:rPr>
                <a:t>PoW</a:t>
              </a:r>
              <a:r>
                <a:rPr lang="en-US" sz="2800" dirty="0">
                  <a:solidFill>
                    <a:prstClr val="white"/>
                  </a:solidFill>
                </a:rPr>
                <a:t>)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Submit result</a:t>
              </a:r>
              <a:endParaRPr lang="en-US" sz="18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1F3CF5E-9069-4596-9B2F-81953568782B}"/>
              </a:ext>
            </a:extLst>
          </p:cNvPr>
          <p:cNvGrpSpPr/>
          <p:nvPr/>
        </p:nvGrpSpPr>
        <p:grpSpPr>
          <a:xfrm>
            <a:off x="8075612" y="1338716"/>
            <a:ext cx="3352800" cy="4833484"/>
            <a:chOff x="684212" y="1524000"/>
            <a:chExt cx="3352800" cy="483348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A456C3B-C422-418C-AA60-8E89E64E807F}"/>
                </a:ext>
              </a:extLst>
            </p:cNvPr>
            <p:cNvSpPr/>
            <p:nvPr/>
          </p:nvSpPr>
          <p:spPr>
            <a:xfrm>
              <a:off x="684212" y="1524000"/>
              <a:ext cx="3352800" cy="4833484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</a:rPr>
                <a:t>Block Explorer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6BAB4DC-2463-45C8-9FBE-2B22B8B1698C}"/>
                </a:ext>
              </a:extLst>
            </p:cNvPr>
            <p:cNvCxnSpPr>
              <a:cxnSpLocks/>
            </p:cNvCxnSpPr>
            <p:nvPr/>
          </p:nvCxnSpPr>
          <p:spPr>
            <a:xfrm>
              <a:off x="882792" y="2276764"/>
              <a:ext cx="2934856" cy="0"/>
            </a:xfrm>
            <a:prstGeom prst="line">
              <a:avLst/>
            </a:prstGeom>
            <a:solidFill>
              <a:srgbClr val="F0A22E">
                <a:alpha val="20000"/>
              </a:srgb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17EC1E1-CA34-454B-8B93-8E664886656A}"/>
                </a:ext>
              </a:extLst>
            </p:cNvPr>
            <p:cNvSpPr/>
            <p:nvPr/>
          </p:nvSpPr>
          <p:spPr>
            <a:xfrm>
              <a:off x="836612" y="2406160"/>
              <a:ext cx="3093462" cy="38472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04747" lvl="0" indent="-304747">
                <a:spcBef>
                  <a:spcPts val="6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View blocks</a:t>
              </a:r>
            </a:p>
            <a:p>
              <a:pPr marL="304747" lvl="0" indent="-304747">
                <a:spcBef>
                  <a:spcPts val="6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View confirmed transactions</a:t>
              </a:r>
            </a:p>
            <a:p>
              <a:pPr marL="304747" lvl="0" indent="-304747">
                <a:spcBef>
                  <a:spcPts val="6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View pending transactions</a:t>
              </a:r>
            </a:p>
            <a:p>
              <a:pPr marL="304747" lvl="0" indent="-304747">
                <a:spcBef>
                  <a:spcPts val="6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View accounts and balances</a:t>
              </a:r>
            </a:p>
            <a:p>
              <a:pPr marL="304747" lvl="0" indent="-304747">
                <a:spcBef>
                  <a:spcPts val="6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View peers map</a:t>
              </a:r>
              <a:endParaRPr lang="en-US" sz="18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478ADC7-85AF-454C-8282-CE6ADC140A24}"/>
              </a:ext>
            </a:extLst>
          </p:cNvPr>
          <p:cNvGrpSpPr/>
          <p:nvPr/>
        </p:nvGrpSpPr>
        <p:grpSpPr>
          <a:xfrm>
            <a:off x="608012" y="4933332"/>
            <a:ext cx="3048000" cy="1467468"/>
            <a:chOff x="684212" y="1524001"/>
            <a:chExt cx="3352800" cy="1467468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CC9942B-38CA-448B-A860-534A62F691F3}"/>
                </a:ext>
              </a:extLst>
            </p:cNvPr>
            <p:cNvSpPr/>
            <p:nvPr/>
          </p:nvSpPr>
          <p:spPr>
            <a:xfrm>
              <a:off x="684212" y="1524001"/>
              <a:ext cx="3352800" cy="1467468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</a:rPr>
                <a:t>Faucet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E74DA3-5A7F-4CE9-9F08-FDB46ECE12DC}"/>
                </a:ext>
              </a:extLst>
            </p:cNvPr>
            <p:cNvCxnSpPr>
              <a:cxnSpLocks/>
            </p:cNvCxnSpPr>
            <p:nvPr/>
          </p:nvCxnSpPr>
          <p:spPr>
            <a:xfrm>
              <a:off x="882792" y="2276764"/>
              <a:ext cx="2934856" cy="0"/>
            </a:xfrm>
            <a:prstGeom prst="line">
              <a:avLst/>
            </a:prstGeom>
            <a:solidFill>
              <a:srgbClr val="F0A22E">
                <a:alpha val="20000"/>
              </a:srgb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A3C5D72-E108-4F28-8B01-E95C8D62BE1F}"/>
                </a:ext>
              </a:extLst>
            </p:cNvPr>
            <p:cNvSpPr/>
            <p:nvPr/>
          </p:nvSpPr>
          <p:spPr>
            <a:xfrm>
              <a:off x="836612" y="2378452"/>
              <a:ext cx="309346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04747" lvl="0" indent="-304747">
                <a:spcBef>
                  <a:spcPts val="6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Request 5 coins</a:t>
              </a:r>
              <a:endParaRPr lang="en-US" sz="1800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50C911-FCBB-403C-9788-688A8A442047}"/>
              </a:ext>
            </a:extLst>
          </p:cNvPr>
          <p:cNvCxnSpPr>
            <a:stCxn id="28" idx="0"/>
            <a:endCxn id="5" idx="2"/>
          </p:cNvCxnSpPr>
          <p:nvPr/>
        </p:nvCxnSpPr>
        <p:spPr>
          <a:xfrm flipH="1" flipV="1">
            <a:off x="2132011" y="4440381"/>
            <a:ext cx="1" cy="492951"/>
          </a:xfrm>
          <a:prstGeom prst="straightConnector1">
            <a:avLst/>
          </a:prstGeom>
          <a:ln w="317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1FF96E-0E02-4119-9332-90E3459A9E9E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656010" y="2768042"/>
            <a:ext cx="533400" cy="0"/>
          </a:xfrm>
          <a:prstGeom prst="straightConnector1">
            <a:avLst/>
          </a:prstGeom>
          <a:ln w="317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DA7AF7B-9A8E-4839-A41F-828B0431541A}"/>
              </a:ext>
            </a:extLst>
          </p:cNvPr>
          <p:cNvCxnSpPr>
            <a:cxnSpLocks/>
          </p:cNvCxnSpPr>
          <p:nvPr/>
        </p:nvCxnSpPr>
        <p:spPr>
          <a:xfrm flipH="1">
            <a:off x="3656012" y="4191000"/>
            <a:ext cx="533398" cy="0"/>
          </a:xfrm>
          <a:prstGeom prst="straightConnector1">
            <a:avLst/>
          </a:prstGeom>
          <a:ln w="317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CE9B8BE-C5EF-4BF6-B024-3EBFE3EAFCF4}"/>
              </a:ext>
            </a:extLst>
          </p:cNvPr>
          <p:cNvCxnSpPr>
            <a:cxnSpLocks/>
          </p:cNvCxnSpPr>
          <p:nvPr/>
        </p:nvCxnSpPr>
        <p:spPr>
          <a:xfrm flipH="1">
            <a:off x="3653754" y="3755458"/>
            <a:ext cx="4421858" cy="0"/>
          </a:xfrm>
          <a:prstGeom prst="straightConnector1">
            <a:avLst/>
          </a:prstGeom>
          <a:ln w="317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35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6D10B-2827-4A2E-86A1-34E289C1C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A96AC9-623C-4553-97C3-1F025C54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Mining Software: Submit Block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02A221-704D-4CB4-AB57-E6BE0BA3F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84" y="1171915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1CE5E-78D6-492F-B117-632AEF12E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084" y="1171915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/mining/submit-mined-block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238050-CDFF-48E7-90B5-94577ED46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84" y="4223873"/>
            <a:ext cx="108966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status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accepted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message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Block accepted, reward paid: 5000350 microcoins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C9C5396-8642-48DA-93EA-4B16018029E9}"/>
              </a:ext>
            </a:extLst>
          </p:cNvPr>
          <p:cNvSpPr/>
          <p:nvPr/>
        </p:nvSpPr>
        <p:spPr>
          <a:xfrm>
            <a:off x="5936768" y="3783909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2F44A6-0576-493C-B7CE-DF19033A5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84" y="1652046"/>
            <a:ext cx="108966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blockDataHash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df8f114897188bcc68b97ebe2b673d3c92d…742b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dateCreated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2018-02-11T20:38:56.692Z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nonce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1177127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blockHash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00000641e21ffceea0fce17c6b2f21668cc52886…745b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751BD-7567-4C9E-8F24-0840D1C34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2" y="4223873"/>
            <a:ext cx="4285672" cy="8679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 / 404 Not Found /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400 Bad Request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90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1FFC6D-7F46-4BFC-B0F4-D2EE5B05F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6855B-8004-4E27-8DF3-FB7F92E16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Internally nodes implement a simple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mining pool</a:t>
            </a:r>
          </a:p>
          <a:p>
            <a:pPr lvl="1"/>
            <a:r>
              <a:rPr lang="en-US" sz="3000" dirty="0"/>
              <a:t>Consists of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mining jobs</a:t>
            </a:r>
            <a:r>
              <a:rPr lang="en-US" sz="3000" dirty="0"/>
              <a:t> (block candidates sent to the miners)</a:t>
            </a:r>
          </a:p>
          <a:p>
            <a:pPr lvl="1"/>
            <a:endParaRPr lang="en-US" sz="3000" dirty="0"/>
          </a:p>
          <a:p>
            <a:r>
              <a:rPr lang="en-US" sz="3200" dirty="0"/>
              <a:t>Each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mining job </a:t>
            </a:r>
            <a:r>
              <a:rPr lang="en-US" sz="3200" dirty="0"/>
              <a:t>has a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blockDataHash</a:t>
            </a:r>
            <a:r>
              <a:rPr lang="en-US" sz="3200" dirty="0"/>
              <a:t> and belongs to some miner</a:t>
            </a:r>
          </a:p>
          <a:p>
            <a:pPr lvl="1"/>
            <a:r>
              <a:rPr lang="en-US" sz="3000" dirty="0"/>
              <a:t>The </a:t>
            </a:r>
            <a:r>
              <a:rPr lang="en-US" sz="3000" noProof="1"/>
              <a:t>coinbase</a:t>
            </a:r>
            <a:r>
              <a:rPr lang="en-US" sz="3000" dirty="0"/>
              <a:t> transaction in the job is assigned to the miner's address</a:t>
            </a:r>
          </a:p>
          <a:p>
            <a:r>
              <a:rPr lang="en-US" sz="3200" dirty="0"/>
              <a:t>After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new block is mined </a:t>
            </a:r>
            <a:r>
              <a:rPr lang="en-US" sz="3200" dirty="0"/>
              <a:t>in the network (by someone)</a:t>
            </a:r>
          </a:p>
          <a:p>
            <a:pPr lvl="1"/>
            <a:r>
              <a:rPr lang="en-US" sz="3000" dirty="0"/>
              <a:t>All pending mining jobs are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deleted</a:t>
            </a:r>
            <a:r>
              <a:rPr lang="en-US" sz="3000" dirty="0"/>
              <a:t> (because are no longer valid)</a:t>
            </a:r>
          </a:p>
          <a:p>
            <a:pPr lvl="1"/>
            <a:r>
              <a:rPr lang="en-US" sz="3000" dirty="0"/>
              <a:t>When a miner submits a mined block later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000" dirty="0"/>
              <a:t> 404 "Not Found"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241C1B-2662-4C07-ABAE-AFE750C7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Mining Pool in the Nodes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036AEED-B4AB-4942-8227-5CC8E890D39E}"/>
              </a:ext>
            </a:extLst>
          </p:cNvPr>
          <p:cNvSpPr/>
          <p:nvPr/>
        </p:nvSpPr>
        <p:spPr>
          <a:xfrm>
            <a:off x="912810" y="2447636"/>
            <a:ext cx="10363202" cy="561812"/>
          </a:xfrm>
          <a:prstGeom prst="roundRect">
            <a:avLst>
              <a:gd name="adj" fmla="val 1371"/>
            </a:avLst>
          </a:prstGeom>
          <a:solidFill>
            <a:srgbClr val="F0A22E">
              <a:alpha val="20000"/>
            </a:srgbClr>
          </a:solidFill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MiningJobs: map&lt;blockDataHash =&gt; Block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</a:rPr>
              <a:t> candidate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067015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61B2E9-26E3-4400-8940-C6E90E572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B9FF6-64FF-429E-BA37-0DF15CF04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network difficulty </a:t>
            </a:r>
            <a:r>
              <a:rPr lang="en-US" sz="3200" dirty="0"/>
              <a:t>in each block candidate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3000" dirty="0"/>
              <a:t>Specifies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number of leading zeroes</a:t>
            </a:r>
            <a:r>
              <a:rPr lang="en-US" sz="3000" dirty="0"/>
              <a:t> in the expected mined block SHA256 hash, e.g.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5 </a:t>
            </a:r>
            <a:r>
              <a:rPr lang="en-US" sz="3000" dirty="0"/>
              <a:t>leading zeroes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3200" dirty="0"/>
              <a:t>Difficulty might be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constant</a:t>
            </a:r>
            <a:r>
              <a:rPr lang="en-US" sz="3200" dirty="0"/>
              <a:t> number (hard-coded in the nodes)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Advanced developers might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adjust the difficulty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over the time </a:t>
            </a:r>
            <a:r>
              <a:rPr lang="en-US" sz="3000" dirty="0"/>
              <a:t>using some calculations to target a fixed number of seconds between blocks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For example, if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target block time </a:t>
            </a:r>
            <a:r>
              <a:rPr lang="en-US" sz="3000" dirty="0"/>
              <a:t>==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sz="3000" dirty="0"/>
              <a:t> seconds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For the next block, the difficulty can be dynamically adjusted:</a:t>
            </a:r>
          </a:p>
          <a:p>
            <a:pPr lvl="2">
              <a:lnSpc>
                <a:spcPct val="110000"/>
              </a:lnSpc>
            </a:pPr>
            <a:r>
              <a:rPr lang="en-US" sz="2800" dirty="0"/>
              <a:t>If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average block time </a:t>
            </a:r>
            <a:r>
              <a:rPr lang="en-US" sz="2800" dirty="0"/>
              <a:t>for the entire chain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&lt; 5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difficulty++</a:t>
            </a:r>
          </a:p>
          <a:p>
            <a:pPr lvl="2">
              <a:lnSpc>
                <a:spcPct val="110000"/>
              </a:lnSpc>
            </a:pPr>
            <a:r>
              <a:rPr lang="en-US" sz="2800" dirty="0"/>
              <a:t>If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average block time </a:t>
            </a:r>
            <a:r>
              <a:rPr lang="en-US" sz="2800" dirty="0"/>
              <a:t>for the entire chain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&gt; 5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difficulty--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295BF1-BF9B-48DE-9313-4BA50368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Difficulty: Static or Dynamic</a:t>
            </a:r>
          </a:p>
        </p:txBody>
      </p:sp>
    </p:spTree>
    <p:extLst>
      <p:ext uri="{BB962C8B-B14F-4D97-AF65-F5344CB8AC3E}">
        <p14:creationId xmlns:p14="http://schemas.microsoft.com/office/powerpoint/2010/main" val="2819111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7B736-7B4C-4387-93C3-811A2BAE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955998"/>
            <a:ext cx="10363200" cy="820600"/>
          </a:xfrm>
        </p:spPr>
        <p:txBody>
          <a:bodyPr/>
          <a:lstStyle/>
          <a:p>
            <a:r>
              <a:rPr lang="en-US" dirty="0"/>
              <a:t>Faucet App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8218FE-4BFA-4830-BFD3-2F78457A1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834166"/>
            <a:ext cx="10363200" cy="719034"/>
          </a:xfrm>
        </p:spPr>
        <p:txBody>
          <a:bodyPr/>
          <a:lstStyle/>
          <a:p>
            <a:r>
              <a:rPr lang="en-US" dirty="0"/>
              <a:t>Creating a Faucet Web App</a:t>
            </a:r>
          </a:p>
        </p:txBody>
      </p:sp>
      <p:pic>
        <p:nvPicPr>
          <p:cNvPr id="2050" name="Picture 2" descr="Резултат с изображение за фауцет ицон">
            <a:extLst>
              <a:ext uri="{FF2B5EF4-FFF2-40B4-BE49-F238E27FC236}">
                <a16:creationId xmlns:a16="http://schemas.microsoft.com/office/drawing/2014/main" id="{69CDCD3D-B322-4D26-B396-26E01A949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745" y="917398"/>
            <a:ext cx="3803333" cy="380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0319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6D10B-2827-4A2E-86A1-34E289C1C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A96AC9-623C-4553-97C3-1F025C54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Faucet 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26932D-BB88-4331-8FBE-E79AA3AA6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123" y="1388919"/>
            <a:ext cx="5748120" cy="463088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844115-CFD9-47CE-9C41-4BFE3C7E6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67" y="1388920"/>
            <a:ext cx="4750988" cy="463088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935709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E19161-CB2C-4741-BD00-547A6FA10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EED27-7172-4894-9B0F-A9E14880B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Faucet App </a:t>
            </a:r>
            <a:r>
              <a:rPr lang="en-US" dirty="0"/>
              <a:t>is web applications that holds some coins</a:t>
            </a:r>
          </a:p>
          <a:p>
            <a:pPr lvl="1"/>
            <a:r>
              <a:rPr lang="en-US" dirty="0"/>
              <a:t>E.g. donated from the genesis transaction</a:t>
            </a:r>
          </a:p>
          <a:p>
            <a:pPr lvl="1"/>
            <a:r>
              <a:rPr lang="en-US" dirty="0"/>
              <a:t>Or mined by someone and donated to the faucet</a:t>
            </a:r>
          </a:p>
          <a:p>
            <a:r>
              <a:rPr lang="en-US" dirty="0"/>
              <a:t>The faucet works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like a wallet </a:t>
            </a:r>
            <a:r>
              <a:rPr lang="en-US" dirty="0"/>
              <a:t>with hard-coded private key</a:t>
            </a:r>
          </a:p>
          <a:p>
            <a:r>
              <a:rPr lang="en-US" dirty="0"/>
              <a:t>It sends a 1 coin (or less) to anyone who requests coins</a:t>
            </a:r>
          </a:p>
          <a:p>
            <a:pPr lvl="1"/>
            <a:r>
              <a:rPr lang="en-US" dirty="0"/>
              <a:t>Limits: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one request per address per hour </a:t>
            </a:r>
            <a:r>
              <a:rPr lang="en-US" dirty="0"/>
              <a:t>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captcha</a:t>
            </a:r>
          </a:p>
          <a:p>
            <a:r>
              <a:rPr lang="en-US" dirty="0"/>
              <a:t>For each request, the faucet creates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transaction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signs</a:t>
            </a:r>
            <a:r>
              <a:rPr lang="en-US" dirty="0"/>
              <a:t> it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sends</a:t>
            </a:r>
            <a:r>
              <a:rPr lang="en-US" dirty="0"/>
              <a:t> it to the specified Node URL (through HTTP POST)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49F2AB-5E98-4947-9740-A197C980C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Faucet App</a:t>
            </a:r>
          </a:p>
        </p:txBody>
      </p:sp>
    </p:spTree>
    <p:extLst>
      <p:ext uri="{BB962C8B-B14F-4D97-AF65-F5344CB8AC3E}">
        <p14:creationId xmlns:p14="http://schemas.microsoft.com/office/powerpoint/2010/main" val="32263916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7B736-7B4C-4387-93C3-811A2BAE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343400"/>
            <a:ext cx="10363200" cy="820600"/>
          </a:xfrm>
        </p:spPr>
        <p:txBody>
          <a:bodyPr/>
          <a:lstStyle/>
          <a:p>
            <a:r>
              <a:rPr lang="en-US" dirty="0"/>
              <a:t>Wallet App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8218FE-4BFA-4830-BFD3-2F78457A1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221568"/>
            <a:ext cx="10363200" cy="1365365"/>
          </a:xfrm>
        </p:spPr>
        <p:txBody>
          <a:bodyPr/>
          <a:lstStyle/>
          <a:p>
            <a:r>
              <a:rPr lang="en-US" dirty="0"/>
              <a:t>Generating &amp; Storing Keys, Check Account Balances, Signing &amp; Sending Transactions</a:t>
            </a:r>
          </a:p>
        </p:txBody>
      </p:sp>
      <p:pic>
        <p:nvPicPr>
          <p:cNvPr id="5124" name="Picture 4" descr="Свързано изображение">
            <a:extLst>
              <a:ext uri="{FF2B5EF4-FFF2-40B4-BE49-F238E27FC236}">
                <a16:creationId xmlns:a16="http://schemas.microsoft.com/office/drawing/2014/main" id="{E1E7995A-5BB7-42CD-A403-EC0813C1E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944" y="747963"/>
            <a:ext cx="4358642" cy="351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1960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A97A73-DBF4-4D18-AD90-D529C1169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C7775F-7085-4871-8429-C3E9C230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Wallet App: Sample Screenshots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839CD7-7887-4602-96CC-A116DE875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1295400"/>
            <a:ext cx="5438466" cy="49043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AC7BA0-793A-4D83-B004-6C4C068E3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202" y="1295400"/>
            <a:ext cx="5467010" cy="490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795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F4BC34-D6D8-4948-BC58-7D72AB93D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8F3C6C-21B1-4CFD-9E13-19B8CFB24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Wallet App: Sample Screenshots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234B5C-5813-4ED8-A9CA-24563E952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1147090"/>
            <a:ext cx="4901544" cy="5295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5A2E68-3515-4AE5-9961-01F95613B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512" y="1147207"/>
            <a:ext cx="5501300" cy="529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773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6D10B-2827-4A2E-86A1-34E289C1C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EC785-A259-4265-AA04-5C1F7D11F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Wallet App </a:t>
            </a:r>
            <a:r>
              <a:rPr lang="en-US" dirty="0"/>
              <a:t>is desktop / mobile / web application</a:t>
            </a:r>
          </a:p>
          <a:p>
            <a:pPr lvl="1"/>
            <a:r>
              <a:rPr lang="en-US" dirty="0"/>
              <a:t>Manages private keys + signs and sends transactions</a:t>
            </a:r>
          </a:p>
          <a:p>
            <a:pPr lvl="1"/>
            <a:r>
              <a:rPr lang="en-US" dirty="0"/>
              <a:t>It might be based on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HD wallet </a:t>
            </a:r>
            <a:r>
              <a:rPr lang="en-US" dirty="0"/>
              <a:t>standards (BIP-39 / BIP-32)</a:t>
            </a:r>
          </a:p>
          <a:p>
            <a:pPr lvl="1"/>
            <a:r>
              <a:rPr lang="en-US" dirty="0"/>
              <a:t>Or for simplicity, could hold just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 private key</a:t>
            </a:r>
          </a:p>
          <a:p>
            <a:r>
              <a:rPr lang="en-US" dirty="0"/>
              <a:t>Functionality: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wallet </a:t>
            </a:r>
            <a:r>
              <a:rPr lang="en-US" dirty="0"/>
              <a:t>/ open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existing wallet </a:t>
            </a:r>
            <a:r>
              <a:rPr lang="en-US" dirty="0"/>
              <a:t>(by data + password)</a:t>
            </a:r>
          </a:p>
          <a:p>
            <a:pPr lvl="1"/>
            <a:r>
              <a:rPr lang="en-US" dirty="0"/>
              <a:t>Check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account balance </a:t>
            </a:r>
            <a:r>
              <a:rPr lang="en-US" dirty="0"/>
              <a:t>(for certain private key's address)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Create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sign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send</a:t>
            </a:r>
            <a:r>
              <a:rPr lang="en-US" dirty="0"/>
              <a:t> transactions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A96AC9-623C-4553-97C3-1F025C54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Wallet App</a:t>
            </a:r>
          </a:p>
        </p:txBody>
      </p:sp>
    </p:spTree>
    <p:extLst>
      <p:ext uri="{BB962C8B-B14F-4D97-AF65-F5344CB8AC3E}">
        <p14:creationId xmlns:p14="http://schemas.microsoft.com/office/powerpoint/2010/main" val="2011140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CC5E4B-50FC-40AA-AD0F-A312ED01E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25BD826-2695-469C-A16D-711BC3A6B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Elliptic curve cryptography </a:t>
            </a:r>
            <a:r>
              <a:rPr lang="en-US" dirty="0"/>
              <a:t>(ECC), using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secp256k1</a:t>
            </a:r>
            <a:r>
              <a:rPr lang="en-US" dirty="0"/>
              <a:t> curve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9CAC9B-73DC-4819-AE3E-64598DE28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 and Addresses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8B02A9-1776-4CCF-878C-C88EA0A4ED8C}"/>
              </a:ext>
            </a:extLst>
          </p:cNvPr>
          <p:cNvGrpSpPr/>
          <p:nvPr/>
        </p:nvGrpSpPr>
        <p:grpSpPr>
          <a:xfrm>
            <a:off x="702686" y="1865744"/>
            <a:ext cx="10690543" cy="1186980"/>
            <a:chOff x="2000884" y="1345211"/>
            <a:chExt cx="7740849" cy="111078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3A53227-0492-491C-8DF3-1A89E9FA4FF1}"/>
                </a:ext>
              </a:extLst>
            </p:cNvPr>
            <p:cNvSpPr/>
            <p:nvPr/>
          </p:nvSpPr>
          <p:spPr>
            <a:xfrm>
              <a:off x="2000884" y="1345211"/>
              <a:ext cx="1897247" cy="11107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r>
                <a:rPr lang="en-US" sz="2800" b="1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private key</a:t>
              </a:r>
            </a:p>
            <a:p>
              <a:pPr algn="ctr">
                <a:spcBef>
                  <a:spcPts val="600"/>
                </a:spcBef>
              </a:pPr>
              <a:r>
                <a:rPr lang="en-US" noProof="1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privKey</a:t>
              </a:r>
              <a:endParaRPr lang="en-US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96F59B2-5B9D-434F-B388-2460BA27D50F}"/>
                </a:ext>
              </a:extLst>
            </p:cNvPr>
            <p:cNvSpPr/>
            <p:nvPr/>
          </p:nvSpPr>
          <p:spPr>
            <a:xfrm>
              <a:off x="4686332" y="1345211"/>
              <a:ext cx="2133600" cy="11107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public key</a:t>
              </a:r>
            </a:p>
            <a:p>
              <a:pPr algn="ctr">
                <a:spcBef>
                  <a:spcPts val="600"/>
                </a:spcBef>
              </a:pPr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= </a:t>
              </a:r>
              <a:r>
                <a:rPr lang="en-US" noProof="1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privKey</a:t>
              </a:r>
              <a:r>
                <a:rPr lang="en-US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 * G</a:t>
              </a:r>
              <a:endParaRPr lang="en-US" sz="2800" dirty="0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77281FEA-A7CC-4A5D-9E91-F87E2BEC1219}"/>
                </a:ext>
              </a:extLst>
            </p:cNvPr>
            <p:cNvSpPr/>
            <p:nvPr/>
          </p:nvSpPr>
          <p:spPr>
            <a:xfrm>
              <a:off x="4037156" y="1747231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B176C88-E12B-4596-BFC1-604D100E7519}"/>
                </a:ext>
              </a:extLst>
            </p:cNvPr>
            <p:cNvSpPr/>
            <p:nvPr/>
          </p:nvSpPr>
          <p:spPr>
            <a:xfrm>
              <a:off x="7608133" y="1345211"/>
              <a:ext cx="2133600" cy="11107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r>
                <a:rPr lang="en-US" sz="2800" b="1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address</a:t>
              </a:r>
            </a:p>
            <a:p>
              <a:pPr algn="ctr">
                <a:spcBef>
                  <a:spcPts val="600"/>
                </a:spcBef>
              </a:pPr>
              <a:r>
                <a:rPr lang="en-US" noProof="1"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</a:rPr>
                <a:t>= ripemd(pubKey)</a:t>
              </a:r>
              <a:endParaRPr lang="en-US" sz="2800" noProof="1"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30527AFC-7C6B-4ECE-A6C1-31D59D7BCC90}"/>
                </a:ext>
              </a:extLst>
            </p:cNvPr>
            <p:cNvSpPr/>
            <p:nvPr/>
          </p:nvSpPr>
          <p:spPr>
            <a:xfrm>
              <a:off x="6958957" y="1747231"/>
              <a:ext cx="5334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30DEAA2-67E4-466F-9D47-F300FB5CB5D8}"/>
              </a:ext>
            </a:extLst>
          </p:cNvPr>
          <p:cNvSpPr txBox="1"/>
          <p:nvPr/>
        </p:nvSpPr>
        <p:spPr>
          <a:xfrm>
            <a:off x="702685" y="3237344"/>
            <a:ext cx="2620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256-bit number</a:t>
            </a:r>
          </a:p>
          <a:p>
            <a:pPr algn="ctr"/>
            <a:r>
              <a:rPr lang="en-US" sz="2800" dirty="0"/>
              <a:t>64 hex digits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0B3E92-EC60-4244-83A2-C62AB42327C1}"/>
              </a:ext>
            </a:extLst>
          </p:cNvPr>
          <p:cNvSpPr txBox="1"/>
          <p:nvPr/>
        </p:nvSpPr>
        <p:spPr>
          <a:xfrm>
            <a:off x="4056414" y="3237344"/>
            <a:ext cx="36566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{x, y} - 256-bit numbers</a:t>
            </a:r>
          </a:p>
          <a:p>
            <a:pPr algn="ctr"/>
            <a:r>
              <a:rPr lang="en-US" sz="2800" dirty="0"/>
              <a:t>compressed: {x, 0/1}</a:t>
            </a:r>
          </a:p>
          <a:p>
            <a:pPr algn="ctr"/>
            <a:r>
              <a:rPr lang="en-US" sz="2800" dirty="0"/>
              <a:t>65 hex digits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713F90-697A-44DF-A264-162928616434}"/>
              </a:ext>
            </a:extLst>
          </p:cNvPr>
          <p:cNvSpPr txBox="1"/>
          <p:nvPr/>
        </p:nvSpPr>
        <p:spPr>
          <a:xfrm>
            <a:off x="8054732" y="3237344"/>
            <a:ext cx="37303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RIPEMD-160 of the compressed public key</a:t>
            </a:r>
          </a:p>
          <a:p>
            <a:pPr algn="ctr"/>
            <a:r>
              <a:rPr lang="en-US" sz="2800" dirty="0"/>
              <a:t>40 hex digits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20C726-F69D-47E9-B27A-648FE792A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4778642"/>
            <a:ext cx="111252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7e4670ae70c98d24f3662c172dc510a085578b9ccc717e6c2f4e547edd960a34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8BBB12-D41B-49A9-AFA5-5E7A6519F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5410200"/>
            <a:ext cx="111252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c74a8458cd7a7e48f4b7ae6f4ae9f56c5c88c0f03e7c59cb4132b9d9d1600bba1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EA4D91-78CF-499A-88D3-7218C5AC6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6036125"/>
            <a:ext cx="111252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c3293572dbe6ebc60de4a20ed0e21446cae66b17</a:t>
            </a:r>
          </a:p>
        </p:txBody>
      </p:sp>
    </p:spTree>
    <p:extLst>
      <p:ext uri="{BB962C8B-B14F-4D97-AF65-F5344CB8AC3E}">
        <p14:creationId xmlns:p14="http://schemas.microsoft.com/office/powerpoint/2010/main" val="11408279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87B736-7B4C-4387-93C3-811A2BAE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390159"/>
            <a:ext cx="10363200" cy="820600"/>
          </a:xfrm>
        </p:spPr>
        <p:txBody>
          <a:bodyPr/>
          <a:lstStyle/>
          <a:p>
            <a:r>
              <a:rPr lang="en-US" dirty="0"/>
              <a:t>Block Explorer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8218FE-4BFA-4830-BFD3-2F78457A1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5268327"/>
            <a:ext cx="10363200" cy="1365365"/>
          </a:xfrm>
        </p:spPr>
        <p:txBody>
          <a:bodyPr/>
          <a:lstStyle/>
          <a:p>
            <a:r>
              <a:rPr lang="en-US" dirty="0"/>
              <a:t>Web App to Explore Blocks,</a:t>
            </a:r>
            <a:br>
              <a:rPr lang="en-US" dirty="0"/>
            </a:br>
            <a:r>
              <a:rPr lang="en-US" dirty="0"/>
              <a:t>Transactions, Accounts, Balances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D64CD1-A33D-4FBB-86AE-0127B8CB0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294" y="1196705"/>
            <a:ext cx="7974235" cy="295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632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6D10B-2827-4A2E-86A1-34E289C1C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EC785-A259-4265-AA04-5C1F7D11F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600" dirty="0">
                <a:solidFill>
                  <a:prstClr val="white"/>
                </a:solidFill>
              </a:rPr>
              <a:t>Implement the block explorer as Web app, at port 9999</a:t>
            </a:r>
          </a:p>
          <a:p>
            <a:pPr lvl="0"/>
            <a:r>
              <a:rPr lang="en-US" sz="3600" dirty="0">
                <a:solidFill>
                  <a:prstClr val="white"/>
                </a:solidFill>
              </a:rPr>
              <a:t>Functionality:</a:t>
            </a:r>
          </a:p>
          <a:p>
            <a:pPr lvl="1"/>
            <a:r>
              <a:rPr lang="en-US" sz="3400" dirty="0">
                <a:solidFill>
                  <a:prstClr val="white"/>
                </a:solidFill>
              </a:rPr>
              <a:t>View blocks</a:t>
            </a:r>
          </a:p>
          <a:p>
            <a:pPr lvl="1"/>
            <a:r>
              <a:rPr lang="en-US" sz="3400" dirty="0">
                <a:solidFill>
                  <a:prstClr val="white"/>
                </a:solidFill>
              </a:rPr>
              <a:t>View confirmed transactions</a:t>
            </a:r>
          </a:p>
          <a:p>
            <a:pPr lvl="1"/>
            <a:r>
              <a:rPr lang="en-US" sz="3400" dirty="0">
                <a:solidFill>
                  <a:prstClr val="white"/>
                </a:solidFill>
              </a:rPr>
              <a:t>View pending transactions</a:t>
            </a:r>
          </a:p>
          <a:p>
            <a:pPr lvl="1"/>
            <a:r>
              <a:rPr lang="en-US" sz="3400" dirty="0">
                <a:solidFill>
                  <a:prstClr val="white"/>
                </a:solidFill>
              </a:rPr>
              <a:t>View accounts and balances</a:t>
            </a:r>
          </a:p>
          <a:p>
            <a:pPr lvl="1"/>
            <a:r>
              <a:rPr lang="en-US" sz="3400" dirty="0">
                <a:solidFill>
                  <a:prstClr val="white"/>
                </a:solidFill>
              </a:rPr>
              <a:t>View peers</a:t>
            </a:r>
            <a:endParaRPr lang="en-US" sz="2200" dirty="0"/>
          </a:p>
          <a:p>
            <a:pPr lvl="1"/>
            <a:r>
              <a:rPr lang="en-US" dirty="0"/>
              <a:t>View network difficulty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A96AC9-623C-4553-97C3-1F025C54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Explorer</a:t>
            </a:r>
          </a:p>
        </p:txBody>
      </p:sp>
    </p:spTree>
    <p:extLst>
      <p:ext uri="{BB962C8B-B14F-4D97-AF65-F5344CB8AC3E}">
        <p14:creationId xmlns:p14="http://schemas.microsoft.com/office/powerpoint/2010/main" val="28968166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a Blockchain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http://www.kingsland.academy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05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94E182-3CBD-4660-8D62-9BA069075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6CCD1-4BC0-4688-9178-F6869488D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Coins</a:t>
            </a:r>
            <a:r>
              <a:rPr lang="en-US" dirty="0"/>
              <a:t> are 64-bit integers (no real numbers!)</a:t>
            </a:r>
          </a:p>
          <a:p>
            <a:pPr lvl="1"/>
            <a:r>
              <a:rPr lang="en-US" dirty="0"/>
              <a:t>1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coin</a:t>
            </a:r>
            <a:r>
              <a:rPr lang="en-US" dirty="0"/>
              <a:t> = 1 000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milli-coins</a:t>
            </a:r>
            <a:r>
              <a:rPr lang="en-US" dirty="0"/>
              <a:t> = 1 000 000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micro-coins</a:t>
            </a:r>
          </a:p>
          <a:p>
            <a:pPr>
              <a:spcBef>
                <a:spcPts val="1200"/>
              </a:spcBef>
            </a:pPr>
            <a:r>
              <a:rPr lang="en-US" dirty="0"/>
              <a:t>All transfers, fees, block awards are defined in micro-coins</a:t>
            </a:r>
          </a:p>
          <a:p>
            <a:pPr lvl="1"/>
            <a:r>
              <a:rPr lang="en-US" dirty="0"/>
              <a:t>E.g. a transaction fee can be 20 micro-coins</a:t>
            </a:r>
          </a:p>
          <a:p>
            <a:pPr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block reward </a:t>
            </a:r>
            <a:r>
              <a:rPr lang="en-US" dirty="0"/>
              <a:t>(per mined block)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static</a:t>
            </a:r>
          </a:p>
          <a:p>
            <a:pPr lvl="1"/>
            <a:r>
              <a:rPr lang="en-US" dirty="0"/>
              <a:t>5 000 000 micro-coins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1A63A4-EA95-4F2B-8CA4-A3185D5F1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Coins and Rewards</a:t>
            </a:r>
          </a:p>
        </p:txBody>
      </p:sp>
    </p:spTree>
    <p:extLst>
      <p:ext uri="{BB962C8B-B14F-4D97-AF65-F5344CB8AC3E}">
        <p14:creationId xmlns:p14="http://schemas.microsoft.com/office/powerpoint/2010/main" val="52688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1012" y="1505529"/>
            <a:ext cx="6091151" cy="1665728"/>
          </a:xfrm>
        </p:spPr>
        <p:txBody>
          <a:bodyPr/>
          <a:lstStyle/>
          <a:p>
            <a:r>
              <a:rPr lang="en-US" dirty="0"/>
              <a:t>Building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Blockchain Node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5561012" y="3298093"/>
            <a:ext cx="6091151" cy="2721707"/>
          </a:xfrm>
        </p:spPr>
        <p:txBody>
          <a:bodyPr/>
          <a:lstStyle/>
          <a:p>
            <a:r>
              <a:rPr lang="en-US" dirty="0"/>
              <a:t>Peers, Blocks, Transactions, Addresses, Balances, Designing the REST API</a:t>
            </a:r>
          </a:p>
        </p:txBody>
      </p:sp>
      <p:pic>
        <p:nvPicPr>
          <p:cNvPr id="1026" name="Picture 2" descr="Резултат с изображение за node icon">
            <a:extLst>
              <a:ext uri="{FF2B5EF4-FFF2-40B4-BE49-F238E27FC236}">
                <a16:creationId xmlns:a16="http://schemas.microsoft.com/office/drawing/2014/main" id="{E78B47AD-4818-48E3-AE86-FEF104948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67" y="1600201"/>
            <a:ext cx="4253346" cy="4253344"/>
          </a:xfrm>
          <a:prstGeom prst="roundRect">
            <a:avLst>
              <a:gd name="adj" fmla="val 145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AF3CC8-E012-4E7B-AA16-6CA501FAC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60C87-035A-4B94-BF5D-CB8AE22FD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4837438"/>
            <a:ext cx="11804822" cy="1791962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Consensus algorithm: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proof of work </a:t>
            </a:r>
            <a:r>
              <a:rPr lang="en-US" sz="3200" dirty="0"/>
              <a:t>(SHA256 hashing)</a:t>
            </a:r>
          </a:p>
          <a:p>
            <a:r>
              <a:rPr lang="en-US" sz="3200" dirty="0"/>
              <a:t>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chain with most work </a:t>
            </a:r>
            <a:r>
              <a:rPr lang="en-US" sz="3200" dirty="0"/>
              <a:t>(~ the longest) is the main chain </a:t>
            </a:r>
          </a:p>
          <a:p>
            <a:r>
              <a:rPr lang="en-US" sz="3200" dirty="0"/>
              <a:t>Communication in the network: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REST API </a:t>
            </a:r>
            <a:r>
              <a:rPr lang="en-US" sz="3200" dirty="0"/>
              <a:t>(for simplicity)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AB9422-5E13-4212-822B-DD6D28C74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the Blockchain Node: Node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DF947A-CC5E-4B5C-A326-9C941BB492A4}"/>
              </a:ext>
            </a:extLst>
          </p:cNvPr>
          <p:cNvGrpSpPr/>
          <p:nvPr/>
        </p:nvGrpSpPr>
        <p:grpSpPr>
          <a:xfrm>
            <a:off x="2589212" y="1219200"/>
            <a:ext cx="7010400" cy="3352800"/>
            <a:chOff x="684212" y="1524001"/>
            <a:chExt cx="3155325" cy="335280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12EAB33-00C7-4F76-B15A-33BAEA43A231}"/>
                </a:ext>
              </a:extLst>
            </p:cNvPr>
            <p:cNvSpPr/>
            <p:nvPr/>
          </p:nvSpPr>
          <p:spPr>
            <a:xfrm>
              <a:off x="684212" y="1524001"/>
              <a:ext cx="3123282" cy="3352800"/>
            </a:xfrm>
            <a:prstGeom prst="roundRect">
              <a:avLst>
                <a:gd name="adj" fmla="val 1371"/>
              </a:avLst>
            </a:prstGeom>
            <a:solidFill>
              <a:srgbClr val="F0A22E">
                <a:alpha val="20000"/>
              </a:srgbClr>
            </a:solidFill>
            <a:ln w="317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20000"/>
                </a:lnSpc>
              </a:pPr>
              <a:r>
                <a:rPr lang="en-US" sz="3200" b="1" dirty="0">
                  <a:solidFill>
                    <a:schemeClr val="tx2">
                      <a:lumMod val="75000"/>
                    </a:schemeClr>
                  </a:solidFill>
                </a:rPr>
                <a:t>Node</a:t>
              </a:r>
              <a:endParaRPr lang="en-US" sz="28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074FAB8-3DC6-4948-8068-187D18CC6914}"/>
                </a:ext>
              </a:extLst>
            </p:cNvPr>
            <p:cNvCxnSpPr>
              <a:cxnSpLocks/>
            </p:cNvCxnSpPr>
            <p:nvPr/>
          </p:nvCxnSpPr>
          <p:spPr>
            <a:xfrm>
              <a:off x="771145" y="2267528"/>
              <a:ext cx="2955702" cy="16056"/>
            </a:xfrm>
            <a:prstGeom prst="line">
              <a:avLst/>
            </a:prstGeom>
            <a:solidFill>
              <a:srgbClr val="F0A22E">
                <a:alpha val="20000"/>
              </a:srgb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A7F181-3C03-46A9-8201-1192667C2496}"/>
                </a:ext>
              </a:extLst>
            </p:cNvPr>
            <p:cNvSpPr/>
            <p:nvPr/>
          </p:nvSpPr>
          <p:spPr>
            <a:xfrm>
              <a:off x="760026" y="2386405"/>
              <a:ext cx="3079511" cy="2400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Peers: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URL[]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Blocks: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Block[]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PendingTransactions</a:t>
              </a:r>
              <a:r>
                <a:rPr lang="en-US" sz="2800" dirty="0">
                  <a:solidFill>
                    <a:prstClr val="white"/>
                  </a:solidFill>
                </a:rPr>
                <a:t>: </a:t>
              </a: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</a:rPr>
                <a:t>Transaction[]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dirty="0">
                  <a:solidFill>
                    <a:prstClr val="white"/>
                  </a:solidFill>
                </a:rPr>
                <a:t>Difficulty: </a:t>
              </a:r>
              <a:r>
                <a:rPr lang="en-US" sz="2800" dirty="0">
                  <a:solidFill>
                    <a:srgbClr val="FBEEC9">
                      <a:lumMod val="75000"/>
                    </a:srgbClr>
                  </a:solidFill>
                </a:rPr>
                <a:t>integer</a:t>
              </a:r>
            </a:p>
            <a:p>
              <a:pPr marL="304747" lvl="0" indent="-304747">
                <a:spcBef>
                  <a:spcPts val="300"/>
                </a:spcBef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2800" noProof="1">
                  <a:solidFill>
                    <a:prstClr val="white"/>
                  </a:solidFill>
                </a:rPr>
                <a:t>MiningJobs: </a:t>
              </a:r>
              <a:r>
                <a:rPr lang="en-US" sz="2800" dirty="0">
                  <a:solidFill>
                    <a:srgbClr val="FBEEC9">
                      <a:lumMod val="75000"/>
                    </a:srgbClr>
                  </a:solidFill>
                </a:rPr>
                <a:t>map(</a:t>
              </a:r>
              <a:r>
                <a:rPr lang="en-US" sz="2800" noProof="1">
                  <a:solidFill>
                    <a:srgbClr val="FBEEC9">
                      <a:lumMod val="75000"/>
                    </a:srgbClr>
                  </a:solidFill>
                </a:rPr>
                <a:t>blockDataHash</a:t>
              </a:r>
              <a:r>
                <a:rPr lang="en-US" sz="2800" dirty="0">
                  <a:solidFill>
                    <a:srgbClr val="FBEEC9">
                      <a:lumMod val="75000"/>
                    </a:srgbClr>
                  </a:solidFill>
                </a:rPr>
                <a:t> =&gt; </a:t>
              </a:r>
              <a:r>
                <a:rPr lang="en-US" sz="2800" noProof="1">
                  <a:solidFill>
                    <a:srgbClr val="FBEEC9">
                      <a:lumMod val="75000"/>
                    </a:srgbClr>
                  </a:solidFill>
                </a:rPr>
                <a:t>Block</a:t>
              </a:r>
              <a:r>
                <a:rPr lang="en-US" sz="2800" dirty="0">
                  <a:solidFill>
                    <a:srgbClr val="FBEEC9">
                      <a:lumMod val="75000"/>
                    </a:srgbClr>
                  </a:solidFill>
                </a:rPr>
                <a:t>)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9987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E4E487-185D-4DE4-B19C-F1D58AA65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7968405-C49D-417A-A3BF-3FB288DEF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5562600"/>
            <a:ext cx="11804822" cy="1158876"/>
          </a:xfrm>
        </p:spPr>
        <p:txBody>
          <a:bodyPr>
            <a:normAutofit/>
          </a:bodyPr>
          <a:lstStyle/>
          <a:p>
            <a:r>
              <a:rPr lang="en-US" sz="3200" dirty="0"/>
              <a:t>Nodes can provide additional data, e.g. at additional REST endpoint, e.g. total number of addresses, total coins issued,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6BBDD3-D7D6-4903-84A1-B28497D5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REST Endpoints: Info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E02D5-1F96-44CB-A127-055C066A4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133871"/>
            <a:ext cx="9906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6FD14-6D14-44E4-9966-360500BF1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2" y="1133871"/>
            <a:ext cx="99060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http://{host}:5555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/info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540329-BEA3-4ED8-99C5-3838AE6D8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139279"/>
            <a:ext cx="10896600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about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SoftUniChain/0.9-csharp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nodeUrl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http://chain-node-03.herokuapp.com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peers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difficulty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blocks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cumulativeDifficulty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127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confirmedTransactions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208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pendingTransactions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455F0E-51CD-42E0-A79D-608AA48D1DD0}"/>
              </a:ext>
            </a:extLst>
          </p:cNvPr>
          <p:cNvSpPr/>
          <p:nvPr/>
        </p:nvSpPr>
        <p:spPr>
          <a:xfrm>
            <a:off x="5918296" y="1704215"/>
            <a:ext cx="276032" cy="347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CD5432-C404-4502-A341-A7A43ABF1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9212" y="2139279"/>
            <a:ext cx="129843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200 OK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830961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7010</TotalTime>
  <Words>3602</Words>
  <Application>Microsoft Office PowerPoint</Application>
  <PresentationFormat>Custom</PresentationFormat>
  <Paragraphs>586</Paragraphs>
  <Slides>52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Consolas</vt:lpstr>
      <vt:lpstr>Wingdings</vt:lpstr>
      <vt:lpstr>Wingdings 2</vt:lpstr>
      <vt:lpstr>SoftUni 16x9</vt:lpstr>
      <vt:lpstr>Building a Blockchain</vt:lpstr>
      <vt:lpstr>Table of Contents</vt:lpstr>
      <vt:lpstr>Blockchain System Architecture</vt:lpstr>
      <vt:lpstr>Blockchain System Architecture</vt:lpstr>
      <vt:lpstr>Keys and Addresses</vt:lpstr>
      <vt:lpstr>Coins and Rewards</vt:lpstr>
      <vt:lpstr>Building the Blockchain Node</vt:lpstr>
      <vt:lpstr>Building the Blockchain Node: Node</vt:lpstr>
      <vt:lpstr>REST Endpoints: Info</vt:lpstr>
      <vt:lpstr>Building the Blockchain Node: Blocks</vt:lpstr>
      <vt:lpstr>REST Endpoints: All Blocks</vt:lpstr>
      <vt:lpstr>REST Endpoints: Block by Number</vt:lpstr>
      <vt:lpstr>Building the Blockchain Node: Transactions</vt:lpstr>
      <vt:lpstr>REST Endpoints: Get Transaction Info</vt:lpstr>
      <vt:lpstr>REST Endpoints: Get Confirmed Transactions</vt:lpstr>
      <vt:lpstr>REST Endpoints: Get Pending Transactions</vt:lpstr>
      <vt:lpstr>REST Endpoints: List Transactions for Address</vt:lpstr>
      <vt:lpstr>REST Endpoints: Get Balance for Address</vt:lpstr>
      <vt:lpstr>Creating a Transaction</vt:lpstr>
      <vt:lpstr>Signing a Transaction</vt:lpstr>
      <vt:lpstr>Signing a Transaction – Example</vt:lpstr>
      <vt:lpstr>Signing a Transaction – Example (2)</vt:lpstr>
      <vt:lpstr>Signing a Transaction – Example (3)</vt:lpstr>
      <vt:lpstr>REST Endpoints: Send Transaction</vt:lpstr>
      <vt:lpstr>Send Transactions</vt:lpstr>
      <vt:lpstr>REST Endpoints: Send Transaction  Error</vt:lpstr>
      <vt:lpstr>REST Endpoints: Notify About New Block</vt:lpstr>
      <vt:lpstr>REST Endpoints: List All Peers</vt:lpstr>
      <vt:lpstr>REST Endpoints: Connect a Peer</vt:lpstr>
      <vt:lpstr>The Mining Software</vt:lpstr>
      <vt:lpstr>Building the Mining Software: Get Block</vt:lpstr>
      <vt:lpstr>The Coinbase Transaction (Reward)</vt:lpstr>
      <vt:lpstr>How to Calculate the Block Data Hash?</vt:lpstr>
      <vt:lpstr>Block Candidate JSON – Example</vt:lpstr>
      <vt:lpstr>Transactions in the Block Candidates</vt:lpstr>
      <vt:lpstr>The Mining Process: Preparation</vt:lpstr>
      <vt:lpstr>The Mining Process: Trying Many Hashes</vt:lpstr>
      <vt:lpstr>Building the Miners Hash</vt:lpstr>
      <vt:lpstr>Processing a Mined Block</vt:lpstr>
      <vt:lpstr>Building the Mining Software: Submit Block</vt:lpstr>
      <vt:lpstr>The Mining Pool in the Nodes</vt:lpstr>
      <vt:lpstr>Network Difficulty: Static or Dynamic</vt:lpstr>
      <vt:lpstr>Faucet App</vt:lpstr>
      <vt:lpstr>Faucet App</vt:lpstr>
      <vt:lpstr>The Faucet App</vt:lpstr>
      <vt:lpstr>Wallet App</vt:lpstr>
      <vt:lpstr>The Wallet App: Sample Screenshots</vt:lpstr>
      <vt:lpstr>The Wallet App: Sample Screenshots (2)</vt:lpstr>
      <vt:lpstr>Wallet App</vt:lpstr>
      <vt:lpstr>Block Explorer</vt:lpstr>
      <vt:lpstr>Block Explorer</vt:lpstr>
      <vt:lpstr>Building a Blockchain</vt:lpstr>
    </vt:vector>
  </TitlesOfParts>
  <Manager/>
  <Company>Academy School of Blockchain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Blockchain</dc:title>
  <dc:subject>Blockchain Academy</dc:subject>
  <dc:creator>SoftUni</dc:creator>
  <cp:keywords>blockchain, training, course, academy</cp:keywords>
  <dc:description>Academy School of Blockchain: http://www.kingsland.academy</dc:description>
  <cp:lastModifiedBy>Svetlin Nakov</cp:lastModifiedBy>
  <cp:revision>576</cp:revision>
  <dcterms:created xsi:type="dcterms:W3CDTF">2014-01-02T17:00:34Z</dcterms:created>
  <dcterms:modified xsi:type="dcterms:W3CDTF">2018-02-27T21:43:04Z</dcterms:modified>
  <cp:category>blockchain, training, course, academy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