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4" r:id="rId6"/>
    <p:sldId id="260" r:id="rId7"/>
    <p:sldId id="259" r:id="rId8"/>
    <p:sldId id="258" r:id="rId9"/>
    <p:sldId id="265" r:id="rId10"/>
    <p:sldId id="261" r:id="rId11"/>
    <p:sldId id="266" r:id="rId12"/>
    <p:sldId id="267" r:id="rId13"/>
    <p:sldId id="262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63" r:id="rId23"/>
    <p:sldId id="276" r:id="rId24"/>
    <p:sldId id="277" r:id="rId25"/>
  </p:sldIdLst>
  <p:sldSz cx="7772400" cy="100584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2025" autoAdjust="0"/>
  </p:normalViewPr>
  <p:slideViewPr>
    <p:cSldViewPr snapToGrid="0">
      <p:cViewPr>
        <p:scale>
          <a:sx n="46" d="100"/>
          <a:sy n="46" d="100"/>
        </p:scale>
        <p:origin x="22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6242D-1413-4E39-844A-CEA5C601DF27}" type="datetime1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D0AA0A-5135-415D-A092-FA0C46B8A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4AF3C-574B-4C08-9014-47CC9A2FAB95}" type="datetime1">
              <a:rPr lang="pt-BR" smtClean="0"/>
              <a:pPr/>
              <a:t>24/06/2024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81861C-5139-457C-970B-278F1608A4E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B81861C-5139-457C-970B-278F1608A4E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linkedin.com/in/anaelizayukimoto" TargetMode="External"/><Relationship Id="rId4" Type="http://schemas.openxmlformats.org/officeDocument/2006/relationships/hyperlink" Target="https://github.com/AnaYukimot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dirty="0"/>
              <a:t>Resumo do Infográfico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7B81AB1-D045-3324-D959-CC5CA745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772400" cy="10058400"/>
          </a:xfrm>
          <a:prstGeom prst="rect">
            <a:avLst/>
          </a:prstGeom>
          <a:solidFill>
            <a:srgbClr val="171733"/>
          </a:solidFill>
        </p:spPr>
      </p:pic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DB423F-C4ED-4B1F-4F02-F7613BC6BF6D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1717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E48A070-6670-3F6D-E569-174FF0DCAAA7}"/>
              </a:ext>
            </a:extLst>
          </p:cNvPr>
          <p:cNvSpPr txBox="1"/>
          <p:nvPr/>
        </p:nvSpPr>
        <p:spPr>
          <a:xfrm>
            <a:off x="-685800" y="-1118592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0" b="1" spc="50" dirty="0">
                <a:ln w="9525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17173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03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2984AFBD-9E8B-A79E-37BB-9CF3A010F1DE}"/>
              </a:ext>
            </a:extLst>
          </p:cNvPr>
          <p:cNvSpPr txBox="1"/>
          <p:nvPr/>
        </p:nvSpPr>
        <p:spPr>
          <a:xfrm>
            <a:off x="190500" y="4708981"/>
            <a:ext cx="7391400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MANIPULAÇÃO </a:t>
            </a:r>
          </a:p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DE ARQUIVOS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BCB7E-8B79-E276-01E9-86A4C15889DB}"/>
              </a:ext>
            </a:extLst>
          </p:cNvPr>
          <p:cNvSpPr/>
          <p:nvPr/>
        </p:nvSpPr>
        <p:spPr>
          <a:xfrm flipV="1">
            <a:off x="1200150" y="7181850"/>
            <a:ext cx="5238750" cy="60959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2000"/>
                  <a:lumOff val="28000"/>
                </a:schemeClr>
              </a:gs>
              <a:gs pos="57000">
                <a:srgbClr val="002060"/>
              </a:gs>
              <a:gs pos="29000">
                <a:schemeClr val="accent3">
                  <a:lumMod val="50000"/>
                </a:schemeClr>
              </a:gs>
              <a:gs pos="90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01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520A8B6-366A-C7B6-D909-B912619595F1}"/>
              </a:ext>
            </a:extLst>
          </p:cNvPr>
          <p:cNvSpPr txBox="1"/>
          <p:nvPr/>
        </p:nvSpPr>
        <p:spPr>
          <a:xfrm>
            <a:off x="681475" y="206679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Operações com arquivos são comuns em desenvolvimento web. PHP oferece funções simples para manipulação de arquivos.</a:t>
            </a:r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B7CCBA4-4964-6BE4-367E-AD4A8D46E415}"/>
              </a:ext>
            </a:extLst>
          </p:cNvPr>
          <p:cNvSpPr txBox="1"/>
          <p:nvPr/>
        </p:nvSpPr>
        <p:spPr>
          <a:xfrm>
            <a:off x="681475" y="79325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orbel" panose="020B0503020204020204" pitchFamily="34" charset="0"/>
              </a:rPr>
              <a:t>3. Manipulação de Arquivos</a:t>
            </a:r>
          </a:p>
        </p:txBody>
      </p:sp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5" y="417782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Função </a:t>
            </a:r>
            <a:r>
              <a:rPr lang="pt-BR" sz="3200" i="1" dirty="0" err="1"/>
              <a:t>file_get_contents</a:t>
            </a:r>
            <a:r>
              <a:rPr lang="pt-BR" sz="3200" i="1" dirty="0"/>
              <a:t>()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1475" y="5323766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função </a:t>
            </a:r>
            <a:r>
              <a:rPr lang="pt-BR" sz="2400" i="1" dirty="0" err="1">
                <a:latin typeface="Corbel Light" panose="020B0303020204020204" pitchFamily="34" charset="0"/>
              </a:rPr>
              <a:t>file_get_contents</a:t>
            </a:r>
            <a:r>
              <a:rPr lang="pt-BR" sz="2400" i="1" dirty="0">
                <a:latin typeface="Corbel Light" panose="020B0303020204020204" pitchFamily="34" charset="0"/>
              </a:rPr>
              <a:t>()</a:t>
            </a:r>
            <a:r>
              <a:rPr lang="pt-BR" sz="2400" dirty="0">
                <a:latin typeface="Corbel Light" panose="020B0303020204020204" pitchFamily="34" charset="0"/>
              </a:rPr>
              <a:t> lê um arquivo e retorna o conteúdo como uma </a:t>
            </a:r>
            <a:r>
              <a:rPr lang="pt-BR" sz="2400" dirty="0" err="1">
                <a:latin typeface="Corbel Light" panose="020B0303020204020204" pitchFamily="34" charset="0"/>
              </a:rPr>
              <a:t>string</a:t>
            </a:r>
            <a:r>
              <a:rPr lang="pt-BR" sz="2400" dirty="0">
                <a:latin typeface="Corbel Light" panose="020B0303020204020204" pitchFamily="34" charset="0"/>
              </a:rPr>
              <a:t>: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E24BB1-94F6-573E-0512-A0E8D334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4429"/>
            <a:ext cx="7772400" cy="377993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9F11594-0598-354D-54C7-9781899D83C4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318865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5" y="92027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Função </a:t>
            </a:r>
            <a:r>
              <a:rPr lang="pt-BR" sz="3200" i="1" dirty="0" err="1"/>
              <a:t>file_put_contents</a:t>
            </a:r>
            <a:r>
              <a:rPr lang="pt-BR" sz="3200" i="1" dirty="0"/>
              <a:t>()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1475" y="220800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função </a:t>
            </a:r>
            <a:r>
              <a:rPr lang="pt-BR" sz="2400" i="1" dirty="0" err="1">
                <a:latin typeface="Corbel Light" panose="020B0303020204020204" pitchFamily="34" charset="0"/>
              </a:rPr>
              <a:t>file_put_contents</a:t>
            </a:r>
            <a:r>
              <a:rPr lang="pt-BR" sz="2400" i="1" dirty="0">
                <a:latin typeface="Corbel Light" panose="020B0303020204020204" pitchFamily="34" charset="0"/>
              </a:rPr>
              <a:t>() </a:t>
            </a:r>
            <a:r>
              <a:rPr lang="pt-BR" sz="2400" dirty="0">
                <a:latin typeface="Corbel Light" panose="020B0303020204020204" pitchFamily="34" charset="0"/>
              </a:rPr>
              <a:t>escreve uma </a:t>
            </a:r>
            <a:r>
              <a:rPr lang="pt-BR" sz="2400" dirty="0" err="1">
                <a:latin typeface="Corbel Light" panose="020B0303020204020204" pitchFamily="34" charset="0"/>
              </a:rPr>
              <a:t>string</a:t>
            </a:r>
            <a:r>
              <a:rPr lang="pt-BR" sz="2400" dirty="0">
                <a:latin typeface="Corbel Light" panose="020B0303020204020204" pitchFamily="34" charset="0"/>
              </a:rPr>
              <a:t> para um arquivo: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DF0F9C-7ADB-7C9D-E944-A12AD1D0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1962"/>
            <a:ext cx="7772400" cy="26438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4E7D0A-3CFC-CEA1-F1F7-708265D7650F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223163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DB423F-C4ED-4B1F-4F02-F7613BC6BF6D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1717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E48A070-6670-3F6D-E569-174FF0DCAAA7}"/>
              </a:ext>
            </a:extLst>
          </p:cNvPr>
          <p:cNvSpPr txBox="1"/>
          <p:nvPr/>
        </p:nvSpPr>
        <p:spPr>
          <a:xfrm>
            <a:off x="-685800" y="-1118592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0" b="1" spc="50" dirty="0">
                <a:ln w="9525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17173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BCB7E-8B79-E276-01E9-86A4C15889DB}"/>
              </a:ext>
            </a:extLst>
          </p:cNvPr>
          <p:cNvSpPr/>
          <p:nvPr/>
        </p:nvSpPr>
        <p:spPr>
          <a:xfrm flipV="1">
            <a:off x="1200150" y="7181850"/>
            <a:ext cx="5238750" cy="60959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2000"/>
                  <a:lumOff val="28000"/>
                </a:schemeClr>
              </a:gs>
              <a:gs pos="57000">
                <a:srgbClr val="002060"/>
              </a:gs>
              <a:gs pos="29000">
                <a:schemeClr val="accent3">
                  <a:lumMod val="50000"/>
                </a:schemeClr>
              </a:gs>
              <a:gs pos="90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5476DB9-547C-0AB4-1650-00CF62219F2A}"/>
              </a:ext>
            </a:extLst>
          </p:cNvPr>
          <p:cNvSpPr txBox="1"/>
          <p:nvPr/>
        </p:nvSpPr>
        <p:spPr>
          <a:xfrm>
            <a:off x="190500" y="4708981"/>
            <a:ext cx="7391400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MANIPULAÇÃO </a:t>
            </a:r>
          </a:p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DE DATA E HORA</a:t>
            </a:r>
          </a:p>
        </p:txBody>
      </p:sp>
    </p:spTree>
    <p:extLst>
      <p:ext uri="{BB962C8B-B14F-4D97-AF65-F5344CB8AC3E}">
        <p14:creationId xmlns:p14="http://schemas.microsoft.com/office/powerpoint/2010/main" val="38193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520A8B6-366A-C7B6-D909-B912619595F1}"/>
              </a:ext>
            </a:extLst>
          </p:cNvPr>
          <p:cNvSpPr txBox="1"/>
          <p:nvPr/>
        </p:nvSpPr>
        <p:spPr>
          <a:xfrm>
            <a:off x="681475" y="206679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Trabalhar com datas e horas é crucial em muitos tipos de aplicações web. PHP oferece várias funções poderosas para manipulação de datas.</a:t>
            </a:r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B7CCBA4-4964-6BE4-367E-AD4A8D46E415}"/>
              </a:ext>
            </a:extLst>
          </p:cNvPr>
          <p:cNvSpPr txBox="1"/>
          <p:nvPr/>
        </p:nvSpPr>
        <p:spPr>
          <a:xfrm>
            <a:off x="681475" y="632720"/>
            <a:ext cx="691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Corbel" panose="020B0503020204020204" pitchFamily="34" charset="0"/>
              </a:rPr>
              <a:t>4. Manipulação de Data e Hora</a:t>
            </a:r>
          </a:p>
        </p:txBody>
      </p:sp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5" y="378185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Função </a:t>
            </a:r>
            <a:r>
              <a:rPr lang="pt-BR" sz="3200" i="1" dirty="0"/>
              <a:t>date()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24325" y="4762603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função </a:t>
            </a:r>
            <a:r>
              <a:rPr lang="pt-BR" sz="2400" i="1" dirty="0">
                <a:latin typeface="Corbel Light" panose="020B0303020204020204" pitchFamily="34" charset="0"/>
              </a:rPr>
              <a:t>date()</a:t>
            </a:r>
            <a:r>
              <a:rPr lang="pt-BR" sz="2400" dirty="0">
                <a:latin typeface="Corbel Light" panose="020B0303020204020204" pitchFamily="34" charset="0"/>
              </a:rPr>
              <a:t> é usada para formatar uma data e hora de acordo com um formato especificado: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02D032-AB5E-DE9A-B0F9-C44F70B4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" y="5691766"/>
            <a:ext cx="7543800" cy="43624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6C256BC-E753-C1B1-C122-9D64CCBF4A88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119271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5" y="940837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Função </a:t>
            </a:r>
            <a:r>
              <a:rPr lang="pt-BR" sz="3200" i="1" dirty="0" err="1"/>
              <a:t>strtotime</a:t>
            </a:r>
            <a:r>
              <a:rPr lang="pt-BR" sz="3200" i="1" dirty="0"/>
              <a:t>()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1475" y="220800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função </a:t>
            </a:r>
            <a:r>
              <a:rPr lang="pt-BR" sz="2400" i="1" dirty="0" err="1">
                <a:latin typeface="Corbel Light" panose="020B0303020204020204" pitchFamily="34" charset="0"/>
              </a:rPr>
              <a:t>strtotime</a:t>
            </a:r>
            <a:r>
              <a:rPr lang="pt-BR" sz="2400" i="1" dirty="0">
                <a:latin typeface="Corbel Light" panose="020B0303020204020204" pitchFamily="34" charset="0"/>
              </a:rPr>
              <a:t>() </a:t>
            </a:r>
            <a:r>
              <a:rPr lang="pt-BR" sz="2400" dirty="0">
                <a:latin typeface="Corbel Light" panose="020B0303020204020204" pitchFamily="34" charset="0"/>
              </a:rPr>
              <a:t>converte uma </a:t>
            </a:r>
            <a:r>
              <a:rPr lang="pt-BR" sz="2400" dirty="0" err="1">
                <a:latin typeface="Corbel Light" panose="020B0303020204020204" pitchFamily="34" charset="0"/>
              </a:rPr>
              <a:t>string</a:t>
            </a:r>
            <a:r>
              <a:rPr lang="pt-BR" sz="2400" dirty="0">
                <a:latin typeface="Corbel Light" panose="020B0303020204020204" pitchFamily="34" charset="0"/>
              </a:rPr>
              <a:t> contendo uma data em um </a:t>
            </a:r>
            <a:r>
              <a:rPr lang="pt-BR" sz="2400" dirty="0" err="1">
                <a:latin typeface="Corbel Light" panose="020B0303020204020204" pitchFamily="34" charset="0"/>
              </a:rPr>
              <a:t>timestamp</a:t>
            </a:r>
            <a:r>
              <a:rPr lang="pt-BR" sz="2400" dirty="0">
                <a:latin typeface="Corbel Light" panose="020B0303020204020204" pitchFamily="34" charset="0"/>
              </a:rPr>
              <a:t> Unix (número de segundos desde 1 de janeiro de 1970):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3FF8B-082A-9DB3-6A55-E1CF47D5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" y="3408338"/>
            <a:ext cx="7543800" cy="51244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D8EA60-9162-0C01-6708-C77C9DC77B4B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178578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DB423F-C4ED-4B1F-4F02-F7613BC6BF6D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1717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E48A070-6670-3F6D-E569-174FF0DCAAA7}"/>
              </a:ext>
            </a:extLst>
          </p:cNvPr>
          <p:cNvSpPr txBox="1"/>
          <p:nvPr/>
        </p:nvSpPr>
        <p:spPr>
          <a:xfrm>
            <a:off x="-685800" y="-1118592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0" b="1" spc="50" dirty="0">
                <a:ln w="9525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17173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05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2984AFBD-9E8B-A79E-37BB-9CF3A010F1DE}"/>
              </a:ext>
            </a:extLst>
          </p:cNvPr>
          <p:cNvSpPr txBox="1"/>
          <p:nvPr/>
        </p:nvSpPr>
        <p:spPr>
          <a:xfrm>
            <a:off x="190500" y="5029200"/>
            <a:ext cx="7391400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MANIPULAÇÃO DE FORMULÁRIOS HTML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BCB7E-8B79-E276-01E9-86A4C15889DB}"/>
              </a:ext>
            </a:extLst>
          </p:cNvPr>
          <p:cNvSpPr/>
          <p:nvPr/>
        </p:nvSpPr>
        <p:spPr>
          <a:xfrm flipV="1">
            <a:off x="1200150" y="7181850"/>
            <a:ext cx="5238750" cy="60959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2000"/>
                  <a:lumOff val="28000"/>
                </a:schemeClr>
              </a:gs>
              <a:gs pos="57000">
                <a:srgbClr val="002060"/>
              </a:gs>
              <a:gs pos="29000">
                <a:schemeClr val="accent3">
                  <a:lumMod val="50000"/>
                </a:schemeClr>
              </a:gs>
              <a:gs pos="90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40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520A8B6-366A-C7B6-D909-B912619595F1}"/>
              </a:ext>
            </a:extLst>
          </p:cNvPr>
          <p:cNvSpPr txBox="1"/>
          <p:nvPr/>
        </p:nvSpPr>
        <p:spPr>
          <a:xfrm>
            <a:off x="681474" y="17159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Formulários HTML são usados para coletar dados dos usuários em páginas web. PHP pode processar esses dados facilmente usando variáveis globais..</a:t>
            </a:r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B7CCBA4-4964-6BE4-367E-AD4A8D46E415}"/>
              </a:ext>
            </a:extLst>
          </p:cNvPr>
          <p:cNvSpPr txBox="1"/>
          <p:nvPr/>
        </p:nvSpPr>
        <p:spPr>
          <a:xfrm>
            <a:off x="681474" y="793255"/>
            <a:ext cx="709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orbel" panose="020B0503020204020204" pitchFamily="34" charset="0"/>
              </a:rPr>
              <a:t>5. Manipulação de Formulários HTML</a:t>
            </a:r>
          </a:p>
        </p:txBody>
      </p:sp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4" y="363633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Variável $_POST[]</a:t>
            </a:r>
            <a:endParaRPr lang="pt-BR" sz="3200" i="1" dirty="0"/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1474" y="44290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variável $_POST[] é usada para coletar dados enviados por um formulário HTML usando o método POST: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7D92B4-317D-1107-E1EC-6FEDD7BF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349707"/>
            <a:ext cx="5681225" cy="27000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8436A7-090E-453E-F737-69BB4BB9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29" y="7089423"/>
            <a:ext cx="6393772" cy="296897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8B540F-067D-B5A4-5AC3-DE9FC6016C05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241961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833875" y="103192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Variável $_GET[]</a:t>
            </a:r>
            <a:endParaRPr lang="pt-BR" sz="3200" i="1" dirty="0"/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1475" y="200073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variável $_GET[] é usada para coletar dados enviados por um formulário HTML usando o método GET (ou através da URL):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3C7EC6-F60E-7194-E9F1-A49E52AA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5" y="3585105"/>
            <a:ext cx="7772400" cy="39201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F7AFF4-885E-EC57-406B-0B92731E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9380"/>
            <a:ext cx="7772400" cy="32690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F4F2035-9299-39DB-CECB-FBF3041A17BC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405604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B6316166-2476-BE62-7B9D-56CE45B315C1}"/>
              </a:ext>
            </a:extLst>
          </p:cNvPr>
          <p:cNvSpPr txBox="1"/>
          <p:nvPr/>
        </p:nvSpPr>
        <p:spPr>
          <a:xfrm>
            <a:off x="681475" y="2830606"/>
            <a:ext cx="64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Dominar essas funções básicas é crucial para se tornar proficiente em PHP. Com elas, você poderá manipular </a:t>
            </a:r>
            <a:r>
              <a:rPr lang="pt-BR" sz="2400" dirty="0" err="1">
                <a:latin typeface="Corbel Light" panose="020B0303020204020204" pitchFamily="34" charset="0"/>
              </a:rPr>
              <a:t>strings</a:t>
            </a:r>
            <a:r>
              <a:rPr lang="pt-BR" sz="2400" dirty="0">
                <a:latin typeface="Corbel Light" panose="020B0303020204020204" pitchFamily="34" charset="0"/>
              </a:rPr>
              <a:t>, </a:t>
            </a:r>
            <a:r>
              <a:rPr lang="pt-BR" sz="2400" dirty="0" err="1">
                <a:latin typeface="Corbel Light" panose="020B0303020204020204" pitchFamily="34" charset="0"/>
              </a:rPr>
              <a:t>arrays</a:t>
            </a:r>
            <a:r>
              <a:rPr lang="pt-BR" sz="2400" dirty="0">
                <a:latin typeface="Corbel Light" panose="020B0303020204020204" pitchFamily="34" charset="0"/>
              </a:rPr>
              <a:t> e arquivos de forma eficiente, tornando seu código mais limpo e organizado.</a:t>
            </a:r>
          </a:p>
          <a:p>
            <a:pPr algn="just"/>
            <a:endParaRPr lang="pt-BR" sz="2400" dirty="0">
              <a:latin typeface="Corbel Light" panose="020B0303020204020204" pitchFamily="34" charset="0"/>
            </a:endParaRPr>
          </a:p>
          <a:p>
            <a:pPr algn="just"/>
            <a:r>
              <a:rPr lang="pt-BR" sz="2400" dirty="0">
                <a:latin typeface="Corbel Light" panose="020B0303020204020204" pitchFamily="34" charset="0"/>
              </a:rPr>
              <a:t>	Explore mais funções conforme avança em seu aprendizado, pois PHP oferece uma vasta biblioteca de funções prontas para uso em diversas situações de desenvolvimento web.</a:t>
            </a:r>
          </a:p>
          <a:p>
            <a:pPr algn="just"/>
            <a:endParaRPr lang="pt-BR" sz="2400" dirty="0">
              <a:latin typeface="Corbel Light" panose="020B0303020204020204" pitchFamily="34" charset="0"/>
            </a:endParaRPr>
          </a:p>
          <a:p>
            <a:pPr algn="just"/>
            <a:r>
              <a:rPr lang="pt-BR" sz="2400" dirty="0">
                <a:latin typeface="Corbel Light" panose="020B0303020204020204" pitchFamily="34" charset="0"/>
              </a:rPr>
              <a:t>	Comece a praticar essas funções em seus projetos para se familiarizar com sua aplicação prática e expandir suas habilidades como desenvolvedor PHP.</a:t>
            </a:r>
            <a:endParaRPr lang="pt-BR" dirty="0"/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76BAFA4A-3325-1415-8A39-06DAF6958EEB}"/>
              </a:ext>
            </a:extLst>
          </p:cNvPr>
          <p:cNvSpPr txBox="1"/>
          <p:nvPr/>
        </p:nvSpPr>
        <p:spPr>
          <a:xfrm>
            <a:off x="1162050" y="205897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030A0"/>
                </a:solidFill>
              </a:rPr>
              <a:t>Conclusão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6F26D37E-4CC3-ACC9-3FD5-94EA6A8BDB1B}"/>
              </a:ext>
            </a:extLst>
          </p:cNvPr>
          <p:cNvSpPr/>
          <p:nvPr/>
        </p:nvSpPr>
        <p:spPr>
          <a:xfrm rot="5400000">
            <a:off x="-264958" y="697067"/>
            <a:ext cx="1949141" cy="504826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72000"/>
                  <a:lumOff val="28000"/>
                </a:schemeClr>
              </a:gs>
              <a:gs pos="71000">
                <a:srgbClr val="002060"/>
              </a:gs>
              <a:gs pos="32000">
                <a:schemeClr val="accent3">
                  <a:lumMod val="50000"/>
                </a:schemeClr>
              </a:gs>
              <a:gs pos="100000">
                <a:srgbClr val="7030A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10C8BD2-6F91-EB41-B3B5-F36808F6F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50" y="8700524"/>
            <a:ext cx="1238250" cy="6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30F0F8-4FC2-B321-478F-868C9B27D850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DOMÍNIO DO PHP – Ana Yukimoto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A5A68AE7-97D0-BB6D-C214-550774F08EE5}"/>
              </a:ext>
            </a:extLst>
          </p:cNvPr>
          <p:cNvSpPr txBox="1"/>
          <p:nvPr/>
        </p:nvSpPr>
        <p:spPr>
          <a:xfrm>
            <a:off x="1162050" y="448213"/>
            <a:ext cx="6400800" cy="14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Corbel" panose="020B0503020204020204" pitchFamily="34" charset="0"/>
              </a:rPr>
              <a:t>O domínio do PHP: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Corbel" panose="020B0503020204020204" pitchFamily="34" charset="0"/>
              </a:rPr>
              <a:t>Para um desenvolvimento Web Profissional</a:t>
            </a:r>
          </a:p>
        </p:txBody>
      </p:sp>
    </p:spTree>
    <p:extLst>
      <p:ext uri="{BB962C8B-B14F-4D97-AF65-F5344CB8AC3E}">
        <p14:creationId xmlns:p14="http://schemas.microsoft.com/office/powerpoint/2010/main" val="3802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76BAFA4A-3325-1415-8A39-06DAF6958EEB}"/>
              </a:ext>
            </a:extLst>
          </p:cNvPr>
          <p:cNvSpPr txBox="1"/>
          <p:nvPr/>
        </p:nvSpPr>
        <p:spPr>
          <a:xfrm>
            <a:off x="857250" y="1516167"/>
            <a:ext cx="4781550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</a:p>
          <a:p>
            <a:pPr marL="514350" indent="-514350">
              <a:buFont typeface="+mj-lt"/>
              <a:buAutoNum type="arabicPeriod"/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Manipulação de </a:t>
            </a:r>
            <a:r>
              <a:rPr lang="pt-B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</a:t>
            </a:r>
            <a:r>
              <a:rPr lang="pt-BR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strlen</a:t>
            </a: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</a:t>
            </a:r>
            <a:r>
              <a:rPr lang="pt-BR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strpos</a:t>
            </a: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Manipulação de </a:t>
            </a:r>
            <a:r>
              <a:rPr lang="pt-B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</a:t>
            </a:r>
            <a:r>
              <a:rPr lang="pt-BR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</a:t>
            </a:r>
            <a:r>
              <a:rPr lang="pt-BR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array_push</a:t>
            </a: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Manipulação de Arquivos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</a:t>
            </a:r>
            <a:r>
              <a:rPr lang="pt-BR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file_get_contents</a:t>
            </a: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</a:t>
            </a:r>
            <a:r>
              <a:rPr lang="pt-BR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file_put_contents</a:t>
            </a: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pt-BR" sz="2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Manipulação de Data e Hora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date()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</a:t>
            </a:r>
            <a:r>
              <a:rPr lang="pt-BR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strtotime</a:t>
            </a: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pt-BR" sz="2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Manipulação de Formulários HTML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$_POST[]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$_GET[]</a:t>
            </a:r>
          </a:p>
          <a:p>
            <a:pPr marL="971550" lvl="1" indent="-514350">
              <a:buFont typeface="+mj-lt"/>
              <a:buAutoNum type="arabicPeriod"/>
            </a:pPr>
            <a:endParaRPr lang="pt-BR" sz="2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Conclusão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5C9B1FEB-0DEB-98E5-059D-67997F3FD4F9}"/>
              </a:ext>
            </a:extLst>
          </p:cNvPr>
          <p:cNvSpPr txBox="1"/>
          <p:nvPr/>
        </p:nvSpPr>
        <p:spPr>
          <a:xfrm>
            <a:off x="857250" y="41011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orbel" panose="020B0503020204020204" pitchFamily="34" charset="0"/>
              </a:rPr>
              <a:t>SUMÁRIO</a:t>
            </a:r>
            <a:endParaRPr lang="pt-BR" sz="2800" b="1" dirty="0">
              <a:latin typeface="Corbel" panose="020B0503020204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7D5601-B00F-9DA8-E2D1-22F6C89986EF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DOMÍNIO DO PHP – Ana Yukimoto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0E7609-0671-F23F-924B-AAC798A337E5}"/>
              </a:ext>
            </a:extLst>
          </p:cNvPr>
          <p:cNvSpPr/>
          <p:nvPr/>
        </p:nvSpPr>
        <p:spPr>
          <a:xfrm>
            <a:off x="0" y="1271365"/>
            <a:ext cx="7772400" cy="45719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2000"/>
                  <a:lumOff val="28000"/>
                </a:schemeClr>
              </a:gs>
              <a:gs pos="57000">
                <a:srgbClr val="002060"/>
              </a:gs>
              <a:gs pos="29000">
                <a:schemeClr val="accent3">
                  <a:lumMod val="50000"/>
                </a:schemeClr>
              </a:gs>
              <a:gs pos="90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346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DB423F-C4ED-4B1F-4F02-F7613BC6BF6D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1717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2984AFBD-9E8B-A79E-37BB-9CF3A010F1DE}"/>
              </a:ext>
            </a:extLst>
          </p:cNvPr>
          <p:cNvSpPr txBox="1"/>
          <p:nvPr/>
        </p:nvSpPr>
        <p:spPr>
          <a:xfrm>
            <a:off x="190500" y="4105870"/>
            <a:ext cx="73914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AGREDECIMENTOS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BCB7E-8B79-E276-01E9-86A4C15889DB}"/>
              </a:ext>
            </a:extLst>
          </p:cNvPr>
          <p:cNvSpPr/>
          <p:nvPr/>
        </p:nvSpPr>
        <p:spPr>
          <a:xfrm flipV="1">
            <a:off x="1266825" y="5638800"/>
            <a:ext cx="5238750" cy="60959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2000"/>
                  <a:lumOff val="28000"/>
                </a:schemeClr>
              </a:gs>
              <a:gs pos="57000">
                <a:srgbClr val="002060"/>
              </a:gs>
              <a:gs pos="29000">
                <a:schemeClr val="accent3">
                  <a:lumMod val="50000"/>
                </a:schemeClr>
              </a:gs>
              <a:gs pos="90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829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34E4860-50B1-A055-1551-3F01EB92A0EE}"/>
              </a:ext>
            </a:extLst>
          </p:cNvPr>
          <p:cNvSpPr txBox="1"/>
          <p:nvPr/>
        </p:nvSpPr>
        <p:spPr>
          <a:xfrm>
            <a:off x="685800" y="2432423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Espero que este material tenha sido útil para você aprender e consolidar seu conhecimento sobre algumas das funções mais utilizadas nesta linguagem poderosa e versátil.</a:t>
            </a:r>
          </a:p>
          <a:p>
            <a:pPr algn="just"/>
            <a:endParaRPr lang="pt-BR" sz="2400" dirty="0">
              <a:latin typeface="Corbel Light" panose="020B0303020204020204" pitchFamily="34" charset="0"/>
            </a:endParaRPr>
          </a:p>
          <a:p>
            <a:pPr algn="just"/>
            <a:r>
              <a:rPr lang="pt-BR" sz="2400" dirty="0">
                <a:latin typeface="Corbel Light" panose="020B0303020204020204" pitchFamily="34" charset="0"/>
              </a:rPr>
              <a:t>	Quer saber mais  sobre mim? Conecte por meio das minhas redes sociais:</a:t>
            </a:r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5461F8D-E849-DE27-D8A0-71BDBCC40CA3}"/>
              </a:ext>
            </a:extLst>
          </p:cNvPr>
          <p:cNvSpPr txBox="1"/>
          <p:nvPr/>
        </p:nvSpPr>
        <p:spPr>
          <a:xfrm>
            <a:off x="523874" y="665284"/>
            <a:ext cx="711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orbel" panose="020B0503020204020204" pitchFamily="34" charset="0"/>
              </a:rPr>
              <a:t>Obrigada por ler até aqui!</a:t>
            </a:r>
          </a:p>
        </p:txBody>
      </p:sp>
      <p:pic>
        <p:nvPicPr>
          <p:cNvPr id="7170" name="Picture 2" descr="Github Logo - Free social media icons">
            <a:extLst>
              <a:ext uri="{FF2B5EF4-FFF2-40B4-BE49-F238E27FC236}">
                <a16:creationId xmlns:a16="http://schemas.microsoft.com/office/drawing/2014/main" id="{4A2B6705-F833-C23F-B97F-29294F07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03" y="5795512"/>
            <a:ext cx="767200" cy="7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Ícone preto redondo do Linkedin">
            <a:extLst>
              <a:ext uri="{FF2B5EF4-FFF2-40B4-BE49-F238E27FC236}">
                <a16:creationId xmlns:a16="http://schemas.microsoft.com/office/drawing/2014/main" id="{AE4FF6C7-8F69-8C15-3662-3CDBA409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40231"/>
            <a:ext cx="840035" cy="84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hlinkClick r:id="rId4"/>
            <a:extLst>
              <a:ext uri="{FF2B5EF4-FFF2-40B4-BE49-F238E27FC236}">
                <a16:creationId xmlns:a16="http://schemas.microsoft.com/office/drawing/2014/main" id="{8B5A3F8C-8B96-D54D-7CF0-3C0A46DD38AE}"/>
              </a:ext>
            </a:extLst>
          </p:cNvPr>
          <p:cNvSpPr txBox="1"/>
          <p:nvPr/>
        </p:nvSpPr>
        <p:spPr>
          <a:xfrm>
            <a:off x="1873102" y="5913779"/>
            <a:ext cx="5624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030A0"/>
                </a:solidFill>
                <a:latin typeface="Corbel Light" panose="020B0303020204020204" pitchFamily="34" charset="0"/>
              </a:rPr>
              <a:t>https://github.com/AnaYukimoto</a:t>
            </a:r>
            <a:endParaRPr lang="pt-BR" sz="2400" b="1" dirty="0">
              <a:solidFill>
                <a:srgbClr val="7030A0"/>
              </a:solidFill>
            </a:endParaRPr>
          </a:p>
        </p:txBody>
      </p:sp>
      <p:sp>
        <p:nvSpPr>
          <p:cNvPr id="10" name="CaixaDeTexto 9">
            <a:hlinkClick r:id="rId5"/>
            <a:extLst>
              <a:ext uri="{FF2B5EF4-FFF2-40B4-BE49-F238E27FC236}">
                <a16:creationId xmlns:a16="http://schemas.microsoft.com/office/drawing/2014/main" id="{DAB0D97B-C0E9-5DA9-061F-F87DD4E0913B}"/>
              </a:ext>
            </a:extLst>
          </p:cNvPr>
          <p:cNvSpPr txBox="1"/>
          <p:nvPr/>
        </p:nvSpPr>
        <p:spPr>
          <a:xfrm>
            <a:off x="1873102" y="7229415"/>
            <a:ext cx="5082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030A0"/>
                </a:solidFill>
                <a:latin typeface="Corbel Light" panose="020B0303020204020204" pitchFamily="34" charset="0"/>
              </a:rPr>
              <a:t>www.linkedin.com/in/anaelizayukimoto</a:t>
            </a:r>
            <a:endParaRPr lang="pt-BR" sz="2400" b="1" dirty="0">
              <a:solidFill>
                <a:srgbClr val="7030A0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C2FB9B2-E1AC-B90B-140C-6AF57A18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50" y="8700524"/>
            <a:ext cx="1238250" cy="6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E50C92-F543-1627-54B6-AA6714F047B1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DOMÍNIO DO PHP – Ana Yukimoto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A416D7C-0A4F-9B4E-B196-40778D01FB3E}"/>
              </a:ext>
            </a:extLst>
          </p:cNvPr>
          <p:cNvSpPr/>
          <p:nvPr/>
        </p:nvSpPr>
        <p:spPr>
          <a:xfrm>
            <a:off x="0" y="1701271"/>
            <a:ext cx="7772400" cy="45719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2000"/>
                  <a:lumOff val="28000"/>
                </a:schemeClr>
              </a:gs>
              <a:gs pos="57000">
                <a:srgbClr val="002060"/>
              </a:gs>
              <a:gs pos="29000">
                <a:schemeClr val="accent3">
                  <a:lumMod val="50000"/>
                </a:schemeClr>
              </a:gs>
              <a:gs pos="90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06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B6316166-2476-BE62-7B9D-56CE45B315C1}"/>
              </a:ext>
            </a:extLst>
          </p:cNvPr>
          <p:cNvSpPr txBox="1"/>
          <p:nvPr/>
        </p:nvSpPr>
        <p:spPr>
          <a:xfrm>
            <a:off x="681475" y="4038571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PHP é uma linguagem de programação amplamente utilizada para desenvolvimento web devido à sua simplicidade e poderosas funcionalidades. Neste guia, exploraremos algumas das funções mais úteis do PHP, com exemplos práticos para ajudar você a entender como e quando utilizá-las.</a:t>
            </a:r>
            <a:endParaRPr lang="pt-BR" dirty="0"/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76BAFA4A-3325-1415-8A39-06DAF6958EEB}"/>
              </a:ext>
            </a:extLst>
          </p:cNvPr>
          <p:cNvSpPr txBox="1"/>
          <p:nvPr/>
        </p:nvSpPr>
        <p:spPr>
          <a:xfrm>
            <a:off x="1162050" y="2742142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030A0"/>
                </a:solidFill>
              </a:rPr>
              <a:t>Introdução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D8E19711-BCA4-D1DB-E75C-D863FA6398A5}"/>
              </a:ext>
            </a:extLst>
          </p:cNvPr>
          <p:cNvSpPr txBox="1"/>
          <p:nvPr/>
        </p:nvSpPr>
        <p:spPr>
          <a:xfrm>
            <a:off x="1162050" y="448213"/>
            <a:ext cx="6400800" cy="14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Corbel" panose="020B0503020204020204" pitchFamily="34" charset="0"/>
              </a:rPr>
              <a:t>O domínio do PHP: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Corbel" panose="020B0503020204020204" pitchFamily="34" charset="0"/>
              </a:rPr>
              <a:t>Para um desenvolvimento Web Profissional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6F26D37E-4CC3-ACC9-3FD5-94EA6A8BDB1B}"/>
              </a:ext>
            </a:extLst>
          </p:cNvPr>
          <p:cNvSpPr/>
          <p:nvPr/>
        </p:nvSpPr>
        <p:spPr>
          <a:xfrm rot="5400000">
            <a:off x="-264958" y="697067"/>
            <a:ext cx="1949141" cy="504826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72000"/>
                  <a:lumOff val="28000"/>
                </a:schemeClr>
              </a:gs>
              <a:gs pos="71000">
                <a:srgbClr val="002060"/>
              </a:gs>
              <a:gs pos="32000">
                <a:schemeClr val="accent3">
                  <a:lumMod val="50000"/>
                </a:schemeClr>
              </a:gs>
              <a:gs pos="100000">
                <a:srgbClr val="7030A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7A78C7-8FCB-902E-DD58-C1D5CC3F3AF4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DOMÍNIO DO PHP – Ana Yukimoto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EE26A88-646F-B288-9FC1-FE3913FA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50" y="8700524"/>
            <a:ext cx="1238250" cy="6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DB423F-C4ED-4B1F-4F02-F7613BC6BF6D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1717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E48A070-6670-3F6D-E569-174FF0DCAAA7}"/>
              </a:ext>
            </a:extLst>
          </p:cNvPr>
          <p:cNvSpPr txBox="1"/>
          <p:nvPr/>
        </p:nvSpPr>
        <p:spPr>
          <a:xfrm>
            <a:off x="-685800" y="-1118592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0" b="1" spc="50" dirty="0">
                <a:ln w="9525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17173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01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2984AFBD-9E8B-A79E-37BB-9CF3A010F1DE}"/>
              </a:ext>
            </a:extLst>
          </p:cNvPr>
          <p:cNvSpPr txBox="1"/>
          <p:nvPr/>
        </p:nvSpPr>
        <p:spPr>
          <a:xfrm>
            <a:off x="190500" y="4708981"/>
            <a:ext cx="7391400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MANIPULAÇÃO </a:t>
            </a:r>
          </a:p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DE STRINGS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BCB7E-8B79-E276-01E9-86A4C15889DB}"/>
              </a:ext>
            </a:extLst>
          </p:cNvPr>
          <p:cNvSpPr/>
          <p:nvPr/>
        </p:nvSpPr>
        <p:spPr>
          <a:xfrm flipV="1">
            <a:off x="1200150" y="7181850"/>
            <a:ext cx="5238750" cy="60959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2000"/>
                  <a:lumOff val="28000"/>
                </a:schemeClr>
              </a:gs>
              <a:gs pos="57000">
                <a:srgbClr val="002060"/>
              </a:gs>
              <a:gs pos="29000">
                <a:schemeClr val="accent3">
                  <a:lumMod val="50000"/>
                </a:schemeClr>
              </a:gs>
              <a:gs pos="90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48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520A8B6-366A-C7B6-D909-B912619595F1}"/>
              </a:ext>
            </a:extLst>
          </p:cNvPr>
          <p:cNvSpPr txBox="1"/>
          <p:nvPr/>
        </p:nvSpPr>
        <p:spPr>
          <a:xfrm>
            <a:off x="681475" y="206679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</a:t>
            </a:r>
            <a:r>
              <a:rPr lang="pt-BR" sz="2400" dirty="0" err="1">
                <a:latin typeface="Corbel Light" panose="020B0303020204020204" pitchFamily="34" charset="0"/>
              </a:rPr>
              <a:t>Strings</a:t>
            </a:r>
            <a:r>
              <a:rPr lang="pt-BR" sz="2400" dirty="0">
                <a:latin typeface="Corbel Light" panose="020B0303020204020204" pitchFamily="34" charset="0"/>
              </a:rPr>
              <a:t> são essenciais em qualquer aplicação web. PHP oferece diversas funções para manipular </a:t>
            </a:r>
            <a:r>
              <a:rPr lang="pt-BR" sz="2400" dirty="0" err="1">
                <a:latin typeface="Corbel Light" panose="020B0303020204020204" pitchFamily="34" charset="0"/>
              </a:rPr>
              <a:t>strings</a:t>
            </a:r>
            <a:r>
              <a:rPr lang="pt-BR" sz="2400" dirty="0">
                <a:latin typeface="Corbel Light" panose="020B0303020204020204" pitchFamily="34" charset="0"/>
              </a:rPr>
              <a:t> de maneira eficiente.</a:t>
            </a:r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B7CCBA4-4964-6BE4-367E-AD4A8D46E415}"/>
              </a:ext>
            </a:extLst>
          </p:cNvPr>
          <p:cNvSpPr txBox="1"/>
          <p:nvPr/>
        </p:nvSpPr>
        <p:spPr>
          <a:xfrm>
            <a:off x="719575" y="76924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171733"/>
                </a:solidFill>
                <a:latin typeface="Corbel" panose="020B0503020204020204" pitchFamily="34" charset="0"/>
              </a:rPr>
              <a:t>1. Manipulação de </a:t>
            </a:r>
            <a:r>
              <a:rPr lang="pt-BR" sz="4000" b="1" dirty="0" err="1">
                <a:solidFill>
                  <a:srgbClr val="171733"/>
                </a:solidFill>
                <a:latin typeface="Corbel" panose="020B0503020204020204" pitchFamily="34" charset="0"/>
              </a:rPr>
              <a:t>Strings</a:t>
            </a:r>
            <a:endParaRPr lang="pt-BR" sz="4000" b="1" dirty="0">
              <a:solidFill>
                <a:srgbClr val="171733"/>
              </a:solidFill>
              <a:latin typeface="Corbel" panose="020B0503020204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75E28C-F059-04AC-7359-BB2247D4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2613"/>
            <a:ext cx="7763750" cy="4325787"/>
          </a:xfrm>
          <a:prstGeom prst="rect">
            <a:avLst/>
          </a:prstGeom>
        </p:spPr>
      </p:pic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5" y="417782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Função </a:t>
            </a:r>
            <a:r>
              <a:rPr lang="pt-BR" sz="3200" i="1" dirty="0" err="1"/>
              <a:t>strlen</a:t>
            </a:r>
            <a:r>
              <a:rPr lang="pt-BR" sz="3200" i="1" dirty="0"/>
              <a:t>()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5800" y="501032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função </a:t>
            </a:r>
            <a:r>
              <a:rPr lang="pt-BR" sz="2400" i="1" dirty="0" err="1">
                <a:latin typeface="Corbel Light" panose="020B0303020204020204" pitchFamily="34" charset="0"/>
              </a:rPr>
              <a:t>strlen</a:t>
            </a:r>
            <a:r>
              <a:rPr lang="pt-BR" sz="2400" i="1" dirty="0">
                <a:latin typeface="Corbel Light" panose="020B0303020204020204" pitchFamily="34" charset="0"/>
              </a:rPr>
              <a:t>() </a:t>
            </a:r>
            <a:r>
              <a:rPr lang="pt-BR" sz="2400" dirty="0">
                <a:latin typeface="Corbel Light" panose="020B0303020204020204" pitchFamily="34" charset="0"/>
              </a:rPr>
              <a:t>retorna o comprimento de uma </a:t>
            </a:r>
            <a:r>
              <a:rPr lang="pt-BR" sz="2400" dirty="0" err="1">
                <a:latin typeface="Corbel Light" panose="020B0303020204020204" pitchFamily="34" charset="0"/>
              </a:rPr>
              <a:t>string</a:t>
            </a:r>
            <a:r>
              <a:rPr lang="pt-BR" sz="2400" dirty="0">
                <a:latin typeface="Corbel Light" panose="020B0303020204020204" pitchFamily="34" charset="0"/>
              </a:rPr>
              <a:t>: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56C755-6C48-A668-FC17-1B7FDB3C5247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350557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5" y="92027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Função </a:t>
            </a:r>
            <a:r>
              <a:rPr lang="pt-BR" sz="3200" i="1" dirty="0" err="1"/>
              <a:t>strpos</a:t>
            </a:r>
            <a:r>
              <a:rPr lang="pt-BR" sz="3200" i="1" dirty="0"/>
              <a:t>()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1475" y="220800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função </a:t>
            </a:r>
            <a:r>
              <a:rPr lang="pt-BR" sz="2400" i="1" dirty="0" err="1">
                <a:latin typeface="Corbel Light" panose="020B0303020204020204" pitchFamily="34" charset="0"/>
              </a:rPr>
              <a:t>strpos</a:t>
            </a:r>
            <a:r>
              <a:rPr lang="pt-BR" sz="2400" i="1" dirty="0">
                <a:latin typeface="Corbel Light" panose="020B0303020204020204" pitchFamily="34" charset="0"/>
              </a:rPr>
              <a:t>() </a:t>
            </a:r>
            <a:r>
              <a:rPr lang="pt-BR" sz="2400" dirty="0">
                <a:latin typeface="Corbel Light" panose="020B0303020204020204" pitchFamily="34" charset="0"/>
              </a:rPr>
              <a:t>encontra a posição da primeira ocorrência de uma </a:t>
            </a:r>
            <a:r>
              <a:rPr lang="pt-BR" sz="2400" dirty="0" err="1">
                <a:latin typeface="Corbel Light" panose="020B0303020204020204" pitchFamily="34" charset="0"/>
              </a:rPr>
              <a:t>substring</a:t>
            </a:r>
            <a:r>
              <a:rPr lang="pt-BR" sz="2400" dirty="0">
                <a:latin typeface="Corbel Light" panose="020B0303020204020204" pitchFamily="34" charset="0"/>
              </a:rPr>
              <a:t> dentro de uma </a:t>
            </a:r>
            <a:r>
              <a:rPr lang="pt-BR" sz="2400" dirty="0" err="1">
                <a:latin typeface="Corbel Light" panose="020B0303020204020204" pitchFamily="34" charset="0"/>
              </a:rPr>
              <a:t>string</a:t>
            </a:r>
            <a:r>
              <a:rPr lang="pt-BR" sz="2400" dirty="0">
                <a:latin typeface="Corbel Light" panose="020B0303020204020204" pitchFamily="34" charset="0"/>
              </a:rPr>
              <a:t>: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D21C79-CB2F-F5CA-3D3C-AE85097E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8" y="3408338"/>
            <a:ext cx="7780618" cy="45222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C9B478-1B65-DBE7-552A-BDD8741C18B3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119686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DB423F-C4ED-4B1F-4F02-F7613BC6BF6D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1717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E48A070-6670-3F6D-E569-174FF0DCAAA7}"/>
              </a:ext>
            </a:extLst>
          </p:cNvPr>
          <p:cNvSpPr txBox="1"/>
          <p:nvPr/>
        </p:nvSpPr>
        <p:spPr>
          <a:xfrm>
            <a:off x="-685800" y="-1118592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0" b="1" spc="50" dirty="0">
                <a:ln w="9525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17173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02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2984AFBD-9E8B-A79E-37BB-9CF3A010F1DE}"/>
              </a:ext>
            </a:extLst>
          </p:cNvPr>
          <p:cNvSpPr txBox="1"/>
          <p:nvPr/>
        </p:nvSpPr>
        <p:spPr>
          <a:xfrm>
            <a:off x="190500" y="4708981"/>
            <a:ext cx="7391400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MANIPULAÇÃO </a:t>
            </a:r>
          </a:p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DE ARRAYS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BCB7E-8B79-E276-01E9-86A4C15889DB}"/>
              </a:ext>
            </a:extLst>
          </p:cNvPr>
          <p:cNvSpPr/>
          <p:nvPr/>
        </p:nvSpPr>
        <p:spPr>
          <a:xfrm flipV="1">
            <a:off x="1200150" y="7181850"/>
            <a:ext cx="5238750" cy="60959"/>
          </a:xfrm>
          <a:prstGeom prst="rect">
            <a:avLst/>
          </a:prstGeom>
          <a:gradFill flip="none" rotWithShape="1">
            <a:gsLst>
              <a:gs pos="6000">
                <a:schemeClr val="accent6">
                  <a:lumMod val="72000"/>
                  <a:lumOff val="28000"/>
                </a:schemeClr>
              </a:gs>
              <a:gs pos="57000">
                <a:srgbClr val="002060"/>
              </a:gs>
              <a:gs pos="29000">
                <a:schemeClr val="accent3">
                  <a:lumMod val="50000"/>
                </a:schemeClr>
              </a:gs>
              <a:gs pos="90000">
                <a:srgbClr val="7030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2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520A8B6-366A-C7B6-D909-B912619595F1}"/>
              </a:ext>
            </a:extLst>
          </p:cNvPr>
          <p:cNvSpPr txBox="1"/>
          <p:nvPr/>
        </p:nvSpPr>
        <p:spPr>
          <a:xfrm>
            <a:off x="681475" y="206679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</a:t>
            </a:r>
            <a:r>
              <a:rPr lang="pt-BR" sz="2400" dirty="0" err="1">
                <a:latin typeface="Corbel Light" panose="020B0303020204020204" pitchFamily="34" charset="0"/>
              </a:rPr>
              <a:t>Arrays</a:t>
            </a:r>
            <a:r>
              <a:rPr lang="pt-BR" sz="2400" dirty="0">
                <a:latin typeface="Corbel Light" panose="020B0303020204020204" pitchFamily="34" charset="0"/>
              </a:rPr>
              <a:t> são estruturas de dados fundamentais em PHP, e suas funções de manipulação são poderosas e versáteis.</a:t>
            </a:r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B7CCBA4-4964-6BE4-367E-AD4A8D46E415}"/>
              </a:ext>
            </a:extLst>
          </p:cNvPr>
          <p:cNvSpPr txBox="1"/>
          <p:nvPr/>
        </p:nvSpPr>
        <p:spPr>
          <a:xfrm>
            <a:off x="681475" y="79325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orbel" panose="020B0503020204020204" pitchFamily="34" charset="0"/>
              </a:rPr>
              <a:t>2. Manipulação de </a:t>
            </a:r>
            <a:r>
              <a:rPr lang="pt-BR" sz="4000" b="1" dirty="0" err="1">
                <a:latin typeface="Corbel" panose="020B0503020204020204" pitchFamily="34" charset="0"/>
              </a:rPr>
              <a:t>Arrays</a:t>
            </a:r>
            <a:endParaRPr lang="pt-BR" sz="4000" b="1" dirty="0">
              <a:latin typeface="Corbel" panose="020B0503020204020204" pitchFamily="34" charset="0"/>
            </a:endParaRPr>
          </a:p>
        </p:txBody>
      </p:sp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5" y="417782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Função </a:t>
            </a:r>
            <a:r>
              <a:rPr lang="pt-BR" sz="3200" i="1" dirty="0" err="1"/>
              <a:t>count</a:t>
            </a:r>
            <a:r>
              <a:rPr lang="pt-BR" sz="3200" i="1" dirty="0"/>
              <a:t>()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1475" y="5323766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função </a:t>
            </a:r>
            <a:r>
              <a:rPr lang="pt-BR" sz="2400" i="1" dirty="0" err="1">
                <a:latin typeface="Corbel Light" panose="020B0303020204020204" pitchFamily="34" charset="0"/>
              </a:rPr>
              <a:t>count</a:t>
            </a:r>
            <a:r>
              <a:rPr lang="pt-BR" sz="2400" i="1" dirty="0">
                <a:latin typeface="Corbel Light" panose="020B0303020204020204" pitchFamily="34" charset="0"/>
              </a:rPr>
              <a:t>() </a:t>
            </a:r>
            <a:r>
              <a:rPr lang="pt-BR" sz="2400" dirty="0">
                <a:latin typeface="Corbel Light" panose="020B0303020204020204" pitchFamily="34" charset="0"/>
              </a:rPr>
              <a:t>retorna o número de elementos em um </a:t>
            </a:r>
            <a:r>
              <a:rPr lang="pt-BR" sz="2400" dirty="0" err="1">
                <a:latin typeface="Corbel Light" panose="020B0303020204020204" pitchFamily="34" charset="0"/>
              </a:rPr>
              <a:t>array</a:t>
            </a:r>
            <a:r>
              <a:rPr lang="pt-BR" sz="2400" dirty="0">
                <a:latin typeface="Corbel Light" panose="020B0303020204020204" pitchFamily="34" charset="0"/>
              </a:rPr>
              <a:t>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1C556-CED2-6BBF-B5A5-BD2186F2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200"/>
            <a:ext cx="7813894" cy="34948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2DEDB8-914D-FD97-C014-F594128D6DD1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119527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ulo_componente">
            <a:extLst>
              <a:ext uri="{FF2B5EF4-FFF2-40B4-BE49-F238E27FC236}">
                <a16:creationId xmlns:a16="http://schemas.microsoft.com/office/drawing/2014/main" id="{2534538F-3958-659B-8C72-A049625B5150}"/>
              </a:ext>
            </a:extLst>
          </p:cNvPr>
          <p:cNvSpPr txBox="1"/>
          <p:nvPr/>
        </p:nvSpPr>
        <p:spPr>
          <a:xfrm>
            <a:off x="681475" y="92027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Função </a:t>
            </a:r>
            <a:r>
              <a:rPr lang="pt-BR" sz="3200" i="1" dirty="0" err="1"/>
              <a:t>array_push</a:t>
            </a:r>
            <a:r>
              <a:rPr lang="pt-BR" sz="3200" i="1" dirty="0"/>
              <a:t>()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671A8655-F69D-8331-52F6-65C8C7ECBD9B}"/>
              </a:ext>
            </a:extLst>
          </p:cNvPr>
          <p:cNvSpPr txBox="1"/>
          <p:nvPr/>
        </p:nvSpPr>
        <p:spPr>
          <a:xfrm>
            <a:off x="681475" y="220800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rbel Light" panose="020B0303020204020204" pitchFamily="34" charset="0"/>
              </a:rPr>
              <a:t>	A função </a:t>
            </a:r>
            <a:r>
              <a:rPr lang="pt-BR" sz="2400" i="1" dirty="0" err="1">
                <a:latin typeface="Corbel Light" panose="020B0303020204020204" pitchFamily="34" charset="0"/>
              </a:rPr>
              <a:t>array_push</a:t>
            </a:r>
            <a:r>
              <a:rPr lang="pt-BR" sz="2400" i="1" dirty="0">
                <a:latin typeface="Corbel Light" panose="020B0303020204020204" pitchFamily="34" charset="0"/>
              </a:rPr>
              <a:t>() </a:t>
            </a:r>
            <a:r>
              <a:rPr lang="pt-BR" sz="2400" dirty="0">
                <a:latin typeface="Corbel Light" panose="020B0303020204020204" pitchFamily="34" charset="0"/>
              </a:rPr>
              <a:t>adiciona um ou mais elementos ao final de um </a:t>
            </a:r>
            <a:r>
              <a:rPr lang="pt-BR" sz="2400" dirty="0" err="1">
                <a:latin typeface="Corbel Light" panose="020B0303020204020204" pitchFamily="34" charset="0"/>
              </a:rPr>
              <a:t>array</a:t>
            </a:r>
            <a:r>
              <a:rPr lang="pt-BR" sz="2400" dirty="0">
                <a:latin typeface="Corbel Light" panose="020B0303020204020204" pitchFamily="34" charset="0"/>
              </a:rPr>
              <a:t>: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14E571-D703-2F4C-D244-B92A2C97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473176"/>
            <a:ext cx="7639050" cy="28072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DFC3AF-7120-FFD6-47FD-02526D2E095D}"/>
              </a:ext>
            </a:extLst>
          </p:cNvPr>
          <p:cNvSpPr txBox="1"/>
          <p:nvPr/>
        </p:nvSpPr>
        <p:spPr>
          <a:xfrm>
            <a:off x="2025341" y="9476495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DOMÍNIO DO PHP – Ana Yukimoto</a:t>
            </a:r>
          </a:p>
        </p:txBody>
      </p:sp>
    </p:spTree>
    <p:extLst>
      <p:ext uri="{BB962C8B-B14F-4D97-AF65-F5344CB8AC3E}">
        <p14:creationId xmlns:p14="http://schemas.microsoft.com/office/powerpoint/2010/main" val="797970736"/>
      </p:ext>
    </p:extLst>
  </p:cSld>
  <p:clrMapOvr>
    <a:masterClrMapping/>
  </p:clrMapOvr>
</p:sld>
</file>

<file path=ppt/theme/theme1.xml><?xml version="1.0" encoding="utf-8"?>
<a:theme xmlns:a="http://schemas.openxmlformats.org/drawingml/2006/main" name="Resumo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2975971_TF00373653_Win32" id="{7DA7EBFA-9A86-410B-912F-AA490E25111C}" vid="{A85B8812-68B7-4273-B208-9142C04836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Currículo infográfico de tecnologia</Template>
  <TotalTime>217</TotalTime>
  <Words>779</Words>
  <Application>Microsoft Office PowerPoint</Application>
  <PresentationFormat>Personalizar</PresentationFormat>
  <Paragraphs>103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Corbel Light</vt:lpstr>
      <vt:lpstr>Resumo</vt:lpstr>
      <vt:lpstr>Resumo do Infográfico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Eliza</dc:creator>
  <cp:lastModifiedBy>Ana Eliza</cp:lastModifiedBy>
  <cp:revision>2</cp:revision>
  <dcterms:created xsi:type="dcterms:W3CDTF">2024-06-24T01:29:57Z</dcterms:created>
  <dcterms:modified xsi:type="dcterms:W3CDTF">2024-06-25T01:58:08Z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