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359" r:id="rId2"/>
    <p:sldId id="360" r:id="rId3"/>
    <p:sldId id="364" r:id="rId4"/>
    <p:sldId id="365" r:id="rId5"/>
    <p:sldId id="366" r:id="rId6"/>
    <p:sldId id="367" r:id="rId7"/>
    <p:sldId id="368" r:id="rId8"/>
    <p:sldId id="369" r:id="rId9"/>
    <p:sldId id="270" r:id="rId10"/>
    <p:sldId id="271" r:id="rId11"/>
    <p:sldId id="283" r:id="rId12"/>
    <p:sldId id="287" r:id="rId13"/>
    <p:sldId id="293" r:id="rId14"/>
    <p:sldId id="312" r:id="rId15"/>
    <p:sldId id="313" r:id="rId16"/>
    <p:sldId id="314" r:id="rId17"/>
    <p:sldId id="315" r:id="rId18"/>
    <p:sldId id="316" r:id="rId19"/>
    <p:sldId id="323" r:id="rId20"/>
    <p:sldId id="328" r:id="rId21"/>
    <p:sldId id="334" r:id="rId22"/>
    <p:sldId id="335" r:id="rId23"/>
    <p:sldId id="336" r:id="rId24"/>
    <p:sldId id="338" r:id="rId25"/>
    <p:sldId id="348" r:id="rId26"/>
    <p:sldId id="349" r:id="rId27"/>
    <p:sldId id="350" r:id="rId28"/>
    <p:sldId id="363" r:id="rId29"/>
    <p:sldId id="356"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Lemon"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6">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0" roundtripDataSignature="AMtx7mgycMmRtlGnsOZP/UfEJqj320Io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3333"/>
  </p:normalViewPr>
  <p:slideViewPr>
    <p:cSldViewPr snapToGrid="0">
      <p:cViewPr varScale="1">
        <p:scale>
          <a:sx n="85" d="100"/>
          <a:sy n="85" d="100"/>
        </p:scale>
        <p:origin x="783" y="54"/>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11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11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14"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1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can take up to 60 mins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87083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Let’s dive into Docker.  </a:t>
            </a:r>
            <a:endParaRPr/>
          </a:p>
          <a:p>
            <a:pPr marL="0" lvl="0" indent="0" algn="l" rtl="0">
              <a:spcBef>
                <a:spcPts val="0"/>
              </a:spcBef>
              <a:spcAft>
                <a:spcPts val="0"/>
              </a:spcAft>
              <a:buNone/>
            </a:pPr>
            <a:r>
              <a:rPr lang="en-US" sz="1600"/>
              <a:t>Why docker?  Docker is ubiquitous, it runs on your workstation, your Jetson device, and the cloud.</a:t>
            </a:r>
            <a:endParaRPr/>
          </a:p>
          <a:p>
            <a:pPr marL="0" lvl="0" indent="0" algn="l" rtl="0">
              <a:spcBef>
                <a:spcPts val="0"/>
              </a:spcBef>
              <a:spcAft>
                <a:spcPts val="0"/>
              </a:spcAft>
              <a:buNone/>
            </a:pPr>
            <a:r>
              <a:rPr lang="en-US" sz="1600"/>
              <a:t>It is an industry standard and easily supports the full container lifecycle.  In other words, it has everything we need to get started.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5" name="Google Shape;645;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I’ve alluded to this.    </a:t>
            </a:r>
            <a:endParaRPr/>
          </a:p>
          <a:p>
            <a:pPr marL="0" lvl="0" indent="0" algn="l" rtl="0">
              <a:spcBef>
                <a:spcPts val="0"/>
              </a:spcBef>
              <a:spcAft>
                <a:spcPts val="0"/>
              </a:spcAft>
              <a:buNone/>
            </a:pPr>
            <a:endParaRPr sz="1600"/>
          </a:p>
          <a:p>
            <a:pPr marL="0" lvl="0" indent="0" algn="l" rtl="0">
              <a:spcBef>
                <a:spcPts val="0"/>
              </a:spcBef>
              <a:spcAft>
                <a:spcPts val="0"/>
              </a:spcAft>
              <a:buNone/>
            </a:pPr>
            <a:r>
              <a:rPr lang="en-US" sz="1600"/>
              <a:t>End with</a:t>
            </a:r>
            <a:endParaRPr/>
          </a:p>
          <a:p>
            <a:pPr marL="0" lvl="0" indent="0" algn="l" rtl="0">
              <a:spcBef>
                <a:spcPts val="0"/>
              </a:spcBef>
              <a:spcAft>
                <a:spcPts val="0"/>
              </a:spcAft>
              <a:buNone/>
            </a:pPr>
            <a:r>
              <a:rPr lang="en-US" sz="1600"/>
              <a:t>Your CPU architecture matters.  Typically, images built on  one CPU architecture won’t run on another.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1" name="Google Shape;651;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Quick reminder of our docker arch.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3" name="Google Shape;663;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Suggest signing up for DockerHub.</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0" name="Google Shape;740;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With our Jetson device, you can specify the NVIDIA runtime with the –runtime flag or by configuring the docker deamon to use it by default.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7" name="Google Shape;777;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Ok, this is one of my favorite technologies.  K8s is an industry leading orchestration technology.  It name builds on the nautical theme of docker.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dirty="0"/>
              <a:t>Unlike some approaches, where you specify how to get to the state, k8s is declarative.  </a:t>
            </a:r>
            <a:endParaRPr dirty="0"/>
          </a:p>
          <a:p>
            <a:pPr marL="0" lvl="0" indent="0" algn="l" rtl="0">
              <a:spcBef>
                <a:spcPts val="0"/>
              </a:spcBef>
              <a:spcAft>
                <a:spcPts val="0"/>
              </a:spcAft>
              <a:buNone/>
            </a:pPr>
            <a:endParaRPr sz="1600" dirty="0"/>
          </a:p>
          <a:p>
            <a:pPr marL="0" lvl="0" indent="0" algn="l" rtl="0">
              <a:spcBef>
                <a:spcPts val="0"/>
              </a:spcBef>
              <a:spcAft>
                <a:spcPts val="0"/>
              </a:spcAft>
              <a:buNone/>
            </a:pPr>
            <a:r>
              <a:rPr lang="en-US" sz="1600" dirty="0"/>
              <a:t>This is very very powerful.  </a:t>
            </a:r>
          </a:p>
          <a:p>
            <a:pPr marL="0" lvl="0" indent="0" algn="l" rtl="0">
              <a:spcBef>
                <a:spcPts val="0"/>
              </a:spcBef>
              <a:spcAft>
                <a:spcPts val="0"/>
              </a:spcAft>
              <a:buNone/>
            </a:pPr>
            <a:r>
              <a:rPr lang="en-US" sz="1600" dirty="0"/>
              <a:t>Extendable</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0" name="Google Shape;790;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Yaml is the primary language for k8s.  </a:t>
            </a:r>
            <a:endParaRPr/>
          </a:p>
          <a:p>
            <a:pPr marL="0" lvl="0" indent="0" algn="l" rtl="0">
              <a:spcBef>
                <a:spcPts val="0"/>
              </a:spcBef>
              <a:spcAft>
                <a:spcPts val="0"/>
              </a:spcAft>
              <a:buNone/>
            </a:pPr>
            <a:r>
              <a:rPr lang="en-US" sz="1600"/>
              <a:t>We have a basic template</a:t>
            </a:r>
            <a:endParaRPr/>
          </a:p>
          <a:p>
            <a:pPr marL="0" lvl="0" indent="0" algn="l" rtl="0">
              <a:spcBef>
                <a:spcPts val="0"/>
              </a:spcBef>
              <a:spcAft>
                <a:spcPts val="0"/>
              </a:spcAft>
              <a:buNone/>
            </a:pPr>
            <a:endParaRPr sz="1600"/>
          </a:p>
          <a:p>
            <a:pPr marL="0" lvl="0" indent="0" algn="l" rtl="0">
              <a:spcBef>
                <a:spcPts val="0"/>
              </a:spcBef>
              <a:spcAft>
                <a:spcPts val="0"/>
              </a:spcAft>
              <a:buNone/>
            </a:pPr>
            <a:r>
              <a:rPr lang="en-US" sz="1600"/>
              <a:t>While JSON is supported, recommend to use YAML</a:t>
            </a:r>
            <a:endParaRPr/>
          </a:p>
          <a:p>
            <a:pPr marL="0" lvl="0" indent="0" algn="l" rtl="0">
              <a:spcBef>
                <a:spcPts val="0"/>
              </a:spcBef>
              <a:spcAft>
                <a:spcPts val="0"/>
              </a:spcAft>
              <a:buNone/>
            </a:pPr>
            <a:endParaRPr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Edge computing is a networking philosophy focused on bringing computing as close to the source of data as possible in order to reduce latency and bandwidth use. In simpler terms, edge computing means running fewer processes in the cloud and moving those processes to local places, such as on a user’s computer, an IoT device, or an edge server. Bringing computation to the network’s edge minimizes the amount of long-distance communication that has to happen between a client and server.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7915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1" name="Google Shape;811;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dirty="0"/>
              <a:t>Talk to each of the object types</a:t>
            </a:r>
          </a:p>
          <a:p>
            <a:pPr marL="0" lvl="0" indent="0" algn="l" rtl="0">
              <a:spcBef>
                <a:spcPts val="0"/>
              </a:spcBef>
              <a:spcAft>
                <a:spcPts val="0"/>
              </a:spcAft>
              <a:buNone/>
            </a:pPr>
            <a:r>
              <a:rPr lang="en-US" sz="1600" dirty="0"/>
              <a:t>Pods -&gt; lowest level, made of one or more containers hat share a network namespace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Deployment -&gt;A deployment object encompasses a collection of pods defined by a template and a replica count.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Service -&gt; abstraction for how to reach a Pod, provides a stable address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Job -&gt; run to complete task; container is not restarted when it exits successfully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3" name="Google Shape;923;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K8s on  edge is great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9" name="Google Shape;929;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https://containerjournal.com/topics/container-networking/powering-edge-with-kubernetes-a-primer/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0" name="Google Shape;940;p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https://containerjournal.com/topics/container-networking/powering-edge-with-kubernetes-a-primer/</a:t>
            </a: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0" name="Google Shape;1130;p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What is cloud native?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6597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944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Containers provide a lightweight method of packaging and deploying applications  in a standardized and portable way.  This approach works cross different types of infrastructure, e.g. workstations, servers, or even virtual machines. </a:t>
            </a:r>
            <a:endParaRPr/>
          </a:p>
          <a:p>
            <a:pPr marL="0" lvl="0" indent="0" algn="l" rtl="0">
              <a:spcBef>
                <a:spcPts val="0"/>
              </a:spcBef>
              <a:spcAft>
                <a:spcPts val="0"/>
              </a:spcAft>
              <a:buNone/>
            </a:pPr>
            <a:endParaRPr sz="1600"/>
          </a:p>
          <a:p>
            <a:pPr marL="0" lvl="0" indent="0" algn="l" rtl="0">
              <a:spcBef>
                <a:spcPts val="0"/>
              </a:spcBef>
              <a:spcAft>
                <a:spcPts val="0"/>
              </a:spcAft>
              <a:buNone/>
            </a:pPr>
            <a:r>
              <a:rPr lang="en-US" sz="1600"/>
              <a:t>And like VMs, containers are a virtualization technology that enables the running of multiple isolated “systems” (containers) on a single host.  Unlike VMs, which provide an entire operating system, containers provide a virtual environment based </a:t>
            </a:r>
            <a:endParaRPr/>
          </a:p>
          <a:p>
            <a:pPr marL="0" lvl="0" indent="0" algn="l" rtl="0">
              <a:spcBef>
                <a:spcPts val="0"/>
              </a:spcBef>
              <a:spcAft>
                <a:spcPts val="0"/>
              </a:spcAft>
              <a:buNone/>
            </a:pPr>
            <a:endParaRPr sz="1600"/>
          </a:p>
          <a:p>
            <a:pPr marL="0" lvl="0" indent="0" algn="l" rtl="0">
              <a:spcBef>
                <a:spcPts val="0"/>
              </a:spcBef>
              <a:spcAft>
                <a:spcPts val="0"/>
              </a:spcAft>
              <a:buNone/>
            </a:pPr>
            <a:r>
              <a:rPr lang="en-US" sz="1600"/>
              <a:t>operating system-level VM means there is no hypervisor, everything is within the host 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What is driving container adoption?  Well, containers have a very very fast provision time, often measured in seconds or milliseconds.  They are also very performant. </a:t>
            </a:r>
            <a:endParaRPr/>
          </a:p>
          <a:p>
            <a:pPr marL="0" lvl="0" indent="0" algn="l" rtl="0">
              <a:spcBef>
                <a:spcPts val="0"/>
              </a:spcBef>
              <a:spcAft>
                <a:spcPts val="0"/>
              </a:spcAft>
              <a:buNone/>
            </a:pPr>
            <a:r>
              <a:rPr lang="en-US" sz="1600"/>
              <a:t>Containers also provide a great deal of agility and portability, even more so than VMs.  </a:t>
            </a:r>
            <a:endParaRPr/>
          </a:p>
          <a:p>
            <a:pPr marL="0" lvl="0" indent="0" algn="l" rtl="0">
              <a:spcBef>
                <a:spcPts val="0"/>
              </a:spcBef>
              <a:spcAft>
                <a:spcPts val="0"/>
              </a:spcAft>
              <a:buNone/>
            </a:pPr>
            <a:r>
              <a:rPr lang="en-US" sz="1600"/>
              <a:t>They are also lightweight.  There is just enough OS to run things, and there is a minimal per container penalty; hosts can run many many more times containers than  VMs.  They are also fast, often seeing near bare metal runtime performance.</a:t>
            </a:r>
            <a:endParaRPr/>
          </a:p>
          <a:p>
            <a:pPr marL="0" lvl="0" indent="0" algn="l" rtl="0">
              <a:spcBef>
                <a:spcPts val="0"/>
              </a:spcBef>
              <a:spcAft>
                <a:spcPts val="0"/>
              </a:spcAft>
              <a:buNone/>
            </a:pPr>
            <a:r>
              <a:rPr lang="en-US" sz="1600"/>
              <a:t>Containers technology is  open source; you can get started for free and often see a lower cost of ownership than priority software.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Like their namesake, software containers are a contract.  Like those shipping goods, develops worry about what is inside, in the software case it isn’t coffee beans but rather  Code, Libraries, Apps, and data.  To the container, all (compatible) servers look the same.</a:t>
            </a:r>
            <a:endParaRPr/>
          </a:p>
          <a:p>
            <a:pPr marL="0" lvl="0" indent="0" algn="l" rtl="0">
              <a:spcBef>
                <a:spcPts val="0"/>
              </a:spcBef>
              <a:spcAft>
                <a:spcPts val="0"/>
              </a:spcAft>
              <a:buNone/>
            </a:pPr>
            <a:endParaRPr sz="1600"/>
          </a:p>
          <a:p>
            <a:pPr marL="0" lvl="0" indent="0" algn="l" rtl="0">
              <a:spcBef>
                <a:spcPts val="0"/>
              </a:spcBef>
              <a:spcAft>
                <a:spcPts val="0"/>
              </a:spcAft>
              <a:buNone/>
            </a:pPr>
            <a:r>
              <a:rPr lang="en-US" sz="1600"/>
              <a:t>Like their shipping operations counterparts, operations teams don’t need to worry about the inside, but rather the outside; which in this case is logging, remote access, networking, monitoring, etc.  To operations, all containers are managed, start, stopped, attached, etc, in the exact same way.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As I’ve alluded to before, it isn’t just containers vs VMs, its is also containers and VMs.  First, some software just won’t run in a container as it has very specific OS requirements (windows XXX or BSD, etc). Or very specific kernel module requirements, more maybe just too old.  VMs are also a great host for containers as they have better isolation than bare metal and can scale very very easily.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t>As we look closer,  it is not exactly a VM.  Unlike a VM, one of the features of a container is that it shares the host’s kernel.  This means a container can’t be a different OS than it’s host (note, for linux, you can use say a RedHat host with a Ubuntu container as they both are still linux.  You can’t use different kernel modules.  </a:t>
            </a:r>
            <a:endParaRPr/>
          </a:p>
          <a:p>
            <a:pPr marL="0" lvl="0" indent="0" algn="l" rtl="0">
              <a:spcBef>
                <a:spcPts val="0"/>
              </a:spcBef>
              <a:spcAft>
                <a:spcPts val="0"/>
              </a:spcAft>
              <a:buNone/>
            </a:pPr>
            <a:r>
              <a:rPr lang="en-US" sz="1600"/>
              <a:t>To the host, a container is nothing more than a bunch of visible processes.  </a:t>
            </a:r>
            <a:endParaRPr/>
          </a:p>
          <a:p>
            <a:pPr marL="0" lvl="0" indent="0" algn="l" rtl="0">
              <a:spcBef>
                <a:spcPts val="0"/>
              </a:spcBef>
              <a:spcAft>
                <a:spcPts val="0"/>
              </a:spcAft>
              <a:buNone/>
            </a:pPr>
            <a:endParaRPr sz="1600"/>
          </a:p>
          <a:p>
            <a:pPr marL="0" lvl="0" indent="0" algn="l" rtl="0">
              <a:spcBef>
                <a:spcPts val="0"/>
              </a:spcBef>
              <a:spcAft>
                <a:spcPts val="0"/>
              </a:spcAft>
              <a:buNone/>
            </a:pPr>
            <a:r>
              <a:rPr lang="en-US" sz="1600"/>
              <a:t>Note, Containers in a non-Linux host, such as macOS, often  require a Virtual Machine to run.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4"/>
        <p:cNvGrpSpPr/>
        <p:nvPr/>
      </p:nvGrpSpPr>
      <p:grpSpPr>
        <a:xfrm>
          <a:off x="0" y="0"/>
          <a:ext cx="0" cy="0"/>
          <a:chOff x="0" y="0"/>
          <a:chExt cx="0" cy="0"/>
        </a:xfrm>
      </p:grpSpPr>
      <p:sp>
        <p:nvSpPr>
          <p:cNvPr id="15" name="Google Shape;15;p107"/>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 name="Google Shape;16;p107"/>
          <p:cNvCxnSpPr/>
          <p:nvPr/>
        </p:nvCxnSpPr>
        <p:spPr>
          <a:xfrm>
            <a:off x="914400" y="2819400"/>
            <a:ext cx="10363200" cy="0"/>
          </a:xfrm>
          <a:prstGeom prst="straightConnector1">
            <a:avLst/>
          </a:prstGeom>
          <a:noFill/>
          <a:ln w="15875" cap="flat" cmpd="sng">
            <a:solidFill>
              <a:schemeClr val="dk1"/>
            </a:solidFill>
            <a:prstDash val="solid"/>
            <a:round/>
            <a:headEnd type="none" w="sm" len="sm"/>
            <a:tailEnd type="none" w="sm" len="sm"/>
          </a:ln>
        </p:spPr>
      </p:cxnSp>
      <p:sp>
        <p:nvSpPr>
          <p:cNvPr id="17" name="Google Shape;17;p107"/>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lvl1pPr lvl="0" algn="l">
              <a:spcBef>
                <a:spcPts val="600"/>
              </a:spcBef>
              <a:spcAft>
                <a:spcPts val="0"/>
              </a:spcAft>
              <a:buClr>
                <a:schemeClr val="dk1"/>
              </a:buClr>
              <a:buSzPts val="3200"/>
              <a:buNone/>
              <a:defRPr>
                <a:solidFill>
                  <a:schemeClr val="dk1"/>
                </a:solidFill>
              </a:defRPr>
            </a:lvl1pPr>
            <a:lvl2pPr lvl="1" algn="ctr">
              <a:spcBef>
                <a:spcPts val="600"/>
              </a:spcBef>
              <a:spcAft>
                <a:spcPts val="0"/>
              </a:spcAft>
              <a:buClr>
                <a:srgbClr val="888888"/>
              </a:buClr>
              <a:buSzPts val="2800"/>
              <a:buNone/>
              <a:defRPr>
                <a:solidFill>
                  <a:srgbClr val="888888"/>
                </a:solidFill>
              </a:defRPr>
            </a:lvl2pPr>
            <a:lvl3pPr lvl="2" algn="ctr">
              <a:spcBef>
                <a:spcPts val="600"/>
              </a:spcBef>
              <a:spcAft>
                <a:spcPts val="0"/>
              </a:spcAft>
              <a:buClr>
                <a:srgbClr val="888888"/>
              </a:buClr>
              <a:buSzPts val="24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08"/>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0" name="Google Shape;20;p108"/>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
        <p:nvSpPr>
          <p:cNvPr id="21" name="Google Shape;21;p10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a:lvl1pPr>
            <a:lvl2pPr marL="914400" lvl="1" indent="-406400" algn="l">
              <a:spcBef>
                <a:spcPts val="600"/>
              </a:spcBef>
              <a:spcAft>
                <a:spcPts val="0"/>
              </a:spcAft>
              <a:buClr>
                <a:schemeClr val="dk1"/>
              </a:buClr>
              <a:buSzPts val="2800"/>
              <a:buFont typeface="Arial"/>
              <a:buChar char="•"/>
              <a:defRPr/>
            </a:lvl2pPr>
            <a:lvl3pPr marL="1371600" lvl="2" indent="-381000" algn="l">
              <a:spcBef>
                <a:spcPts val="600"/>
              </a:spcBef>
              <a:spcAft>
                <a:spcPts val="0"/>
              </a:spcAft>
              <a:buClr>
                <a:schemeClr val="dk1"/>
              </a:buClr>
              <a:buSzPts val="2400"/>
              <a:buFont typeface="Arial"/>
              <a:buChar char="•"/>
              <a:defRPr/>
            </a:lvl3pPr>
            <a:lvl4pPr marL="1828800" lvl="3" indent="-355600" algn="l">
              <a:spcBef>
                <a:spcPts val="600"/>
              </a:spcBef>
              <a:spcAft>
                <a:spcPts val="0"/>
              </a:spcAft>
              <a:buClr>
                <a:schemeClr val="dk1"/>
              </a:buClr>
              <a:buSzPts val="2000"/>
              <a:buFont typeface="Arial"/>
              <a:buChar char="•"/>
              <a:defRPr/>
            </a:lvl4pPr>
            <a:lvl5pPr marL="2286000" lvl="4" indent="-342900" algn="l">
              <a:spcBef>
                <a:spcPts val="600"/>
              </a:spcBef>
              <a:spcAft>
                <a:spcPts val="0"/>
              </a:spcAft>
              <a:buClr>
                <a:schemeClr val="dk1"/>
              </a:buClr>
              <a:buSzPts val="1800"/>
              <a:buFont typeface="Arial"/>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with Horizontal Rule" type="titleOnly">
  <p:cSld name="TITLE_ONLY">
    <p:spTree>
      <p:nvGrpSpPr>
        <p:cNvPr id="1" name="Shape 22"/>
        <p:cNvGrpSpPr/>
        <p:nvPr/>
      </p:nvGrpSpPr>
      <p:grpSpPr>
        <a:xfrm>
          <a:off x="0" y="0"/>
          <a:ext cx="0" cy="0"/>
          <a:chOff x="0" y="0"/>
          <a:chExt cx="0" cy="0"/>
        </a:xfrm>
      </p:grpSpPr>
      <p:sp>
        <p:nvSpPr>
          <p:cNvPr id="23" name="Google Shape;23;p109"/>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4" name="Google Shape;24;p109"/>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11"/>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1"/>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600"/>
              </a:spcBef>
              <a:spcAft>
                <a:spcPts val="0"/>
              </a:spcAft>
              <a:buClr>
                <a:schemeClr val="dk1"/>
              </a:buClr>
              <a:buSzPts val="2800"/>
              <a:buFont typeface="Arial"/>
              <a:buChar char="•"/>
              <a:defRPr sz="2800"/>
            </a:lvl1pPr>
            <a:lvl2pPr marL="914400" lvl="1" indent="-381000" algn="l">
              <a:spcBef>
                <a:spcPts val="600"/>
              </a:spcBef>
              <a:spcAft>
                <a:spcPts val="0"/>
              </a:spcAft>
              <a:buClr>
                <a:schemeClr val="dk1"/>
              </a:buClr>
              <a:buSzPts val="2400"/>
              <a:buFont typeface="Arial"/>
              <a:buChar char="•"/>
              <a:defRPr sz="2400"/>
            </a:lvl2pPr>
            <a:lvl3pPr marL="1371600" lvl="2" indent="-355600" algn="l">
              <a:spcBef>
                <a:spcPts val="600"/>
              </a:spcBef>
              <a:spcAft>
                <a:spcPts val="0"/>
              </a:spcAft>
              <a:buClr>
                <a:schemeClr val="dk1"/>
              </a:buClr>
              <a:buSzPts val="2000"/>
              <a:buFont typeface="Arial"/>
              <a:buChar char="•"/>
              <a:defRPr sz="2000"/>
            </a:lvl3pPr>
            <a:lvl4pPr marL="1828800" lvl="3" indent="-342900" algn="l">
              <a:spcBef>
                <a:spcPts val="600"/>
              </a:spcBef>
              <a:spcAft>
                <a:spcPts val="0"/>
              </a:spcAft>
              <a:buClr>
                <a:schemeClr val="dk1"/>
              </a:buClr>
              <a:buSzPts val="1800"/>
              <a:buFont typeface="Arial"/>
              <a:buChar char="•"/>
              <a:defRPr sz="1800"/>
            </a:lvl4pPr>
            <a:lvl5pPr marL="2286000" lvl="4" indent="-342900" algn="l">
              <a:spcBef>
                <a:spcPts val="60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11"/>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600"/>
              </a:spcBef>
              <a:spcAft>
                <a:spcPts val="0"/>
              </a:spcAft>
              <a:buClr>
                <a:schemeClr val="dk1"/>
              </a:buClr>
              <a:buSzPts val="2800"/>
              <a:buFont typeface="Arial"/>
              <a:buChar char="•"/>
              <a:defRPr sz="2800"/>
            </a:lvl1pPr>
            <a:lvl2pPr marL="914400" lvl="1" indent="-381000" algn="l">
              <a:spcBef>
                <a:spcPts val="600"/>
              </a:spcBef>
              <a:spcAft>
                <a:spcPts val="0"/>
              </a:spcAft>
              <a:buClr>
                <a:schemeClr val="dk1"/>
              </a:buClr>
              <a:buSzPts val="2400"/>
              <a:buFont typeface="Arial"/>
              <a:buChar char="•"/>
              <a:defRPr sz="2400"/>
            </a:lvl2pPr>
            <a:lvl3pPr marL="1371600" lvl="2" indent="-355600" algn="l">
              <a:spcBef>
                <a:spcPts val="600"/>
              </a:spcBef>
              <a:spcAft>
                <a:spcPts val="0"/>
              </a:spcAft>
              <a:buClr>
                <a:schemeClr val="dk1"/>
              </a:buClr>
              <a:buSzPts val="2000"/>
              <a:buFont typeface="Arial"/>
              <a:buChar char="•"/>
              <a:defRPr sz="2000"/>
            </a:lvl3pPr>
            <a:lvl4pPr marL="1828800" lvl="3" indent="-342900" algn="l">
              <a:spcBef>
                <a:spcPts val="600"/>
              </a:spcBef>
              <a:spcAft>
                <a:spcPts val="0"/>
              </a:spcAft>
              <a:buClr>
                <a:schemeClr val="dk1"/>
              </a:buClr>
              <a:buSzPts val="1800"/>
              <a:buFont typeface="Arial"/>
              <a:buChar char="•"/>
              <a:defRPr sz="1800"/>
            </a:lvl4pPr>
            <a:lvl5pPr marL="2286000" lvl="4" indent="-342900" algn="l">
              <a:spcBef>
                <a:spcPts val="60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33" name="Google Shape;33;p111"/>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12"/>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12"/>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7" name="Google Shape;37;p112"/>
          <p:cNvCxnSpPr/>
          <p:nvPr/>
        </p:nvCxnSpPr>
        <p:spPr>
          <a:xfrm>
            <a:off x="963084" y="4406900"/>
            <a:ext cx="103632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11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1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13"/>
          <p:cNvSpPr txBox="1">
            <a:spLocks noGrp="1"/>
          </p:cNvSpPr>
          <p:nvPr>
            <p:ph type="body" idx="2"/>
          </p:nvPr>
        </p:nvSpPr>
        <p:spPr>
          <a:xfrm>
            <a:off x="609600" y="2373312"/>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1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3"/>
          <p:cNvSpPr txBox="1">
            <a:spLocks noGrp="1"/>
          </p:cNvSpPr>
          <p:nvPr>
            <p:ph type="body" idx="4"/>
          </p:nvPr>
        </p:nvSpPr>
        <p:spPr>
          <a:xfrm>
            <a:off x="6193368" y="2373312"/>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cxnSp>
        <p:nvCxnSpPr>
          <p:cNvPr id="44" name="Google Shape;44;p113"/>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
        <p:cNvGrpSpPr/>
        <p:nvPr/>
      </p:nvGrpSpPr>
      <p:grpSpPr>
        <a:xfrm>
          <a:off x="0" y="0"/>
          <a:ext cx="0" cy="0"/>
          <a:chOff x="0" y="0"/>
          <a:chExt cx="0" cy="0"/>
        </a:xfrm>
      </p:grpSpPr>
      <p:sp>
        <p:nvSpPr>
          <p:cNvPr id="46" name="Google Shape;46;p11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42900" algn="l" rtl="0">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06"/>
          <p:cNvSpPr/>
          <p:nvPr/>
        </p:nvSpPr>
        <p:spPr>
          <a:xfrm>
            <a:off x="0" y="0"/>
            <a:ext cx="12192000" cy="36576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106"/>
          <p:cNvSpPr/>
          <p:nvPr/>
        </p:nvSpPr>
        <p:spPr>
          <a:xfrm>
            <a:off x="0" y="6779932"/>
            <a:ext cx="12192000" cy="9144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7EA6A-FC42-334A-8081-99EFFFB706B3}"/>
              </a:ext>
            </a:extLst>
          </p:cNvPr>
          <p:cNvSpPr>
            <a:spLocks noGrp="1"/>
          </p:cNvSpPr>
          <p:nvPr>
            <p:ph type="ctrTitle"/>
          </p:nvPr>
        </p:nvSpPr>
        <p:spPr/>
        <p:txBody>
          <a:bodyPr/>
          <a:lstStyle/>
          <a:p>
            <a:r>
              <a:rPr lang="en-US" dirty="0"/>
              <a:t>Week 2:  VMs, Containers, Orchestration and Kubernetes, Edge, and Cloud Native</a:t>
            </a:r>
          </a:p>
        </p:txBody>
      </p:sp>
      <p:sp>
        <p:nvSpPr>
          <p:cNvPr id="2" name="Google Shape;89;p13">
            <a:extLst>
              <a:ext uri="{FF2B5EF4-FFF2-40B4-BE49-F238E27FC236}">
                <a16:creationId xmlns:a16="http://schemas.microsoft.com/office/drawing/2014/main" id="{75A43E15-A96F-2A8E-19AB-7BE8E5FE61E2}"/>
              </a:ext>
            </a:extLst>
          </p:cNvPr>
          <p:cNvSpPr txBox="1">
            <a:spLocks/>
          </p:cNvSpPr>
          <p:nvPr/>
        </p:nvSpPr>
        <p:spPr>
          <a:xfrm>
            <a:off x="1523999" y="3602037"/>
            <a:ext cx="10178144" cy="2896734"/>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431800" algn="l" rtl="0">
              <a:lnSpc>
                <a:spcPct val="100000"/>
              </a:lnSpc>
              <a:spcBef>
                <a:spcPts val="6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406400" algn="ctr" rtl="0">
              <a:lnSpc>
                <a:spcPct val="100000"/>
              </a:lnSpc>
              <a:spcBef>
                <a:spcPts val="60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L="1371600" marR="0" lvl="2" indent="-381000" algn="ctr" rtl="0">
              <a:lnSpc>
                <a:spcPct val="100000"/>
              </a:lnSpc>
              <a:spcBef>
                <a:spcPts val="60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L="1828800" marR="0" lvl="3" indent="-355600" algn="ctr" rtl="0">
              <a:lnSpc>
                <a:spcPct val="100000"/>
              </a:lnSpc>
              <a:spcBef>
                <a:spcPts val="6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L="2286000" marR="0" lvl="4" indent="-342900" algn="ctr" rtl="0">
              <a:lnSpc>
                <a:spcPct val="100000"/>
              </a:lnSpc>
              <a:spcBef>
                <a:spcPts val="6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pPr marL="0" indent="0" algn="ctr">
              <a:lnSpc>
                <a:spcPct val="90000"/>
              </a:lnSpc>
              <a:spcBef>
                <a:spcPts val="0"/>
              </a:spcBef>
              <a:buSzPct val="100000"/>
            </a:pPr>
            <a:r>
              <a:rPr lang="en-US" dirty="0"/>
              <a:t>Deep Learning in the Cloud and at the Edge</a:t>
            </a:r>
          </a:p>
          <a:p>
            <a:pPr marL="0" indent="0" algn="ctr">
              <a:lnSpc>
                <a:spcPct val="90000"/>
              </a:lnSpc>
              <a:spcBef>
                <a:spcPts val="1000"/>
              </a:spcBef>
              <a:buSzPct val="100000"/>
            </a:pPr>
            <a:r>
              <a:rPr lang="en-US" dirty="0"/>
              <a:t>Dima </a:t>
            </a:r>
            <a:r>
              <a:rPr lang="en-US" dirty="0" err="1"/>
              <a:t>Rekesh</a:t>
            </a:r>
            <a:endParaRPr lang="en-US" dirty="0"/>
          </a:p>
          <a:p>
            <a:pPr marL="0" indent="0" algn="ctr">
              <a:lnSpc>
                <a:spcPct val="90000"/>
              </a:lnSpc>
              <a:spcBef>
                <a:spcPts val="1000"/>
              </a:spcBef>
              <a:buSzPct val="100000"/>
            </a:pPr>
            <a:r>
              <a:rPr lang="en-US" dirty="0"/>
              <a:t>Esteban Arias</a:t>
            </a:r>
          </a:p>
          <a:p>
            <a:pPr marL="0" indent="0" algn="ctr">
              <a:lnSpc>
                <a:spcPct val="90000"/>
              </a:lnSpc>
              <a:spcBef>
                <a:spcPts val="1000"/>
              </a:spcBef>
              <a:buSzPct val="100000"/>
            </a:pPr>
            <a:r>
              <a:rPr lang="en-US" dirty="0"/>
              <a:t>Ryan </a:t>
            </a:r>
            <a:r>
              <a:rPr lang="en-US" dirty="0" err="1"/>
              <a:t>DeJana</a:t>
            </a:r>
            <a:endParaRPr lang="en-US" dirty="0"/>
          </a:p>
          <a:p>
            <a:pPr marL="0" indent="0" algn="ctr">
              <a:lnSpc>
                <a:spcPct val="90000"/>
              </a:lnSpc>
              <a:spcBef>
                <a:spcPts val="1000"/>
              </a:spcBef>
              <a:buSzPct val="100000"/>
            </a:pPr>
            <a:r>
              <a:rPr lang="en-US" dirty="0"/>
              <a:t>Brad </a:t>
            </a:r>
            <a:r>
              <a:rPr lang="en-US" dirty="0" err="1"/>
              <a:t>DesAulniers</a:t>
            </a:r>
            <a:endParaRPr lang="en-US" dirty="0"/>
          </a:p>
          <a:p>
            <a:pPr marL="0" indent="0" algn="ctr">
              <a:lnSpc>
                <a:spcPct val="90000"/>
              </a:lnSpc>
              <a:spcBef>
                <a:spcPts val="1000"/>
              </a:spcBef>
              <a:buSzPct val="100000"/>
            </a:pPr>
            <a:r>
              <a:rPr lang="en-US" dirty="0" err="1"/>
              <a:t>Prabs</a:t>
            </a:r>
            <a:r>
              <a:rPr lang="en-US" dirty="0"/>
              <a:t> </a:t>
            </a:r>
            <a:r>
              <a:rPr lang="en-US" dirty="0" err="1"/>
              <a:t>Attaluri</a:t>
            </a:r>
            <a:endParaRPr lang="en-US" dirty="0"/>
          </a:p>
          <a:p>
            <a:pPr marL="0" indent="0" algn="ctr">
              <a:lnSpc>
                <a:spcPct val="90000"/>
              </a:lnSpc>
              <a:spcBef>
                <a:spcPts val="1000"/>
              </a:spcBef>
              <a:buSzPct val="100000"/>
            </a:pPr>
            <a:r>
              <a:rPr lang="en-US" dirty="0"/>
              <a:t>Alexandra Savelieva</a:t>
            </a:r>
          </a:p>
        </p:txBody>
      </p:sp>
    </p:spTree>
    <p:extLst>
      <p:ext uri="{BB962C8B-B14F-4D97-AF65-F5344CB8AC3E}">
        <p14:creationId xmlns:p14="http://schemas.microsoft.com/office/powerpoint/2010/main" val="95318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What Is Driving Interest?</a:t>
            </a:r>
            <a:endParaRPr/>
          </a:p>
        </p:txBody>
      </p:sp>
      <p:sp>
        <p:nvSpPr>
          <p:cNvPr id="273" name="Google Shape;273;p16"/>
          <p:cNvSpPr txBox="1">
            <a:spLocks noGrp="1"/>
          </p:cNvSpPr>
          <p:nvPr>
            <p:ph type="body" idx="1"/>
          </p:nvPr>
        </p:nvSpPr>
        <p:spPr>
          <a:xfrm>
            <a:off x="609600" y="1600200"/>
            <a:ext cx="5638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2400"/>
              <a:buFont typeface="Arial"/>
              <a:buChar char="•"/>
            </a:pPr>
            <a:r>
              <a:rPr lang="en-US" sz="2400"/>
              <a:t>Provision in seconds/milliseconds</a:t>
            </a:r>
            <a:endParaRPr/>
          </a:p>
          <a:p>
            <a:pPr marL="347472" lvl="0" indent="-347472" algn="l" rtl="0">
              <a:spcBef>
                <a:spcPts val="600"/>
              </a:spcBef>
              <a:spcAft>
                <a:spcPts val="0"/>
              </a:spcAft>
              <a:buClr>
                <a:schemeClr val="dk1"/>
              </a:buClr>
              <a:buSzPts val="2400"/>
              <a:buFont typeface="Arial"/>
              <a:buChar char="•"/>
            </a:pPr>
            <a:r>
              <a:rPr lang="en-US" sz="2400"/>
              <a:t>Near bare metal runtime performance</a:t>
            </a:r>
            <a:endParaRPr/>
          </a:p>
          <a:p>
            <a:pPr marL="347472" lvl="0" indent="-347472" algn="l" rtl="0">
              <a:spcBef>
                <a:spcPts val="600"/>
              </a:spcBef>
              <a:spcAft>
                <a:spcPts val="0"/>
              </a:spcAft>
              <a:buClr>
                <a:schemeClr val="dk1"/>
              </a:buClr>
              <a:buSzPts val="2400"/>
              <a:buFont typeface="Arial"/>
              <a:buChar char="•"/>
            </a:pPr>
            <a:r>
              <a:rPr lang="en-US" sz="2400"/>
              <a:t>VM-like agility: it’s still “virtualization”</a:t>
            </a:r>
            <a:endParaRPr/>
          </a:p>
          <a:p>
            <a:pPr marL="347472" lvl="0" indent="-347472" algn="l" rtl="0">
              <a:spcBef>
                <a:spcPts val="600"/>
              </a:spcBef>
              <a:spcAft>
                <a:spcPts val="0"/>
              </a:spcAft>
              <a:buClr>
                <a:schemeClr val="dk1"/>
              </a:buClr>
              <a:buSzPts val="2400"/>
              <a:buFont typeface="Arial"/>
              <a:buChar char="•"/>
            </a:pPr>
            <a:r>
              <a:rPr lang="en-US" sz="2400"/>
              <a:t>Flexibility</a:t>
            </a:r>
            <a:endParaRPr/>
          </a:p>
          <a:p>
            <a:pPr marL="740664" lvl="1" indent="-347472" algn="l" rtl="0">
              <a:spcBef>
                <a:spcPts val="600"/>
              </a:spcBef>
              <a:spcAft>
                <a:spcPts val="0"/>
              </a:spcAft>
              <a:buClr>
                <a:schemeClr val="dk1"/>
              </a:buClr>
              <a:buSzPts val="2000"/>
              <a:buChar char="•"/>
            </a:pPr>
            <a:r>
              <a:rPr lang="en-US" sz="2000"/>
              <a:t>Containerize a “system”</a:t>
            </a:r>
            <a:endParaRPr/>
          </a:p>
          <a:p>
            <a:pPr marL="740664" lvl="1" indent="-347472" algn="l" rtl="0">
              <a:spcBef>
                <a:spcPts val="600"/>
              </a:spcBef>
              <a:spcAft>
                <a:spcPts val="0"/>
              </a:spcAft>
              <a:buClr>
                <a:schemeClr val="dk1"/>
              </a:buClr>
              <a:buSzPts val="2000"/>
              <a:buChar char="•"/>
            </a:pPr>
            <a:r>
              <a:rPr lang="en-US" sz="2000"/>
              <a:t>Containerize “application(s)” (better!)</a:t>
            </a:r>
            <a:endParaRPr/>
          </a:p>
          <a:p>
            <a:pPr marL="347472" lvl="0" indent="-347472" algn="l" rtl="0">
              <a:spcBef>
                <a:spcPts val="600"/>
              </a:spcBef>
              <a:spcAft>
                <a:spcPts val="0"/>
              </a:spcAft>
              <a:buClr>
                <a:schemeClr val="dk1"/>
              </a:buClr>
              <a:buSzPts val="2400"/>
              <a:buFont typeface="Arial"/>
              <a:buChar char="•"/>
            </a:pPr>
            <a:r>
              <a:rPr lang="en-US" sz="2400"/>
              <a:t>Lightweight</a:t>
            </a:r>
            <a:endParaRPr/>
          </a:p>
          <a:p>
            <a:pPr marL="740664" lvl="1" indent="-347472" algn="l" rtl="0">
              <a:spcBef>
                <a:spcPts val="600"/>
              </a:spcBef>
              <a:spcAft>
                <a:spcPts val="0"/>
              </a:spcAft>
              <a:buClr>
                <a:schemeClr val="dk1"/>
              </a:buClr>
              <a:buSzPts val="2000"/>
              <a:buChar char="•"/>
            </a:pPr>
            <a:r>
              <a:rPr lang="en-US" sz="2000"/>
              <a:t>Just enough operating system</a:t>
            </a:r>
            <a:endParaRPr/>
          </a:p>
          <a:p>
            <a:pPr marL="740664" lvl="1" indent="-347472" algn="l" rtl="0">
              <a:spcBef>
                <a:spcPts val="600"/>
              </a:spcBef>
              <a:spcAft>
                <a:spcPts val="0"/>
              </a:spcAft>
              <a:buClr>
                <a:schemeClr val="dk1"/>
              </a:buClr>
              <a:buSzPts val="2000"/>
              <a:buChar char="•"/>
            </a:pPr>
            <a:r>
              <a:rPr lang="en-US" sz="2000"/>
              <a:t>Minimal per container penalty</a:t>
            </a:r>
            <a:endParaRPr/>
          </a:p>
          <a:p>
            <a:pPr marL="347472" lvl="0" indent="-347472" algn="l" rtl="0">
              <a:spcBef>
                <a:spcPts val="600"/>
              </a:spcBef>
              <a:spcAft>
                <a:spcPts val="0"/>
              </a:spcAft>
              <a:buClr>
                <a:schemeClr val="dk1"/>
              </a:buClr>
              <a:buSzPts val="2400"/>
              <a:buFont typeface="Arial"/>
              <a:buChar char="•"/>
            </a:pPr>
            <a:r>
              <a:rPr lang="en-US" sz="2400"/>
              <a:t>Open source—free—lower TCO</a:t>
            </a:r>
            <a:endParaRPr/>
          </a:p>
        </p:txBody>
      </p:sp>
      <p:grpSp>
        <p:nvGrpSpPr>
          <p:cNvPr id="274" name="Google Shape;274;p16"/>
          <p:cNvGrpSpPr/>
          <p:nvPr/>
        </p:nvGrpSpPr>
        <p:grpSpPr>
          <a:xfrm>
            <a:off x="6400800" y="1600200"/>
            <a:ext cx="5181600" cy="1785258"/>
            <a:chOff x="6400800" y="1600200"/>
            <a:chExt cx="5181600" cy="1785258"/>
          </a:xfrm>
        </p:grpSpPr>
        <p:pic>
          <p:nvPicPr>
            <p:cNvPr id="275" name="Google Shape;275;p16"/>
            <p:cNvPicPr preferRelativeResize="0"/>
            <p:nvPr/>
          </p:nvPicPr>
          <p:blipFill rotWithShape="1">
            <a:blip r:embed="rId3">
              <a:alphaModFix/>
            </a:blip>
            <a:srcRect l="5325"/>
            <a:stretch/>
          </p:blipFill>
          <p:spPr>
            <a:xfrm>
              <a:off x="6400800" y="1600200"/>
              <a:ext cx="5181600" cy="1562032"/>
            </a:xfrm>
            <a:prstGeom prst="rect">
              <a:avLst/>
            </a:prstGeom>
            <a:noFill/>
            <a:ln>
              <a:noFill/>
            </a:ln>
          </p:spPr>
        </p:pic>
        <p:sp>
          <p:nvSpPr>
            <p:cNvPr id="276" name="Google Shape;276;p16"/>
            <p:cNvSpPr txBox="1"/>
            <p:nvPr/>
          </p:nvSpPr>
          <p:spPr>
            <a:xfrm>
              <a:off x="7682980" y="3016126"/>
              <a:ext cx="1070578"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Manual</a:t>
              </a:r>
              <a:endParaRPr/>
            </a:p>
          </p:txBody>
        </p:sp>
        <p:sp>
          <p:nvSpPr>
            <p:cNvPr id="277" name="Google Shape;277;p16"/>
            <p:cNvSpPr txBox="1"/>
            <p:nvPr/>
          </p:nvSpPr>
          <p:spPr>
            <a:xfrm>
              <a:off x="9007464" y="3010429"/>
              <a:ext cx="1118668"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VM</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Why Containers Work!</a:t>
            </a:r>
            <a:endParaRPr/>
          </a:p>
        </p:txBody>
      </p:sp>
      <p:pic>
        <p:nvPicPr>
          <p:cNvPr id="363" name="Google Shape;363;p28"/>
          <p:cNvPicPr preferRelativeResize="0"/>
          <p:nvPr/>
        </p:nvPicPr>
        <p:blipFill rotWithShape="1">
          <a:blip r:embed="rId3">
            <a:alphaModFix/>
          </a:blip>
          <a:srcRect/>
          <a:stretch/>
        </p:blipFill>
        <p:spPr>
          <a:xfrm>
            <a:off x="4130040" y="1600200"/>
            <a:ext cx="3931920" cy="3772615"/>
          </a:xfrm>
          <a:prstGeom prst="rect">
            <a:avLst/>
          </a:prstGeom>
          <a:noFill/>
          <a:ln>
            <a:noFill/>
          </a:ln>
        </p:spPr>
      </p:pic>
      <p:sp>
        <p:nvSpPr>
          <p:cNvPr id="364" name="Google Shape;364;p28"/>
          <p:cNvSpPr txBox="1"/>
          <p:nvPr/>
        </p:nvSpPr>
        <p:spPr>
          <a:xfrm>
            <a:off x="609600" y="1600200"/>
            <a:ext cx="3355848" cy="4525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Developers</a:t>
            </a:r>
            <a:endParaRPr/>
          </a:p>
          <a:p>
            <a:pPr marL="342900" marR="0" lvl="0" indent="-342900" algn="l" rtl="0">
              <a:spcBef>
                <a:spcPts val="600"/>
              </a:spcBef>
              <a:spcAft>
                <a:spcPts val="0"/>
              </a:spcAft>
              <a:buClr>
                <a:schemeClr val="dk1"/>
              </a:buClr>
              <a:buSzPts val="2800"/>
              <a:buFont typeface="Arial"/>
              <a:buChar char="•"/>
            </a:pPr>
            <a:r>
              <a:rPr lang="en-US" sz="2800">
                <a:solidFill>
                  <a:schemeClr val="dk1"/>
                </a:solidFill>
                <a:latin typeface="Arial"/>
                <a:ea typeface="Arial"/>
                <a:cs typeface="Arial"/>
                <a:sym typeface="Arial"/>
              </a:rPr>
              <a:t>Worry about what</a:t>
            </a:r>
            <a:br>
              <a:rPr lang="en-US" sz="2800">
                <a:solidFill>
                  <a:schemeClr val="dk1"/>
                </a:solidFill>
                <a:latin typeface="Arial"/>
                <a:ea typeface="Arial"/>
                <a:cs typeface="Arial"/>
                <a:sym typeface="Arial"/>
              </a:rPr>
            </a:br>
            <a:r>
              <a:rPr lang="en-US" sz="2800">
                <a:solidFill>
                  <a:schemeClr val="dk1"/>
                </a:solidFill>
                <a:latin typeface="Arial"/>
                <a:ea typeface="Arial"/>
                <a:cs typeface="Arial"/>
                <a:sym typeface="Arial"/>
              </a:rPr>
              <a:t>is inside</a:t>
            </a:r>
            <a:endParaRPr/>
          </a:p>
          <a:p>
            <a:pPr marL="742950" marR="0" lvl="1" indent="-285750" algn="l" rtl="0">
              <a:spcBef>
                <a:spcPts val="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Code</a:t>
            </a:r>
            <a:endParaRPr/>
          </a:p>
          <a:p>
            <a:pPr marL="742950" marR="0" lvl="1" indent="-285750" algn="l" rtl="0">
              <a:spcBef>
                <a:spcPts val="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Libraries</a:t>
            </a:r>
            <a:endParaRPr/>
          </a:p>
          <a:p>
            <a:pPr marL="742950" marR="0" lvl="1" indent="-285750" algn="l" rtl="0">
              <a:spcBef>
                <a:spcPts val="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Apps</a:t>
            </a:r>
            <a:endParaRPr/>
          </a:p>
          <a:p>
            <a:pPr marL="742950" marR="0" lvl="1" indent="-285750" algn="l" rtl="0">
              <a:spcBef>
                <a:spcPts val="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Data</a:t>
            </a:r>
            <a:endParaRPr/>
          </a:p>
          <a:p>
            <a:pPr marL="342900" marR="0" lvl="0" indent="-342900" algn="l" rtl="0">
              <a:spcBef>
                <a:spcPts val="600"/>
              </a:spcBef>
              <a:spcAft>
                <a:spcPts val="0"/>
              </a:spcAft>
              <a:buClr>
                <a:schemeClr val="dk1"/>
              </a:buClr>
              <a:buSzPts val="2800"/>
              <a:buFont typeface="Arial"/>
              <a:buChar char="•"/>
            </a:pPr>
            <a:r>
              <a:rPr lang="en-US" sz="2800">
                <a:solidFill>
                  <a:schemeClr val="dk1"/>
                </a:solidFill>
                <a:latin typeface="Arial"/>
                <a:ea typeface="Arial"/>
                <a:cs typeface="Arial"/>
                <a:sym typeface="Arial"/>
              </a:rPr>
              <a:t>All servers look the same</a:t>
            </a:r>
            <a:endParaRPr/>
          </a:p>
        </p:txBody>
      </p:sp>
      <p:sp>
        <p:nvSpPr>
          <p:cNvPr id="365" name="Google Shape;365;p28"/>
          <p:cNvSpPr txBox="1"/>
          <p:nvPr/>
        </p:nvSpPr>
        <p:spPr>
          <a:xfrm>
            <a:off x="8229600" y="1600200"/>
            <a:ext cx="3352799" cy="4525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Operations</a:t>
            </a:r>
            <a:endParaRPr/>
          </a:p>
          <a:p>
            <a:pPr marL="342900" marR="0" lvl="0" indent="-342900" algn="l" rtl="0">
              <a:spcBef>
                <a:spcPts val="600"/>
              </a:spcBef>
              <a:spcAft>
                <a:spcPts val="0"/>
              </a:spcAft>
              <a:buClr>
                <a:schemeClr val="dk1"/>
              </a:buClr>
              <a:buSzPts val="2800"/>
              <a:buFont typeface="Arial"/>
              <a:buChar char="•"/>
            </a:pPr>
            <a:r>
              <a:rPr lang="en-US" sz="2800">
                <a:solidFill>
                  <a:schemeClr val="dk1"/>
                </a:solidFill>
                <a:latin typeface="Arial"/>
                <a:ea typeface="Arial"/>
                <a:cs typeface="Arial"/>
                <a:sym typeface="Arial"/>
              </a:rPr>
              <a:t>Worry about what is outside</a:t>
            </a:r>
            <a:endParaRPr/>
          </a:p>
          <a:p>
            <a:pPr marL="742950" marR="0" lvl="1" indent="-285750" algn="l" rtl="0">
              <a:spcBef>
                <a:spcPts val="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Logging</a:t>
            </a:r>
            <a:endParaRPr/>
          </a:p>
          <a:p>
            <a:pPr marL="742950" marR="0" lvl="1" indent="-285750" algn="l" rtl="0">
              <a:spcBef>
                <a:spcPts val="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Remote access</a:t>
            </a:r>
            <a:endParaRPr/>
          </a:p>
          <a:p>
            <a:pPr marL="742950" marR="0" lvl="1" indent="-285750" algn="l" rtl="0">
              <a:spcBef>
                <a:spcPts val="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Monitoring</a:t>
            </a:r>
            <a:endParaRPr/>
          </a:p>
          <a:p>
            <a:pPr marL="742950" marR="0" lvl="1" indent="-285750" algn="l" rtl="0">
              <a:spcBef>
                <a:spcPts val="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Networking</a:t>
            </a:r>
            <a:endParaRPr/>
          </a:p>
          <a:p>
            <a:pPr marL="342900" marR="0" lvl="0" indent="-342900" algn="l" rtl="0">
              <a:spcBef>
                <a:spcPts val="600"/>
              </a:spcBef>
              <a:spcAft>
                <a:spcPts val="0"/>
              </a:spcAft>
              <a:buClr>
                <a:schemeClr val="dk1"/>
              </a:buClr>
              <a:buSzPts val="2800"/>
              <a:buFont typeface="Arial"/>
              <a:buChar char="•"/>
            </a:pPr>
            <a:r>
              <a:rPr lang="en-US" sz="2800">
                <a:solidFill>
                  <a:schemeClr val="dk1"/>
                </a:solidFill>
                <a:latin typeface="Arial"/>
                <a:ea typeface="Arial"/>
                <a:cs typeface="Arial"/>
                <a:sym typeface="Arial"/>
              </a:rPr>
              <a:t>All containers start, stop, attach, etc., in the same way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2"/>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dirty="0"/>
              <a:t>Containers and VMs</a:t>
            </a:r>
            <a:endParaRPr dirty="0"/>
          </a:p>
        </p:txBody>
      </p:sp>
      <p:sp>
        <p:nvSpPr>
          <p:cNvPr id="389" name="Google Shape;389;p3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3200"/>
              <a:buFont typeface="Arial"/>
              <a:buChar char="•"/>
            </a:pPr>
            <a:r>
              <a:rPr lang="en-US"/>
              <a:t>Some software just can’t be containerized</a:t>
            </a:r>
            <a:endParaRPr/>
          </a:p>
          <a:p>
            <a:pPr marL="740664" lvl="1" indent="-347472" algn="l" rtl="0">
              <a:spcBef>
                <a:spcPts val="600"/>
              </a:spcBef>
              <a:spcAft>
                <a:spcPts val="0"/>
              </a:spcAft>
              <a:buClr>
                <a:schemeClr val="dk1"/>
              </a:buClr>
              <a:buSzPts val="2800"/>
              <a:buChar char="•"/>
            </a:pPr>
            <a:r>
              <a:rPr lang="en-US"/>
              <a:t>Specific OS requirements</a:t>
            </a:r>
            <a:endParaRPr/>
          </a:p>
          <a:p>
            <a:pPr marL="740664" lvl="1" indent="-347472" algn="l" rtl="0">
              <a:spcBef>
                <a:spcPts val="600"/>
              </a:spcBef>
              <a:spcAft>
                <a:spcPts val="0"/>
              </a:spcAft>
              <a:buClr>
                <a:schemeClr val="dk1"/>
              </a:buClr>
              <a:buSzPts val="2800"/>
              <a:buChar char="•"/>
            </a:pPr>
            <a:r>
              <a:rPr lang="en-US"/>
              <a:t>Specific modules</a:t>
            </a:r>
            <a:endParaRPr/>
          </a:p>
          <a:p>
            <a:pPr marL="740664" lvl="1" indent="-347472" algn="l" rtl="0">
              <a:spcBef>
                <a:spcPts val="600"/>
              </a:spcBef>
              <a:spcAft>
                <a:spcPts val="0"/>
              </a:spcAft>
              <a:buClr>
                <a:schemeClr val="dk1"/>
              </a:buClr>
              <a:buSzPts val="2800"/>
              <a:buChar char="•"/>
            </a:pPr>
            <a:r>
              <a:rPr lang="en-US"/>
              <a:t>Too old</a:t>
            </a:r>
            <a:endParaRPr/>
          </a:p>
          <a:p>
            <a:pPr marL="347472" lvl="0" indent="-347472" algn="l" rtl="0">
              <a:spcBef>
                <a:spcPts val="600"/>
              </a:spcBef>
              <a:spcAft>
                <a:spcPts val="0"/>
              </a:spcAft>
              <a:buClr>
                <a:schemeClr val="dk1"/>
              </a:buClr>
              <a:buSzPts val="3200"/>
              <a:buFont typeface="Arial"/>
              <a:buChar char="•"/>
            </a:pPr>
            <a:r>
              <a:rPr lang="en-US"/>
              <a:t>The usage of usage of VMs as the hosts for containers</a:t>
            </a:r>
            <a:endParaRPr/>
          </a:p>
          <a:p>
            <a:pPr marL="740664" lvl="1" indent="-347472" algn="l" rtl="0">
              <a:spcBef>
                <a:spcPts val="600"/>
              </a:spcBef>
              <a:spcAft>
                <a:spcPts val="0"/>
              </a:spcAft>
              <a:buClr>
                <a:schemeClr val="dk1"/>
              </a:buClr>
              <a:buSzPts val="2800"/>
              <a:buChar char="•"/>
            </a:pPr>
            <a:r>
              <a:rPr lang="en-US"/>
              <a:t>Better isolation</a:t>
            </a:r>
            <a:endParaRPr/>
          </a:p>
          <a:p>
            <a:pPr marL="740664" lvl="1" indent="-347472" algn="l" rtl="0">
              <a:spcBef>
                <a:spcPts val="600"/>
              </a:spcBef>
              <a:spcAft>
                <a:spcPts val="0"/>
              </a:spcAft>
              <a:buClr>
                <a:schemeClr val="dk1"/>
              </a:buClr>
              <a:buSzPts val="2800"/>
              <a:buChar char="•"/>
            </a:pPr>
            <a:r>
              <a:rPr lang="en-US"/>
              <a:t>Easier scaling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8"/>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dirty="0"/>
              <a:t>Containers feel like a VM but…</a:t>
            </a:r>
            <a:endParaRPr dirty="0"/>
          </a:p>
        </p:txBody>
      </p:sp>
      <p:sp>
        <p:nvSpPr>
          <p:cNvPr id="461" name="Google Shape;461;p3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3200"/>
              <a:buFont typeface="Arial"/>
              <a:buChar char="•"/>
            </a:pPr>
            <a:r>
              <a:rPr lang="en-US"/>
              <a:t>Not exactly like a VM</a:t>
            </a:r>
            <a:endParaRPr/>
          </a:p>
          <a:p>
            <a:pPr marL="740664" lvl="1" indent="-347472" algn="l" rtl="0">
              <a:spcBef>
                <a:spcPts val="600"/>
              </a:spcBef>
              <a:spcAft>
                <a:spcPts val="0"/>
              </a:spcAft>
              <a:buClr>
                <a:schemeClr val="dk1"/>
              </a:buClr>
              <a:buSzPts val="2800"/>
              <a:buChar char="•"/>
            </a:pPr>
            <a:r>
              <a:rPr lang="en-US"/>
              <a:t>Uses the host kernel</a:t>
            </a:r>
            <a:endParaRPr/>
          </a:p>
          <a:p>
            <a:pPr marL="740664" lvl="1" indent="-347472" algn="l" rtl="0">
              <a:spcBef>
                <a:spcPts val="600"/>
              </a:spcBef>
              <a:spcAft>
                <a:spcPts val="0"/>
              </a:spcAft>
              <a:buClr>
                <a:schemeClr val="dk1"/>
              </a:buClr>
              <a:buSzPts val="2800"/>
              <a:buChar char="•"/>
            </a:pPr>
            <a:r>
              <a:rPr lang="en-US"/>
              <a:t>Can’t use a different OS</a:t>
            </a:r>
            <a:endParaRPr/>
          </a:p>
          <a:p>
            <a:pPr marL="740664" lvl="1" indent="-347472" algn="l" rtl="0">
              <a:spcBef>
                <a:spcPts val="600"/>
              </a:spcBef>
              <a:spcAft>
                <a:spcPts val="0"/>
              </a:spcAft>
              <a:buClr>
                <a:schemeClr val="dk1"/>
              </a:buClr>
              <a:buSzPts val="2800"/>
              <a:buChar char="•"/>
            </a:pPr>
            <a:r>
              <a:rPr lang="en-US"/>
              <a:t>Can’t have its own kernel modules</a:t>
            </a:r>
            <a:endParaRPr/>
          </a:p>
          <a:p>
            <a:pPr marL="740664" lvl="1" indent="-347472" algn="l" rtl="0">
              <a:spcBef>
                <a:spcPts val="600"/>
              </a:spcBef>
              <a:spcAft>
                <a:spcPts val="0"/>
              </a:spcAft>
              <a:buClr>
                <a:schemeClr val="dk1"/>
              </a:buClr>
              <a:buSzPts val="2800"/>
              <a:buChar char="•"/>
            </a:pPr>
            <a:r>
              <a:rPr lang="en-US"/>
              <a:t>Doesn’t need syslog, cron, etc.</a:t>
            </a:r>
            <a:endParaRPr/>
          </a:p>
          <a:p>
            <a:pPr marL="347472" lvl="0" indent="-347472" algn="l" rtl="0">
              <a:spcBef>
                <a:spcPts val="600"/>
              </a:spcBef>
              <a:spcAft>
                <a:spcPts val="0"/>
              </a:spcAft>
              <a:buClr>
                <a:schemeClr val="dk1"/>
              </a:buClr>
              <a:buSzPts val="3200"/>
              <a:buFont typeface="Arial"/>
              <a:buChar char="•"/>
            </a:pPr>
            <a:r>
              <a:rPr lang="en-US"/>
              <a:t>To the host machine, it is just a bunch of (visible) processes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7"/>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Why Docker?</a:t>
            </a:r>
            <a:endParaRPr/>
          </a:p>
        </p:txBody>
      </p:sp>
      <p:sp>
        <p:nvSpPr>
          <p:cNvPr id="642" name="Google Shape;642;p5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3200"/>
              <a:buFont typeface="Arial"/>
              <a:buChar char="•"/>
            </a:pPr>
            <a:r>
              <a:rPr lang="en-US"/>
              <a:t>Docker is ubiquitous and available on all platforms</a:t>
            </a:r>
            <a:endParaRPr/>
          </a:p>
          <a:p>
            <a:pPr marL="740664" lvl="1" indent="-347472" algn="l" rtl="0">
              <a:spcBef>
                <a:spcPts val="600"/>
              </a:spcBef>
              <a:spcAft>
                <a:spcPts val="0"/>
              </a:spcAft>
              <a:buClr>
                <a:schemeClr val="dk1"/>
              </a:buClr>
              <a:buSzPts val="2800"/>
              <a:buChar char="•"/>
            </a:pPr>
            <a:r>
              <a:rPr lang="en-US"/>
              <a:t>Your workstation</a:t>
            </a:r>
            <a:endParaRPr/>
          </a:p>
          <a:p>
            <a:pPr marL="740664" lvl="1" indent="-347472" algn="l" rtl="0">
              <a:spcBef>
                <a:spcPts val="600"/>
              </a:spcBef>
              <a:spcAft>
                <a:spcPts val="0"/>
              </a:spcAft>
              <a:buClr>
                <a:schemeClr val="dk1"/>
              </a:buClr>
              <a:buSzPts val="2800"/>
              <a:buChar char="•"/>
            </a:pPr>
            <a:r>
              <a:rPr lang="en-US"/>
              <a:t>Your Jetson</a:t>
            </a:r>
            <a:endParaRPr/>
          </a:p>
          <a:p>
            <a:pPr marL="740664" lvl="1" indent="-347472" algn="l" rtl="0">
              <a:spcBef>
                <a:spcPts val="600"/>
              </a:spcBef>
              <a:spcAft>
                <a:spcPts val="0"/>
              </a:spcAft>
              <a:buClr>
                <a:schemeClr val="dk1"/>
              </a:buClr>
              <a:buSzPts val="2800"/>
              <a:buChar char="•"/>
            </a:pPr>
            <a:r>
              <a:rPr lang="en-US"/>
              <a:t>The Cloud</a:t>
            </a:r>
            <a:endParaRPr/>
          </a:p>
          <a:p>
            <a:pPr marL="347472" lvl="0" indent="-347472" algn="l" rtl="0">
              <a:spcBef>
                <a:spcPts val="600"/>
              </a:spcBef>
              <a:spcAft>
                <a:spcPts val="0"/>
              </a:spcAft>
              <a:buClr>
                <a:schemeClr val="dk1"/>
              </a:buClr>
              <a:buSzPts val="3200"/>
              <a:buFont typeface="Arial"/>
              <a:buChar char="•"/>
            </a:pPr>
            <a:r>
              <a:rPr lang="en-US"/>
              <a:t>Industry standard</a:t>
            </a:r>
            <a:endParaRPr/>
          </a:p>
          <a:p>
            <a:pPr marL="347472" lvl="0" indent="-347472" algn="l" rtl="0">
              <a:spcBef>
                <a:spcPts val="600"/>
              </a:spcBef>
              <a:spcAft>
                <a:spcPts val="0"/>
              </a:spcAft>
              <a:buClr>
                <a:schemeClr val="dk1"/>
              </a:buClr>
              <a:buSzPts val="3200"/>
              <a:buFont typeface="Arial"/>
              <a:buChar char="•"/>
            </a:pPr>
            <a:r>
              <a:rPr lang="en-US"/>
              <a:t>Supports full life cycle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58"/>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Note About CPUs</a:t>
            </a:r>
            <a:endParaRPr/>
          </a:p>
        </p:txBody>
      </p:sp>
      <p:sp>
        <p:nvSpPr>
          <p:cNvPr id="648" name="Google Shape;648;p5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3200"/>
              <a:buFont typeface="Arial"/>
              <a:buChar char="•"/>
            </a:pPr>
            <a:r>
              <a:rPr lang="en-US"/>
              <a:t>Docker images can support multiple architectures, which means that a single image may contain variants for different architectures.</a:t>
            </a:r>
            <a:endParaRPr/>
          </a:p>
          <a:p>
            <a:pPr marL="347472" lvl="0" indent="-347472" algn="l" rtl="0">
              <a:spcBef>
                <a:spcPts val="600"/>
              </a:spcBef>
              <a:spcAft>
                <a:spcPts val="0"/>
              </a:spcAft>
              <a:buClr>
                <a:schemeClr val="dk1"/>
              </a:buClr>
              <a:buSzPts val="3200"/>
              <a:buFont typeface="Arial"/>
              <a:buChar char="•"/>
            </a:pPr>
            <a:r>
              <a:rPr lang="en-US"/>
              <a:t>When running an image with multi-architecture support, Docker will automatically select an image variant which matches your OS and architecture.</a:t>
            </a:r>
            <a:endParaRPr/>
          </a:p>
          <a:p>
            <a:pPr marL="347472" lvl="0" indent="-347472" algn="l" rtl="0">
              <a:spcBef>
                <a:spcPts val="600"/>
              </a:spcBef>
              <a:spcAft>
                <a:spcPts val="0"/>
              </a:spcAft>
              <a:buClr>
                <a:schemeClr val="dk1"/>
              </a:buClr>
              <a:buSzPts val="3200"/>
              <a:buFont typeface="Arial"/>
              <a:buChar char="•"/>
            </a:pPr>
            <a:r>
              <a:rPr lang="en-US"/>
              <a:t>However, if you build your own images, you’ll need to be aware of the architecture with which you are building one.</a:t>
            </a:r>
            <a:endParaRPr/>
          </a:p>
          <a:p>
            <a:pPr marL="740664" lvl="1" indent="-347472" algn="l" rtl="0">
              <a:spcBef>
                <a:spcPts val="600"/>
              </a:spcBef>
              <a:spcAft>
                <a:spcPts val="0"/>
              </a:spcAft>
              <a:buClr>
                <a:schemeClr val="dk1"/>
              </a:buClr>
              <a:buSzPts val="2800"/>
              <a:buChar char="•"/>
            </a:pPr>
            <a:r>
              <a:rPr lang="en-US"/>
              <a:t>An x86 image will not run on your Jetson!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59"/>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Docker Architecture</a:t>
            </a:r>
            <a:endParaRPr/>
          </a:p>
        </p:txBody>
      </p:sp>
      <p:pic>
        <p:nvPicPr>
          <p:cNvPr id="654" name="Google Shape;654;p59"/>
          <p:cNvPicPr preferRelativeResize="0">
            <a:picLocks noGrp="1"/>
          </p:cNvPicPr>
          <p:nvPr>
            <p:ph type="body" idx="4294967295"/>
          </p:nvPr>
        </p:nvPicPr>
        <p:blipFill rotWithShape="1">
          <a:blip r:embed="rId3">
            <a:alphaModFix/>
          </a:blip>
          <a:srcRect/>
          <a:stretch/>
        </p:blipFill>
        <p:spPr>
          <a:xfrm>
            <a:off x="1158240" y="1457959"/>
            <a:ext cx="9875520" cy="51585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60"/>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Components</a:t>
            </a:r>
            <a:endParaRPr/>
          </a:p>
        </p:txBody>
      </p:sp>
      <p:sp>
        <p:nvSpPr>
          <p:cNvPr id="660" name="Google Shape;660;p60"/>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3200"/>
              <a:buFont typeface="Arial"/>
              <a:buChar char="•"/>
            </a:pPr>
            <a:r>
              <a:rPr lang="en-US"/>
              <a:t>Daemon (dockerd): It listens for Docker API requests and manages Docker objects such as images, containers, networks, and volumes. A daemon can also communicate with other daemons to manage Docker services.</a:t>
            </a:r>
            <a:endParaRPr/>
          </a:p>
          <a:p>
            <a:pPr marL="347472" lvl="0" indent="-347472" algn="l" rtl="0">
              <a:spcBef>
                <a:spcPts val="600"/>
              </a:spcBef>
              <a:spcAft>
                <a:spcPts val="0"/>
              </a:spcAft>
              <a:buClr>
                <a:schemeClr val="dk1"/>
              </a:buClr>
              <a:buSzPts val="3200"/>
              <a:buFont typeface="Arial"/>
              <a:buChar char="•"/>
            </a:pPr>
            <a:r>
              <a:rPr lang="en-US"/>
              <a:t>Client: The primary way that many Docker users interact with Docker; when you use commands such as docker run, the client sends these commands to dockerd, which carries them out. The Docker command uses the Docker API. The Docker client can communicate with more than one daemon.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1"/>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Components (cont.)</a:t>
            </a:r>
            <a:endParaRPr/>
          </a:p>
        </p:txBody>
      </p:sp>
      <p:sp>
        <p:nvSpPr>
          <p:cNvPr id="666" name="Google Shape;666;p61"/>
          <p:cNvSpPr txBox="1">
            <a:spLocks noGrp="1"/>
          </p:cNvSpPr>
          <p:nvPr>
            <p:ph type="body" idx="1"/>
          </p:nvPr>
        </p:nvSpPr>
        <p:spPr>
          <a:xfrm>
            <a:off x="609600" y="1600201"/>
            <a:ext cx="1115568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3200"/>
              <a:buFont typeface="Arial"/>
              <a:buChar char="•"/>
            </a:pPr>
            <a:r>
              <a:rPr lang="en-US"/>
              <a:t>Registries: A Docker </a:t>
            </a:r>
            <a:r>
              <a:rPr lang="en-US" i="1"/>
              <a:t>registry</a:t>
            </a:r>
            <a:r>
              <a:rPr lang="en-US"/>
              <a:t> stores Docker images. When you use the docker pull or docker run commands, the required images are pulled from your configured registry. When you use the docker push command, your image is pushed to your configured registry.</a:t>
            </a:r>
            <a:endParaRPr/>
          </a:p>
          <a:p>
            <a:pPr marL="740664" lvl="1" indent="-347472" algn="l" rtl="0">
              <a:spcBef>
                <a:spcPts val="600"/>
              </a:spcBef>
              <a:spcAft>
                <a:spcPts val="0"/>
              </a:spcAft>
              <a:buClr>
                <a:schemeClr val="dk1"/>
              </a:buClr>
              <a:buSzPts val="2800"/>
              <a:buChar char="•"/>
            </a:pPr>
            <a:r>
              <a:rPr lang="en-US"/>
              <a:t>DockerHub: public registry that anyone can use; this is the default registry</a:t>
            </a:r>
            <a:endParaRPr/>
          </a:p>
          <a:p>
            <a:pPr marL="740664" lvl="1" indent="-347472" algn="l" rtl="0">
              <a:spcBef>
                <a:spcPts val="600"/>
              </a:spcBef>
              <a:spcAft>
                <a:spcPts val="0"/>
              </a:spcAft>
              <a:buClr>
                <a:schemeClr val="dk1"/>
              </a:buClr>
              <a:buSzPts val="2800"/>
              <a:buChar char="•"/>
            </a:pPr>
            <a:r>
              <a:rPr lang="en-US"/>
              <a:t>NGC: NVIDIA registry that hosts a variety of GPU enabled images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68"/>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Example Dockerfile</a:t>
            </a:r>
            <a:endParaRPr/>
          </a:p>
        </p:txBody>
      </p:sp>
      <p:sp>
        <p:nvSpPr>
          <p:cNvPr id="713" name="Google Shape;713;p68"/>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a:t>FROM ubuntu:18.04</a:t>
            </a:r>
            <a:endParaRPr/>
          </a:p>
          <a:p>
            <a:pPr marL="0" lvl="0" indent="0" algn="l" rtl="0">
              <a:spcBef>
                <a:spcPts val="600"/>
              </a:spcBef>
              <a:spcAft>
                <a:spcPts val="0"/>
              </a:spcAft>
              <a:buClr>
                <a:schemeClr val="dk1"/>
              </a:buClr>
              <a:buSzPts val="2800"/>
              <a:buNone/>
            </a:pPr>
            <a:r>
              <a:rPr lang="en-US"/>
              <a:t>COPY . /app</a:t>
            </a:r>
            <a:endParaRPr/>
          </a:p>
          <a:p>
            <a:pPr marL="0" lvl="0" indent="0" algn="l" rtl="0">
              <a:spcBef>
                <a:spcPts val="600"/>
              </a:spcBef>
              <a:spcAft>
                <a:spcPts val="0"/>
              </a:spcAft>
              <a:buClr>
                <a:schemeClr val="dk1"/>
              </a:buClr>
              <a:buSzPts val="2800"/>
              <a:buNone/>
            </a:pPr>
            <a:r>
              <a:rPr lang="en-US"/>
              <a:t>RUN make /app </a:t>
            </a:r>
            <a:endParaRPr/>
          </a:p>
          <a:p>
            <a:pPr marL="0" lvl="0" indent="0" algn="l" rtl="0">
              <a:spcBef>
                <a:spcPts val="600"/>
              </a:spcBef>
              <a:spcAft>
                <a:spcPts val="0"/>
              </a:spcAft>
              <a:buClr>
                <a:schemeClr val="dk1"/>
              </a:buClr>
              <a:buSzPts val="2800"/>
              <a:buNone/>
            </a:pPr>
            <a:r>
              <a:rPr lang="en-US"/>
              <a:t>CMD python /app/app.py</a:t>
            </a:r>
            <a:endParaRPr/>
          </a:p>
        </p:txBody>
      </p:sp>
      <p:sp>
        <p:nvSpPr>
          <p:cNvPr id="714" name="Google Shape;714;p68"/>
          <p:cNvSpPr txBox="1">
            <a:spLocks noGrp="1"/>
          </p:cNvSpPr>
          <p:nvPr>
            <p:ph type="body" idx="2"/>
          </p:nvPr>
        </p:nvSpPr>
        <p:spPr>
          <a:xfrm>
            <a:off x="6197600" y="1600201"/>
            <a:ext cx="557784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Arial"/>
              <a:buChar char="•"/>
            </a:pPr>
            <a:r>
              <a:rPr lang="en-US"/>
              <a:t>FROM creates a layer from the ubuntu:18.04 Docker image</a:t>
            </a:r>
            <a:endParaRPr/>
          </a:p>
          <a:p>
            <a:pPr marL="342900" lvl="0" indent="-342900" algn="l" rtl="0">
              <a:spcBef>
                <a:spcPts val="600"/>
              </a:spcBef>
              <a:spcAft>
                <a:spcPts val="0"/>
              </a:spcAft>
              <a:buClr>
                <a:schemeClr val="dk1"/>
              </a:buClr>
              <a:buSzPts val="2800"/>
              <a:buFont typeface="Arial"/>
              <a:buChar char="•"/>
            </a:pPr>
            <a:r>
              <a:rPr lang="en-US"/>
              <a:t>COPY adds files from your Docker client’s current directory</a:t>
            </a:r>
            <a:endParaRPr/>
          </a:p>
          <a:p>
            <a:pPr marL="342900" lvl="0" indent="-342900" algn="l" rtl="0">
              <a:spcBef>
                <a:spcPts val="600"/>
              </a:spcBef>
              <a:spcAft>
                <a:spcPts val="0"/>
              </a:spcAft>
              <a:buClr>
                <a:schemeClr val="dk1"/>
              </a:buClr>
              <a:buSzPts val="2800"/>
              <a:buFont typeface="Arial"/>
              <a:buChar char="•"/>
            </a:pPr>
            <a:r>
              <a:rPr lang="en-US"/>
              <a:t>RUN builds your application with make</a:t>
            </a:r>
            <a:endParaRPr/>
          </a:p>
          <a:p>
            <a:pPr marL="342900" lvl="0" indent="-342900" algn="l" rtl="0">
              <a:spcBef>
                <a:spcPts val="600"/>
              </a:spcBef>
              <a:spcAft>
                <a:spcPts val="0"/>
              </a:spcAft>
              <a:buClr>
                <a:schemeClr val="dk1"/>
              </a:buClr>
              <a:buSzPts val="2800"/>
              <a:buFont typeface="Arial"/>
              <a:buChar char="•"/>
            </a:pPr>
            <a:r>
              <a:rPr lang="en-US"/>
              <a:t>CMD specifies what command to run within the container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D57B-CCC2-0A41-BD62-8804A8F8980A}"/>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3EB5F76A-C729-EE4A-819C-4384F13B0B50}"/>
              </a:ext>
            </a:extLst>
          </p:cNvPr>
          <p:cNvSpPr>
            <a:spLocks noGrp="1"/>
          </p:cNvSpPr>
          <p:nvPr>
            <p:ph type="body" idx="1"/>
          </p:nvPr>
        </p:nvSpPr>
        <p:spPr/>
        <p:txBody>
          <a:bodyPr/>
          <a:lstStyle/>
          <a:p>
            <a:r>
              <a:rPr lang="en-US" dirty="0"/>
              <a:t>News</a:t>
            </a:r>
          </a:p>
          <a:p>
            <a:r>
              <a:rPr lang="en-US" dirty="0"/>
              <a:t>The Edge</a:t>
            </a:r>
          </a:p>
          <a:p>
            <a:r>
              <a:rPr lang="en-US" dirty="0"/>
              <a:t>Containers</a:t>
            </a:r>
          </a:p>
          <a:p>
            <a:r>
              <a:rPr lang="en-US" dirty="0"/>
              <a:t>Kubernetes</a:t>
            </a:r>
          </a:p>
          <a:p>
            <a:r>
              <a:rPr lang="en-US" dirty="0"/>
              <a:t>Lab</a:t>
            </a:r>
          </a:p>
          <a:p>
            <a:r>
              <a:rPr lang="en-US" dirty="0"/>
              <a:t>Homework</a:t>
            </a:r>
          </a:p>
        </p:txBody>
      </p:sp>
    </p:spTree>
    <p:extLst>
      <p:ext uri="{BB962C8B-B14F-4D97-AF65-F5344CB8AC3E}">
        <p14:creationId xmlns:p14="http://schemas.microsoft.com/office/powerpoint/2010/main" val="1244336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7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dirty="0"/>
              <a:t>Nvidia GPU and Docker</a:t>
            </a:r>
            <a:endParaRPr dirty="0"/>
          </a:p>
        </p:txBody>
      </p:sp>
      <p:sp>
        <p:nvSpPr>
          <p:cNvPr id="743" name="Google Shape;743;p7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2400"/>
              <a:buFont typeface="Arial"/>
              <a:buChar char="•"/>
            </a:pPr>
            <a:r>
              <a:rPr lang="en-US" sz="2400"/>
              <a:t>Run with docker by specifying the</a:t>
            </a:r>
            <a:endParaRPr/>
          </a:p>
          <a:p>
            <a:pPr marL="740664" lvl="1" indent="-347472" algn="l" rtl="0">
              <a:spcBef>
                <a:spcPts val="600"/>
              </a:spcBef>
              <a:spcAft>
                <a:spcPts val="0"/>
              </a:spcAft>
              <a:buClr>
                <a:schemeClr val="dk1"/>
              </a:buClr>
              <a:buSzPts val="2000"/>
              <a:buChar char="•"/>
            </a:pPr>
            <a:r>
              <a:rPr lang="en-US" sz="2000"/>
              <a:t>docker run --rm --runtime=nvidia</a:t>
            </a:r>
            <a:endParaRPr/>
          </a:p>
          <a:p>
            <a:pPr marL="347472" lvl="0" indent="-347472" algn="l" rtl="0">
              <a:spcBef>
                <a:spcPts val="600"/>
              </a:spcBef>
              <a:spcAft>
                <a:spcPts val="0"/>
              </a:spcAft>
              <a:buClr>
                <a:schemeClr val="dk1"/>
              </a:buClr>
              <a:buSzPts val="2400"/>
              <a:buFont typeface="Arial"/>
              <a:buChar char="•"/>
            </a:pPr>
            <a:r>
              <a:rPr lang="en-US" sz="2400"/>
              <a:t>Possible to configure the default runtime via the /etc/docker/daemon.json configuration file</a:t>
            </a:r>
            <a:endParaRPr/>
          </a:p>
          <a:p>
            <a:pPr marL="342900" lvl="1" indent="0" algn="l" rtl="0">
              <a:spcBef>
                <a:spcPts val="600"/>
              </a:spcBef>
              <a:spcAft>
                <a:spcPts val="0"/>
              </a:spcAft>
              <a:buClr>
                <a:schemeClr val="dk1"/>
              </a:buClr>
              <a:buSzPts val="2000"/>
              <a:buNone/>
            </a:pPr>
            <a:r>
              <a:rPr lang="en-US" sz="2000"/>
              <a:t>{</a:t>
            </a:r>
            <a:endParaRPr/>
          </a:p>
          <a:p>
            <a:pPr marL="625475" lvl="1" indent="0" algn="l" rtl="0">
              <a:spcBef>
                <a:spcPts val="600"/>
              </a:spcBef>
              <a:spcAft>
                <a:spcPts val="0"/>
              </a:spcAft>
              <a:buClr>
                <a:schemeClr val="dk1"/>
              </a:buClr>
              <a:buSzPts val="2000"/>
              <a:buNone/>
            </a:pPr>
            <a:r>
              <a:rPr lang="en-US" sz="2000"/>
              <a:t>"default-runtime": "nvidia",</a:t>
            </a:r>
            <a:endParaRPr/>
          </a:p>
          <a:p>
            <a:pPr marL="625475" lvl="1" indent="0" algn="l" rtl="0">
              <a:spcBef>
                <a:spcPts val="600"/>
              </a:spcBef>
              <a:spcAft>
                <a:spcPts val="0"/>
              </a:spcAft>
              <a:buClr>
                <a:schemeClr val="dk1"/>
              </a:buClr>
              <a:buSzPts val="2000"/>
              <a:buNone/>
            </a:pPr>
            <a:r>
              <a:rPr lang="en-US" sz="2000"/>
              <a:t>"runtimes": {</a:t>
            </a:r>
            <a:endParaRPr/>
          </a:p>
          <a:p>
            <a:pPr marL="850900" lvl="1" indent="0" algn="l" rtl="0">
              <a:spcBef>
                <a:spcPts val="600"/>
              </a:spcBef>
              <a:spcAft>
                <a:spcPts val="0"/>
              </a:spcAft>
              <a:buClr>
                <a:schemeClr val="dk1"/>
              </a:buClr>
              <a:buSzPts val="2000"/>
              <a:buNone/>
            </a:pPr>
            <a:r>
              <a:rPr lang="en-US" sz="2000"/>
              <a:t>"nvidia": {</a:t>
            </a:r>
            <a:endParaRPr/>
          </a:p>
          <a:p>
            <a:pPr marL="1090613" lvl="1" indent="0" algn="l" rtl="0">
              <a:spcBef>
                <a:spcPts val="600"/>
              </a:spcBef>
              <a:spcAft>
                <a:spcPts val="0"/>
              </a:spcAft>
              <a:buClr>
                <a:schemeClr val="dk1"/>
              </a:buClr>
              <a:buSzPts val="2000"/>
              <a:buNone/>
            </a:pPr>
            <a:r>
              <a:rPr lang="en-US" sz="2000"/>
              <a:t>"path": "nvidia-container-runtime",</a:t>
            </a:r>
            <a:endParaRPr/>
          </a:p>
          <a:p>
            <a:pPr marL="1090613" lvl="1" indent="0" algn="l" rtl="0">
              <a:spcBef>
                <a:spcPts val="600"/>
              </a:spcBef>
              <a:spcAft>
                <a:spcPts val="0"/>
              </a:spcAft>
              <a:buClr>
                <a:schemeClr val="dk1"/>
              </a:buClr>
              <a:buSzPts val="2000"/>
              <a:buNone/>
            </a:pPr>
            <a:r>
              <a:rPr lang="en-US" sz="2000"/>
              <a:t>"runtimeArgs": []</a:t>
            </a:r>
            <a:endParaRPr/>
          </a:p>
          <a:p>
            <a:pPr marL="914400" lvl="1" indent="0" algn="l" rtl="0">
              <a:spcBef>
                <a:spcPts val="600"/>
              </a:spcBef>
              <a:spcAft>
                <a:spcPts val="0"/>
              </a:spcAft>
              <a:buClr>
                <a:schemeClr val="dk1"/>
              </a:buClr>
              <a:buSzPts val="2000"/>
              <a:buNone/>
            </a:pPr>
            <a:r>
              <a:rPr lang="en-US" sz="2000"/>
              <a:t>}</a:t>
            </a:r>
            <a:endParaRPr/>
          </a:p>
          <a:p>
            <a:pPr marL="625475" lvl="1" indent="0" algn="l" rtl="0">
              <a:spcBef>
                <a:spcPts val="600"/>
              </a:spcBef>
              <a:spcAft>
                <a:spcPts val="0"/>
              </a:spcAft>
              <a:buClr>
                <a:schemeClr val="dk1"/>
              </a:buClr>
              <a:buSzPts val="2000"/>
              <a:buNone/>
            </a:pPr>
            <a:r>
              <a:rPr lang="en-US" sz="2000"/>
              <a:t>}</a:t>
            </a:r>
            <a:endParaRPr/>
          </a:p>
          <a:p>
            <a:pPr marL="336550" lvl="1" indent="0" algn="l" rtl="0">
              <a:spcBef>
                <a:spcPts val="600"/>
              </a:spcBef>
              <a:spcAft>
                <a:spcPts val="0"/>
              </a:spcAft>
              <a:buClr>
                <a:schemeClr val="dk1"/>
              </a:buClr>
              <a:buSzPts val="2000"/>
              <a:buNone/>
            </a:pPr>
            <a:r>
              <a:rPr lang="en-US" sz="2000"/>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81"/>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What Is Kubernetes?</a:t>
            </a:r>
            <a:endParaRPr/>
          </a:p>
        </p:txBody>
      </p:sp>
      <p:sp>
        <p:nvSpPr>
          <p:cNvPr id="780" name="Google Shape;780;p8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2800"/>
              <a:buFont typeface="Arial"/>
              <a:buChar char="•"/>
            </a:pPr>
            <a:r>
              <a:rPr lang="en-US" sz="2800"/>
              <a:t>“Kubernetes”—Greek for governor, helmsman, captain</a:t>
            </a:r>
            <a:endParaRPr/>
          </a:p>
          <a:p>
            <a:pPr marL="347472" lvl="0" indent="-347472" algn="l" rtl="0">
              <a:spcBef>
                <a:spcPts val="600"/>
              </a:spcBef>
              <a:spcAft>
                <a:spcPts val="0"/>
              </a:spcAft>
              <a:buClr>
                <a:schemeClr val="dk1"/>
              </a:buClr>
              <a:buSzPts val="2800"/>
              <a:buFont typeface="Arial"/>
              <a:buChar char="•"/>
            </a:pPr>
            <a:r>
              <a:rPr lang="en-US" sz="2800"/>
              <a:t>Open-source container orchestration system developed by Google, based on lessons learned from Google’s Project Borg</a:t>
            </a:r>
            <a:endParaRPr/>
          </a:p>
          <a:p>
            <a:pPr marL="347472" lvl="0" indent="-347472" algn="l" rtl="0">
              <a:spcBef>
                <a:spcPts val="600"/>
              </a:spcBef>
              <a:spcAft>
                <a:spcPts val="0"/>
              </a:spcAft>
              <a:buClr>
                <a:schemeClr val="dk1"/>
              </a:buClr>
              <a:buSzPts val="2800"/>
              <a:buFont typeface="Arial"/>
              <a:buChar char="•"/>
            </a:pPr>
            <a:r>
              <a:rPr lang="en-US" sz="2800"/>
              <a:t>Now part of the Cloud Native Computing Foundation</a:t>
            </a:r>
            <a:endParaRPr/>
          </a:p>
          <a:p>
            <a:pPr marL="347472" lvl="0" indent="-347472" algn="l" rtl="0">
              <a:spcBef>
                <a:spcPts val="600"/>
              </a:spcBef>
              <a:spcAft>
                <a:spcPts val="0"/>
              </a:spcAft>
              <a:buClr>
                <a:schemeClr val="dk1"/>
              </a:buClr>
              <a:buSzPts val="2800"/>
              <a:buFont typeface="Arial"/>
              <a:buChar char="•"/>
            </a:pPr>
            <a:r>
              <a:rPr lang="en-US" sz="2800"/>
              <a:t>Aims to provide a “platform for automating deployment, scaling and operations of application containers across clusters of hosts”</a:t>
            </a:r>
            <a:endParaRPr/>
          </a:p>
          <a:p>
            <a:pPr marL="740664" lvl="1" indent="-347472" algn="l" rtl="0">
              <a:spcBef>
                <a:spcPts val="600"/>
              </a:spcBef>
              <a:spcAft>
                <a:spcPts val="0"/>
              </a:spcAft>
              <a:buClr>
                <a:schemeClr val="dk1"/>
              </a:buClr>
              <a:buSzPts val="2400"/>
              <a:buChar char="•"/>
            </a:pPr>
            <a:r>
              <a:rPr lang="en-US" sz="2400"/>
              <a:t>Can be thought of the new Enterprise “Linux”</a:t>
            </a:r>
            <a:endParaRPr/>
          </a:p>
          <a:p>
            <a:pPr marL="740664" lvl="1" indent="-347472" algn="l" rtl="0">
              <a:spcBef>
                <a:spcPts val="600"/>
              </a:spcBef>
              <a:spcAft>
                <a:spcPts val="0"/>
              </a:spcAft>
              <a:buClr>
                <a:schemeClr val="dk1"/>
              </a:buClr>
              <a:buSzPts val="2400"/>
              <a:buChar char="•"/>
            </a:pPr>
            <a:r>
              <a:rPr lang="en-US" sz="2400"/>
              <a:t>Provides a common experience across data centers and hardware architecture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82"/>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Declarative in Nature</a:t>
            </a:r>
            <a:endParaRPr/>
          </a:p>
        </p:txBody>
      </p:sp>
      <p:sp>
        <p:nvSpPr>
          <p:cNvPr id="786" name="Google Shape;786;p82"/>
          <p:cNvSpPr txBox="1">
            <a:spLocks noGrp="1"/>
          </p:cNvSpPr>
          <p:nvPr>
            <p:ph type="body" idx="1"/>
          </p:nvPr>
        </p:nvSpPr>
        <p:spPr>
          <a:xfrm>
            <a:off x="609600" y="1600200"/>
            <a:ext cx="68580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2400"/>
              <a:buFont typeface="Arial"/>
              <a:buChar char="•"/>
            </a:pPr>
            <a:r>
              <a:rPr lang="en-US" sz="2400"/>
              <a:t>User specifies the desired state, not the steps on how to get there.</a:t>
            </a:r>
            <a:endParaRPr/>
          </a:p>
          <a:p>
            <a:pPr marL="347472" lvl="0" indent="-347472" algn="l" rtl="0">
              <a:spcBef>
                <a:spcPts val="600"/>
              </a:spcBef>
              <a:spcAft>
                <a:spcPts val="0"/>
              </a:spcAft>
              <a:buClr>
                <a:schemeClr val="dk1"/>
              </a:buClr>
              <a:buSzPts val="2400"/>
              <a:buFont typeface="Arial"/>
              <a:buChar char="•"/>
            </a:pPr>
            <a:r>
              <a:rPr lang="en-US" sz="2400"/>
              <a:t>The system looks at the current state and determines the sequence of commands to transition the system to the desired state. This is done through a </a:t>
            </a:r>
            <a:r>
              <a:rPr lang="en-US" sz="2400" b="1" i="1"/>
              <a:t>reconciliation loop</a:t>
            </a:r>
            <a:r>
              <a:rPr lang="en-US" sz="2400" b="1"/>
              <a:t>.</a:t>
            </a:r>
            <a:endParaRPr/>
          </a:p>
          <a:p>
            <a:pPr marL="347472" lvl="0" indent="-347472" algn="l" rtl="0">
              <a:spcBef>
                <a:spcPts val="600"/>
              </a:spcBef>
              <a:spcAft>
                <a:spcPts val="0"/>
              </a:spcAft>
              <a:buClr>
                <a:schemeClr val="dk1"/>
              </a:buClr>
              <a:buSzPts val="2400"/>
              <a:buFont typeface="Arial"/>
              <a:buChar char="•"/>
            </a:pPr>
            <a:r>
              <a:rPr lang="en-US" sz="2400"/>
              <a:t>This not only simplifies the user experience but enables self healing. If there is an unintended state change leading to a state drift, say a container cashing, the system may autonomously determine and apply the set of mitigating actions that lead back to the specified state.</a:t>
            </a:r>
            <a:endParaRPr/>
          </a:p>
        </p:txBody>
      </p:sp>
      <p:pic>
        <p:nvPicPr>
          <p:cNvPr id="787" name="Google Shape;787;p82" descr="A close up of a logo&#10;&#10;Description generated with very high confidence"/>
          <p:cNvPicPr preferRelativeResize="0"/>
          <p:nvPr/>
        </p:nvPicPr>
        <p:blipFill rotWithShape="1">
          <a:blip r:embed="rId3">
            <a:alphaModFix/>
          </a:blip>
          <a:srcRect l="1332" r="2952"/>
          <a:stretch/>
        </p:blipFill>
        <p:spPr>
          <a:xfrm>
            <a:off x="7788729" y="1600200"/>
            <a:ext cx="3793671" cy="39635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8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Declaring With YAML</a:t>
            </a:r>
            <a:endParaRPr/>
          </a:p>
        </p:txBody>
      </p:sp>
      <p:sp>
        <p:nvSpPr>
          <p:cNvPr id="793" name="Google Shape;793;p83"/>
          <p:cNvSpPr txBox="1"/>
          <p:nvPr/>
        </p:nvSpPr>
        <p:spPr>
          <a:xfrm>
            <a:off x="609601" y="1441132"/>
            <a:ext cx="4495800" cy="52629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AA759F"/>
                </a:solidFill>
                <a:latin typeface="Lemon"/>
                <a:ea typeface="Lemon"/>
                <a:cs typeface="Lemon"/>
                <a:sym typeface="Lemon"/>
              </a:rPr>
              <a:t>apiVersion</a:t>
            </a:r>
            <a:r>
              <a:rPr lang="en-US" sz="1600">
                <a:solidFill>
                  <a:schemeClr val="dk1"/>
                </a:solidFill>
                <a:latin typeface="Lemon"/>
                <a:ea typeface="Lemon"/>
                <a:cs typeface="Lemon"/>
                <a:sym typeface="Lemon"/>
              </a:rPr>
              <a:t>: apps/v1</a:t>
            </a:r>
            <a:endParaRPr/>
          </a:p>
          <a:p>
            <a:pPr marL="0" marR="0" lvl="0" indent="0" algn="l" rtl="0">
              <a:spcBef>
                <a:spcPts val="0"/>
              </a:spcBef>
              <a:spcAft>
                <a:spcPts val="0"/>
              </a:spcAft>
              <a:buNone/>
            </a:pPr>
            <a:r>
              <a:rPr lang="en-US" sz="1600">
                <a:solidFill>
                  <a:srgbClr val="AA759F"/>
                </a:solidFill>
                <a:latin typeface="Lemon"/>
                <a:ea typeface="Lemon"/>
                <a:cs typeface="Lemon"/>
                <a:sym typeface="Lemon"/>
              </a:rPr>
              <a:t>kind</a:t>
            </a:r>
            <a:r>
              <a:rPr lang="en-US" sz="1600">
                <a:solidFill>
                  <a:schemeClr val="dk1"/>
                </a:solidFill>
                <a:latin typeface="Lemon"/>
                <a:ea typeface="Lemon"/>
                <a:cs typeface="Lemon"/>
                <a:sym typeface="Lemon"/>
              </a:rPr>
              <a:t>: Deployment</a:t>
            </a:r>
            <a:endParaRPr/>
          </a:p>
          <a:p>
            <a:pPr marL="0" marR="0" lvl="0" indent="0" algn="l" rtl="0">
              <a:spcBef>
                <a:spcPts val="0"/>
              </a:spcBef>
              <a:spcAft>
                <a:spcPts val="0"/>
              </a:spcAft>
              <a:buNone/>
            </a:pPr>
            <a:r>
              <a:rPr lang="en-US" sz="1600">
                <a:solidFill>
                  <a:srgbClr val="AA759F"/>
                </a:solidFill>
                <a:latin typeface="Lemon"/>
                <a:ea typeface="Lemon"/>
                <a:cs typeface="Lemon"/>
                <a:sym typeface="Lemon"/>
              </a:rPr>
              <a:t>metadata</a:t>
            </a:r>
            <a:r>
              <a:rPr lang="en-US" sz="1600">
                <a:solidFill>
                  <a:schemeClr val="dk1"/>
                </a:solidFill>
                <a:latin typeface="Lemon"/>
                <a:ea typeface="Lemon"/>
                <a:cs typeface="Lemon"/>
                <a:sym typeface="Lemon"/>
              </a:rPr>
              <a:t>:</a:t>
            </a:r>
            <a:endParaRPr/>
          </a:p>
          <a:p>
            <a:pPr marL="114300" marR="0" lvl="0" indent="0" algn="l" rtl="0">
              <a:spcBef>
                <a:spcPts val="0"/>
              </a:spcBef>
              <a:spcAft>
                <a:spcPts val="0"/>
              </a:spcAft>
              <a:buNone/>
            </a:pPr>
            <a:r>
              <a:rPr lang="en-US" sz="1600">
                <a:solidFill>
                  <a:srgbClr val="AA759F"/>
                </a:solidFill>
                <a:latin typeface="Lemon"/>
                <a:ea typeface="Lemon"/>
                <a:cs typeface="Lemon"/>
                <a:sym typeface="Lemon"/>
              </a:rPr>
              <a:t>name</a:t>
            </a:r>
            <a:r>
              <a:rPr lang="en-US" sz="1600">
                <a:solidFill>
                  <a:schemeClr val="dk1"/>
                </a:solidFill>
                <a:latin typeface="Lemon"/>
                <a:ea typeface="Lemon"/>
                <a:cs typeface="Lemon"/>
                <a:sym typeface="Lemon"/>
              </a:rPr>
              <a:t>: ml-model-serving</a:t>
            </a:r>
            <a:endParaRPr/>
          </a:p>
          <a:p>
            <a:pPr marL="114300" marR="0" lvl="0" indent="0" algn="l" rtl="0">
              <a:spcBef>
                <a:spcPts val="0"/>
              </a:spcBef>
              <a:spcAft>
                <a:spcPts val="0"/>
              </a:spcAft>
              <a:buNone/>
            </a:pPr>
            <a:r>
              <a:rPr lang="en-US" sz="1600">
                <a:solidFill>
                  <a:srgbClr val="AA759F"/>
                </a:solidFill>
                <a:latin typeface="Lemon"/>
                <a:ea typeface="Lemon"/>
                <a:cs typeface="Lemon"/>
                <a:sym typeface="Lemon"/>
              </a:rPr>
              <a:t>labels</a:t>
            </a:r>
            <a:r>
              <a:rPr lang="en-US" sz="1600">
                <a:solidFill>
                  <a:schemeClr val="dk1"/>
                </a:solidFill>
                <a:latin typeface="Lemon"/>
                <a:ea typeface="Lemon"/>
                <a:cs typeface="Lemon"/>
                <a:sym typeface="Lemon"/>
              </a:rPr>
              <a:t>:</a:t>
            </a:r>
            <a:endParaRPr/>
          </a:p>
          <a:p>
            <a:pPr marL="169863" marR="0" lvl="0" indent="0" algn="l" rtl="0">
              <a:spcBef>
                <a:spcPts val="0"/>
              </a:spcBef>
              <a:spcAft>
                <a:spcPts val="0"/>
              </a:spcAft>
              <a:buNone/>
            </a:pPr>
            <a:r>
              <a:rPr lang="en-US" sz="1600">
                <a:solidFill>
                  <a:srgbClr val="AA759F"/>
                </a:solidFill>
                <a:latin typeface="Lemon"/>
                <a:ea typeface="Lemon"/>
                <a:cs typeface="Lemon"/>
                <a:sym typeface="Lemon"/>
              </a:rPr>
              <a:t>app</a:t>
            </a:r>
            <a:r>
              <a:rPr lang="en-US" sz="1600">
                <a:solidFill>
                  <a:schemeClr val="dk1"/>
                </a:solidFill>
                <a:latin typeface="Lemon"/>
                <a:ea typeface="Lemon"/>
                <a:cs typeface="Lemon"/>
                <a:sym typeface="Lemon"/>
              </a:rPr>
              <a:t>: ml-model</a:t>
            </a:r>
            <a:endParaRPr/>
          </a:p>
          <a:p>
            <a:pPr marL="0" marR="0" lvl="0" indent="0" algn="l" rtl="0">
              <a:spcBef>
                <a:spcPts val="0"/>
              </a:spcBef>
              <a:spcAft>
                <a:spcPts val="0"/>
              </a:spcAft>
              <a:buNone/>
            </a:pPr>
            <a:r>
              <a:rPr lang="en-US" sz="1600">
                <a:solidFill>
                  <a:srgbClr val="AA759F"/>
                </a:solidFill>
                <a:latin typeface="Lemon"/>
                <a:ea typeface="Lemon"/>
                <a:cs typeface="Lemon"/>
                <a:sym typeface="Lemon"/>
              </a:rPr>
              <a:t>spec</a:t>
            </a:r>
            <a:r>
              <a:rPr lang="en-US" sz="1600">
                <a:solidFill>
                  <a:schemeClr val="dk1"/>
                </a:solidFill>
                <a:latin typeface="Lemon"/>
                <a:ea typeface="Lemon"/>
                <a:cs typeface="Lemon"/>
                <a:sym typeface="Lemon"/>
              </a:rPr>
              <a:t>:</a:t>
            </a:r>
            <a:endParaRPr/>
          </a:p>
          <a:p>
            <a:pPr marL="114300" marR="0" lvl="0" indent="0" algn="l" rtl="0">
              <a:spcBef>
                <a:spcPts val="0"/>
              </a:spcBef>
              <a:spcAft>
                <a:spcPts val="0"/>
              </a:spcAft>
              <a:buNone/>
            </a:pPr>
            <a:r>
              <a:rPr lang="en-US" sz="1600">
                <a:solidFill>
                  <a:srgbClr val="AA759F"/>
                </a:solidFill>
                <a:latin typeface="Lemon"/>
                <a:ea typeface="Lemon"/>
                <a:cs typeface="Lemon"/>
                <a:sym typeface="Lemon"/>
              </a:rPr>
              <a:t>replicas</a:t>
            </a:r>
            <a:r>
              <a:rPr lang="en-US" sz="1600">
                <a:solidFill>
                  <a:schemeClr val="dk1"/>
                </a:solidFill>
                <a:latin typeface="Lemon"/>
                <a:ea typeface="Lemon"/>
                <a:cs typeface="Lemon"/>
                <a:sym typeface="Lemon"/>
              </a:rPr>
              <a:t>: </a:t>
            </a:r>
            <a:r>
              <a:rPr lang="en-US" sz="1600">
                <a:solidFill>
                  <a:srgbClr val="AA759F"/>
                </a:solidFill>
                <a:latin typeface="Lemon"/>
                <a:ea typeface="Lemon"/>
                <a:cs typeface="Lemon"/>
                <a:sym typeface="Lemon"/>
              </a:rPr>
              <a:t>10</a:t>
            </a:r>
            <a:endParaRPr/>
          </a:p>
          <a:p>
            <a:pPr marL="114300" marR="0" lvl="0" indent="0" algn="l" rtl="0">
              <a:spcBef>
                <a:spcPts val="0"/>
              </a:spcBef>
              <a:spcAft>
                <a:spcPts val="0"/>
              </a:spcAft>
              <a:buNone/>
            </a:pPr>
            <a:r>
              <a:rPr lang="en-US" sz="1600">
                <a:solidFill>
                  <a:srgbClr val="AA759F"/>
                </a:solidFill>
                <a:latin typeface="Lemon"/>
                <a:ea typeface="Lemon"/>
                <a:cs typeface="Lemon"/>
                <a:sym typeface="Lemon"/>
              </a:rPr>
              <a:t>selector</a:t>
            </a:r>
            <a:r>
              <a:rPr lang="en-US" sz="1600">
                <a:solidFill>
                  <a:schemeClr val="dk1"/>
                </a:solidFill>
                <a:latin typeface="Lemon"/>
                <a:ea typeface="Lemon"/>
                <a:cs typeface="Lemon"/>
                <a:sym typeface="Lemon"/>
              </a:rPr>
              <a:t>:</a:t>
            </a:r>
            <a:endParaRPr/>
          </a:p>
          <a:p>
            <a:pPr marL="234950" marR="0" lvl="0" indent="0" algn="l" rtl="0">
              <a:spcBef>
                <a:spcPts val="0"/>
              </a:spcBef>
              <a:spcAft>
                <a:spcPts val="0"/>
              </a:spcAft>
              <a:buNone/>
            </a:pPr>
            <a:r>
              <a:rPr lang="en-US" sz="1600">
                <a:solidFill>
                  <a:srgbClr val="AA759F"/>
                </a:solidFill>
                <a:latin typeface="Lemon"/>
                <a:ea typeface="Lemon"/>
                <a:cs typeface="Lemon"/>
                <a:sym typeface="Lemon"/>
              </a:rPr>
              <a:t>matchLabels</a:t>
            </a:r>
            <a:r>
              <a:rPr lang="en-US" sz="1600">
                <a:solidFill>
                  <a:schemeClr val="dk1"/>
                </a:solidFill>
                <a:latin typeface="Lemon"/>
                <a:ea typeface="Lemon"/>
                <a:cs typeface="Lemon"/>
                <a:sym typeface="Lemon"/>
              </a:rPr>
              <a:t>:</a:t>
            </a:r>
            <a:endParaRPr/>
          </a:p>
          <a:p>
            <a:pPr marL="404813" marR="0" lvl="0" indent="0" algn="l" rtl="0">
              <a:spcBef>
                <a:spcPts val="0"/>
              </a:spcBef>
              <a:spcAft>
                <a:spcPts val="0"/>
              </a:spcAft>
              <a:buNone/>
            </a:pPr>
            <a:r>
              <a:rPr lang="en-US" sz="1600">
                <a:solidFill>
                  <a:srgbClr val="AA759F"/>
                </a:solidFill>
                <a:latin typeface="Lemon"/>
                <a:ea typeface="Lemon"/>
                <a:cs typeface="Lemon"/>
                <a:sym typeface="Lemon"/>
              </a:rPr>
              <a:t>app</a:t>
            </a:r>
            <a:r>
              <a:rPr lang="en-US" sz="1600">
                <a:solidFill>
                  <a:schemeClr val="dk1"/>
                </a:solidFill>
                <a:latin typeface="Lemon"/>
                <a:ea typeface="Lemon"/>
                <a:cs typeface="Lemon"/>
                <a:sym typeface="Lemon"/>
              </a:rPr>
              <a:t>: ml-model</a:t>
            </a:r>
            <a:endParaRPr/>
          </a:p>
          <a:p>
            <a:pPr marL="114300" marR="0" lvl="0" indent="0" algn="l" rtl="0">
              <a:spcBef>
                <a:spcPts val="0"/>
              </a:spcBef>
              <a:spcAft>
                <a:spcPts val="0"/>
              </a:spcAft>
              <a:buNone/>
            </a:pPr>
            <a:r>
              <a:rPr lang="en-US" sz="1600">
                <a:solidFill>
                  <a:srgbClr val="AA759F"/>
                </a:solidFill>
                <a:latin typeface="Lemon"/>
                <a:ea typeface="Lemon"/>
                <a:cs typeface="Lemon"/>
                <a:sym typeface="Lemon"/>
              </a:rPr>
              <a:t>template</a:t>
            </a:r>
            <a:r>
              <a:rPr lang="en-US" sz="1600">
                <a:solidFill>
                  <a:schemeClr val="dk1"/>
                </a:solidFill>
                <a:latin typeface="Lemon"/>
                <a:ea typeface="Lemon"/>
                <a:cs typeface="Lemon"/>
                <a:sym typeface="Lemon"/>
              </a:rPr>
              <a:t>:</a:t>
            </a:r>
            <a:endParaRPr/>
          </a:p>
          <a:p>
            <a:pPr marL="234950" marR="0" lvl="0" indent="0" algn="l" rtl="0">
              <a:spcBef>
                <a:spcPts val="0"/>
              </a:spcBef>
              <a:spcAft>
                <a:spcPts val="0"/>
              </a:spcAft>
              <a:buNone/>
            </a:pPr>
            <a:r>
              <a:rPr lang="en-US" sz="1600">
                <a:solidFill>
                  <a:srgbClr val="AA759F"/>
                </a:solidFill>
                <a:latin typeface="Lemon"/>
                <a:ea typeface="Lemon"/>
                <a:cs typeface="Lemon"/>
                <a:sym typeface="Lemon"/>
              </a:rPr>
              <a:t>metadata</a:t>
            </a:r>
            <a:r>
              <a:rPr lang="en-US" sz="1600">
                <a:solidFill>
                  <a:schemeClr val="dk1"/>
                </a:solidFill>
                <a:latin typeface="Lemon"/>
                <a:ea typeface="Lemon"/>
                <a:cs typeface="Lemon"/>
                <a:sym typeface="Lemon"/>
              </a:rPr>
              <a:t>:</a:t>
            </a:r>
            <a:endParaRPr/>
          </a:p>
          <a:p>
            <a:pPr marL="234950" marR="0" lvl="0" indent="0" algn="l" rtl="0">
              <a:spcBef>
                <a:spcPts val="0"/>
              </a:spcBef>
              <a:spcAft>
                <a:spcPts val="0"/>
              </a:spcAft>
              <a:buNone/>
            </a:pPr>
            <a:r>
              <a:rPr lang="en-US" sz="1600">
                <a:solidFill>
                  <a:srgbClr val="AA759F"/>
                </a:solidFill>
                <a:latin typeface="Lemon"/>
                <a:ea typeface="Lemon"/>
                <a:cs typeface="Lemon"/>
                <a:sym typeface="Lemon"/>
              </a:rPr>
              <a:t>labels</a:t>
            </a:r>
            <a:r>
              <a:rPr lang="en-US" sz="1600">
                <a:solidFill>
                  <a:schemeClr val="dk1"/>
                </a:solidFill>
                <a:latin typeface="Lemon"/>
                <a:ea typeface="Lemon"/>
                <a:cs typeface="Lemon"/>
                <a:sym typeface="Lemon"/>
              </a:rPr>
              <a:t>:</a:t>
            </a:r>
            <a:endParaRPr/>
          </a:p>
          <a:p>
            <a:pPr marL="287338" marR="0" lvl="0" indent="0" algn="l" rtl="0">
              <a:spcBef>
                <a:spcPts val="0"/>
              </a:spcBef>
              <a:spcAft>
                <a:spcPts val="0"/>
              </a:spcAft>
              <a:buNone/>
            </a:pPr>
            <a:r>
              <a:rPr lang="en-US" sz="1600">
                <a:solidFill>
                  <a:srgbClr val="AA759F"/>
                </a:solidFill>
                <a:latin typeface="Lemon"/>
                <a:ea typeface="Lemon"/>
                <a:cs typeface="Lemon"/>
                <a:sym typeface="Lemon"/>
              </a:rPr>
              <a:t>app</a:t>
            </a:r>
            <a:r>
              <a:rPr lang="en-US" sz="1600">
                <a:solidFill>
                  <a:schemeClr val="dk1"/>
                </a:solidFill>
                <a:latin typeface="Lemon"/>
                <a:ea typeface="Lemon"/>
                <a:cs typeface="Lemon"/>
                <a:sym typeface="Lemon"/>
              </a:rPr>
              <a:t>: ml-model</a:t>
            </a:r>
            <a:endParaRPr/>
          </a:p>
          <a:p>
            <a:pPr marL="114300" marR="0" lvl="0" indent="0" algn="l" rtl="0">
              <a:spcBef>
                <a:spcPts val="0"/>
              </a:spcBef>
              <a:spcAft>
                <a:spcPts val="0"/>
              </a:spcAft>
              <a:buNone/>
            </a:pPr>
            <a:r>
              <a:rPr lang="en-US" sz="1600">
                <a:solidFill>
                  <a:srgbClr val="AA759F"/>
                </a:solidFill>
                <a:latin typeface="Lemon"/>
                <a:ea typeface="Lemon"/>
                <a:cs typeface="Lemon"/>
                <a:sym typeface="Lemon"/>
              </a:rPr>
              <a:t>spec</a:t>
            </a:r>
            <a:r>
              <a:rPr lang="en-US" sz="1600">
                <a:solidFill>
                  <a:schemeClr val="dk1"/>
                </a:solidFill>
                <a:latin typeface="Lemon"/>
                <a:ea typeface="Lemon"/>
                <a:cs typeface="Lemon"/>
                <a:sym typeface="Lemon"/>
              </a:rPr>
              <a:t>:</a:t>
            </a:r>
            <a:endParaRPr/>
          </a:p>
          <a:p>
            <a:pPr marL="169863" marR="0" lvl="0" indent="0" algn="l" rtl="0">
              <a:spcBef>
                <a:spcPts val="0"/>
              </a:spcBef>
              <a:spcAft>
                <a:spcPts val="0"/>
              </a:spcAft>
              <a:buNone/>
            </a:pPr>
            <a:r>
              <a:rPr lang="en-US" sz="1600">
                <a:solidFill>
                  <a:srgbClr val="AA759F"/>
                </a:solidFill>
                <a:latin typeface="Lemon"/>
                <a:ea typeface="Lemon"/>
                <a:cs typeface="Lemon"/>
                <a:sym typeface="Lemon"/>
              </a:rPr>
              <a:t>containers</a:t>
            </a:r>
            <a:r>
              <a:rPr lang="en-US" sz="1600">
                <a:solidFill>
                  <a:schemeClr val="dk1"/>
                </a:solidFill>
                <a:latin typeface="Lemon"/>
                <a:ea typeface="Lemon"/>
                <a:cs typeface="Lemon"/>
                <a:sym typeface="Lemon"/>
              </a:rPr>
              <a:t>:</a:t>
            </a:r>
            <a:endParaRPr/>
          </a:p>
          <a:p>
            <a:pPr marL="169863" marR="0" lvl="0" indent="0" algn="l" rtl="0">
              <a:spcBef>
                <a:spcPts val="0"/>
              </a:spcBef>
              <a:spcAft>
                <a:spcPts val="0"/>
              </a:spcAft>
              <a:buNone/>
            </a:pPr>
            <a:r>
              <a:rPr lang="en-US" sz="1600">
                <a:solidFill>
                  <a:schemeClr val="dk1"/>
                </a:solidFill>
                <a:latin typeface="Lemon"/>
                <a:ea typeface="Lemon"/>
                <a:cs typeface="Lemon"/>
                <a:sym typeface="Lemon"/>
              </a:rPr>
              <a:t>- </a:t>
            </a:r>
            <a:r>
              <a:rPr lang="en-US" sz="1600">
                <a:solidFill>
                  <a:srgbClr val="AA759F"/>
                </a:solidFill>
                <a:latin typeface="Lemon"/>
                <a:ea typeface="Lemon"/>
                <a:cs typeface="Lemon"/>
                <a:sym typeface="Lemon"/>
              </a:rPr>
              <a:t>name</a:t>
            </a:r>
            <a:r>
              <a:rPr lang="en-US" sz="1600">
                <a:solidFill>
                  <a:schemeClr val="dk1"/>
                </a:solidFill>
                <a:latin typeface="Lemon"/>
                <a:ea typeface="Lemon"/>
                <a:cs typeface="Lemon"/>
                <a:sym typeface="Lemon"/>
              </a:rPr>
              <a:t>: ml-rest-server</a:t>
            </a:r>
            <a:endParaRPr/>
          </a:p>
          <a:p>
            <a:pPr marL="287338" marR="0" lvl="0" indent="0" algn="l" rtl="0">
              <a:spcBef>
                <a:spcPts val="0"/>
              </a:spcBef>
              <a:spcAft>
                <a:spcPts val="0"/>
              </a:spcAft>
              <a:buNone/>
            </a:pPr>
            <a:r>
              <a:rPr lang="en-US" sz="1600">
                <a:solidFill>
                  <a:srgbClr val="AA759F"/>
                </a:solidFill>
                <a:latin typeface="Lemon"/>
                <a:ea typeface="Lemon"/>
                <a:cs typeface="Lemon"/>
                <a:sym typeface="Lemon"/>
              </a:rPr>
              <a:t>image</a:t>
            </a:r>
            <a:r>
              <a:rPr lang="en-US" sz="1600">
                <a:solidFill>
                  <a:schemeClr val="dk1"/>
                </a:solidFill>
                <a:latin typeface="Lemon"/>
                <a:ea typeface="Lemon"/>
                <a:cs typeface="Lemon"/>
                <a:sym typeface="Lemon"/>
              </a:rPr>
              <a:t>: ml-serving:</a:t>
            </a:r>
            <a:r>
              <a:rPr lang="en-US" sz="1600">
                <a:solidFill>
                  <a:srgbClr val="AA759F"/>
                </a:solidFill>
                <a:latin typeface="Lemon"/>
                <a:ea typeface="Lemon"/>
                <a:cs typeface="Lemon"/>
                <a:sym typeface="Lemon"/>
              </a:rPr>
              <a:t>1.0</a:t>
            </a:r>
            <a:endParaRPr/>
          </a:p>
          <a:p>
            <a:pPr marL="287338" marR="0" lvl="0" indent="0" algn="l" rtl="0">
              <a:spcBef>
                <a:spcPts val="0"/>
              </a:spcBef>
              <a:spcAft>
                <a:spcPts val="0"/>
              </a:spcAft>
              <a:buNone/>
            </a:pPr>
            <a:r>
              <a:rPr lang="en-US" sz="1600">
                <a:solidFill>
                  <a:srgbClr val="AA759F"/>
                </a:solidFill>
                <a:latin typeface="Lemon"/>
                <a:ea typeface="Lemon"/>
                <a:cs typeface="Lemon"/>
                <a:sym typeface="Lemon"/>
              </a:rPr>
              <a:t>ports</a:t>
            </a:r>
            <a:r>
              <a:rPr lang="en-US" sz="1600">
                <a:solidFill>
                  <a:schemeClr val="dk1"/>
                </a:solidFill>
                <a:latin typeface="Lemon"/>
                <a:ea typeface="Lemon"/>
                <a:cs typeface="Lemon"/>
                <a:sym typeface="Lemon"/>
              </a:rPr>
              <a:t>:</a:t>
            </a:r>
            <a:endParaRPr/>
          </a:p>
          <a:p>
            <a:pPr marL="287338" marR="0" lvl="0" indent="0" algn="l" rtl="0">
              <a:spcBef>
                <a:spcPts val="0"/>
              </a:spcBef>
              <a:spcAft>
                <a:spcPts val="0"/>
              </a:spcAft>
              <a:buNone/>
            </a:pPr>
            <a:r>
              <a:rPr lang="en-US" sz="1600">
                <a:solidFill>
                  <a:schemeClr val="dk1"/>
                </a:solidFill>
                <a:latin typeface="Lemon"/>
                <a:ea typeface="Lemon"/>
                <a:cs typeface="Lemon"/>
                <a:sym typeface="Lemon"/>
              </a:rPr>
              <a:t>- </a:t>
            </a:r>
            <a:r>
              <a:rPr lang="en-US" sz="1600">
                <a:solidFill>
                  <a:srgbClr val="AA759F"/>
                </a:solidFill>
                <a:latin typeface="Lemon"/>
                <a:ea typeface="Lemon"/>
                <a:cs typeface="Lemon"/>
                <a:sym typeface="Lemon"/>
              </a:rPr>
              <a:t>containerPort</a:t>
            </a:r>
            <a:r>
              <a:rPr lang="en-US" sz="1600">
                <a:solidFill>
                  <a:schemeClr val="dk1"/>
                </a:solidFill>
                <a:latin typeface="Lemon"/>
                <a:ea typeface="Lemon"/>
                <a:cs typeface="Lemon"/>
                <a:sym typeface="Lemon"/>
              </a:rPr>
              <a:t>: </a:t>
            </a:r>
            <a:r>
              <a:rPr lang="en-US" sz="1600">
                <a:solidFill>
                  <a:srgbClr val="AA759F"/>
                </a:solidFill>
                <a:latin typeface="Lemon"/>
                <a:ea typeface="Lemon"/>
                <a:cs typeface="Lemon"/>
                <a:sym typeface="Lemon"/>
              </a:rPr>
              <a:t>80</a:t>
            </a:r>
            <a:endParaRPr sz="1600">
              <a:solidFill>
                <a:schemeClr val="dk1"/>
              </a:solidFill>
              <a:latin typeface="Lemon"/>
              <a:ea typeface="Lemon"/>
              <a:cs typeface="Lemon"/>
              <a:sym typeface="Lemon"/>
            </a:endParaRPr>
          </a:p>
        </p:txBody>
      </p:sp>
      <p:sp>
        <p:nvSpPr>
          <p:cNvPr id="794" name="Google Shape;794;p83"/>
          <p:cNvSpPr/>
          <p:nvPr/>
        </p:nvSpPr>
        <p:spPr>
          <a:xfrm>
            <a:off x="609600" y="3200400"/>
            <a:ext cx="4343400" cy="228600"/>
          </a:xfrm>
          <a:prstGeom prst="roundRect">
            <a:avLst>
              <a:gd name="adj" fmla="val 16667"/>
            </a:avLst>
          </a:prstGeom>
          <a:solidFill>
            <a:srgbClr val="56E080">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Google Shape;795;p83"/>
          <p:cNvSpPr/>
          <p:nvPr/>
        </p:nvSpPr>
        <p:spPr>
          <a:xfrm>
            <a:off x="609600" y="3468050"/>
            <a:ext cx="4343400" cy="722949"/>
          </a:xfrm>
          <a:prstGeom prst="roundRect">
            <a:avLst>
              <a:gd name="adj" fmla="val 6786"/>
            </a:avLst>
          </a:prstGeom>
          <a:solidFill>
            <a:srgbClr val="5A8FFF">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6" name="Google Shape;796;p83"/>
          <p:cNvSpPr/>
          <p:nvPr/>
        </p:nvSpPr>
        <p:spPr>
          <a:xfrm>
            <a:off x="609600" y="4227668"/>
            <a:ext cx="4343400" cy="2401732"/>
          </a:xfrm>
          <a:prstGeom prst="roundRect">
            <a:avLst>
              <a:gd name="adj" fmla="val 5959"/>
            </a:avLst>
          </a:prstGeom>
          <a:solidFill>
            <a:srgbClr val="FFD784">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7" name="Google Shape;797;p83"/>
          <p:cNvSpPr txBox="1"/>
          <p:nvPr/>
        </p:nvSpPr>
        <p:spPr>
          <a:xfrm>
            <a:off x="5105401" y="3130034"/>
            <a:ext cx="56605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How many pods should be running?</a:t>
            </a:r>
            <a:endParaRPr/>
          </a:p>
        </p:txBody>
      </p:sp>
      <p:sp>
        <p:nvSpPr>
          <p:cNvPr id="798" name="Google Shape;798;p83"/>
          <p:cNvSpPr txBox="1"/>
          <p:nvPr/>
        </p:nvSpPr>
        <p:spPr>
          <a:xfrm>
            <a:off x="5105401" y="3499366"/>
            <a:ext cx="56605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How do we find pods that belong to this deployment?</a:t>
            </a:r>
            <a:endParaRPr/>
          </a:p>
        </p:txBody>
      </p:sp>
      <p:sp>
        <p:nvSpPr>
          <p:cNvPr id="799" name="Google Shape;799;p83"/>
          <p:cNvSpPr txBox="1"/>
          <p:nvPr/>
        </p:nvSpPr>
        <p:spPr>
          <a:xfrm>
            <a:off x="5105401" y="4238030"/>
            <a:ext cx="5660524"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What should a pod look like?</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i="1">
                <a:solidFill>
                  <a:schemeClr val="dk1"/>
                </a:solidFill>
                <a:latin typeface="Arial"/>
                <a:ea typeface="Arial"/>
                <a:cs typeface="Arial"/>
                <a:sym typeface="Arial"/>
              </a:rPr>
              <a:t>Add a label to the pods so our deployment can find the pods to manage.</a:t>
            </a:r>
            <a:endParaRPr/>
          </a:p>
          <a:p>
            <a:pPr marL="0" marR="0" lvl="0" indent="0" algn="l" rtl="0">
              <a:spcBef>
                <a:spcPts val="0"/>
              </a:spcBef>
              <a:spcAft>
                <a:spcPts val="0"/>
              </a:spcAft>
              <a:buNone/>
            </a:pPr>
            <a:endParaRPr sz="1800" i="1">
              <a:solidFill>
                <a:schemeClr val="dk1"/>
              </a:solidFill>
              <a:latin typeface="Arial"/>
              <a:ea typeface="Arial"/>
              <a:cs typeface="Arial"/>
              <a:sym typeface="Arial"/>
            </a:endParaRPr>
          </a:p>
          <a:p>
            <a:pPr marL="0" marR="0" lvl="0" indent="0" algn="l" rtl="0">
              <a:spcBef>
                <a:spcPts val="0"/>
              </a:spcBef>
              <a:spcAft>
                <a:spcPts val="0"/>
              </a:spcAft>
              <a:buNone/>
            </a:pPr>
            <a:r>
              <a:rPr lang="en-US" sz="1800" i="1">
                <a:solidFill>
                  <a:schemeClr val="dk1"/>
                </a:solidFill>
                <a:latin typeface="Arial"/>
                <a:ea typeface="Arial"/>
                <a:cs typeface="Arial"/>
                <a:sym typeface="Arial"/>
              </a:rPr>
              <a:t>What containers should be running in the pod?</a:t>
            </a:r>
            <a:endParaRPr/>
          </a:p>
        </p:txBody>
      </p:sp>
      <p:grpSp>
        <p:nvGrpSpPr>
          <p:cNvPr id="800" name="Google Shape;800;p83"/>
          <p:cNvGrpSpPr/>
          <p:nvPr/>
        </p:nvGrpSpPr>
        <p:grpSpPr>
          <a:xfrm>
            <a:off x="457200" y="3846205"/>
            <a:ext cx="381003" cy="917203"/>
            <a:chOff x="903536" y="3846205"/>
            <a:chExt cx="587878" cy="917203"/>
          </a:xfrm>
        </p:grpSpPr>
        <p:cxnSp>
          <p:nvCxnSpPr>
            <p:cNvPr id="801" name="Google Shape;801;p83"/>
            <p:cNvCxnSpPr/>
            <p:nvPr/>
          </p:nvCxnSpPr>
          <p:spPr>
            <a:xfrm rot="-5400000">
              <a:off x="836000" y="3913740"/>
              <a:ext cx="722949" cy="587878"/>
            </a:xfrm>
            <a:prstGeom prst="bentConnector3">
              <a:avLst>
                <a:gd name="adj1" fmla="val 100027"/>
              </a:avLst>
            </a:prstGeom>
            <a:noFill/>
            <a:ln w="12700" cap="flat" cmpd="sng">
              <a:solidFill>
                <a:schemeClr val="dk1"/>
              </a:solidFill>
              <a:prstDash val="solid"/>
              <a:round/>
              <a:headEnd type="none" w="sm" len="sm"/>
              <a:tailEnd type="triangle" w="med" len="med"/>
            </a:ln>
          </p:spPr>
        </p:cxnSp>
        <p:cxnSp>
          <p:nvCxnSpPr>
            <p:cNvPr id="802" name="Google Shape;802;p83"/>
            <p:cNvCxnSpPr/>
            <p:nvPr/>
          </p:nvCxnSpPr>
          <p:spPr>
            <a:xfrm>
              <a:off x="903537" y="4569152"/>
              <a:ext cx="587875" cy="194256"/>
            </a:xfrm>
            <a:prstGeom prst="bentConnector3">
              <a:avLst>
                <a:gd name="adj1" fmla="val 117076"/>
              </a:avLst>
            </a:prstGeom>
            <a:noFill/>
            <a:ln w="12700" cap="flat" cmpd="sng">
              <a:solidFill>
                <a:schemeClr val="dk1"/>
              </a:solidFill>
              <a:prstDash val="solid"/>
              <a:round/>
              <a:headEnd type="none" w="sm" len="sm"/>
              <a:tailEnd type="triangle" w="med" len="med"/>
            </a:ln>
          </p:spPr>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8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Basic Objects</a:t>
            </a:r>
            <a:endParaRPr/>
          </a:p>
        </p:txBody>
      </p:sp>
      <p:sp>
        <p:nvSpPr>
          <p:cNvPr id="814" name="Google Shape;814;p8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3200"/>
              <a:buFont typeface="Arial"/>
              <a:buChar char="•"/>
            </a:pPr>
            <a:r>
              <a:rPr lang="en-US" dirty="0"/>
              <a:t>Pod</a:t>
            </a:r>
            <a:endParaRPr dirty="0"/>
          </a:p>
          <a:p>
            <a:pPr marL="347472" lvl="0" indent="-347472" algn="l" rtl="0">
              <a:spcBef>
                <a:spcPts val="600"/>
              </a:spcBef>
              <a:spcAft>
                <a:spcPts val="0"/>
              </a:spcAft>
              <a:buClr>
                <a:schemeClr val="dk1"/>
              </a:buClr>
              <a:buSzPts val="3200"/>
              <a:buFont typeface="Arial"/>
              <a:buChar char="•"/>
            </a:pPr>
            <a:r>
              <a:rPr lang="en-US" dirty="0"/>
              <a:t>Deployment</a:t>
            </a:r>
            <a:endParaRPr dirty="0"/>
          </a:p>
          <a:p>
            <a:pPr marL="347472" lvl="0" indent="-347472" algn="l" rtl="0">
              <a:spcBef>
                <a:spcPts val="600"/>
              </a:spcBef>
              <a:spcAft>
                <a:spcPts val="0"/>
              </a:spcAft>
              <a:buClr>
                <a:schemeClr val="dk1"/>
              </a:buClr>
              <a:buSzPts val="3200"/>
              <a:buFont typeface="Arial"/>
              <a:buChar char="•"/>
            </a:pPr>
            <a:r>
              <a:rPr lang="en-US" dirty="0"/>
              <a:t>Service</a:t>
            </a:r>
            <a:endParaRPr dirty="0"/>
          </a:p>
          <a:p>
            <a:pPr marL="347472" lvl="0" indent="-347472" algn="l" rtl="0">
              <a:spcBef>
                <a:spcPts val="600"/>
              </a:spcBef>
              <a:spcAft>
                <a:spcPts val="0"/>
              </a:spcAft>
              <a:buClr>
                <a:schemeClr val="dk1"/>
              </a:buClr>
              <a:buSzPts val="3200"/>
              <a:buFont typeface="Arial"/>
              <a:buChar char="•"/>
            </a:pPr>
            <a:r>
              <a:rPr lang="en-US" dirty="0"/>
              <a:t>Job</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9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Kubernetes at the Edge</a:t>
            </a:r>
            <a:endParaRPr/>
          </a:p>
        </p:txBody>
      </p:sp>
      <p:sp>
        <p:nvSpPr>
          <p:cNvPr id="926" name="Google Shape;926;p9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2800"/>
              <a:buFont typeface="Arial"/>
              <a:buChar char="•"/>
            </a:pPr>
            <a:r>
              <a:rPr lang="en-US" sz="2800"/>
              <a:t>Edge nodes add another layer in the IT infrastructure required by enterprises and service providers in their on-premises and cloud data center architecture.</a:t>
            </a:r>
            <a:endParaRPr/>
          </a:p>
          <a:p>
            <a:pPr marL="347472" lvl="0" indent="-347472" algn="l" rtl="0">
              <a:spcBef>
                <a:spcPts val="600"/>
              </a:spcBef>
              <a:spcAft>
                <a:spcPts val="0"/>
              </a:spcAft>
              <a:buClr>
                <a:schemeClr val="dk1"/>
              </a:buClr>
              <a:buSzPts val="2800"/>
              <a:buFont typeface="Arial"/>
              <a:buChar char="•"/>
            </a:pPr>
            <a:r>
              <a:rPr lang="en-US" sz="2800"/>
              <a:t>It is important to manage the workloads at the edge level in the same dynamic and automated way as with on-premises or cloud.</a:t>
            </a:r>
            <a:endParaRPr/>
          </a:p>
          <a:p>
            <a:pPr marL="347472" lvl="0" indent="-347472" algn="l" rtl="0">
              <a:spcBef>
                <a:spcPts val="600"/>
              </a:spcBef>
              <a:spcAft>
                <a:spcPts val="0"/>
              </a:spcAft>
              <a:buClr>
                <a:schemeClr val="dk1"/>
              </a:buClr>
              <a:buSzPts val="2800"/>
              <a:buFont typeface="Arial"/>
              <a:buChar char="•"/>
            </a:pPr>
            <a:r>
              <a:rPr lang="en-US" sz="2800"/>
              <a:t>Kubernetes is infrastructure-agnostic and can manage a diverse set of workloads from different compute resources seamlessly.</a:t>
            </a:r>
            <a:endParaRPr/>
          </a:p>
          <a:p>
            <a:pPr marL="347472" lvl="0" indent="-347472" algn="l" rtl="0">
              <a:spcBef>
                <a:spcPts val="600"/>
              </a:spcBef>
              <a:spcAft>
                <a:spcPts val="0"/>
              </a:spcAft>
              <a:buClr>
                <a:schemeClr val="dk1"/>
              </a:buClr>
              <a:buSzPts val="2800"/>
              <a:buFont typeface="Arial"/>
              <a:buChar char="•"/>
            </a:pPr>
            <a:r>
              <a:rPr lang="en-US" sz="2800"/>
              <a:t>In edge environments, Kubernetes can be useful for orchestrating and scheduling resources from cloud to edge data center workloads.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9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Edge Example 1</a:t>
            </a:r>
            <a:endParaRPr/>
          </a:p>
        </p:txBody>
      </p:sp>
      <p:grpSp>
        <p:nvGrpSpPr>
          <p:cNvPr id="932" name="Google Shape;932;p96"/>
          <p:cNvGrpSpPr/>
          <p:nvPr/>
        </p:nvGrpSpPr>
        <p:grpSpPr>
          <a:xfrm>
            <a:off x="1844040" y="1538080"/>
            <a:ext cx="8503920" cy="5122516"/>
            <a:chOff x="1844040" y="1828800"/>
            <a:chExt cx="8503920" cy="5122516"/>
          </a:xfrm>
        </p:grpSpPr>
        <p:pic>
          <p:nvPicPr>
            <p:cNvPr id="933" name="Google Shape;933;p96"/>
            <p:cNvPicPr preferRelativeResize="0"/>
            <p:nvPr/>
          </p:nvPicPr>
          <p:blipFill rotWithShape="1">
            <a:blip r:embed="rId3">
              <a:alphaModFix/>
            </a:blip>
            <a:srcRect/>
            <a:stretch/>
          </p:blipFill>
          <p:spPr>
            <a:xfrm>
              <a:off x="1844040" y="1828800"/>
              <a:ext cx="8503920" cy="5122516"/>
            </a:xfrm>
            <a:prstGeom prst="rect">
              <a:avLst/>
            </a:prstGeom>
            <a:noFill/>
            <a:ln>
              <a:noFill/>
            </a:ln>
          </p:spPr>
        </p:pic>
        <p:sp>
          <p:nvSpPr>
            <p:cNvPr id="934" name="Google Shape;934;p96"/>
            <p:cNvSpPr txBox="1"/>
            <p:nvPr/>
          </p:nvSpPr>
          <p:spPr>
            <a:xfrm>
              <a:off x="2064738" y="1828800"/>
              <a:ext cx="2131096" cy="369332"/>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Centralized cloud</a:t>
              </a:r>
              <a:endParaRPr/>
            </a:p>
          </p:txBody>
        </p:sp>
        <p:sp>
          <p:nvSpPr>
            <p:cNvPr id="935" name="Google Shape;935;p96"/>
            <p:cNvSpPr txBox="1"/>
            <p:nvPr/>
          </p:nvSpPr>
          <p:spPr>
            <a:xfrm>
              <a:off x="4676274" y="1828800"/>
              <a:ext cx="2147455" cy="369332"/>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Edge infrastructure</a:t>
              </a:r>
              <a:endParaRPr/>
            </a:p>
          </p:txBody>
        </p:sp>
        <p:sp>
          <p:nvSpPr>
            <p:cNvPr id="936" name="Google Shape;936;p96"/>
            <p:cNvSpPr txBox="1"/>
            <p:nvPr/>
          </p:nvSpPr>
          <p:spPr>
            <a:xfrm>
              <a:off x="7249391" y="1828800"/>
              <a:ext cx="1731818" cy="369332"/>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Edge devices</a:t>
              </a:r>
              <a:endParaRPr/>
            </a:p>
          </p:txBody>
        </p:sp>
        <p:sp>
          <p:nvSpPr>
            <p:cNvPr id="937" name="Google Shape;937;p96"/>
            <p:cNvSpPr txBox="1"/>
            <p:nvPr/>
          </p:nvSpPr>
          <p:spPr>
            <a:xfrm>
              <a:off x="9141229" y="1828800"/>
              <a:ext cx="1206731" cy="653715"/>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Sensors and chips</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97"/>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Running Kubernetes at the Edge</a:t>
            </a:r>
            <a:endParaRPr/>
          </a:p>
        </p:txBody>
      </p:sp>
      <p:sp>
        <p:nvSpPr>
          <p:cNvPr id="943" name="Google Shape;943;p97"/>
          <p:cNvSpPr txBox="1">
            <a:spLocks noGrp="1"/>
          </p:cNvSpPr>
          <p:nvPr>
            <p:ph type="body" idx="1"/>
          </p:nvPr>
        </p:nvSpPr>
        <p:spPr>
          <a:xfrm>
            <a:off x="609600" y="1600200"/>
            <a:ext cx="4069558"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2000"/>
              <a:buFont typeface="Arial"/>
              <a:buChar char="•"/>
            </a:pPr>
            <a:r>
              <a:rPr lang="en-US" sz="2000"/>
              <a:t>A simple way to start is with running Kubernetes on the edge device</a:t>
            </a:r>
            <a:endParaRPr/>
          </a:p>
          <a:p>
            <a:pPr marL="347472" lvl="0" indent="-347472" algn="l" rtl="0">
              <a:spcBef>
                <a:spcPts val="600"/>
              </a:spcBef>
              <a:spcAft>
                <a:spcPts val="0"/>
              </a:spcAft>
              <a:buClr>
                <a:schemeClr val="dk1"/>
              </a:buClr>
              <a:buSzPts val="2000"/>
              <a:buFont typeface="Arial"/>
              <a:buChar char="•"/>
            </a:pPr>
            <a:r>
              <a:rPr lang="en-US" sz="2000"/>
              <a:t>K3s fits well here</a:t>
            </a:r>
            <a:endParaRPr/>
          </a:p>
          <a:p>
            <a:pPr marL="347472" lvl="0" indent="-347472" algn="l" rtl="0">
              <a:spcBef>
                <a:spcPts val="600"/>
              </a:spcBef>
              <a:spcAft>
                <a:spcPts val="0"/>
              </a:spcAft>
              <a:buClr>
                <a:schemeClr val="dk1"/>
              </a:buClr>
              <a:buSzPts val="2000"/>
              <a:buFont typeface="Arial"/>
              <a:buChar char="•"/>
            </a:pPr>
            <a:r>
              <a:rPr lang="en-US" sz="2000"/>
              <a:t>K3s is packaged as a single under 40 MB binary that reduces the dependencies and steps needed to install, run, and auto-update a production Kubernetes cluster</a:t>
            </a:r>
            <a:endParaRPr/>
          </a:p>
          <a:p>
            <a:pPr marL="347472" lvl="0" indent="-347472" algn="l" rtl="0">
              <a:spcBef>
                <a:spcPts val="600"/>
              </a:spcBef>
              <a:spcAft>
                <a:spcPts val="0"/>
              </a:spcAft>
              <a:buClr>
                <a:schemeClr val="dk1"/>
              </a:buClr>
              <a:buSzPts val="2000"/>
              <a:buFont typeface="Arial"/>
              <a:buChar char="•"/>
            </a:pPr>
            <a:r>
              <a:rPr lang="en-US" sz="2000"/>
              <a:t>Works great from something as small as a Raspberry Pi to an AWS a1.4xlarge 32GiB server</a:t>
            </a:r>
            <a:endParaRPr/>
          </a:p>
        </p:txBody>
      </p:sp>
      <p:grpSp>
        <p:nvGrpSpPr>
          <p:cNvPr id="944" name="Google Shape;944;p97"/>
          <p:cNvGrpSpPr/>
          <p:nvPr/>
        </p:nvGrpSpPr>
        <p:grpSpPr>
          <a:xfrm>
            <a:off x="5072858" y="1600200"/>
            <a:ext cx="6513910" cy="2849880"/>
            <a:chOff x="5072858" y="1493520"/>
            <a:chExt cx="6513910" cy="2849880"/>
          </a:xfrm>
        </p:grpSpPr>
        <p:grpSp>
          <p:nvGrpSpPr>
            <p:cNvPr id="945" name="Google Shape;945;p97"/>
            <p:cNvGrpSpPr/>
            <p:nvPr/>
          </p:nvGrpSpPr>
          <p:grpSpPr>
            <a:xfrm>
              <a:off x="5072858" y="1493520"/>
              <a:ext cx="3124200" cy="2849880"/>
              <a:chOff x="5072858" y="1493520"/>
              <a:chExt cx="3124200" cy="2849880"/>
            </a:xfrm>
          </p:grpSpPr>
          <p:grpSp>
            <p:nvGrpSpPr>
              <p:cNvPr id="946" name="Google Shape;946;p97"/>
              <p:cNvGrpSpPr/>
              <p:nvPr/>
            </p:nvGrpSpPr>
            <p:grpSpPr>
              <a:xfrm>
                <a:off x="5072858" y="1493520"/>
                <a:ext cx="3124200" cy="2849880"/>
                <a:chOff x="6096000" y="1493520"/>
                <a:chExt cx="3124200" cy="2849880"/>
              </a:xfrm>
            </p:grpSpPr>
            <p:sp>
              <p:nvSpPr>
                <p:cNvPr id="947" name="Google Shape;947;p97"/>
                <p:cNvSpPr/>
                <p:nvPr/>
              </p:nvSpPr>
              <p:spPr>
                <a:xfrm>
                  <a:off x="6096000" y="1493520"/>
                  <a:ext cx="3124200" cy="2849880"/>
                </a:xfrm>
                <a:prstGeom prst="rect">
                  <a:avLst/>
                </a:prstGeom>
                <a:noFill/>
                <a:ln w="12700" cap="flat" cmpd="sng">
                  <a:solidFill>
                    <a:schemeClr val="accent1"/>
                  </a:solidFill>
                  <a:prstDash val="dash"/>
                  <a:round/>
                  <a:headEnd type="none" w="sm" len="sm"/>
                  <a:tailEnd type="none" w="sm" len="sm"/>
                </a:ln>
              </p:spPr>
              <p:txBody>
                <a:bodyPr spcFirstLastPara="1" wrap="square" lIns="91425" tIns="45700" rIns="91425" bIns="18275" anchor="b" anchorCtr="0">
                  <a:noAutofit/>
                </a:bodyPr>
                <a:lstStyle/>
                <a:p>
                  <a:pPr marL="0" marR="0" lvl="0" indent="0" algn="ctr" rtl="0">
                    <a:spcBef>
                      <a:spcPts val="0"/>
                    </a:spcBef>
                    <a:spcAft>
                      <a:spcPts val="0"/>
                    </a:spcAft>
                    <a:buNone/>
                  </a:pPr>
                  <a:r>
                    <a:rPr lang="en-US" sz="1400" b="1">
                      <a:solidFill>
                        <a:schemeClr val="dk1"/>
                      </a:solidFill>
                      <a:latin typeface="Arial"/>
                      <a:ea typeface="Arial"/>
                      <a:cs typeface="Arial"/>
                      <a:sym typeface="Arial"/>
                    </a:rPr>
                    <a:t>edge</a:t>
                  </a:r>
                  <a:endParaRPr/>
                </a:p>
              </p:txBody>
            </p:sp>
            <p:sp>
              <p:nvSpPr>
                <p:cNvPr id="948" name="Google Shape;948;p97"/>
                <p:cNvSpPr/>
                <p:nvPr/>
              </p:nvSpPr>
              <p:spPr>
                <a:xfrm>
                  <a:off x="6611145" y="1600200"/>
                  <a:ext cx="2227260" cy="1120140"/>
                </a:xfrm>
                <a:prstGeom prst="rect">
                  <a:avLst/>
                </a:prstGeom>
                <a:solidFill>
                  <a:srgbClr val="D5E7F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Arial"/>
                      <a:ea typeface="Arial"/>
                      <a:cs typeface="Arial"/>
                      <a:sym typeface="Arial"/>
                    </a:rPr>
                    <a:t>Master</a:t>
                  </a:r>
                  <a:endParaRPr/>
                </a:p>
              </p:txBody>
            </p:sp>
            <p:sp>
              <p:nvSpPr>
                <p:cNvPr id="949" name="Google Shape;949;p97"/>
                <p:cNvSpPr/>
                <p:nvPr/>
              </p:nvSpPr>
              <p:spPr>
                <a:xfrm>
                  <a:off x="6210300" y="3003549"/>
                  <a:ext cx="1295400" cy="1001713"/>
                </a:xfrm>
                <a:prstGeom prst="rect">
                  <a:avLst/>
                </a:prstGeom>
                <a:solidFill>
                  <a:srgbClr val="D3E6EF"/>
                </a:solidFill>
                <a:ln>
                  <a:noFill/>
                </a:ln>
              </p:spPr>
              <p:txBody>
                <a:bodyPr spcFirstLastPara="1" wrap="square" lIns="91425" tIns="0" rIns="91425" bIns="0" anchor="b"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Node</a:t>
                  </a:r>
                  <a:endParaRPr/>
                </a:p>
              </p:txBody>
            </p:sp>
            <p:sp>
              <p:nvSpPr>
                <p:cNvPr id="950" name="Google Shape;950;p97"/>
                <p:cNvSpPr/>
                <p:nvPr/>
              </p:nvSpPr>
              <p:spPr>
                <a:xfrm>
                  <a:off x="6680598" y="1961672"/>
                  <a:ext cx="787400" cy="228600"/>
                </a:xfrm>
                <a:prstGeom prst="rect">
                  <a:avLst/>
                </a:prstGeom>
                <a:solidFill>
                  <a:srgbClr val="7EB4D0"/>
                </a:solidFill>
                <a:ln w="12700" cap="flat" cmpd="sng">
                  <a:solidFill>
                    <a:srgbClr val="D3E6E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Scheduler</a:t>
                  </a:r>
                  <a:endParaRPr/>
                </a:p>
              </p:txBody>
            </p:sp>
            <p:sp>
              <p:nvSpPr>
                <p:cNvPr id="951" name="Google Shape;951;p97"/>
                <p:cNvSpPr/>
                <p:nvPr/>
              </p:nvSpPr>
              <p:spPr>
                <a:xfrm>
                  <a:off x="6680598" y="2441414"/>
                  <a:ext cx="1386684" cy="228600"/>
                </a:xfrm>
                <a:prstGeom prst="rect">
                  <a:avLst/>
                </a:prstGeom>
                <a:solidFill>
                  <a:srgbClr val="7EB4D0"/>
                </a:solidFill>
                <a:ln w="12700" cap="flat" cmpd="sng">
                  <a:solidFill>
                    <a:srgbClr val="D3E6E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API server</a:t>
                  </a:r>
                  <a:endParaRPr/>
                </a:p>
              </p:txBody>
            </p:sp>
            <p:sp>
              <p:nvSpPr>
                <p:cNvPr id="952" name="Google Shape;952;p97"/>
                <p:cNvSpPr/>
                <p:nvPr/>
              </p:nvSpPr>
              <p:spPr>
                <a:xfrm>
                  <a:off x="7582298" y="1835733"/>
                  <a:ext cx="999334" cy="228600"/>
                </a:xfrm>
                <a:prstGeom prst="rect">
                  <a:avLst/>
                </a:prstGeom>
                <a:solidFill>
                  <a:srgbClr val="7EB4D0"/>
                </a:solidFill>
                <a:ln w="12700" cap="flat" cmpd="sng">
                  <a:solidFill>
                    <a:srgbClr val="D3E6E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53" name="Google Shape;953;p97"/>
                <p:cNvSpPr/>
                <p:nvPr/>
              </p:nvSpPr>
              <p:spPr>
                <a:xfrm>
                  <a:off x="7639448" y="1893174"/>
                  <a:ext cx="999334" cy="228600"/>
                </a:xfrm>
                <a:prstGeom prst="rect">
                  <a:avLst/>
                </a:prstGeom>
                <a:solidFill>
                  <a:srgbClr val="7EB4D0"/>
                </a:solidFill>
                <a:ln w="12700" cap="flat" cmpd="sng">
                  <a:solidFill>
                    <a:srgbClr val="D3E6E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54" name="Google Shape;954;p97"/>
                <p:cNvSpPr/>
                <p:nvPr/>
              </p:nvSpPr>
              <p:spPr>
                <a:xfrm>
                  <a:off x="7696598" y="1963315"/>
                  <a:ext cx="999334" cy="228600"/>
                </a:xfrm>
                <a:prstGeom prst="rect">
                  <a:avLst/>
                </a:prstGeom>
                <a:solidFill>
                  <a:srgbClr val="7EB4D0"/>
                </a:solidFill>
                <a:ln w="12700" cap="flat" cmpd="sng">
                  <a:solidFill>
                    <a:srgbClr val="D3E6E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Controller</a:t>
                  </a:r>
                  <a:endParaRPr/>
                </a:p>
              </p:txBody>
            </p:sp>
            <p:sp>
              <p:nvSpPr>
                <p:cNvPr id="955" name="Google Shape;955;p97"/>
                <p:cNvSpPr/>
                <p:nvPr/>
              </p:nvSpPr>
              <p:spPr>
                <a:xfrm>
                  <a:off x="8194679" y="2441414"/>
                  <a:ext cx="552450" cy="228600"/>
                </a:xfrm>
                <a:prstGeom prst="can">
                  <a:avLst>
                    <a:gd name="adj" fmla="val 26490"/>
                  </a:avLst>
                </a:prstGeom>
                <a:solidFill>
                  <a:srgbClr val="7EB4D0"/>
                </a:solidFill>
                <a:ln w="12700" cap="flat" cmpd="sng">
                  <a:solidFill>
                    <a:srgbClr val="D3E6EF"/>
                  </a:solidFill>
                  <a:prstDash val="solid"/>
                  <a:round/>
                  <a:headEnd type="none" w="sm" len="sm"/>
                  <a:tailEnd type="none" w="sm" len="sm"/>
                </a:ln>
              </p:spPr>
              <p:txBody>
                <a:bodyPr spcFirstLastPara="1" wrap="square" lIns="0" tIns="0" rIns="0" bIns="91425" anchor="t"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Etcd</a:t>
                  </a:r>
                  <a:endParaRPr/>
                </a:p>
              </p:txBody>
            </p:sp>
            <p:sp>
              <p:nvSpPr>
                <p:cNvPr id="956" name="Google Shape;956;p97"/>
                <p:cNvSpPr/>
                <p:nvPr/>
              </p:nvSpPr>
              <p:spPr>
                <a:xfrm>
                  <a:off x="6467475" y="3119863"/>
                  <a:ext cx="787400" cy="228600"/>
                </a:xfrm>
                <a:prstGeom prst="rect">
                  <a:avLst/>
                </a:prstGeom>
                <a:solidFill>
                  <a:srgbClr val="7EAE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Kubelet</a:t>
                  </a:r>
                  <a:endParaRPr/>
                </a:p>
              </p:txBody>
            </p:sp>
            <p:sp>
              <p:nvSpPr>
                <p:cNvPr id="957" name="Google Shape;957;p97"/>
                <p:cNvSpPr/>
                <p:nvPr/>
              </p:nvSpPr>
              <p:spPr>
                <a:xfrm>
                  <a:off x="6286500" y="3522293"/>
                  <a:ext cx="495300" cy="228600"/>
                </a:xfrm>
                <a:prstGeom prst="rect">
                  <a:avLst/>
                </a:prstGeom>
                <a:solidFill>
                  <a:srgbClr val="7EAE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Pod</a:t>
                  </a:r>
                  <a:endParaRPr/>
                </a:p>
              </p:txBody>
            </p:sp>
            <p:sp>
              <p:nvSpPr>
                <p:cNvPr id="958" name="Google Shape;958;p97"/>
                <p:cNvSpPr/>
                <p:nvPr/>
              </p:nvSpPr>
              <p:spPr>
                <a:xfrm>
                  <a:off x="6915150" y="3522293"/>
                  <a:ext cx="495300" cy="228600"/>
                </a:xfrm>
                <a:prstGeom prst="rect">
                  <a:avLst/>
                </a:prstGeom>
                <a:solidFill>
                  <a:srgbClr val="7EAE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Pod</a:t>
                  </a:r>
                  <a:endParaRPr/>
                </a:p>
              </p:txBody>
            </p:sp>
            <p:sp>
              <p:nvSpPr>
                <p:cNvPr id="959" name="Google Shape;959;p97"/>
                <p:cNvSpPr/>
                <p:nvPr/>
              </p:nvSpPr>
              <p:spPr>
                <a:xfrm>
                  <a:off x="7759700" y="3003549"/>
                  <a:ext cx="1295400" cy="1001713"/>
                </a:xfrm>
                <a:prstGeom prst="rect">
                  <a:avLst/>
                </a:prstGeom>
                <a:solidFill>
                  <a:srgbClr val="D3E6EF"/>
                </a:solidFill>
                <a:ln>
                  <a:noFill/>
                </a:ln>
              </p:spPr>
              <p:txBody>
                <a:bodyPr spcFirstLastPara="1" wrap="square" lIns="91425" tIns="0" rIns="91425" bIns="0" anchor="b"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Node</a:t>
                  </a:r>
                  <a:endParaRPr/>
                </a:p>
              </p:txBody>
            </p:sp>
            <p:sp>
              <p:nvSpPr>
                <p:cNvPr id="960" name="Google Shape;960;p97"/>
                <p:cNvSpPr/>
                <p:nvPr/>
              </p:nvSpPr>
              <p:spPr>
                <a:xfrm>
                  <a:off x="8016875" y="3119863"/>
                  <a:ext cx="787400" cy="228600"/>
                </a:xfrm>
                <a:prstGeom prst="rect">
                  <a:avLst/>
                </a:prstGeom>
                <a:solidFill>
                  <a:srgbClr val="7EAE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Kubelet</a:t>
                  </a:r>
                  <a:endParaRPr/>
                </a:p>
              </p:txBody>
            </p:sp>
            <p:sp>
              <p:nvSpPr>
                <p:cNvPr id="961" name="Google Shape;961;p97"/>
                <p:cNvSpPr/>
                <p:nvPr/>
              </p:nvSpPr>
              <p:spPr>
                <a:xfrm>
                  <a:off x="7835900" y="3522293"/>
                  <a:ext cx="495300" cy="228600"/>
                </a:xfrm>
                <a:prstGeom prst="rect">
                  <a:avLst/>
                </a:prstGeom>
                <a:solidFill>
                  <a:srgbClr val="7EAE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Pod</a:t>
                  </a:r>
                  <a:endParaRPr/>
                </a:p>
              </p:txBody>
            </p:sp>
            <p:sp>
              <p:nvSpPr>
                <p:cNvPr id="962" name="Google Shape;962;p97"/>
                <p:cNvSpPr/>
                <p:nvPr/>
              </p:nvSpPr>
              <p:spPr>
                <a:xfrm>
                  <a:off x="8464550" y="3522293"/>
                  <a:ext cx="495300" cy="228600"/>
                </a:xfrm>
                <a:prstGeom prst="rect">
                  <a:avLst/>
                </a:prstGeom>
                <a:solidFill>
                  <a:srgbClr val="7EAE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Pod</a:t>
                  </a:r>
                  <a:endParaRPr/>
                </a:p>
              </p:txBody>
            </p:sp>
          </p:grpSp>
          <p:cxnSp>
            <p:nvCxnSpPr>
              <p:cNvPr id="963" name="Google Shape;963;p97"/>
              <p:cNvCxnSpPr>
                <a:stCxn id="950" idx="2"/>
              </p:cNvCxnSpPr>
              <p:nvPr/>
            </p:nvCxnSpPr>
            <p:spPr>
              <a:xfrm>
                <a:off x="6051156" y="2190272"/>
                <a:ext cx="0" cy="231600"/>
              </a:xfrm>
              <a:prstGeom prst="straightConnector1">
                <a:avLst/>
              </a:prstGeom>
              <a:noFill/>
              <a:ln w="12700" cap="flat" cmpd="sng">
                <a:solidFill>
                  <a:schemeClr val="dk1"/>
                </a:solidFill>
                <a:prstDash val="solid"/>
                <a:round/>
                <a:headEnd type="none" w="sm" len="sm"/>
                <a:tailEnd type="triangle" w="sm" len="sm"/>
              </a:ln>
            </p:spPr>
          </p:cxnSp>
          <p:cxnSp>
            <p:nvCxnSpPr>
              <p:cNvPr id="964" name="Google Shape;964;p97"/>
              <p:cNvCxnSpPr/>
              <p:nvPr/>
            </p:nvCxnSpPr>
            <p:spPr>
              <a:xfrm>
                <a:off x="6983416" y="2185988"/>
                <a:ext cx="0" cy="255426"/>
              </a:xfrm>
              <a:prstGeom prst="straightConnector1">
                <a:avLst/>
              </a:prstGeom>
              <a:noFill/>
              <a:ln w="12700" cap="flat" cmpd="sng">
                <a:solidFill>
                  <a:schemeClr val="dk1"/>
                </a:solidFill>
                <a:prstDash val="solid"/>
                <a:round/>
                <a:headEnd type="none" w="sm" len="sm"/>
                <a:tailEnd type="triangle" w="sm" len="sm"/>
              </a:ln>
            </p:spPr>
          </p:cxnSp>
          <p:cxnSp>
            <p:nvCxnSpPr>
              <p:cNvPr id="965" name="Google Shape;965;p97"/>
              <p:cNvCxnSpPr/>
              <p:nvPr/>
            </p:nvCxnSpPr>
            <p:spPr>
              <a:xfrm>
                <a:off x="6736558" y="2185988"/>
                <a:ext cx="0" cy="255426"/>
              </a:xfrm>
              <a:prstGeom prst="straightConnector1">
                <a:avLst/>
              </a:prstGeom>
              <a:noFill/>
              <a:ln w="12700" cap="flat" cmpd="sng">
                <a:solidFill>
                  <a:schemeClr val="dk1"/>
                </a:solidFill>
                <a:prstDash val="solid"/>
                <a:round/>
                <a:headEnd type="none" w="sm" len="sm"/>
                <a:tailEnd type="triangle" w="sm" len="sm"/>
              </a:ln>
            </p:spPr>
          </p:cxnSp>
          <p:cxnSp>
            <p:nvCxnSpPr>
              <p:cNvPr id="966" name="Google Shape;966;p97"/>
              <p:cNvCxnSpPr/>
              <p:nvPr/>
            </p:nvCxnSpPr>
            <p:spPr>
              <a:xfrm>
                <a:off x="6846095" y="2185988"/>
                <a:ext cx="0" cy="255426"/>
              </a:xfrm>
              <a:prstGeom prst="straightConnector1">
                <a:avLst/>
              </a:prstGeom>
              <a:noFill/>
              <a:ln w="12700" cap="flat" cmpd="sng">
                <a:solidFill>
                  <a:schemeClr val="dk1"/>
                </a:solidFill>
                <a:prstDash val="solid"/>
                <a:round/>
                <a:headEnd type="none" w="sm" len="sm"/>
                <a:tailEnd type="triangle" w="sm" len="sm"/>
              </a:ln>
            </p:spPr>
          </p:cxnSp>
          <p:cxnSp>
            <p:nvCxnSpPr>
              <p:cNvPr id="967" name="Google Shape;967;p97"/>
              <p:cNvCxnSpPr>
                <a:stCxn id="951" idx="3"/>
              </p:cNvCxnSpPr>
              <p:nvPr/>
            </p:nvCxnSpPr>
            <p:spPr>
              <a:xfrm>
                <a:off x="7044140" y="2555714"/>
                <a:ext cx="77400" cy="1500"/>
              </a:xfrm>
              <a:prstGeom prst="straightConnector1">
                <a:avLst/>
              </a:prstGeom>
              <a:noFill/>
              <a:ln w="12700" cap="flat" cmpd="sng">
                <a:solidFill>
                  <a:schemeClr val="dk1"/>
                </a:solidFill>
                <a:prstDash val="solid"/>
                <a:round/>
                <a:headEnd type="none" w="sm" len="sm"/>
                <a:tailEnd type="triangle" w="sm" len="sm"/>
              </a:ln>
            </p:spPr>
          </p:cxnSp>
          <p:cxnSp>
            <p:nvCxnSpPr>
              <p:cNvPr id="968" name="Google Shape;968;p97"/>
              <p:cNvCxnSpPr>
                <a:stCxn id="956" idx="0"/>
              </p:cNvCxnSpPr>
              <p:nvPr/>
            </p:nvCxnSpPr>
            <p:spPr>
              <a:xfrm rot="10800000" flipH="1">
                <a:off x="5838033" y="2650363"/>
                <a:ext cx="213000" cy="469500"/>
              </a:xfrm>
              <a:prstGeom prst="straightConnector1">
                <a:avLst/>
              </a:prstGeom>
              <a:noFill/>
              <a:ln w="12700" cap="flat" cmpd="sng">
                <a:solidFill>
                  <a:schemeClr val="dk1"/>
                </a:solidFill>
                <a:prstDash val="solid"/>
                <a:round/>
                <a:headEnd type="none" w="sm" len="sm"/>
                <a:tailEnd type="triangle" w="sm" len="sm"/>
              </a:ln>
            </p:spPr>
          </p:cxnSp>
          <p:cxnSp>
            <p:nvCxnSpPr>
              <p:cNvPr id="969" name="Google Shape;969;p97"/>
              <p:cNvCxnSpPr>
                <a:stCxn id="960" idx="0"/>
              </p:cNvCxnSpPr>
              <p:nvPr/>
            </p:nvCxnSpPr>
            <p:spPr>
              <a:xfrm rot="10800000">
                <a:off x="6925433" y="2650363"/>
                <a:ext cx="462000" cy="469500"/>
              </a:xfrm>
              <a:prstGeom prst="straightConnector1">
                <a:avLst/>
              </a:prstGeom>
              <a:noFill/>
              <a:ln w="12700" cap="flat" cmpd="sng">
                <a:solidFill>
                  <a:schemeClr val="dk1"/>
                </a:solidFill>
                <a:prstDash val="solid"/>
                <a:round/>
                <a:headEnd type="none" w="sm" len="sm"/>
                <a:tailEnd type="triangle" w="sm" len="sm"/>
              </a:ln>
            </p:spPr>
          </p:cxnSp>
          <p:cxnSp>
            <p:nvCxnSpPr>
              <p:cNvPr id="970" name="Google Shape;970;p97"/>
              <p:cNvCxnSpPr/>
              <p:nvPr/>
            </p:nvCxnSpPr>
            <p:spPr>
              <a:xfrm>
                <a:off x="7099300" y="2555714"/>
                <a:ext cx="94462" cy="0"/>
              </a:xfrm>
              <a:prstGeom prst="straightConnector1">
                <a:avLst/>
              </a:prstGeom>
              <a:noFill/>
              <a:ln w="12700" cap="flat" cmpd="sng">
                <a:solidFill>
                  <a:schemeClr val="dk1"/>
                </a:solidFill>
                <a:prstDash val="solid"/>
                <a:round/>
                <a:headEnd type="triangle" w="sm" len="sm"/>
                <a:tailEnd type="none" w="sm" len="sm"/>
              </a:ln>
            </p:spPr>
          </p:cxnSp>
        </p:grpSp>
        <p:grpSp>
          <p:nvGrpSpPr>
            <p:cNvPr id="971" name="Google Shape;971;p97"/>
            <p:cNvGrpSpPr/>
            <p:nvPr/>
          </p:nvGrpSpPr>
          <p:grpSpPr>
            <a:xfrm>
              <a:off x="8462568" y="1493520"/>
              <a:ext cx="3124200" cy="2849880"/>
              <a:chOff x="8462568" y="1493520"/>
              <a:chExt cx="3124200" cy="2849880"/>
            </a:xfrm>
          </p:grpSpPr>
          <p:grpSp>
            <p:nvGrpSpPr>
              <p:cNvPr id="972" name="Google Shape;972;p97"/>
              <p:cNvGrpSpPr/>
              <p:nvPr/>
            </p:nvGrpSpPr>
            <p:grpSpPr>
              <a:xfrm>
                <a:off x="8462568" y="1493520"/>
                <a:ext cx="3124200" cy="2849880"/>
                <a:chOff x="6096000" y="1493520"/>
                <a:chExt cx="3124200" cy="2849880"/>
              </a:xfrm>
            </p:grpSpPr>
            <p:sp>
              <p:nvSpPr>
                <p:cNvPr id="973" name="Google Shape;973;p97"/>
                <p:cNvSpPr/>
                <p:nvPr/>
              </p:nvSpPr>
              <p:spPr>
                <a:xfrm>
                  <a:off x="6096000" y="1493520"/>
                  <a:ext cx="3124200" cy="2849880"/>
                </a:xfrm>
                <a:prstGeom prst="rect">
                  <a:avLst/>
                </a:prstGeom>
                <a:noFill/>
                <a:ln w="12700" cap="flat" cmpd="sng">
                  <a:solidFill>
                    <a:schemeClr val="accent1"/>
                  </a:solidFill>
                  <a:prstDash val="dash"/>
                  <a:round/>
                  <a:headEnd type="none" w="sm" len="sm"/>
                  <a:tailEnd type="none" w="sm" len="sm"/>
                </a:ln>
              </p:spPr>
              <p:txBody>
                <a:bodyPr spcFirstLastPara="1" wrap="square" lIns="91425" tIns="45700" rIns="91425" bIns="18275" anchor="b" anchorCtr="0">
                  <a:noAutofit/>
                </a:bodyPr>
                <a:lstStyle/>
                <a:p>
                  <a:pPr marL="0" marR="0" lvl="0" indent="0" algn="ctr" rtl="0">
                    <a:spcBef>
                      <a:spcPts val="0"/>
                    </a:spcBef>
                    <a:spcAft>
                      <a:spcPts val="0"/>
                    </a:spcAft>
                    <a:buNone/>
                  </a:pPr>
                  <a:r>
                    <a:rPr lang="en-US" sz="1400" b="1">
                      <a:solidFill>
                        <a:schemeClr val="dk1"/>
                      </a:solidFill>
                      <a:latin typeface="Arial"/>
                      <a:ea typeface="Arial"/>
                      <a:cs typeface="Arial"/>
                      <a:sym typeface="Arial"/>
                    </a:rPr>
                    <a:t>edge</a:t>
                  </a:r>
                  <a:endParaRPr/>
                </a:p>
              </p:txBody>
            </p:sp>
            <p:sp>
              <p:nvSpPr>
                <p:cNvPr id="974" name="Google Shape;974;p97"/>
                <p:cNvSpPr/>
                <p:nvPr/>
              </p:nvSpPr>
              <p:spPr>
                <a:xfrm>
                  <a:off x="6611145" y="1600200"/>
                  <a:ext cx="2227260" cy="1120140"/>
                </a:xfrm>
                <a:prstGeom prst="rect">
                  <a:avLst/>
                </a:prstGeom>
                <a:solidFill>
                  <a:srgbClr val="D5E7FF"/>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Arial"/>
                      <a:ea typeface="Arial"/>
                      <a:cs typeface="Arial"/>
                      <a:sym typeface="Arial"/>
                    </a:rPr>
                    <a:t>Master</a:t>
                  </a:r>
                  <a:endParaRPr/>
                </a:p>
              </p:txBody>
            </p:sp>
            <p:sp>
              <p:nvSpPr>
                <p:cNvPr id="975" name="Google Shape;975;p97"/>
                <p:cNvSpPr/>
                <p:nvPr/>
              </p:nvSpPr>
              <p:spPr>
                <a:xfrm>
                  <a:off x="6210300" y="3003549"/>
                  <a:ext cx="1295400" cy="1001713"/>
                </a:xfrm>
                <a:prstGeom prst="rect">
                  <a:avLst/>
                </a:prstGeom>
                <a:solidFill>
                  <a:srgbClr val="D3E6EF"/>
                </a:solidFill>
                <a:ln>
                  <a:noFill/>
                </a:ln>
              </p:spPr>
              <p:txBody>
                <a:bodyPr spcFirstLastPara="1" wrap="square" lIns="91425" tIns="0" rIns="91425" bIns="0" anchor="b"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Node</a:t>
                  </a:r>
                  <a:endParaRPr/>
                </a:p>
              </p:txBody>
            </p:sp>
            <p:sp>
              <p:nvSpPr>
                <p:cNvPr id="976" name="Google Shape;976;p97"/>
                <p:cNvSpPr/>
                <p:nvPr/>
              </p:nvSpPr>
              <p:spPr>
                <a:xfrm>
                  <a:off x="6680598" y="1961672"/>
                  <a:ext cx="787400" cy="228600"/>
                </a:xfrm>
                <a:prstGeom prst="rect">
                  <a:avLst/>
                </a:prstGeom>
                <a:solidFill>
                  <a:srgbClr val="7EB4D0"/>
                </a:solidFill>
                <a:ln w="12700" cap="flat" cmpd="sng">
                  <a:solidFill>
                    <a:srgbClr val="D3E6E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Scheduler</a:t>
                  </a:r>
                  <a:endParaRPr/>
                </a:p>
              </p:txBody>
            </p:sp>
            <p:sp>
              <p:nvSpPr>
                <p:cNvPr id="977" name="Google Shape;977;p97"/>
                <p:cNvSpPr/>
                <p:nvPr/>
              </p:nvSpPr>
              <p:spPr>
                <a:xfrm>
                  <a:off x="6680598" y="2441414"/>
                  <a:ext cx="1386684" cy="228600"/>
                </a:xfrm>
                <a:prstGeom prst="rect">
                  <a:avLst/>
                </a:prstGeom>
                <a:solidFill>
                  <a:srgbClr val="7EB4D0"/>
                </a:solidFill>
                <a:ln w="12700" cap="flat" cmpd="sng">
                  <a:solidFill>
                    <a:srgbClr val="D3E6E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API server</a:t>
                  </a:r>
                  <a:endParaRPr/>
                </a:p>
              </p:txBody>
            </p:sp>
            <p:sp>
              <p:nvSpPr>
                <p:cNvPr id="978" name="Google Shape;978;p97"/>
                <p:cNvSpPr/>
                <p:nvPr/>
              </p:nvSpPr>
              <p:spPr>
                <a:xfrm>
                  <a:off x="7582298" y="1835733"/>
                  <a:ext cx="999334" cy="228600"/>
                </a:xfrm>
                <a:prstGeom prst="rect">
                  <a:avLst/>
                </a:prstGeom>
                <a:solidFill>
                  <a:srgbClr val="7EB4D0"/>
                </a:solidFill>
                <a:ln w="12700" cap="flat" cmpd="sng">
                  <a:solidFill>
                    <a:srgbClr val="D3E6E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79" name="Google Shape;979;p97"/>
                <p:cNvSpPr/>
                <p:nvPr/>
              </p:nvSpPr>
              <p:spPr>
                <a:xfrm>
                  <a:off x="7639448" y="1893174"/>
                  <a:ext cx="999334" cy="228600"/>
                </a:xfrm>
                <a:prstGeom prst="rect">
                  <a:avLst/>
                </a:prstGeom>
                <a:solidFill>
                  <a:srgbClr val="7EB4D0"/>
                </a:solidFill>
                <a:ln w="12700" cap="flat" cmpd="sng">
                  <a:solidFill>
                    <a:srgbClr val="D3E6E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80" name="Google Shape;980;p97"/>
                <p:cNvSpPr/>
                <p:nvPr/>
              </p:nvSpPr>
              <p:spPr>
                <a:xfrm>
                  <a:off x="7696598" y="1963315"/>
                  <a:ext cx="999334" cy="228600"/>
                </a:xfrm>
                <a:prstGeom prst="rect">
                  <a:avLst/>
                </a:prstGeom>
                <a:solidFill>
                  <a:srgbClr val="7EB4D0"/>
                </a:solidFill>
                <a:ln w="12700" cap="flat" cmpd="sng">
                  <a:solidFill>
                    <a:srgbClr val="D3E6E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Controller</a:t>
                  </a:r>
                  <a:endParaRPr/>
                </a:p>
              </p:txBody>
            </p:sp>
            <p:sp>
              <p:nvSpPr>
                <p:cNvPr id="981" name="Google Shape;981;p97"/>
                <p:cNvSpPr/>
                <p:nvPr/>
              </p:nvSpPr>
              <p:spPr>
                <a:xfrm>
                  <a:off x="8194679" y="2441414"/>
                  <a:ext cx="552450" cy="228600"/>
                </a:xfrm>
                <a:prstGeom prst="can">
                  <a:avLst>
                    <a:gd name="adj" fmla="val 26490"/>
                  </a:avLst>
                </a:prstGeom>
                <a:solidFill>
                  <a:srgbClr val="7EB4D0"/>
                </a:solidFill>
                <a:ln w="12700" cap="flat" cmpd="sng">
                  <a:solidFill>
                    <a:srgbClr val="D3E6EF"/>
                  </a:solidFill>
                  <a:prstDash val="solid"/>
                  <a:round/>
                  <a:headEnd type="none" w="sm" len="sm"/>
                  <a:tailEnd type="none" w="sm" len="sm"/>
                </a:ln>
              </p:spPr>
              <p:txBody>
                <a:bodyPr spcFirstLastPara="1" wrap="square" lIns="0" tIns="0" rIns="0" bIns="91425" anchor="t"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Etcd</a:t>
                  </a:r>
                  <a:endParaRPr/>
                </a:p>
              </p:txBody>
            </p:sp>
            <p:sp>
              <p:nvSpPr>
                <p:cNvPr id="982" name="Google Shape;982;p97"/>
                <p:cNvSpPr/>
                <p:nvPr/>
              </p:nvSpPr>
              <p:spPr>
                <a:xfrm>
                  <a:off x="6467475" y="3119863"/>
                  <a:ext cx="787400" cy="228600"/>
                </a:xfrm>
                <a:prstGeom prst="rect">
                  <a:avLst/>
                </a:prstGeom>
                <a:solidFill>
                  <a:srgbClr val="7EAE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Kubelet</a:t>
                  </a:r>
                  <a:endParaRPr/>
                </a:p>
              </p:txBody>
            </p:sp>
            <p:sp>
              <p:nvSpPr>
                <p:cNvPr id="983" name="Google Shape;983;p97"/>
                <p:cNvSpPr/>
                <p:nvPr/>
              </p:nvSpPr>
              <p:spPr>
                <a:xfrm>
                  <a:off x="6286500" y="3522293"/>
                  <a:ext cx="495300" cy="228600"/>
                </a:xfrm>
                <a:prstGeom prst="rect">
                  <a:avLst/>
                </a:prstGeom>
                <a:solidFill>
                  <a:srgbClr val="7EAE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Pod</a:t>
                  </a:r>
                  <a:endParaRPr/>
                </a:p>
              </p:txBody>
            </p:sp>
            <p:sp>
              <p:nvSpPr>
                <p:cNvPr id="984" name="Google Shape;984;p97"/>
                <p:cNvSpPr/>
                <p:nvPr/>
              </p:nvSpPr>
              <p:spPr>
                <a:xfrm>
                  <a:off x="6915150" y="3522293"/>
                  <a:ext cx="495300" cy="228600"/>
                </a:xfrm>
                <a:prstGeom prst="rect">
                  <a:avLst/>
                </a:prstGeom>
                <a:solidFill>
                  <a:srgbClr val="7EAE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Pod</a:t>
                  </a:r>
                  <a:endParaRPr/>
                </a:p>
              </p:txBody>
            </p:sp>
            <p:sp>
              <p:nvSpPr>
                <p:cNvPr id="985" name="Google Shape;985;p97"/>
                <p:cNvSpPr/>
                <p:nvPr/>
              </p:nvSpPr>
              <p:spPr>
                <a:xfrm>
                  <a:off x="7759700" y="3003549"/>
                  <a:ext cx="1295400" cy="1001713"/>
                </a:xfrm>
                <a:prstGeom prst="rect">
                  <a:avLst/>
                </a:prstGeom>
                <a:solidFill>
                  <a:srgbClr val="D3E6EF"/>
                </a:solidFill>
                <a:ln>
                  <a:noFill/>
                </a:ln>
              </p:spPr>
              <p:txBody>
                <a:bodyPr spcFirstLastPara="1" wrap="square" lIns="91425" tIns="0" rIns="91425" bIns="0" anchor="b"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Node</a:t>
                  </a:r>
                  <a:endParaRPr/>
                </a:p>
              </p:txBody>
            </p:sp>
            <p:sp>
              <p:nvSpPr>
                <p:cNvPr id="986" name="Google Shape;986;p97"/>
                <p:cNvSpPr/>
                <p:nvPr/>
              </p:nvSpPr>
              <p:spPr>
                <a:xfrm>
                  <a:off x="8016875" y="3119863"/>
                  <a:ext cx="787400" cy="228600"/>
                </a:xfrm>
                <a:prstGeom prst="rect">
                  <a:avLst/>
                </a:prstGeom>
                <a:solidFill>
                  <a:srgbClr val="7EAE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Kubelet</a:t>
                  </a:r>
                  <a:endParaRPr/>
                </a:p>
              </p:txBody>
            </p:sp>
            <p:sp>
              <p:nvSpPr>
                <p:cNvPr id="987" name="Google Shape;987;p97"/>
                <p:cNvSpPr/>
                <p:nvPr/>
              </p:nvSpPr>
              <p:spPr>
                <a:xfrm>
                  <a:off x="7835900" y="3522293"/>
                  <a:ext cx="495300" cy="228600"/>
                </a:xfrm>
                <a:prstGeom prst="rect">
                  <a:avLst/>
                </a:prstGeom>
                <a:solidFill>
                  <a:srgbClr val="7EAE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Pod</a:t>
                  </a:r>
                  <a:endParaRPr/>
                </a:p>
              </p:txBody>
            </p:sp>
            <p:sp>
              <p:nvSpPr>
                <p:cNvPr id="988" name="Google Shape;988;p97"/>
                <p:cNvSpPr/>
                <p:nvPr/>
              </p:nvSpPr>
              <p:spPr>
                <a:xfrm>
                  <a:off x="8464550" y="3522293"/>
                  <a:ext cx="495300" cy="228600"/>
                </a:xfrm>
                <a:prstGeom prst="rect">
                  <a:avLst/>
                </a:prstGeom>
                <a:solidFill>
                  <a:srgbClr val="7EAE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Arial"/>
                      <a:ea typeface="Arial"/>
                      <a:cs typeface="Arial"/>
                      <a:sym typeface="Arial"/>
                    </a:rPr>
                    <a:t>Pod</a:t>
                  </a:r>
                  <a:endParaRPr/>
                </a:p>
              </p:txBody>
            </p:sp>
          </p:grpSp>
          <p:cxnSp>
            <p:nvCxnSpPr>
              <p:cNvPr id="989" name="Google Shape;989;p97"/>
              <p:cNvCxnSpPr>
                <a:stCxn id="976" idx="2"/>
              </p:cNvCxnSpPr>
              <p:nvPr/>
            </p:nvCxnSpPr>
            <p:spPr>
              <a:xfrm>
                <a:off x="9440866" y="2190272"/>
                <a:ext cx="0" cy="231600"/>
              </a:xfrm>
              <a:prstGeom prst="straightConnector1">
                <a:avLst/>
              </a:prstGeom>
              <a:noFill/>
              <a:ln w="12700" cap="flat" cmpd="sng">
                <a:solidFill>
                  <a:schemeClr val="dk1"/>
                </a:solidFill>
                <a:prstDash val="solid"/>
                <a:round/>
                <a:headEnd type="none" w="sm" len="sm"/>
                <a:tailEnd type="triangle" w="sm" len="sm"/>
              </a:ln>
            </p:spPr>
          </p:cxnSp>
          <p:cxnSp>
            <p:nvCxnSpPr>
              <p:cNvPr id="990" name="Google Shape;990;p97"/>
              <p:cNvCxnSpPr/>
              <p:nvPr/>
            </p:nvCxnSpPr>
            <p:spPr>
              <a:xfrm>
                <a:off x="10373126" y="2185988"/>
                <a:ext cx="0" cy="255426"/>
              </a:xfrm>
              <a:prstGeom prst="straightConnector1">
                <a:avLst/>
              </a:prstGeom>
              <a:noFill/>
              <a:ln w="12700" cap="flat" cmpd="sng">
                <a:solidFill>
                  <a:schemeClr val="dk1"/>
                </a:solidFill>
                <a:prstDash val="solid"/>
                <a:round/>
                <a:headEnd type="none" w="sm" len="sm"/>
                <a:tailEnd type="triangle" w="sm" len="sm"/>
              </a:ln>
            </p:spPr>
          </p:cxnSp>
          <p:cxnSp>
            <p:nvCxnSpPr>
              <p:cNvPr id="991" name="Google Shape;991;p97"/>
              <p:cNvCxnSpPr/>
              <p:nvPr/>
            </p:nvCxnSpPr>
            <p:spPr>
              <a:xfrm>
                <a:off x="10126268" y="2185988"/>
                <a:ext cx="0" cy="255426"/>
              </a:xfrm>
              <a:prstGeom prst="straightConnector1">
                <a:avLst/>
              </a:prstGeom>
              <a:noFill/>
              <a:ln w="12700" cap="flat" cmpd="sng">
                <a:solidFill>
                  <a:schemeClr val="dk1"/>
                </a:solidFill>
                <a:prstDash val="solid"/>
                <a:round/>
                <a:headEnd type="none" w="sm" len="sm"/>
                <a:tailEnd type="triangle" w="sm" len="sm"/>
              </a:ln>
            </p:spPr>
          </p:cxnSp>
          <p:cxnSp>
            <p:nvCxnSpPr>
              <p:cNvPr id="992" name="Google Shape;992;p97"/>
              <p:cNvCxnSpPr/>
              <p:nvPr/>
            </p:nvCxnSpPr>
            <p:spPr>
              <a:xfrm>
                <a:off x="10235805" y="2185988"/>
                <a:ext cx="0" cy="255426"/>
              </a:xfrm>
              <a:prstGeom prst="straightConnector1">
                <a:avLst/>
              </a:prstGeom>
              <a:noFill/>
              <a:ln w="12700" cap="flat" cmpd="sng">
                <a:solidFill>
                  <a:schemeClr val="dk1"/>
                </a:solidFill>
                <a:prstDash val="solid"/>
                <a:round/>
                <a:headEnd type="none" w="sm" len="sm"/>
                <a:tailEnd type="triangle" w="sm" len="sm"/>
              </a:ln>
            </p:spPr>
          </p:cxnSp>
          <p:cxnSp>
            <p:nvCxnSpPr>
              <p:cNvPr id="993" name="Google Shape;993;p97"/>
              <p:cNvCxnSpPr>
                <a:stCxn id="975" idx="0"/>
              </p:cNvCxnSpPr>
              <p:nvPr/>
            </p:nvCxnSpPr>
            <p:spPr>
              <a:xfrm rot="10800000" flipH="1">
                <a:off x="9224568" y="2650449"/>
                <a:ext cx="216300" cy="353100"/>
              </a:xfrm>
              <a:prstGeom prst="straightConnector1">
                <a:avLst/>
              </a:prstGeom>
              <a:noFill/>
              <a:ln w="12700" cap="flat" cmpd="sng">
                <a:solidFill>
                  <a:schemeClr val="dk1"/>
                </a:solidFill>
                <a:prstDash val="solid"/>
                <a:round/>
                <a:headEnd type="none" w="sm" len="sm"/>
                <a:tailEnd type="triangle" w="sm" len="sm"/>
              </a:ln>
            </p:spPr>
          </p:cxnSp>
          <p:cxnSp>
            <p:nvCxnSpPr>
              <p:cNvPr id="994" name="Google Shape;994;p97"/>
              <p:cNvCxnSpPr/>
              <p:nvPr/>
            </p:nvCxnSpPr>
            <p:spPr>
              <a:xfrm rot="10800000">
                <a:off x="10315185" y="2650479"/>
                <a:ext cx="216298" cy="353070"/>
              </a:xfrm>
              <a:prstGeom prst="straightConnector1">
                <a:avLst/>
              </a:prstGeom>
              <a:noFill/>
              <a:ln w="12700" cap="flat" cmpd="sng">
                <a:solidFill>
                  <a:schemeClr val="dk1"/>
                </a:solidFill>
                <a:prstDash val="solid"/>
                <a:round/>
                <a:headEnd type="none" w="sm" len="sm"/>
                <a:tailEnd type="triangle" w="sm" len="sm"/>
              </a:ln>
            </p:spPr>
          </p:cxnSp>
        </p:grpSp>
      </p:grpSp>
      <p:cxnSp>
        <p:nvCxnSpPr>
          <p:cNvPr id="995" name="Google Shape;995;p97"/>
          <p:cNvCxnSpPr/>
          <p:nvPr/>
        </p:nvCxnSpPr>
        <p:spPr>
          <a:xfrm>
            <a:off x="10428897" y="2665388"/>
            <a:ext cx="77385" cy="1431"/>
          </a:xfrm>
          <a:prstGeom prst="straightConnector1">
            <a:avLst/>
          </a:prstGeom>
          <a:noFill/>
          <a:ln w="12700" cap="flat" cmpd="sng">
            <a:solidFill>
              <a:schemeClr val="dk1"/>
            </a:solidFill>
            <a:prstDash val="solid"/>
            <a:round/>
            <a:headEnd type="none" w="sm" len="sm"/>
            <a:tailEnd type="triangle" w="sm" len="sm"/>
          </a:ln>
        </p:spPr>
      </p:cxnSp>
      <p:cxnSp>
        <p:nvCxnSpPr>
          <p:cNvPr id="996" name="Google Shape;996;p97"/>
          <p:cNvCxnSpPr/>
          <p:nvPr/>
        </p:nvCxnSpPr>
        <p:spPr>
          <a:xfrm>
            <a:off x="10476112" y="2665388"/>
            <a:ext cx="94462" cy="0"/>
          </a:xfrm>
          <a:prstGeom prst="straightConnector1">
            <a:avLst/>
          </a:prstGeom>
          <a:noFill/>
          <a:ln w="12700" cap="flat" cmpd="sng">
            <a:solidFill>
              <a:schemeClr val="dk1"/>
            </a:solidFill>
            <a:prstDash val="solid"/>
            <a:round/>
            <a:headEnd type="triangle" w="sm" len="sm"/>
            <a:tailEnd type="none" w="sm" len="sm"/>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3B63-42F0-7F4B-A0FD-51BCF54A642E}"/>
              </a:ext>
            </a:extLst>
          </p:cNvPr>
          <p:cNvSpPr>
            <a:spLocks noGrp="1"/>
          </p:cNvSpPr>
          <p:nvPr>
            <p:ph type="title"/>
          </p:nvPr>
        </p:nvSpPr>
        <p:spPr/>
        <p:txBody>
          <a:bodyPr/>
          <a:lstStyle/>
          <a:p>
            <a:r>
              <a:rPr lang="en-US" dirty="0"/>
              <a:t>Kubernetes and Docker</a:t>
            </a:r>
          </a:p>
        </p:txBody>
      </p:sp>
      <p:sp>
        <p:nvSpPr>
          <p:cNvPr id="3" name="Text Placeholder 2">
            <a:extLst>
              <a:ext uri="{FF2B5EF4-FFF2-40B4-BE49-F238E27FC236}">
                <a16:creationId xmlns:a16="http://schemas.microsoft.com/office/drawing/2014/main" id="{4D548AA2-DD2E-3044-BDAA-1581F8DA1FF8}"/>
              </a:ext>
            </a:extLst>
          </p:cNvPr>
          <p:cNvSpPr>
            <a:spLocks noGrp="1"/>
          </p:cNvSpPr>
          <p:nvPr>
            <p:ph type="body" idx="1"/>
          </p:nvPr>
        </p:nvSpPr>
        <p:spPr/>
        <p:txBody>
          <a:bodyPr/>
          <a:lstStyle/>
          <a:p>
            <a:r>
              <a:rPr lang="en-US" dirty="0"/>
              <a:t>Kubernetes is deprecating Docker as a container runtime after v1.20.</a:t>
            </a:r>
          </a:p>
          <a:p>
            <a:r>
              <a:rPr lang="en-US" dirty="0"/>
              <a:t>This is about the RUNTIME and not about the images</a:t>
            </a:r>
          </a:p>
          <a:p>
            <a:r>
              <a:rPr lang="en-US" dirty="0"/>
              <a:t>Docker is not OCI compliant and was not designed for K8S and requires an adapter or shim.</a:t>
            </a:r>
          </a:p>
          <a:p>
            <a:pPr lvl="1"/>
            <a:r>
              <a:rPr lang="en-US" dirty="0"/>
              <a:t>But </a:t>
            </a:r>
            <a:r>
              <a:rPr lang="en-US" dirty="0" err="1"/>
              <a:t>containerd</a:t>
            </a:r>
            <a:r>
              <a:rPr lang="en-US" dirty="0"/>
              <a:t> and CRI-O are</a:t>
            </a:r>
          </a:p>
          <a:p>
            <a:r>
              <a:rPr lang="en-US" dirty="0"/>
              <a:t>Distributions like k3s are committed to maintaining the docker shim</a:t>
            </a:r>
          </a:p>
        </p:txBody>
      </p:sp>
    </p:spTree>
    <p:extLst>
      <p:ext uri="{BB962C8B-B14F-4D97-AF65-F5344CB8AC3E}">
        <p14:creationId xmlns:p14="http://schemas.microsoft.com/office/powerpoint/2010/main" val="435682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10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Cloud Native</a:t>
            </a:r>
            <a:endParaRPr/>
          </a:p>
        </p:txBody>
      </p:sp>
      <p:sp>
        <p:nvSpPr>
          <p:cNvPr id="1133" name="Google Shape;1133;p103"/>
          <p:cNvSpPr txBox="1">
            <a:spLocks noGrp="1"/>
          </p:cNvSpPr>
          <p:nvPr>
            <p:ph type="body" idx="1"/>
          </p:nvPr>
        </p:nvSpPr>
        <p:spPr>
          <a:xfrm>
            <a:off x="609600" y="1600200"/>
            <a:ext cx="1115568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2800"/>
              <a:buFont typeface="Arial"/>
              <a:buChar char="•"/>
            </a:pPr>
            <a:r>
              <a:rPr lang="en-US" sz="2800"/>
              <a:t>“Cloud native” is an approach to building and running applications that exploits the advantages of the cloud computing delivery model.</a:t>
            </a:r>
            <a:endParaRPr/>
          </a:p>
          <a:p>
            <a:pPr marL="347472" lvl="0" indent="-347472" algn="l" rtl="0">
              <a:spcBef>
                <a:spcPts val="600"/>
              </a:spcBef>
              <a:spcAft>
                <a:spcPts val="0"/>
              </a:spcAft>
              <a:buClr>
                <a:schemeClr val="dk1"/>
              </a:buClr>
              <a:buSzPts val="2800"/>
              <a:buFont typeface="Arial"/>
              <a:buChar char="•"/>
            </a:pPr>
            <a:r>
              <a:rPr lang="en-US" sz="2800"/>
              <a:t>Cloud native is about </a:t>
            </a:r>
            <a:r>
              <a:rPr lang="en-US" sz="2800" b="1" i="1"/>
              <a:t>how</a:t>
            </a:r>
            <a:r>
              <a:rPr lang="en-US" sz="2800"/>
              <a:t> applications are created and deployed, not where. While it implies that the apps live in the public cloud,</a:t>
            </a:r>
            <a:br>
              <a:rPr lang="en-US" sz="2800"/>
            </a:br>
            <a:r>
              <a:rPr lang="en-US" sz="2800"/>
              <a:t>it is really about the </a:t>
            </a:r>
            <a:r>
              <a:rPr lang="en-US" sz="2800" b="1" i="1"/>
              <a:t>how</a:t>
            </a:r>
            <a:r>
              <a:rPr lang="en-US" sz="2800"/>
              <a:t>.</a:t>
            </a:r>
            <a:endParaRPr/>
          </a:p>
          <a:p>
            <a:pPr marL="347472" lvl="0" indent="-347472" algn="l" rtl="0">
              <a:spcBef>
                <a:spcPts val="600"/>
              </a:spcBef>
              <a:spcAft>
                <a:spcPts val="0"/>
              </a:spcAft>
              <a:buClr>
                <a:schemeClr val="dk1"/>
              </a:buClr>
              <a:buSzPts val="2800"/>
              <a:buFont typeface="Arial"/>
              <a:buChar char="•"/>
            </a:pPr>
            <a:r>
              <a:rPr lang="en-US" sz="2800"/>
              <a:t>The CNCF defines cloud native a little more narrowly.</a:t>
            </a:r>
            <a:endParaRPr/>
          </a:p>
          <a:p>
            <a:pPr marL="740664" lvl="1" indent="-347472" algn="l" rtl="0">
              <a:spcBef>
                <a:spcPts val="600"/>
              </a:spcBef>
              <a:spcAft>
                <a:spcPts val="0"/>
              </a:spcAft>
              <a:buClr>
                <a:schemeClr val="dk1"/>
              </a:buClr>
              <a:buSzPts val="2400"/>
              <a:buChar char="•"/>
            </a:pPr>
            <a:r>
              <a:rPr lang="en-US" sz="2400"/>
              <a:t>The software stack is containerized, where each part of the app is packaged in its own container, dynamically orchestrated so each part is actively scheduled and managed to optimize resource utilization, and </a:t>
            </a:r>
            <a:r>
              <a:rPr lang="en-US" sz="2400" b="1" i="1"/>
              <a:t>microservices-oriented</a:t>
            </a:r>
            <a:r>
              <a:rPr lang="en-US" sz="2400"/>
              <a:t> to increase the overall agility and maintainability of 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2C53-FE86-DB48-956A-91F94018FFD7}"/>
              </a:ext>
            </a:extLst>
          </p:cNvPr>
          <p:cNvSpPr>
            <a:spLocks noGrp="1"/>
          </p:cNvSpPr>
          <p:nvPr>
            <p:ph type="title"/>
          </p:nvPr>
        </p:nvSpPr>
        <p:spPr/>
        <p:txBody>
          <a:bodyPr/>
          <a:lstStyle/>
          <a:p>
            <a:r>
              <a:rPr lang="en-US" dirty="0"/>
              <a:t>What is the Edge?</a:t>
            </a:r>
          </a:p>
        </p:txBody>
      </p:sp>
      <p:sp>
        <p:nvSpPr>
          <p:cNvPr id="3" name="Text Placeholder 2">
            <a:extLst>
              <a:ext uri="{FF2B5EF4-FFF2-40B4-BE49-F238E27FC236}">
                <a16:creationId xmlns:a16="http://schemas.microsoft.com/office/drawing/2014/main" id="{A13205F6-9BE5-C644-B733-DC62C111EF87}"/>
              </a:ext>
            </a:extLst>
          </p:cNvPr>
          <p:cNvSpPr>
            <a:spLocks noGrp="1"/>
          </p:cNvSpPr>
          <p:nvPr>
            <p:ph type="body" idx="1"/>
          </p:nvPr>
        </p:nvSpPr>
        <p:spPr/>
        <p:txBody>
          <a:bodyPr/>
          <a:lstStyle/>
          <a:p>
            <a:r>
              <a:rPr lang="en-US" dirty="0"/>
              <a:t>Edge computing optimizes devices and web applications by bringing computing closer to the source of the data. </a:t>
            </a:r>
          </a:p>
          <a:p>
            <a:r>
              <a:rPr lang="en-US" dirty="0"/>
              <a:t>This minimizes the need for long distance communications, which reduces latency and bandwidth usage.</a:t>
            </a:r>
          </a:p>
        </p:txBody>
      </p:sp>
    </p:spTree>
    <p:extLst>
      <p:ext uri="{BB962C8B-B14F-4D97-AF65-F5344CB8AC3E}">
        <p14:creationId xmlns:p14="http://schemas.microsoft.com/office/powerpoint/2010/main" val="165909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90EF-D3C2-9043-B9C3-94CCC221E155}"/>
              </a:ext>
            </a:extLst>
          </p:cNvPr>
          <p:cNvSpPr>
            <a:spLocks noGrp="1"/>
          </p:cNvSpPr>
          <p:nvPr>
            <p:ph type="title"/>
          </p:nvPr>
        </p:nvSpPr>
        <p:spPr/>
        <p:txBody>
          <a:bodyPr/>
          <a:lstStyle/>
          <a:p>
            <a:r>
              <a:rPr lang="en-US" dirty="0"/>
              <a:t>So what is the network edge?</a:t>
            </a:r>
          </a:p>
        </p:txBody>
      </p:sp>
      <p:sp>
        <p:nvSpPr>
          <p:cNvPr id="3" name="Text Placeholder 2">
            <a:extLst>
              <a:ext uri="{FF2B5EF4-FFF2-40B4-BE49-F238E27FC236}">
                <a16:creationId xmlns:a16="http://schemas.microsoft.com/office/drawing/2014/main" id="{EBC3E3A8-44A3-D34E-96CE-2CA58C14D62B}"/>
              </a:ext>
            </a:extLst>
          </p:cNvPr>
          <p:cNvSpPr>
            <a:spLocks noGrp="1"/>
          </p:cNvSpPr>
          <p:nvPr>
            <p:ph type="body" idx="1"/>
          </p:nvPr>
        </p:nvSpPr>
        <p:spPr/>
        <p:txBody>
          <a:bodyPr/>
          <a:lstStyle/>
          <a:p>
            <a:r>
              <a:rPr lang="en-US" dirty="0"/>
              <a:t>For Internet devices, the network edge is where the device, or the local network containing the device, communicates with the Internet.</a:t>
            </a:r>
          </a:p>
          <a:p>
            <a:r>
              <a:rPr lang="en-US" dirty="0"/>
              <a:t>The edge is a bit of a fuzzy term; </a:t>
            </a:r>
          </a:p>
          <a:p>
            <a:pPr lvl="1"/>
            <a:r>
              <a:rPr lang="en-US" dirty="0"/>
              <a:t>A IoT camera can be considered the network edge,</a:t>
            </a:r>
          </a:p>
          <a:p>
            <a:pPr lvl="1"/>
            <a:r>
              <a:rPr lang="en-US" dirty="0" err="1"/>
              <a:t>BVut</a:t>
            </a:r>
            <a:r>
              <a:rPr lang="en-US" dirty="0"/>
              <a:t> so is the user’s router, ISP, or even a local server are also considered the edge. </a:t>
            </a:r>
          </a:p>
          <a:p>
            <a:r>
              <a:rPr lang="en-US" dirty="0"/>
              <a:t>The important takeaway is that the edge of the network is geographically close to the device</a:t>
            </a:r>
          </a:p>
        </p:txBody>
      </p:sp>
    </p:spTree>
    <p:extLst>
      <p:ext uri="{BB962C8B-B14F-4D97-AF65-F5344CB8AC3E}">
        <p14:creationId xmlns:p14="http://schemas.microsoft.com/office/powerpoint/2010/main" val="33070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F76C-7D10-F94E-821E-4E206B6777DD}"/>
              </a:ext>
            </a:extLst>
          </p:cNvPr>
          <p:cNvSpPr>
            <a:spLocks noGrp="1"/>
          </p:cNvSpPr>
          <p:nvPr>
            <p:ph type="title"/>
          </p:nvPr>
        </p:nvSpPr>
        <p:spPr/>
        <p:txBody>
          <a:bodyPr/>
          <a:lstStyle/>
          <a:p>
            <a:r>
              <a:rPr lang="en-US" dirty="0"/>
              <a:t>What’s different?</a:t>
            </a:r>
          </a:p>
        </p:txBody>
      </p:sp>
      <p:sp>
        <p:nvSpPr>
          <p:cNvPr id="3" name="Text Placeholder 2">
            <a:extLst>
              <a:ext uri="{FF2B5EF4-FFF2-40B4-BE49-F238E27FC236}">
                <a16:creationId xmlns:a16="http://schemas.microsoft.com/office/drawing/2014/main" id="{67B02576-6973-1349-92F8-8B2A812CECF9}"/>
              </a:ext>
            </a:extLst>
          </p:cNvPr>
          <p:cNvSpPr>
            <a:spLocks noGrp="1"/>
          </p:cNvSpPr>
          <p:nvPr>
            <p:ph type="body" idx="1"/>
          </p:nvPr>
        </p:nvSpPr>
        <p:spPr/>
        <p:txBody>
          <a:bodyPr/>
          <a:lstStyle/>
          <a:p>
            <a:r>
              <a:rPr lang="en-US" dirty="0"/>
              <a:t>Early computing: Centralized applications only running on one isolated computer</a:t>
            </a:r>
          </a:p>
          <a:p>
            <a:r>
              <a:rPr lang="en-US" dirty="0"/>
              <a:t>Personal computing: Decentralized applications running locally</a:t>
            </a:r>
          </a:p>
          <a:p>
            <a:r>
              <a:rPr lang="en-US" dirty="0"/>
              <a:t>Cloud computing: Centralized applications running in data centers</a:t>
            </a:r>
          </a:p>
          <a:p>
            <a:r>
              <a:rPr lang="en-US" dirty="0"/>
              <a:t>Edge computing: Centralized applications running close to users, either on the device itself or on the network edge</a:t>
            </a:r>
          </a:p>
          <a:p>
            <a:endParaRPr lang="en-US" dirty="0"/>
          </a:p>
        </p:txBody>
      </p:sp>
    </p:spTree>
    <p:extLst>
      <p:ext uri="{BB962C8B-B14F-4D97-AF65-F5344CB8AC3E}">
        <p14:creationId xmlns:p14="http://schemas.microsoft.com/office/powerpoint/2010/main" val="131040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04A3-2D2A-674F-9818-D2372EC6A97D}"/>
              </a:ext>
            </a:extLst>
          </p:cNvPr>
          <p:cNvSpPr>
            <a:spLocks noGrp="1"/>
          </p:cNvSpPr>
          <p:nvPr>
            <p:ph type="title"/>
          </p:nvPr>
        </p:nvSpPr>
        <p:spPr/>
        <p:txBody>
          <a:bodyPr/>
          <a:lstStyle/>
          <a:p>
            <a:r>
              <a:rPr lang="en-US" dirty="0"/>
              <a:t>An example</a:t>
            </a:r>
          </a:p>
        </p:txBody>
      </p:sp>
      <p:sp>
        <p:nvSpPr>
          <p:cNvPr id="3" name="Text Placeholder 2">
            <a:extLst>
              <a:ext uri="{FF2B5EF4-FFF2-40B4-BE49-F238E27FC236}">
                <a16:creationId xmlns:a16="http://schemas.microsoft.com/office/drawing/2014/main" id="{3F5CB4A2-363B-B54D-8581-DDA57048B2CF}"/>
              </a:ext>
            </a:extLst>
          </p:cNvPr>
          <p:cNvSpPr>
            <a:spLocks noGrp="1"/>
          </p:cNvSpPr>
          <p:nvPr>
            <p:ph type="body" idx="1"/>
          </p:nvPr>
        </p:nvSpPr>
        <p:spPr/>
        <p:txBody>
          <a:bodyPr/>
          <a:lstStyle/>
          <a:p>
            <a:r>
              <a:rPr lang="en-US" dirty="0"/>
              <a:t>Consider a building secured with dozens of high-definition IoT video cameras. These are "dumb" cameras that simply output a raw video signal and continuously stream that signal to a cloud server for motion-detecting processing</a:t>
            </a:r>
          </a:p>
          <a:p>
            <a:r>
              <a:rPr lang="en-US" dirty="0"/>
              <a:t>There is a constant and significant strain on the building’s Internet infrastructure.  Additionally, there is very heavy load on the cloud server that has to process the video footage from all the cameras simultaneously.</a:t>
            </a:r>
          </a:p>
          <a:p>
            <a:pPr marL="25400" indent="0">
              <a:buNone/>
            </a:pPr>
            <a:endParaRPr lang="en-US" dirty="0"/>
          </a:p>
        </p:txBody>
      </p:sp>
    </p:spTree>
    <p:extLst>
      <p:ext uri="{BB962C8B-B14F-4D97-AF65-F5344CB8AC3E}">
        <p14:creationId xmlns:p14="http://schemas.microsoft.com/office/powerpoint/2010/main" val="31153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D798-9479-3E48-863F-8DFF581263B6}"/>
              </a:ext>
            </a:extLst>
          </p:cNvPr>
          <p:cNvSpPr>
            <a:spLocks noGrp="1"/>
          </p:cNvSpPr>
          <p:nvPr>
            <p:ph type="title"/>
          </p:nvPr>
        </p:nvSpPr>
        <p:spPr/>
        <p:txBody>
          <a:bodyPr/>
          <a:lstStyle/>
          <a:p>
            <a:r>
              <a:rPr lang="en-US" dirty="0"/>
              <a:t>Imagine…</a:t>
            </a:r>
          </a:p>
        </p:txBody>
      </p:sp>
      <p:sp>
        <p:nvSpPr>
          <p:cNvPr id="3" name="Text Placeholder 2">
            <a:extLst>
              <a:ext uri="{FF2B5EF4-FFF2-40B4-BE49-F238E27FC236}">
                <a16:creationId xmlns:a16="http://schemas.microsoft.com/office/drawing/2014/main" id="{1495D40E-772D-D748-977B-2D0B7594FFE7}"/>
              </a:ext>
            </a:extLst>
          </p:cNvPr>
          <p:cNvSpPr>
            <a:spLocks noGrp="1"/>
          </p:cNvSpPr>
          <p:nvPr>
            <p:ph type="body" idx="1"/>
          </p:nvPr>
        </p:nvSpPr>
        <p:spPr/>
        <p:txBody>
          <a:bodyPr/>
          <a:lstStyle/>
          <a:p>
            <a:r>
              <a:rPr lang="en-US" dirty="0"/>
              <a:t>Computation is moved to the network edge. What if each camera used its own internal computer to run the motion-detecting application and then sent footage to the cloud server as needed? </a:t>
            </a:r>
          </a:p>
          <a:p>
            <a:pPr lvl="1"/>
            <a:r>
              <a:rPr lang="en-US" dirty="0"/>
              <a:t>Significant reduction in bandwidth use</a:t>
            </a:r>
          </a:p>
          <a:p>
            <a:r>
              <a:rPr lang="en-US" dirty="0"/>
              <a:t>The cloud server would now only be responsible for storing the important footage, meaning that the server could communicate with a higher number of cameras without getting overloaded. </a:t>
            </a:r>
          </a:p>
          <a:p>
            <a:r>
              <a:rPr lang="en-US" dirty="0"/>
              <a:t>This is what edge computing looks like.</a:t>
            </a:r>
          </a:p>
          <a:p>
            <a:endParaRPr lang="en-US" dirty="0"/>
          </a:p>
        </p:txBody>
      </p:sp>
    </p:spTree>
    <p:extLst>
      <p:ext uri="{BB962C8B-B14F-4D97-AF65-F5344CB8AC3E}">
        <p14:creationId xmlns:p14="http://schemas.microsoft.com/office/powerpoint/2010/main" val="3315541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0F894-E504-494E-BD0A-CC57FFA31F60}"/>
              </a:ext>
            </a:extLst>
          </p:cNvPr>
          <p:cNvSpPr>
            <a:spLocks noGrp="1"/>
          </p:cNvSpPr>
          <p:nvPr>
            <p:ph type="title"/>
          </p:nvPr>
        </p:nvSpPr>
        <p:spPr/>
        <p:txBody>
          <a:bodyPr/>
          <a:lstStyle/>
          <a:p>
            <a:r>
              <a:rPr lang="en-US" dirty="0"/>
              <a:t>So Why?</a:t>
            </a:r>
          </a:p>
        </p:txBody>
      </p:sp>
      <p:sp>
        <p:nvSpPr>
          <p:cNvPr id="3" name="Text Placeholder 2">
            <a:extLst>
              <a:ext uri="{FF2B5EF4-FFF2-40B4-BE49-F238E27FC236}">
                <a16:creationId xmlns:a16="http://schemas.microsoft.com/office/drawing/2014/main" id="{FD63CC3C-6303-8F4E-8807-9E41A4979E48}"/>
              </a:ext>
            </a:extLst>
          </p:cNvPr>
          <p:cNvSpPr>
            <a:spLocks noGrp="1"/>
          </p:cNvSpPr>
          <p:nvPr>
            <p:ph type="body" idx="1"/>
          </p:nvPr>
        </p:nvSpPr>
        <p:spPr/>
        <p:txBody>
          <a:bodyPr/>
          <a:lstStyle/>
          <a:p>
            <a:r>
              <a:rPr lang="en-US" dirty="0"/>
              <a:t>Cost savings - edge computing helps minimize bandwidth use and server resources</a:t>
            </a:r>
          </a:p>
          <a:p>
            <a:r>
              <a:rPr lang="en-US" dirty="0"/>
              <a:t>Performance – less latency, faster response</a:t>
            </a:r>
          </a:p>
          <a:p>
            <a:r>
              <a:rPr lang="en-US" dirty="0"/>
              <a:t>Privacy – your data stays local</a:t>
            </a:r>
          </a:p>
        </p:txBody>
      </p:sp>
    </p:spTree>
    <p:extLst>
      <p:ext uri="{BB962C8B-B14F-4D97-AF65-F5344CB8AC3E}">
        <p14:creationId xmlns:p14="http://schemas.microsoft.com/office/powerpoint/2010/main" val="101330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Containers</a:t>
            </a:r>
            <a:endParaRPr/>
          </a:p>
        </p:txBody>
      </p:sp>
      <p:sp>
        <p:nvSpPr>
          <p:cNvPr id="266" name="Google Shape;266;p15"/>
          <p:cNvSpPr txBox="1">
            <a:spLocks noGrp="1"/>
          </p:cNvSpPr>
          <p:nvPr>
            <p:ph type="body" idx="1"/>
          </p:nvPr>
        </p:nvSpPr>
        <p:spPr>
          <a:xfrm>
            <a:off x="609600" y="1600201"/>
            <a:ext cx="7863840" cy="4525963"/>
          </a:xfrm>
          <a:prstGeom prst="rect">
            <a:avLst/>
          </a:prstGeom>
          <a:noFill/>
          <a:ln>
            <a:noFill/>
          </a:ln>
        </p:spPr>
        <p:txBody>
          <a:bodyPr spcFirstLastPara="1" wrap="square" lIns="91425" tIns="45700" rIns="91425" bIns="45700" anchor="t" anchorCtr="0">
            <a:noAutofit/>
          </a:bodyPr>
          <a:lstStyle/>
          <a:p>
            <a:pPr marL="347472" lvl="0" indent="-347472" algn="l" rtl="0">
              <a:spcBef>
                <a:spcPts val="0"/>
              </a:spcBef>
              <a:spcAft>
                <a:spcPts val="0"/>
              </a:spcAft>
              <a:buClr>
                <a:schemeClr val="dk1"/>
              </a:buClr>
              <a:buSzPts val="2400"/>
              <a:buFont typeface="Arial"/>
              <a:buChar char="•"/>
            </a:pPr>
            <a:r>
              <a:rPr lang="en-US" sz="2400"/>
              <a:t>Containers package applications and their dependencies and run them in isolated environments. They provide a lightweight method of </a:t>
            </a:r>
            <a:r>
              <a:rPr lang="en-US" sz="2400" b="1"/>
              <a:t>packaging</a:t>
            </a:r>
            <a:r>
              <a:rPr lang="en-US" sz="2400"/>
              <a:t> and </a:t>
            </a:r>
            <a:r>
              <a:rPr lang="en-US" sz="2400" b="1"/>
              <a:t>deploying</a:t>
            </a:r>
            <a:r>
              <a:rPr lang="en-US" sz="2400"/>
              <a:t> applications in a standardized way across many different types of infrastructure via the leveraging features provided by the operating system.</a:t>
            </a:r>
            <a:endParaRPr/>
          </a:p>
          <a:p>
            <a:pPr marL="347472" lvl="0" indent="-347472" algn="l" rtl="0">
              <a:spcBef>
                <a:spcPts val="600"/>
              </a:spcBef>
              <a:spcAft>
                <a:spcPts val="0"/>
              </a:spcAft>
              <a:buClr>
                <a:schemeClr val="dk1"/>
              </a:buClr>
              <a:buSzPts val="2400"/>
              <a:buFont typeface="Arial"/>
              <a:buChar char="•"/>
            </a:pPr>
            <a:r>
              <a:rPr lang="en-US" sz="2400"/>
              <a:t>Containers are an operating system-level virtualization method for running multiple isolated systems (containers) on a host.  Containers provide operating system-level virtualization, not via a virtual machine, but rather provide a virtual environment that has its own process and network space.</a:t>
            </a:r>
            <a:endParaRPr/>
          </a:p>
        </p:txBody>
      </p:sp>
      <p:pic>
        <p:nvPicPr>
          <p:cNvPr id="267" name="Google Shape;267;p15" descr="Docker"/>
          <p:cNvPicPr preferRelativeResize="0">
            <a:picLocks noGrp="1"/>
          </p:cNvPicPr>
          <p:nvPr>
            <p:ph type="body" idx="4294967295"/>
          </p:nvPr>
        </p:nvPicPr>
        <p:blipFill rotWithShape="1">
          <a:blip r:embed="rId3">
            <a:alphaModFix/>
          </a:blip>
          <a:srcRect/>
          <a:stretch/>
        </p:blipFill>
        <p:spPr>
          <a:xfrm>
            <a:off x="8761791" y="1600201"/>
            <a:ext cx="2812142" cy="2362199"/>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TotalTime>
  <Words>2657</Words>
  <Application>Microsoft Office PowerPoint</Application>
  <PresentationFormat>Widescreen</PresentationFormat>
  <Paragraphs>281</Paragraphs>
  <Slides>29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Lemon</vt:lpstr>
      <vt:lpstr>Calibri</vt:lpstr>
      <vt:lpstr>1_Office Theme</vt:lpstr>
      <vt:lpstr>Week 2:  VMs, Containers, Orchestration and Kubernetes, Edge, and Cloud Native</vt:lpstr>
      <vt:lpstr>Agenda</vt:lpstr>
      <vt:lpstr>What is the Edge?</vt:lpstr>
      <vt:lpstr>So what is the network edge?</vt:lpstr>
      <vt:lpstr>What’s different?</vt:lpstr>
      <vt:lpstr>An example</vt:lpstr>
      <vt:lpstr>Imagine…</vt:lpstr>
      <vt:lpstr>So Why?</vt:lpstr>
      <vt:lpstr>Containers</vt:lpstr>
      <vt:lpstr>What Is Driving Interest?</vt:lpstr>
      <vt:lpstr>Why Containers Work!</vt:lpstr>
      <vt:lpstr>Containers and VMs</vt:lpstr>
      <vt:lpstr>Containers feel like a VM but…</vt:lpstr>
      <vt:lpstr>Why Docker?</vt:lpstr>
      <vt:lpstr>Note About CPUs</vt:lpstr>
      <vt:lpstr>Docker Architecture</vt:lpstr>
      <vt:lpstr>Components</vt:lpstr>
      <vt:lpstr>Components (cont.)</vt:lpstr>
      <vt:lpstr>Example Dockerfile</vt:lpstr>
      <vt:lpstr>Nvidia GPU and Docker</vt:lpstr>
      <vt:lpstr>What Is Kubernetes?</vt:lpstr>
      <vt:lpstr>Declarative in Nature</vt:lpstr>
      <vt:lpstr>Declaring With YAML</vt:lpstr>
      <vt:lpstr>Basic Objects</vt:lpstr>
      <vt:lpstr>Kubernetes at the Edge</vt:lpstr>
      <vt:lpstr>Edge Example 1</vt:lpstr>
      <vt:lpstr>Running Kubernetes at the Edge</vt:lpstr>
      <vt:lpstr>Kubernetes and Docker</vt:lpstr>
      <vt:lpstr>Cloud 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Machines</dc:title>
  <dc:creator>Administrator</dc:creator>
  <cp:lastModifiedBy>A S</cp:lastModifiedBy>
  <cp:revision>15</cp:revision>
  <dcterms:created xsi:type="dcterms:W3CDTF">2016-03-21T14:12:59Z</dcterms:created>
  <dcterms:modified xsi:type="dcterms:W3CDTF">2023-01-18T01:00:33Z</dcterms:modified>
</cp:coreProperties>
</file>