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3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2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48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6357da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6357da3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3c6357da3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125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As a user moves to the right, the responsibilities decrease as dos time to market, however the flexibility decreases</a:t>
            </a:r>
            <a:endParaRPr/>
          </a:p>
        </p:txBody>
      </p:sp>
      <p:sp>
        <p:nvSpPr>
          <p:cNvPr id="159" name="Google Shape;15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is construction and study of systems that can learn from </a:t>
            </a:r>
            <a:r>
              <a:rPr lang="en-US" b="1"/>
              <a:t>data</a:t>
            </a:r>
            <a:r>
              <a:rPr lang="en-US"/>
              <a:t> 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not explicitly program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are used to train computers to perform tasks that would be difficult to program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relies on large quantities of data to train computers (OCR and detecting objects in images)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Computers can learn complex tasks that would require immense effort to program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Machine Learning is limited by the availability of examples and computational resources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With sufficient examples and computational power, computers can learn nearly any task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Models are the core component Machine Learning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 model is a method for using known examples to predict or produce inferences on new data.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Robots are exposed to noisy and dynamic environments, so programming a robot to handle all situations is infeasible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Therefore, engineers often use Machine Learning to teach robots to perform tasks, much like the way human children learn.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Deep Learning (DL) is a brain-inspired branch of Machine Learning (ML) based on networks comprised of layers of “artificial neurons”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It gained popularity in 2012, when AlexNet won the ILSVC image classification challenge by a wide margin over traditional Computer Vision (CV) algorithms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Today, DL powers many (most) breakthrough AI systems and applications, outperforming humans on a growing range of tasks from image classification to automatic speech recognition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Leading DL models require hundreds of thousands / millions of artificial neurons and often take days and months to train on the latest hardware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Nvidia Graphics Processing Units (GPUs) are the leading DL HW accelerators, Google is developing their own TPU technology for Google Cloud, Intel and others are playing catchup</a:t>
            </a:r>
            <a:endParaRPr/>
          </a:p>
          <a:p>
            <a:pPr marL="321469" lvl="0" indent="-32146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/>
              <a:t>DL technologies are complex and exist at the unique intersection of Machine Learning, Big Data, Cloud, and High Performance Computing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Weak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can be made to act </a:t>
            </a:r>
            <a:r>
              <a:rPr lang="en-US" sz="2400" i="1"/>
              <a:t>as if</a:t>
            </a:r>
            <a:r>
              <a:rPr lang="en-US" sz="2400"/>
              <a:t> they were intelligent.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philosophical position that machines can demonstrate intelligence, but do not necessarily have a mind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Strong AI: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Machines that act intelligently have real, conscious minds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 important topic for science fiction writers and futurists.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just a simple example</a:t>
            </a:r>
            <a:endParaRPr/>
          </a:p>
        </p:txBody>
      </p:sp>
      <p:sp>
        <p:nvSpPr>
          <p:cNvPr id="112" name="Google Shape;11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c6357da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c6357da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d3c6357da3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3c6357da3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3c6357da3_2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d3c6357da3_2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3c6357da3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3c6357da3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d3c6357da3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Intro to W251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3999" y="3602037"/>
            <a:ext cx="10178144" cy="2896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Deep Learning in the Cloud and at the Edge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Dima </a:t>
            </a:r>
            <a:r>
              <a:rPr lang="en-US" dirty="0" err="1"/>
              <a:t>Rekesh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Esteban Arias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Ryan </a:t>
            </a:r>
            <a:r>
              <a:rPr lang="en-US" dirty="0" err="1"/>
              <a:t>DeJana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Brad </a:t>
            </a:r>
            <a:r>
              <a:rPr lang="en-US" dirty="0" err="1"/>
              <a:t>DesAulniers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/>
              <a:t>Prabs</a:t>
            </a:r>
            <a:r>
              <a:rPr lang="en-US" dirty="0"/>
              <a:t> </a:t>
            </a:r>
            <a:r>
              <a:rPr lang="en-US" dirty="0" err="1"/>
              <a:t>Attaluri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Alexandra Savelieva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 (by Google Research)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Very easy to get started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GPUs are better than in KAggle but also limited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packages installed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There’s a pro version that costs a little more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Less open; docker file not available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6049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Cloud Computing has changed how IT resources are provisioned and consumed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its core, Cloud Computing can be thought as an ATM for IT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Users provision via an API, CLI, or portal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 human interaction required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Typically available in minutes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Responsibilities in the Cloud</a:t>
            </a:r>
            <a:endParaRPr/>
          </a:p>
        </p:txBody>
      </p:sp>
      <p:pic>
        <p:nvPicPr>
          <p:cNvPr id="162" name="Google Shape;162;p24" descr="Screen Shot 2013-05-16 at 2.36.36 AM.png"/>
          <p:cNvPicPr preferRelativeResize="0"/>
          <p:nvPr/>
        </p:nvPicPr>
        <p:blipFill rotWithShape="1">
          <a:blip r:embed="rId3">
            <a:alphaModFix/>
          </a:blip>
          <a:srcRect t="13726"/>
          <a:stretch/>
        </p:blipFill>
        <p:spPr>
          <a:xfrm>
            <a:off x="1524000" y="1905000"/>
            <a:ext cx="9144000" cy="4138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Deep Learning: summary</a:t>
            </a:r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1469" lvl="0" indent="-3214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Deep Learning (DL) is a brain-inspired branch of Machine Learning (ML) based on networks comprised of layers of “artificial neurons”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It gained popularity in 2012, when </a:t>
            </a:r>
            <a:r>
              <a:rPr lang="en-US" sz="1800" dirty="0" err="1"/>
              <a:t>AlexNet</a:t>
            </a:r>
            <a:r>
              <a:rPr lang="en-US" sz="1800" dirty="0"/>
              <a:t> won the ILSVC image classification challenge by a wide margin over traditional Computer Vision (CV) algorithms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Today, DL powers many (most) breakthrough AI systems and applications, outperforming humans on a growing range of tasks from image classification to automatic speech recognition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Leading DL models require hundreds of thousands / millions of artificial neurons and often take days and months to train on the latest hardware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Nvidia Graphics Processing Units (GPUs) are the leading DL HW accelerators, Google is developing their own TPU technology for Google Cloud, Intel and others are playing catchup</a:t>
            </a:r>
            <a:endParaRPr dirty="0"/>
          </a:p>
          <a:p>
            <a:pPr marL="321469" lvl="0" indent="-32146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DL technologies are complex and exist at the unique intersection of Machine Learning, Big Data, Cloud, and High Performance Computing</a:t>
            </a:r>
            <a:endParaRPr dirty="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DL? What is ML? What is AI?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Deep Learning (DL) is a brain-inspired branch of Machine Learning (ML) based on networks comprised of layers of “artificial neurons”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“Machine learning is about predicting the future based on the past.”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-- Hal Daume III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773905" y="4063010"/>
            <a:ext cx="942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  <a:endParaRPr/>
          </a:p>
        </p:txBody>
      </p:sp>
      <p:cxnSp>
        <p:nvCxnSpPr>
          <p:cNvPr id="177" name="Google Shape;177;p26"/>
          <p:cNvCxnSpPr/>
          <p:nvPr/>
        </p:nvCxnSpPr>
        <p:spPr>
          <a:xfrm>
            <a:off x="5761431" y="4176128"/>
            <a:ext cx="0" cy="185218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8" name="Google Shape;178;p26"/>
          <p:cNvSpPr txBox="1"/>
          <p:nvPr/>
        </p:nvSpPr>
        <p:spPr>
          <a:xfrm>
            <a:off x="6044445" y="3991769"/>
            <a:ext cx="10858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781" y="4508932"/>
            <a:ext cx="3700607" cy="1519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47556" y="4385701"/>
            <a:ext cx="4270539" cy="164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AI in Fiction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0273" y="1583000"/>
            <a:ext cx="1619250" cy="197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3162" y="1567760"/>
            <a:ext cx="1749874" cy="197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1673" y="4556924"/>
            <a:ext cx="2236635" cy="167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5273" y="4295674"/>
            <a:ext cx="1610623" cy="219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85567" y="2555453"/>
            <a:ext cx="2241550" cy="22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DL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GAN – Generative adversarial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CNN – Convolutional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RNN – Recurrent neural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DRL – Deep reinforcement Learning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GAN</a:t>
            </a:r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neural networks contesting with each other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generate realistic images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Recent publicity for NVIDIA generating photographs of imaginary people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DL in Your Daily Life</a:t>
            </a: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Autonomous Vehicles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Speech Recognition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Chatbots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Translate using Video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Subtitles on YouTube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Apple Face ID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what is it?</a:t>
            </a: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Internet of “Things”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were originally meant to be low-power, dumb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Aka “Sensors”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Embedded OSes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Arcane protocols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mostly read-only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“Things” send to “gateways”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Graded homework assignments (3, 5, 9, 11): 100-point scale, 40% of total grade (evenly weighted). (Ask professors for their </a:t>
            </a:r>
            <a:r>
              <a:rPr lang="en-US" sz="2100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IDs)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Credit/No-Credit homework assignments (1, 2, 4, 6, 7, 8, 10, 12) 10% of total grade (evenly weighted). 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Participation: 100-point scale, 10% of total grade</a:t>
            </a:r>
            <a:endParaRPr sz="21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47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>
                <a:latin typeface="Arial"/>
                <a:ea typeface="Arial"/>
                <a:cs typeface="Arial"/>
                <a:sym typeface="Arial"/>
              </a:rPr>
              <a:t>Final Project: 100-point scale, 40% of total grade. Students will organize into groups of four to five to perform an analysis on a large dataset and prepare a final presentation (slides) and a live demo or video (10 min). </a:t>
            </a:r>
            <a:endParaRPr sz="3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13007000" y="2233450"/>
            <a:ext cx="97773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IoT: why do we care?</a:t>
            </a:r>
            <a:endParaRPr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 that “Things” / “Devices” generate is not just big, it’s HUGE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Much of it dies today before it can be processed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value is is enormous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Next week…</a:t>
            </a:r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Arial"/>
                <a:ea typeface="Arial"/>
                <a:cs typeface="Arial"/>
                <a:sym typeface="Arial"/>
              </a:rPr>
              <a:t>Unit 2: Clouds, Infrastructure, and Machine Learning Cloud Services </a:t>
            </a:r>
            <a:endParaRPr sz="4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AI News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Part of participation grade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Every student presents once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Present something current in the area of AI / Deep Learning and/or Cloud.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do a short write up or just talk to the the article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AWS makes Arm processors available (https://www.zdnet.com/article/aws-makes-arm-processors-available-in-the-cloud-with-new-graviton-processor/).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</a:t>
            </a:r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Large part of grade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Form teams of 3 -5 people</a:t>
            </a:r>
          </a:p>
          <a:p>
            <a:pPr marL="685800" lvl="1" indent="-228600">
              <a:spcBef>
                <a:spcPts val="1000"/>
              </a:spcBef>
              <a:buSzPts val="2800"/>
            </a:pPr>
            <a:r>
              <a:rPr lang="en-US" dirty="0"/>
              <a:t>Across sections typically OK but do ask the instructor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Leverage Big Data, Cloud, DL, and the edge device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Should be more than you can do just on a workstation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Typically, modeled after an existing class of problems (e.g. NLP.. object detection…)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Check </a:t>
            </a:r>
            <a:r>
              <a:rPr lang="en-US" dirty="0" err="1"/>
              <a:t>arxiv</a:t>
            </a:r>
            <a:r>
              <a:rPr lang="en-US" dirty="0"/>
              <a:t> / conference workshops!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Collect your own dataset (alternatively find some new ones!)</a:t>
            </a:r>
            <a:endParaRPr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Best to reuse an existing model architecture </a:t>
            </a:r>
          </a:p>
          <a:p>
            <a:pPr marL="1143000" lvl="2" indent="-190500"/>
            <a:r>
              <a:rPr lang="en-US" dirty="0"/>
              <a:t>Okay to invent your own but generally that’s out of scope</a:t>
            </a:r>
          </a:p>
          <a:p>
            <a:pPr marL="1143000" lvl="2" indent="-190500"/>
            <a:r>
              <a:rPr lang="en-US" dirty="0"/>
              <a:t>Use transfer learning</a:t>
            </a: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Train the model on your dataset </a:t>
            </a:r>
            <a:r>
              <a:rPr lang="en-US" i="1" dirty="0"/>
              <a:t>in the cloud</a:t>
            </a:r>
            <a:endParaRPr i="1" dirty="0"/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Implement model runtime / inference on the jetson edge device</a:t>
            </a:r>
          </a:p>
          <a:p>
            <a:pPr marL="685800" lvl="1" indent="-190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Shoot for an end to end architecture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idea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Find a new a dataset of a missing persons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Select an existing object detector architecture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Download pre-trained weights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Finetune the model in the cloud on your dataset[s] to recognize the missing persons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Deploy the finetuned model to your edge device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Make sure it runs very well there (frame rate)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a person is recognized, send the image and location back to the cloud for further actions</a:t>
            </a:r>
            <a:endParaRPr dirty="0"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Make a Service? What does the runtime application look like?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Project Details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5- to 10-page white paper which is due on the day of the last live session, discussing the following: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does the project do? What problem does it solve?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tools are used to accomplish this?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was it built? Please provide complete directions so that it can be replicated.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 sample data or pointers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Discuss the challenges and the alternative ways that this problem could be solved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 presentation of roughly 15 minutes and 5 minutes follow up questions from the audience. The final presentation is during the last live session.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Start thinking about teams now!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at a glance.. </a:t>
            </a:r>
            <a:endParaRPr dirty="0"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Intro and setup of the Jetson device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Cloud: Infrastructure as a Service, Software as a Service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Containers, Docker and Kubernetes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101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Frameworks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Running at the edge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Learning 201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Datasets and Dataset processing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HPC and Multi-node Multi-GPU training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Generative Adversarial Networks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Deep Reinforcement Learning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Speech Recognition and Natural Language Processing</a:t>
            </a:r>
            <a:endParaRPr sz="2700"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2700" dirty="0"/>
              <a:t>Examples of Deep Learning in Real Life</a:t>
            </a:r>
            <a:endParaRPr sz="2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Kaggle (by Google)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Competitions as a source of inspiration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Kernels / notebooks as a source of sample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Datasets as a source of ground truth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Even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GPU cycles, but GPUs are old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Cycles are limited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List of pre-installed packages sometime confusing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file available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Hugging Face 🤗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Environment to curate and share ML models and related content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portal provides out-of-box interface for hosting demos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Educational modules, examples of pretrained models, statistics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Integrated with Google </a:t>
            </a:r>
            <a:r>
              <a:rPr lang="en-US" dirty="0" err="1"/>
              <a:t>Colab</a:t>
            </a:r>
            <a:endParaRPr lang="en-US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Supports teamwork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1557</Words>
  <Application>Microsoft Office PowerPoint</Application>
  <PresentationFormat>Widescreen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Intro to W251</vt:lpstr>
      <vt:lpstr>Grading</vt:lpstr>
      <vt:lpstr>AI News</vt:lpstr>
      <vt:lpstr>Final Project</vt:lpstr>
      <vt:lpstr>Sample idea</vt:lpstr>
      <vt:lpstr>Final Project Details</vt:lpstr>
      <vt:lpstr>Class at a glance.. </vt:lpstr>
      <vt:lpstr>Kaggle (by Google)</vt:lpstr>
      <vt:lpstr>Hugging Face 🤗</vt:lpstr>
      <vt:lpstr>Colab (by Google Research)</vt:lpstr>
      <vt:lpstr>Cloud Computing</vt:lpstr>
      <vt:lpstr>Responsibilities in the Cloud</vt:lpstr>
      <vt:lpstr>Deep Learning: summary</vt:lpstr>
      <vt:lpstr>What is DL? What is ML? What is AI?</vt:lpstr>
      <vt:lpstr>AI in Fiction</vt:lpstr>
      <vt:lpstr>Types of DL</vt:lpstr>
      <vt:lpstr>GAN</vt:lpstr>
      <vt:lpstr>DL in Your Daily Life</vt:lpstr>
      <vt:lpstr>IoT: what is it?</vt:lpstr>
      <vt:lpstr>IoT: why do we care?</vt:lpstr>
      <vt:lpstr>Next week…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W251</dc:title>
  <dc:creator>Alexandra Savelieva</dc:creator>
  <cp:lastModifiedBy>A S</cp:lastModifiedBy>
  <cp:revision>6</cp:revision>
  <dcterms:modified xsi:type="dcterms:W3CDTF">2023-01-18T01:00:17Z</dcterms:modified>
</cp:coreProperties>
</file>