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79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83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76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80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  <p:sldId id="335" r:id="rId86"/>
    <p:sldId id="336" r:id="rId87"/>
    <p:sldId id="337" r:id="rId88"/>
    <p:sldId id="338" r:id="rId89"/>
  </p:sldIdLst>
  <p:sldSz cy="5143500" cx="9144000"/>
  <p:notesSz cx="6858000" cy="9144000"/>
  <p:embeddedFontLst>
    <p:embeddedFont>
      <p:font typeface="Roboto"/>
      <p:regular r:id="rId90"/>
      <p:bold r:id="rId91"/>
      <p:italic r:id="rId92"/>
      <p:boldItalic r:id="rId9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D1FBF32-135F-4302-9BAD-346D19BFE09D}">
  <a:tblStyle styleId="{7D1FBF32-135F-4302-9BAD-346D19BFE09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84" Type="http://schemas.openxmlformats.org/officeDocument/2006/relationships/slide" Target="slides/slide78.xml"/><Relationship Id="rId83" Type="http://schemas.openxmlformats.org/officeDocument/2006/relationships/slide" Target="slides/slide77.xml"/><Relationship Id="rId42" Type="http://schemas.openxmlformats.org/officeDocument/2006/relationships/slide" Target="slides/slide36.xml"/><Relationship Id="rId86" Type="http://schemas.openxmlformats.org/officeDocument/2006/relationships/slide" Target="slides/slide80.xml"/><Relationship Id="rId41" Type="http://schemas.openxmlformats.org/officeDocument/2006/relationships/slide" Target="slides/slide35.xml"/><Relationship Id="rId85" Type="http://schemas.openxmlformats.org/officeDocument/2006/relationships/slide" Target="slides/slide79.xml"/><Relationship Id="rId44" Type="http://schemas.openxmlformats.org/officeDocument/2006/relationships/slide" Target="slides/slide38.xml"/><Relationship Id="rId88" Type="http://schemas.openxmlformats.org/officeDocument/2006/relationships/slide" Target="slides/slide82.xml"/><Relationship Id="rId43" Type="http://schemas.openxmlformats.org/officeDocument/2006/relationships/slide" Target="slides/slide37.xml"/><Relationship Id="rId87" Type="http://schemas.openxmlformats.org/officeDocument/2006/relationships/slide" Target="slides/slide81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89" Type="http://schemas.openxmlformats.org/officeDocument/2006/relationships/slide" Target="slides/slide83.xml"/><Relationship Id="rId80" Type="http://schemas.openxmlformats.org/officeDocument/2006/relationships/slide" Target="slides/slide74.xml"/><Relationship Id="rId82" Type="http://schemas.openxmlformats.org/officeDocument/2006/relationships/slide" Target="slides/slide76.xml"/><Relationship Id="rId81" Type="http://schemas.openxmlformats.org/officeDocument/2006/relationships/slide" Target="slides/slide75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73" Type="http://schemas.openxmlformats.org/officeDocument/2006/relationships/slide" Target="slides/slide67.xml"/><Relationship Id="rId72" Type="http://schemas.openxmlformats.org/officeDocument/2006/relationships/slide" Target="slides/slide66.xml"/><Relationship Id="rId31" Type="http://schemas.openxmlformats.org/officeDocument/2006/relationships/slide" Target="slides/slide25.xml"/><Relationship Id="rId75" Type="http://schemas.openxmlformats.org/officeDocument/2006/relationships/slide" Target="slides/slide69.xml"/><Relationship Id="rId30" Type="http://schemas.openxmlformats.org/officeDocument/2006/relationships/slide" Target="slides/slide24.xml"/><Relationship Id="rId74" Type="http://schemas.openxmlformats.org/officeDocument/2006/relationships/slide" Target="slides/slide68.xml"/><Relationship Id="rId33" Type="http://schemas.openxmlformats.org/officeDocument/2006/relationships/slide" Target="slides/slide27.xml"/><Relationship Id="rId77" Type="http://schemas.openxmlformats.org/officeDocument/2006/relationships/slide" Target="slides/slide71.xml"/><Relationship Id="rId32" Type="http://schemas.openxmlformats.org/officeDocument/2006/relationships/slide" Target="slides/slide26.xml"/><Relationship Id="rId76" Type="http://schemas.openxmlformats.org/officeDocument/2006/relationships/slide" Target="slides/slide70.xml"/><Relationship Id="rId35" Type="http://schemas.openxmlformats.org/officeDocument/2006/relationships/slide" Target="slides/slide29.xml"/><Relationship Id="rId79" Type="http://schemas.openxmlformats.org/officeDocument/2006/relationships/slide" Target="slides/slide73.xml"/><Relationship Id="rId34" Type="http://schemas.openxmlformats.org/officeDocument/2006/relationships/slide" Target="slides/slide28.xml"/><Relationship Id="rId78" Type="http://schemas.openxmlformats.org/officeDocument/2006/relationships/slide" Target="slides/slide72.xml"/><Relationship Id="rId71" Type="http://schemas.openxmlformats.org/officeDocument/2006/relationships/slide" Target="slides/slide65.xml"/><Relationship Id="rId70" Type="http://schemas.openxmlformats.org/officeDocument/2006/relationships/slide" Target="slides/slide64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20" Type="http://schemas.openxmlformats.org/officeDocument/2006/relationships/slide" Target="slides/slide14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22" Type="http://schemas.openxmlformats.org/officeDocument/2006/relationships/slide" Target="slides/slide16.xml"/><Relationship Id="rId66" Type="http://schemas.openxmlformats.org/officeDocument/2006/relationships/slide" Target="slides/slide60.xml"/><Relationship Id="rId21" Type="http://schemas.openxmlformats.org/officeDocument/2006/relationships/slide" Target="slides/slide15.xml"/><Relationship Id="rId65" Type="http://schemas.openxmlformats.org/officeDocument/2006/relationships/slide" Target="slides/slide59.xml"/><Relationship Id="rId24" Type="http://schemas.openxmlformats.org/officeDocument/2006/relationships/slide" Target="slides/slide18.xml"/><Relationship Id="rId68" Type="http://schemas.openxmlformats.org/officeDocument/2006/relationships/slide" Target="slides/slide62.xml"/><Relationship Id="rId23" Type="http://schemas.openxmlformats.org/officeDocument/2006/relationships/slide" Target="slides/slide17.xml"/><Relationship Id="rId67" Type="http://schemas.openxmlformats.org/officeDocument/2006/relationships/slide" Target="slides/slide61.xml"/><Relationship Id="rId60" Type="http://schemas.openxmlformats.org/officeDocument/2006/relationships/slide" Target="slides/slide54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69" Type="http://schemas.openxmlformats.org/officeDocument/2006/relationships/slide" Target="slides/slide63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91" Type="http://schemas.openxmlformats.org/officeDocument/2006/relationships/font" Target="fonts/Roboto-bold.fntdata"/><Relationship Id="rId90" Type="http://schemas.openxmlformats.org/officeDocument/2006/relationships/font" Target="fonts/Roboto-regular.fntdata"/><Relationship Id="rId93" Type="http://schemas.openxmlformats.org/officeDocument/2006/relationships/font" Target="fonts/Roboto-boldItalic.fntdata"/><Relationship Id="rId92" Type="http://schemas.openxmlformats.org/officeDocument/2006/relationships/font" Target="fonts/Roboto-italic.fntdata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8bd058296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8bd058296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8bd0582967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38bd0582967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8bd0582967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38bd0582967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8bd0582967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8bd0582967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8bd0582967_0_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8bd0582967_0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8bde3f8480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8bde3f8480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8bde3f8480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38bde3f8480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38bde3f8480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38bde3f8480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8bde3f8480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38bde3f8480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38bd0582967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38bd0582967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38bd0582967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38bd0582967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38bde3f8480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38bde3f8480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38bde3f8480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38bde3f8480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38bde3f8480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38bde3f8480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8bde3f8480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38bde3f8480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38bde3f8480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38bde3f8480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38bde3f8480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38bde3f8480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38bde3f8480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38bde3f8480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38bde3f8480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38bde3f8480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38bde3f8480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38bde3f8480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38bde3f8480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38bde3f8480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8bd0582967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8bd058296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38bde3f8480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38bde3f8480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38bde3f8480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38bde3f8480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38bde3f8480_0_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38bde3f8480_0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38bde3f8480_0_4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38bde3f8480_0_4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38bde3f8480_0_4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38bde3f8480_0_4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38bde3f8480_0_17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38bde3f8480_0_17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38bde3f8480_0_17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38bde3f8480_0_17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38bde3f8480_0_5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38bde3f8480_0_5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38bde3f8480_0_5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38bde3f8480_0_5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38bde3f8480_0_5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Google Shape;451;g38bde3f8480_0_5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8bd0582967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8bd0582967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38bde3f8480_0_5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38bde3f8480_0_5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38bde3f8480_0_8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1" name="Google Shape;501;g38bde3f8480_0_8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38bde3f8480_0_8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38bde3f8480_0_8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38bde3f8480_0_8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38bde3f8480_0_8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38bde3f8480_0_9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7" name="Google Shape;547;g38bde3f8480_0_9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g38bde3f8480_0_9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1" name="Google Shape;591;g38bde3f8480_0_9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g38bde3f8480_0_9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0" name="Google Shape;600;g38bde3f8480_0_9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g38bde3f8480_0_10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9" name="Google Shape;609;g38bde3f8480_0_10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g38bde3f8480_0_10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8" name="Google Shape;618;g38bde3f8480_0_10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g38bde3f8480_0_5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8" name="Google Shape;628;g38bde3f8480_0_5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8bd0582967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8bd0582967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g38bde3f8480_0_6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6" name="Google Shape;636;g38bde3f8480_0_6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g38bde3f8480_0_10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5" name="Google Shape;645;g38bde3f8480_0_10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g38bde3f8480_0_10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4" name="Google Shape;654;g38bde3f8480_0_10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g38bde3f8480_0_10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3" name="Google Shape;663;g38bde3f8480_0_10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g38bde3f8480_0_10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4" name="Google Shape;674;g38bde3f8480_0_10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g38bde3f8480_0_10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4" name="Google Shape;684;g38bde3f8480_0_10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2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g38bde3f8480_0_10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4" name="Google Shape;694;g38bde3f8480_0_10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2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g38bde3f8480_0_1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4" name="Google Shape;704;g38bde3f8480_0_1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g38bde3f8480_0_5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3" name="Google Shape;713;g38bde3f8480_0_5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9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g38bde3f8480_0_6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1" name="Google Shape;721;g38bde3f8480_0_6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8bd0582967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8bd0582967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g38bde3f8480_0_1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0" name="Google Shape;730;g38bde3f8480_0_1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8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g38bde3f8480_0_1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0" name="Google Shape;740;g38bde3f8480_0_1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8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g38bde3f8480_0_1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0" name="Google Shape;750;g38bde3f8480_0_1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8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g38bde3f8480_0_5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0" name="Google Shape;760;g38bde3f8480_0_5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6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g38bde3f8480_0_6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8" name="Google Shape;768;g38bde3f8480_0_6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5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g38bde3f8480_0_1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7" name="Google Shape;777;g38bde3f8480_0_1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4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g38bde3f8480_0_1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6" name="Google Shape;786;g38bde3f8480_0_1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5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g38bde3f8480_0_1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7" name="Google Shape;797;g38bde3f8480_0_1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4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g38bde3f8480_0_1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6" name="Google Shape;806;g38bde3f8480_0_1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4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Google Shape;815;g38bde3f8480_0_1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6" name="Google Shape;816;g38bde3f8480_0_1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8bd0582967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8bd0582967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4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g38bde3f8480_0_5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6" name="Google Shape;826;g38bde3f8480_0_5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2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Google Shape;833;g38bde3f8480_0_6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4" name="Google Shape;834;g38bde3f8480_0_6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Google Shape;842;g38bde3f8480_0_1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3" name="Google Shape;843;g38bde3f8480_0_1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g38bde3f8480_0_12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3" name="Google Shape;853;g38bde3f8480_0_1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7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g38bde3f8480_0_16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9" name="Google Shape;899;g38bde3f8480_0_16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7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Google Shape;908;g38bde3f8480_0_16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9" name="Google Shape;909;g38bde3f8480_0_16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6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Google Shape;917;g38bde3f8480_0_16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8" name="Google Shape;918;g38bde3f8480_0_16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7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Google Shape;928;g38bde3f8480_0_16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9" name="Google Shape;929;g38bde3f8480_0_16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6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Google Shape;937;g38bde3f8480_0_5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8" name="Google Shape;938;g38bde3f8480_0_5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4" name="Shape 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" name="Google Shape;945;g38bde3f8480_0_6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6" name="Google Shape;946;g38bde3f8480_0_6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8bd0582967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8bd0582967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4" name="Shape 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" name="Google Shape;955;g38bde3f8480_0_16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6" name="Google Shape;956;g38bde3f8480_0_16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3" name="Shape 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4" name="Google Shape;964;g38bde3f8480_0_16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5" name="Google Shape;965;g38bde3f8480_0_16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2" name="Shape 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Google Shape;973;g38bde3f8480_0_16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4" name="Google Shape;974;g38bde3f8480_0_16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1" name="Shape 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" name="Google Shape;982;g38bd0582967_0_17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3" name="Google Shape;983;g38bd0582967_0_17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8bd0582967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8bd0582967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5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5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5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5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5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5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5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5.png"/><Relationship Id="rId4" Type="http://schemas.openxmlformats.org/officeDocument/2006/relationships/image" Target="../media/image14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5.png"/><Relationship Id="rId4" Type="http://schemas.openxmlformats.org/officeDocument/2006/relationships/image" Target="../media/image13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5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5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5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5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5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5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5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5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5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5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5.png"/><Relationship Id="rId4" Type="http://schemas.openxmlformats.org/officeDocument/2006/relationships/image" Target="../media/image10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5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5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5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5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5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5.png"/><Relationship Id="rId4" Type="http://schemas.openxmlformats.org/officeDocument/2006/relationships/image" Target="../media/image11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5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5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5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5.png"/><Relationship Id="rId4" Type="http://schemas.openxmlformats.org/officeDocument/2006/relationships/image" Target="../media/image12.pn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5.pn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5.pn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5.pn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5.pn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5.pn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5.png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5.png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0.xml"/><Relationship Id="rId3" Type="http://schemas.openxmlformats.org/officeDocument/2006/relationships/image" Target="../media/image5.png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1.xml"/><Relationship Id="rId3" Type="http://schemas.openxmlformats.org/officeDocument/2006/relationships/image" Target="../media/image5.png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2.xml"/><Relationship Id="rId3" Type="http://schemas.openxmlformats.org/officeDocument/2006/relationships/image" Target="../media/image5.png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3.xml"/><Relationship Id="rId3" Type="http://schemas.openxmlformats.org/officeDocument/2006/relationships/image" Target="../media/image5.png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4.xml"/><Relationship Id="rId3" Type="http://schemas.openxmlformats.org/officeDocument/2006/relationships/image" Target="../media/image5.png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5.xml"/><Relationship Id="rId3" Type="http://schemas.openxmlformats.org/officeDocument/2006/relationships/image" Target="../media/image5.png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6.xml"/><Relationship Id="rId3" Type="http://schemas.openxmlformats.org/officeDocument/2006/relationships/image" Target="../media/image5.png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7.xml"/><Relationship Id="rId3" Type="http://schemas.openxmlformats.org/officeDocument/2006/relationships/image" Target="../media/image5.png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8.xml"/><Relationship Id="rId3" Type="http://schemas.openxmlformats.org/officeDocument/2006/relationships/image" Target="../media/image5.png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9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0.xml"/><Relationship Id="rId3" Type="http://schemas.openxmlformats.org/officeDocument/2006/relationships/image" Target="../media/image5.png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1.xml"/><Relationship Id="rId3" Type="http://schemas.openxmlformats.org/officeDocument/2006/relationships/image" Target="../media/image5.png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2.xml"/><Relationship Id="rId3" Type="http://schemas.openxmlformats.org/officeDocument/2006/relationships/image" Target="../media/image5.png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3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304800" y="304800"/>
            <a:ext cx="1377600" cy="97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</a:t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2453350" y="2177350"/>
            <a:ext cx="6721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304800" y="3048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</a:t>
            </a:r>
            <a:endParaRPr/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363" y="727475"/>
            <a:ext cx="7999274" cy="368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 txBox="1"/>
          <p:nvPr>
            <p:ph idx="1" type="body"/>
          </p:nvPr>
        </p:nvSpPr>
        <p:spPr>
          <a:xfrm>
            <a:off x="228575" y="1921499"/>
            <a:ext cx="2565300" cy="130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2100">
                <a:solidFill>
                  <a:schemeClr val="dk1"/>
                </a:solidFill>
              </a:rPr>
              <a:t>Plan de Gobierno </a:t>
            </a:r>
            <a:endParaRPr sz="2100"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2100">
                <a:solidFill>
                  <a:schemeClr val="dk1"/>
                </a:solidFill>
              </a:rPr>
              <a:t>del Dato</a:t>
            </a:r>
            <a:endParaRPr sz="2100">
              <a:solidFill>
                <a:schemeClr val="dk1"/>
              </a:solidFill>
            </a:endParaRPr>
          </a:p>
        </p:txBody>
      </p:sp>
      <p:pic>
        <p:nvPicPr>
          <p:cNvPr id="149" name="Google Shape;149;p22" title="Gemini_Generated_Image_23960g23960g2396.png"/>
          <p:cNvPicPr preferRelativeResize="0"/>
          <p:nvPr/>
        </p:nvPicPr>
        <p:blipFill rotWithShape="1">
          <a:blip r:embed="rId3">
            <a:alphaModFix/>
          </a:blip>
          <a:srcRect b="13454" l="18038" r="14680" t="16211"/>
          <a:stretch/>
        </p:blipFill>
        <p:spPr>
          <a:xfrm>
            <a:off x="8021825" y="233575"/>
            <a:ext cx="810483" cy="847324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2"/>
          <p:cNvSpPr txBox="1"/>
          <p:nvPr>
            <p:ph idx="1" type="body"/>
          </p:nvPr>
        </p:nvSpPr>
        <p:spPr>
          <a:xfrm>
            <a:off x="3471500" y="2231925"/>
            <a:ext cx="5258700" cy="65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 sz="2700">
                <a:solidFill>
                  <a:srgbClr val="4339DD"/>
                </a:solidFill>
              </a:rPr>
              <a:t>2. Contexto y sistemas actuales</a:t>
            </a:r>
            <a:endParaRPr sz="2700">
              <a:solidFill>
                <a:srgbClr val="4339DD"/>
              </a:solidFill>
            </a:endParaRPr>
          </a:p>
        </p:txBody>
      </p:sp>
      <p:cxnSp>
        <p:nvCxnSpPr>
          <p:cNvPr id="151" name="Google Shape;151;p22"/>
          <p:cNvCxnSpPr/>
          <p:nvPr/>
        </p:nvCxnSpPr>
        <p:spPr>
          <a:xfrm flipH="1">
            <a:off x="3155525" y="1807500"/>
            <a:ext cx="25200" cy="1528500"/>
          </a:xfrm>
          <a:prstGeom prst="straightConnector1">
            <a:avLst/>
          </a:prstGeom>
          <a:noFill/>
          <a:ln cap="flat" cmpd="sng" w="9525">
            <a:solidFill>
              <a:srgbClr val="4339DD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3"/>
          <p:cNvSpPr txBox="1"/>
          <p:nvPr>
            <p:ph idx="1" type="body"/>
          </p:nvPr>
        </p:nvSpPr>
        <p:spPr>
          <a:xfrm>
            <a:off x="131350" y="1318675"/>
            <a:ext cx="8520600" cy="365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●"/>
            </a:pPr>
            <a:r>
              <a:rPr lang="es" sz="1600">
                <a:solidFill>
                  <a:schemeClr val="dk1"/>
                </a:solidFill>
              </a:rPr>
              <a:t>Galai Cars gestiona información crítica a través de múltiples sistemas desconectados.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●"/>
            </a:pPr>
            <a:r>
              <a:rPr lang="es" sz="1600">
                <a:solidFill>
                  <a:schemeClr val="dk1"/>
                </a:solidFill>
              </a:rPr>
              <a:t>La falta de integración entre plataformas genera duplicidades, errores en informes y falta de trazabilidad.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●"/>
            </a:pPr>
            <a:r>
              <a:rPr lang="es" sz="1600">
                <a:solidFill>
                  <a:schemeClr val="dk1"/>
                </a:solidFill>
              </a:rPr>
              <a:t>Este escenario dificulta el análisis global del negocio y la toma de decisiones basada en datos confiables.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157" name="Google Shape;157;p23" title="Gemini_Generated_Image_23960g23960g2396.png"/>
          <p:cNvPicPr preferRelativeResize="0"/>
          <p:nvPr/>
        </p:nvPicPr>
        <p:blipFill rotWithShape="1">
          <a:blip r:embed="rId3">
            <a:alphaModFix/>
          </a:blip>
          <a:srcRect b="13454" l="18038" r="14680" t="16211"/>
          <a:stretch/>
        </p:blipFill>
        <p:spPr>
          <a:xfrm>
            <a:off x="8021825" y="233575"/>
            <a:ext cx="810483" cy="847324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3"/>
          <p:cNvSpPr txBox="1"/>
          <p:nvPr/>
        </p:nvSpPr>
        <p:spPr>
          <a:xfrm>
            <a:off x="445575" y="1013350"/>
            <a:ext cx="5246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chemeClr val="dk1"/>
                </a:solidFill>
              </a:rPr>
              <a:t>Panorama actual de datos en GalaiCars</a:t>
            </a:r>
            <a:endParaRPr/>
          </a:p>
        </p:txBody>
      </p:sp>
      <p:cxnSp>
        <p:nvCxnSpPr>
          <p:cNvPr id="159" name="Google Shape;159;p23"/>
          <p:cNvCxnSpPr/>
          <p:nvPr/>
        </p:nvCxnSpPr>
        <p:spPr>
          <a:xfrm flipH="1" rot="10800000">
            <a:off x="368150" y="771400"/>
            <a:ext cx="7241400" cy="12600"/>
          </a:xfrm>
          <a:prstGeom prst="straightConnector1">
            <a:avLst/>
          </a:prstGeom>
          <a:noFill/>
          <a:ln cap="flat" cmpd="sng" w="9525">
            <a:solidFill>
              <a:srgbClr val="4339D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0" name="Google Shape;160;p23"/>
          <p:cNvSpPr txBox="1"/>
          <p:nvPr>
            <p:ph type="title"/>
          </p:nvPr>
        </p:nvSpPr>
        <p:spPr>
          <a:xfrm>
            <a:off x="311700" y="2335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2. </a:t>
            </a:r>
            <a:r>
              <a:rPr lang="es">
                <a:solidFill>
                  <a:srgbClr val="4339DD"/>
                </a:solidFill>
              </a:rPr>
              <a:t>Contexto y justificación</a:t>
            </a:r>
            <a:endParaRPr>
              <a:solidFill>
                <a:srgbClr val="4339DD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p24" title="Gemini_Generated_Image_23960g23960g2396.png"/>
          <p:cNvPicPr preferRelativeResize="0"/>
          <p:nvPr/>
        </p:nvPicPr>
        <p:blipFill rotWithShape="1">
          <a:blip r:embed="rId3">
            <a:alphaModFix/>
          </a:blip>
          <a:srcRect b="13454" l="18038" r="14680" t="16211"/>
          <a:stretch/>
        </p:blipFill>
        <p:spPr>
          <a:xfrm>
            <a:off x="8021825" y="233575"/>
            <a:ext cx="810483" cy="847324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4"/>
          <p:cNvSpPr txBox="1"/>
          <p:nvPr/>
        </p:nvSpPr>
        <p:spPr>
          <a:xfrm>
            <a:off x="435450" y="891825"/>
            <a:ext cx="5246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chemeClr val="dk1"/>
                </a:solidFill>
              </a:rPr>
              <a:t>Ecosistema tecnológico de GalaiCars</a:t>
            </a:r>
            <a:endParaRPr/>
          </a:p>
        </p:txBody>
      </p:sp>
      <p:sp>
        <p:nvSpPr>
          <p:cNvPr id="167" name="Google Shape;167;p24"/>
          <p:cNvSpPr/>
          <p:nvPr/>
        </p:nvSpPr>
        <p:spPr>
          <a:xfrm>
            <a:off x="891725" y="1612950"/>
            <a:ext cx="7239000" cy="293700"/>
          </a:xfrm>
          <a:prstGeom prst="rect">
            <a:avLst/>
          </a:prstGeom>
          <a:solidFill>
            <a:srgbClr val="282283"/>
          </a:solidFill>
          <a:ln cap="flat" cmpd="sng" w="9525">
            <a:solidFill>
              <a:srgbClr val="2822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Tabla de sistemas operativos y dominios</a:t>
            </a:r>
            <a:endParaRPr>
              <a:solidFill>
                <a:schemeClr val="lt1"/>
              </a:solidFill>
            </a:endParaRPr>
          </a:p>
        </p:txBody>
      </p:sp>
      <p:graphicFrame>
        <p:nvGraphicFramePr>
          <p:cNvPr id="168" name="Google Shape;168;p24"/>
          <p:cNvGraphicFramePr/>
          <p:nvPr/>
        </p:nvGraphicFramePr>
        <p:xfrm>
          <a:off x="891725" y="1906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{7D1FBF32-135F-4302-9BAD-346D19BFE09D}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>
                          <a:solidFill>
                            <a:schemeClr val="lt1"/>
                          </a:solidFill>
                        </a:rPr>
                        <a:t>Función principal</a:t>
                      </a:r>
                      <a:endParaRPr sz="13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4339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39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39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39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39D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>
                          <a:solidFill>
                            <a:schemeClr val="lt1"/>
                          </a:solidFill>
                        </a:rPr>
                        <a:t>Dominio de datos</a:t>
                      </a:r>
                      <a:endParaRPr sz="13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4339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39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39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39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39D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>
                          <a:solidFill>
                            <a:schemeClr val="lt1"/>
                          </a:solidFill>
                        </a:rPr>
                        <a:t>Frecuencia de actualizaci</a:t>
                      </a:r>
                      <a:r>
                        <a:rPr lang="es" sz="1300">
                          <a:solidFill>
                            <a:schemeClr val="lt1"/>
                          </a:solidFill>
                        </a:rPr>
                        <a:t>ón</a:t>
                      </a:r>
                      <a:endParaRPr sz="13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4339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39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39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39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39DD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Gestión financiera y contable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4339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39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39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39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Finanzas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4339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39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39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39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Diario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4339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39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39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39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Gestión de clientes y ventas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4339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39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39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39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Comercial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4339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39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39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39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Near real-time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4339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39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39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39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Gestión de talleres y órdenes de reparación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4339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39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39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39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Postventa / Taller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4339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39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39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39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Horaria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4339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39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39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39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Gestión de RRHH y nóminas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4339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39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39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39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Recursos Humanos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4339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39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39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39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Semanal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4339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39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39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39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Reporting y análisis de negocio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4339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39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39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39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Analítica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4339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39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39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39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Diario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4339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39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39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39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Plataforma cloud unificada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4339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39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39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39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Data Lake y DW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4339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39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39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39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Permanente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4339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39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39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39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169" name="Google Shape;169;p24"/>
          <p:cNvCxnSpPr/>
          <p:nvPr/>
        </p:nvCxnSpPr>
        <p:spPr>
          <a:xfrm flipH="1" rot="10800000">
            <a:off x="368150" y="771400"/>
            <a:ext cx="7241400" cy="12600"/>
          </a:xfrm>
          <a:prstGeom prst="straightConnector1">
            <a:avLst/>
          </a:prstGeom>
          <a:noFill/>
          <a:ln cap="flat" cmpd="sng" w="9525">
            <a:solidFill>
              <a:srgbClr val="4339D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0" name="Google Shape;170;p24"/>
          <p:cNvSpPr txBox="1"/>
          <p:nvPr>
            <p:ph type="title"/>
          </p:nvPr>
        </p:nvSpPr>
        <p:spPr>
          <a:xfrm>
            <a:off x="311700" y="2335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2. </a:t>
            </a:r>
            <a:r>
              <a:rPr lang="es">
                <a:solidFill>
                  <a:srgbClr val="4339DD"/>
                </a:solidFill>
              </a:rPr>
              <a:t>Contexto y justificación</a:t>
            </a:r>
            <a:endParaRPr>
              <a:solidFill>
                <a:srgbClr val="4339DD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175;p25" title="Gemini_Generated_Image_23960g23960g2396.png"/>
          <p:cNvPicPr preferRelativeResize="0"/>
          <p:nvPr/>
        </p:nvPicPr>
        <p:blipFill rotWithShape="1">
          <a:blip r:embed="rId3">
            <a:alphaModFix/>
          </a:blip>
          <a:srcRect b="13454" l="18038" r="14680" t="16211"/>
          <a:stretch/>
        </p:blipFill>
        <p:spPr>
          <a:xfrm>
            <a:off x="8021825" y="233575"/>
            <a:ext cx="810483" cy="8473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6" name="Google Shape;176;p25"/>
          <p:cNvCxnSpPr/>
          <p:nvPr/>
        </p:nvCxnSpPr>
        <p:spPr>
          <a:xfrm flipH="1" rot="10800000">
            <a:off x="368150" y="771400"/>
            <a:ext cx="7241400" cy="12600"/>
          </a:xfrm>
          <a:prstGeom prst="straightConnector1">
            <a:avLst/>
          </a:prstGeom>
          <a:noFill/>
          <a:ln cap="flat" cmpd="sng" w="9525">
            <a:solidFill>
              <a:srgbClr val="4339D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7" name="Google Shape;177;p25"/>
          <p:cNvSpPr txBox="1"/>
          <p:nvPr>
            <p:ph type="title"/>
          </p:nvPr>
        </p:nvSpPr>
        <p:spPr>
          <a:xfrm>
            <a:off x="311700" y="2335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2. </a:t>
            </a:r>
            <a:r>
              <a:rPr lang="es">
                <a:solidFill>
                  <a:srgbClr val="4339DD"/>
                </a:solidFill>
              </a:rPr>
              <a:t>Contexto y justificación</a:t>
            </a:r>
            <a:endParaRPr>
              <a:solidFill>
                <a:srgbClr val="4339DD"/>
              </a:solidFill>
            </a:endParaRPr>
          </a:p>
        </p:txBody>
      </p:sp>
      <p:sp>
        <p:nvSpPr>
          <p:cNvPr id="178" name="Google Shape;178;p25"/>
          <p:cNvSpPr txBox="1"/>
          <p:nvPr/>
        </p:nvSpPr>
        <p:spPr>
          <a:xfrm>
            <a:off x="435450" y="968300"/>
            <a:ext cx="5246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chemeClr val="dk1"/>
                </a:solidFill>
              </a:rPr>
              <a:t>Flujos de información actuales</a:t>
            </a:r>
            <a:endParaRPr/>
          </a:p>
        </p:txBody>
      </p:sp>
      <p:sp>
        <p:nvSpPr>
          <p:cNvPr id="179" name="Google Shape;179;p25"/>
          <p:cNvSpPr txBox="1"/>
          <p:nvPr/>
        </p:nvSpPr>
        <p:spPr>
          <a:xfrm>
            <a:off x="506850" y="1500900"/>
            <a:ext cx="7241400" cy="32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</a:rPr>
              <a:t>Actualmente, los datos fluyen de manera fragmentada entre los sistemas. No existe un repositorio centralizado que integre CRM, NAV, Autosoft y Epsilon.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</a:rPr>
              <a:t>Las cargas se realizan manualmente o mediante procesos nocturnos no monitorizados.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chemeClr val="dk1"/>
                </a:solidFill>
              </a:rPr>
              <a:t>No se documenta el linaje ni la trazabilidad de las transformaciones. Esto provoca falta de consistencia y duplicidades en los reportes interdepartamentales.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84;p26" title="Gemini_Generated_Image_23960g23960g2396.png"/>
          <p:cNvPicPr preferRelativeResize="0"/>
          <p:nvPr/>
        </p:nvPicPr>
        <p:blipFill rotWithShape="1">
          <a:blip r:embed="rId3">
            <a:alphaModFix/>
          </a:blip>
          <a:srcRect b="13454" l="18038" r="14680" t="16211"/>
          <a:stretch/>
        </p:blipFill>
        <p:spPr>
          <a:xfrm>
            <a:off x="8021825" y="233575"/>
            <a:ext cx="810483" cy="8473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5" name="Google Shape;185;p26"/>
          <p:cNvCxnSpPr/>
          <p:nvPr/>
        </p:nvCxnSpPr>
        <p:spPr>
          <a:xfrm flipH="1" rot="10800000">
            <a:off x="368150" y="771400"/>
            <a:ext cx="7241400" cy="12600"/>
          </a:xfrm>
          <a:prstGeom prst="straightConnector1">
            <a:avLst/>
          </a:prstGeom>
          <a:noFill/>
          <a:ln cap="flat" cmpd="sng" w="9525">
            <a:solidFill>
              <a:srgbClr val="4339D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6" name="Google Shape;186;p26"/>
          <p:cNvSpPr txBox="1"/>
          <p:nvPr>
            <p:ph type="title"/>
          </p:nvPr>
        </p:nvSpPr>
        <p:spPr>
          <a:xfrm>
            <a:off x="311700" y="2335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2. </a:t>
            </a:r>
            <a:r>
              <a:rPr lang="es">
                <a:solidFill>
                  <a:srgbClr val="4339DD"/>
                </a:solidFill>
              </a:rPr>
              <a:t>Contexto y justificación</a:t>
            </a:r>
            <a:endParaRPr>
              <a:solidFill>
                <a:srgbClr val="4339DD"/>
              </a:solidFill>
            </a:endParaRPr>
          </a:p>
        </p:txBody>
      </p:sp>
      <p:sp>
        <p:nvSpPr>
          <p:cNvPr id="187" name="Google Shape;187;p26"/>
          <p:cNvSpPr txBox="1"/>
          <p:nvPr/>
        </p:nvSpPr>
        <p:spPr>
          <a:xfrm>
            <a:off x="435450" y="846800"/>
            <a:ext cx="5246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chemeClr val="dk1"/>
                </a:solidFill>
              </a:rPr>
              <a:t>Problemas detectados en el entorno actual</a:t>
            </a:r>
            <a:endParaRPr/>
          </a:p>
        </p:txBody>
      </p:sp>
      <p:pic>
        <p:nvPicPr>
          <p:cNvPr id="188" name="Google Shape;188;p26" title="Puntuación obtenida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04487" y="1349025"/>
            <a:ext cx="4368726" cy="2701349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6"/>
          <p:cNvSpPr txBox="1"/>
          <p:nvPr/>
        </p:nvSpPr>
        <p:spPr>
          <a:xfrm>
            <a:off x="663150" y="4229250"/>
            <a:ext cx="7817700" cy="12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chemeClr val="dk1"/>
                </a:solidFill>
              </a:rPr>
              <a:t>Más del 50 % de los datos operativos presentan algún tipo de deficiencia de calidad o trazabilidad.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Google Shape;194;p27" title="Gemini_Generated_Image_23960g23960g2396.png"/>
          <p:cNvPicPr preferRelativeResize="0"/>
          <p:nvPr/>
        </p:nvPicPr>
        <p:blipFill rotWithShape="1">
          <a:blip r:embed="rId3">
            <a:alphaModFix/>
          </a:blip>
          <a:srcRect b="13454" l="18038" r="14680" t="16211"/>
          <a:stretch/>
        </p:blipFill>
        <p:spPr>
          <a:xfrm>
            <a:off x="8021825" y="233575"/>
            <a:ext cx="810483" cy="8473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5" name="Google Shape;195;p27"/>
          <p:cNvCxnSpPr/>
          <p:nvPr/>
        </p:nvCxnSpPr>
        <p:spPr>
          <a:xfrm flipH="1" rot="10800000">
            <a:off x="368150" y="771400"/>
            <a:ext cx="7241400" cy="12600"/>
          </a:xfrm>
          <a:prstGeom prst="straightConnector1">
            <a:avLst/>
          </a:prstGeom>
          <a:noFill/>
          <a:ln cap="flat" cmpd="sng" w="9525">
            <a:solidFill>
              <a:srgbClr val="4339D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6" name="Google Shape;196;p27"/>
          <p:cNvSpPr txBox="1"/>
          <p:nvPr>
            <p:ph type="title"/>
          </p:nvPr>
        </p:nvSpPr>
        <p:spPr>
          <a:xfrm>
            <a:off x="311700" y="2335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2. </a:t>
            </a:r>
            <a:r>
              <a:rPr lang="es">
                <a:solidFill>
                  <a:srgbClr val="4339DD"/>
                </a:solidFill>
              </a:rPr>
              <a:t>Contexto y justificación</a:t>
            </a:r>
            <a:endParaRPr>
              <a:solidFill>
                <a:srgbClr val="4339DD"/>
              </a:solidFill>
            </a:endParaRPr>
          </a:p>
        </p:txBody>
      </p:sp>
      <p:sp>
        <p:nvSpPr>
          <p:cNvPr id="197" name="Google Shape;197;p27"/>
          <p:cNvSpPr txBox="1"/>
          <p:nvPr/>
        </p:nvSpPr>
        <p:spPr>
          <a:xfrm>
            <a:off x="435450" y="846800"/>
            <a:ext cx="5246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chemeClr val="dk1"/>
                </a:solidFill>
              </a:rPr>
              <a:t>Tabla de madurez (escala 1 a 5)</a:t>
            </a:r>
            <a:endParaRPr/>
          </a:p>
        </p:txBody>
      </p:sp>
      <p:graphicFrame>
        <p:nvGraphicFramePr>
          <p:cNvPr id="198" name="Google Shape;198;p27"/>
          <p:cNvGraphicFramePr/>
          <p:nvPr/>
        </p:nvGraphicFramePr>
        <p:xfrm>
          <a:off x="435450" y="1428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{7D1FBF32-135F-4302-9BAD-346D19BFE09D}</a:tableStyleId>
              </a:tblPr>
              <a:tblGrid>
                <a:gridCol w="2025800"/>
                <a:gridCol w="745550"/>
                <a:gridCol w="3891925"/>
                <a:gridCol w="10927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200">
                          <a:solidFill>
                            <a:schemeClr val="lt1"/>
                          </a:solidFill>
                        </a:rPr>
                        <a:t>Dimensi</a:t>
                      </a:r>
                      <a:r>
                        <a:rPr b="1" lang="es" sz="1200">
                          <a:solidFill>
                            <a:schemeClr val="lt1"/>
                          </a:solidFill>
                        </a:rPr>
                        <a:t>ón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28228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200">
                          <a:solidFill>
                            <a:schemeClr val="lt1"/>
                          </a:solidFill>
                        </a:rPr>
                        <a:t>Nivel actual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28228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200">
                          <a:solidFill>
                            <a:schemeClr val="lt1"/>
                          </a:solidFill>
                        </a:rPr>
                        <a:t>Descripci</a:t>
                      </a:r>
                      <a:r>
                        <a:rPr b="1" lang="es" sz="1200">
                          <a:solidFill>
                            <a:schemeClr val="lt1"/>
                          </a:solidFill>
                        </a:rPr>
                        <a:t>ón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28228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200">
                          <a:solidFill>
                            <a:schemeClr val="lt1"/>
                          </a:solidFill>
                        </a:rPr>
                        <a:t>Objetivo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28228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Calidad del dato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2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Existen validaciones básicas, sin indicadores centralizados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4</a:t>
                      </a:r>
                      <a:endParaRPr sz="1200"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Gobernanza y roles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1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No hay responsables definidos ni comité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5</a:t>
                      </a:r>
                      <a:endParaRPr sz="1200"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Trazabilidad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1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Desconocida entre sistemas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4</a:t>
                      </a:r>
                      <a:endParaRPr sz="1200"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Cultura del dato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2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Limitada a áreas técnicas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4</a:t>
                      </a:r>
                      <a:endParaRPr sz="1200"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Tecnología y herramientas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3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Sistemas potentes pero aislados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5</a:t>
                      </a:r>
                      <a:endParaRPr sz="1200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199" name="Google Shape;199;p27"/>
          <p:cNvSpPr txBox="1"/>
          <p:nvPr/>
        </p:nvSpPr>
        <p:spPr>
          <a:xfrm>
            <a:off x="435450" y="4170200"/>
            <a:ext cx="7879500" cy="6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chemeClr val="dk1"/>
                </a:solidFill>
              </a:rPr>
              <a:t>El nivel de madurez global de GalaiCars es ⅖, lo que sitúa el proyecto en una fase de consolidación.</a:t>
            </a:r>
            <a:endParaRPr sz="11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Google Shape;204;p28" title="Gemini_Generated_Image_23960g23960g2396.png"/>
          <p:cNvPicPr preferRelativeResize="0"/>
          <p:nvPr/>
        </p:nvPicPr>
        <p:blipFill rotWithShape="1">
          <a:blip r:embed="rId3">
            <a:alphaModFix/>
          </a:blip>
          <a:srcRect b="13454" l="18038" r="14680" t="16211"/>
          <a:stretch/>
        </p:blipFill>
        <p:spPr>
          <a:xfrm>
            <a:off x="8021825" y="233575"/>
            <a:ext cx="810483" cy="847324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28"/>
          <p:cNvSpPr txBox="1"/>
          <p:nvPr/>
        </p:nvSpPr>
        <p:spPr>
          <a:xfrm>
            <a:off x="435450" y="1292325"/>
            <a:ext cx="5246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chemeClr val="dk1"/>
                </a:solidFill>
              </a:rPr>
              <a:t>Análisis de riesgos y consecuencias</a:t>
            </a:r>
            <a:endParaRPr/>
          </a:p>
        </p:txBody>
      </p:sp>
      <p:graphicFrame>
        <p:nvGraphicFramePr>
          <p:cNvPr id="206" name="Google Shape;206;p28"/>
          <p:cNvGraphicFramePr/>
          <p:nvPr/>
        </p:nvGraphicFramePr>
        <p:xfrm>
          <a:off x="435450" y="2036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{7D1FBF32-135F-4302-9BAD-346D19BFE09D}</a:tableStyleId>
              </a:tblPr>
              <a:tblGrid>
                <a:gridCol w="2451100"/>
                <a:gridCol w="1191075"/>
                <a:gridCol w="1041175"/>
                <a:gridCol w="30727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200">
                          <a:solidFill>
                            <a:schemeClr val="lt1"/>
                          </a:solidFill>
                        </a:rPr>
                        <a:t>Riesgo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28228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200">
                          <a:solidFill>
                            <a:schemeClr val="lt1"/>
                          </a:solidFill>
                        </a:rPr>
                        <a:t>Probabilidad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28228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200">
                          <a:solidFill>
                            <a:schemeClr val="lt1"/>
                          </a:solidFill>
                        </a:rPr>
                        <a:t>Impacto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28228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200">
                          <a:solidFill>
                            <a:schemeClr val="lt1"/>
                          </a:solidFill>
                        </a:rPr>
                        <a:t>Consecuencia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28228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Falta de claridad del dato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Alta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Alta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Decisiones erróneas</a:t>
                      </a:r>
                      <a:endParaRPr sz="1200"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Ausencia de roles definidos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Media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Alta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Retrasos y reprocesos</a:t>
                      </a:r>
                      <a:endParaRPr sz="1200"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Integraciones manuales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Alta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Media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Pérdida de tiempo</a:t>
                      </a:r>
                      <a:endParaRPr sz="1200"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Incumplimento de RGPD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Media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Alta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Sanciones legales</a:t>
                      </a:r>
                      <a:endParaRPr sz="1200"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Falta de trazabilidad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Alta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Alta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Falta de confianza en el reporting</a:t>
                      </a:r>
                      <a:endParaRPr sz="1200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cxnSp>
        <p:nvCxnSpPr>
          <p:cNvPr id="207" name="Google Shape;207;p28"/>
          <p:cNvCxnSpPr/>
          <p:nvPr/>
        </p:nvCxnSpPr>
        <p:spPr>
          <a:xfrm flipH="1" rot="10800000">
            <a:off x="368150" y="771400"/>
            <a:ext cx="7241400" cy="12600"/>
          </a:xfrm>
          <a:prstGeom prst="straightConnector1">
            <a:avLst/>
          </a:prstGeom>
          <a:noFill/>
          <a:ln cap="flat" cmpd="sng" w="9525">
            <a:solidFill>
              <a:srgbClr val="4339D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8" name="Google Shape;208;p28"/>
          <p:cNvSpPr txBox="1"/>
          <p:nvPr>
            <p:ph type="title"/>
          </p:nvPr>
        </p:nvSpPr>
        <p:spPr>
          <a:xfrm>
            <a:off x="311700" y="2335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2. </a:t>
            </a:r>
            <a:r>
              <a:rPr lang="es">
                <a:solidFill>
                  <a:srgbClr val="4339DD"/>
                </a:solidFill>
              </a:rPr>
              <a:t>Contexto y justificación</a:t>
            </a:r>
            <a:endParaRPr>
              <a:solidFill>
                <a:srgbClr val="4339DD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Google Shape;213;p29" title="Gemini_Generated_Image_23960g23960g2396.png"/>
          <p:cNvPicPr preferRelativeResize="0"/>
          <p:nvPr/>
        </p:nvPicPr>
        <p:blipFill rotWithShape="1">
          <a:blip r:embed="rId3">
            <a:alphaModFix/>
          </a:blip>
          <a:srcRect b="13454" l="18038" r="14680" t="16211"/>
          <a:stretch/>
        </p:blipFill>
        <p:spPr>
          <a:xfrm>
            <a:off x="8021825" y="233575"/>
            <a:ext cx="810483" cy="8473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4" name="Google Shape;214;p29"/>
          <p:cNvCxnSpPr/>
          <p:nvPr/>
        </p:nvCxnSpPr>
        <p:spPr>
          <a:xfrm flipH="1" rot="10800000">
            <a:off x="368150" y="771400"/>
            <a:ext cx="7241400" cy="12600"/>
          </a:xfrm>
          <a:prstGeom prst="straightConnector1">
            <a:avLst/>
          </a:prstGeom>
          <a:noFill/>
          <a:ln cap="flat" cmpd="sng" w="9525">
            <a:solidFill>
              <a:srgbClr val="4339D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5" name="Google Shape;215;p29"/>
          <p:cNvSpPr txBox="1"/>
          <p:nvPr>
            <p:ph type="title"/>
          </p:nvPr>
        </p:nvSpPr>
        <p:spPr>
          <a:xfrm>
            <a:off x="311700" y="2335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2. </a:t>
            </a:r>
            <a:r>
              <a:rPr lang="es">
                <a:solidFill>
                  <a:srgbClr val="4339DD"/>
                </a:solidFill>
              </a:rPr>
              <a:t>Contexto y justificación</a:t>
            </a:r>
            <a:endParaRPr>
              <a:solidFill>
                <a:srgbClr val="4339DD"/>
              </a:solidFill>
            </a:endParaRPr>
          </a:p>
        </p:txBody>
      </p:sp>
      <p:sp>
        <p:nvSpPr>
          <p:cNvPr id="216" name="Google Shape;216;p29"/>
          <p:cNvSpPr txBox="1"/>
          <p:nvPr/>
        </p:nvSpPr>
        <p:spPr>
          <a:xfrm>
            <a:off x="455700" y="1166000"/>
            <a:ext cx="5246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chemeClr val="dk1"/>
                </a:solidFill>
              </a:rPr>
              <a:t>Necesidad de implantar un Gobierno del Dato</a:t>
            </a:r>
            <a:endParaRPr/>
          </a:p>
        </p:txBody>
      </p:sp>
      <p:sp>
        <p:nvSpPr>
          <p:cNvPr id="217" name="Google Shape;217;p29"/>
          <p:cNvSpPr txBox="1"/>
          <p:nvPr/>
        </p:nvSpPr>
        <p:spPr>
          <a:xfrm>
            <a:off x="527100" y="1703200"/>
            <a:ext cx="6886800" cy="227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chemeClr val="dk1"/>
                </a:solidFill>
              </a:rPr>
              <a:t>La descentralización y heterogeneidad de los sistemas exige un modelo de gestión integral.El Gobierno del Dato permitirá a Galai Cars: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39DD"/>
              </a:buClr>
              <a:buSzPts val="1500"/>
              <a:buChar char="❖"/>
            </a:pPr>
            <a:r>
              <a:rPr lang="es" sz="1500">
                <a:solidFill>
                  <a:schemeClr val="dk1"/>
                </a:solidFill>
              </a:rPr>
              <a:t>Centralizar la información en un Data Lake corporativo.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39DD"/>
              </a:buClr>
              <a:buSzPts val="1500"/>
              <a:buChar char="❖"/>
            </a:pPr>
            <a:r>
              <a:rPr lang="es" sz="1500">
                <a:solidFill>
                  <a:schemeClr val="dk1"/>
                </a:solidFill>
              </a:rPr>
              <a:t>Establecer políticas de calidad y seguridad.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39DD"/>
              </a:buClr>
              <a:buSzPts val="1500"/>
              <a:buChar char="❖"/>
            </a:pPr>
            <a:r>
              <a:rPr lang="es" sz="1500">
                <a:solidFill>
                  <a:schemeClr val="dk1"/>
                </a:solidFill>
              </a:rPr>
              <a:t>Crear un comité transversal con responsabilidades claras.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39DD"/>
              </a:buClr>
              <a:buSzPts val="1500"/>
              <a:buChar char="❖"/>
            </a:pPr>
            <a:r>
              <a:rPr lang="es" sz="1500">
                <a:solidFill>
                  <a:schemeClr val="dk1"/>
                </a:solidFill>
              </a:rPr>
              <a:t>Mejorar la toma de decisiones y la transparencia empresarial.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0"/>
          <p:cNvSpPr txBox="1"/>
          <p:nvPr>
            <p:ph idx="1" type="body"/>
          </p:nvPr>
        </p:nvSpPr>
        <p:spPr>
          <a:xfrm>
            <a:off x="846275" y="1921499"/>
            <a:ext cx="2565300" cy="130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2100">
                <a:solidFill>
                  <a:schemeClr val="dk1"/>
                </a:solidFill>
              </a:rPr>
              <a:t>Plan de Gobierno </a:t>
            </a:r>
            <a:endParaRPr sz="2100"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2100">
                <a:solidFill>
                  <a:schemeClr val="dk1"/>
                </a:solidFill>
              </a:rPr>
              <a:t>del Dato</a:t>
            </a:r>
            <a:endParaRPr sz="2100">
              <a:solidFill>
                <a:schemeClr val="dk1"/>
              </a:solidFill>
            </a:endParaRPr>
          </a:p>
        </p:txBody>
      </p:sp>
      <p:pic>
        <p:nvPicPr>
          <p:cNvPr id="223" name="Google Shape;223;p30" title="Gemini_Generated_Image_23960g23960g2396.png"/>
          <p:cNvPicPr preferRelativeResize="0"/>
          <p:nvPr/>
        </p:nvPicPr>
        <p:blipFill rotWithShape="1">
          <a:blip r:embed="rId3">
            <a:alphaModFix/>
          </a:blip>
          <a:srcRect b="13454" l="18038" r="14680" t="16211"/>
          <a:stretch/>
        </p:blipFill>
        <p:spPr>
          <a:xfrm>
            <a:off x="8021825" y="233575"/>
            <a:ext cx="810483" cy="847324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30"/>
          <p:cNvSpPr txBox="1"/>
          <p:nvPr>
            <p:ph idx="1" type="body"/>
          </p:nvPr>
        </p:nvSpPr>
        <p:spPr>
          <a:xfrm>
            <a:off x="4033075" y="2214458"/>
            <a:ext cx="4314600" cy="48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 sz="2700">
                <a:solidFill>
                  <a:srgbClr val="4339DD"/>
                </a:solidFill>
              </a:rPr>
              <a:t>3. Diagnóstico inicial</a:t>
            </a:r>
            <a:endParaRPr sz="2700">
              <a:solidFill>
                <a:srgbClr val="4339DD"/>
              </a:solidFill>
            </a:endParaRPr>
          </a:p>
        </p:txBody>
      </p:sp>
      <p:cxnSp>
        <p:nvCxnSpPr>
          <p:cNvPr id="225" name="Google Shape;225;p30"/>
          <p:cNvCxnSpPr/>
          <p:nvPr/>
        </p:nvCxnSpPr>
        <p:spPr>
          <a:xfrm flipH="1">
            <a:off x="3773225" y="1807500"/>
            <a:ext cx="25200" cy="1528500"/>
          </a:xfrm>
          <a:prstGeom prst="straightConnector1">
            <a:avLst/>
          </a:prstGeom>
          <a:noFill/>
          <a:ln cap="flat" cmpd="sng" w="9525">
            <a:solidFill>
              <a:srgbClr val="4339DD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" name="Google Shape;230;p31" title="Gemini_Generated_Image_23960g23960g2396.png"/>
          <p:cNvPicPr preferRelativeResize="0"/>
          <p:nvPr/>
        </p:nvPicPr>
        <p:blipFill rotWithShape="1">
          <a:blip r:embed="rId3">
            <a:alphaModFix/>
          </a:blip>
          <a:srcRect b="13454" l="18038" r="14680" t="16211"/>
          <a:stretch/>
        </p:blipFill>
        <p:spPr>
          <a:xfrm>
            <a:off x="8021825" y="233575"/>
            <a:ext cx="810483" cy="8473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1" name="Google Shape;231;p31"/>
          <p:cNvCxnSpPr/>
          <p:nvPr/>
        </p:nvCxnSpPr>
        <p:spPr>
          <a:xfrm flipH="1" rot="10800000">
            <a:off x="368150" y="718275"/>
            <a:ext cx="7241400" cy="12600"/>
          </a:xfrm>
          <a:prstGeom prst="straightConnector1">
            <a:avLst/>
          </a:prstGeom>
          <a:noFill/>
          <a:ln cap="flat" cmpd="sng" w="9525">
            <a:solidFill>
              <a:srgbClr val="4339D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2" name="Google Shape;232;p31"/>
          <p:cNvSpPr txBox="1"/>
          <p:nvPr>
            <p:ph type="title"/>
          </p:nvPr>
        </p:nvSpPr>
        <p:spPr>
          <a:xfrm>
            <a:off x="311700" y="2335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3.</a:t>
            </a:r>
            <a:r>
              <a:rPr lang="es">
                <a:solidFill>
                  <a:srgbClr val="4339DD"/>
                </a:solidFill>
              </a:rPr>
              <a:t>Diagnóstico inicial</a:t>
            </a:r>
            <a:endParaRPr>
              <a:solidFill>
                <a:srgbClr val="4339DD"/>
              </a:solidFill>
            </a:endParaRPr>
          </a:p>
        </p:txBody>
      </p:sp>
      <p:sp>
        <p:nvSpPr>
          <p:cNvPr id="233" name="Google Shape;233;p31"/>
          <p:cNvSpPr txBox="1"/>
          <p:nvPr/>
        </p:nvSpPr>
        <p:spPr>
          <a:xfrm>
            <a:off x="142900" y="806275"/>
            <a:ext cx="8388300" cy="17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</a:rPr>
              <a:t>Durante la fase de diagnóstico se analizaron más de 3,5 millones de registros provenientes de los sistemas NAV, CRM, Autosoft y Epsilon.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</a:rPr>
              <a:t>El análisis reveló altos niveles de duplicidad, inconsistencias y falta de alineación entre los dominios de cliente, vehículo y transacción. Se establecieron 5 métricas clave para evaluar el estado inicial de la calidad del dato.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</p:txBody>
      </p:sp>
      <p:graphicFrame>
        <p:nvGraphicFramePr>
          <p:cNvPr id="234" name="Google Shape;234;p31"/>
          <p:cNvGraphicFramePr/>
          <p:nvPr/>
        </p:nvGraphicFramePr>
        <p:xfrm>
          <a:off x="657213" y="2330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{7D1FBF32-135F-4302-9BAD-346D19BFE09D}</a:tableStyleId>
              </a:tblPr>
              <a:tblGrid>
                <a:gridCol w="2025800"/>
                <a:gridCol w="3429000"/>
                <a:gridCol w="12084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200">
                          <a:solidFill>
                            <a:schemeClr val="lt1"/>
                          </a:solidFill>
                        </a:rPr>
                        <a:t>Métrica (%)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28228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200">
                          <a:solidFill>
                            <a:schemeClr val="lt1"/>
                          </a:solidFill>
                        </a:rPr>
                        <a:t>Descripción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28228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200">
                          <a:solidFill>
                            <a:schemeClr val="lt1"/>
                          </a:solidFill>
                        </a:rPr>
                        <a:t>Resultado inicial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28228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Completitud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Campos obligatorios informados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85%</a:t>
                      </a:r>
                      <a:endParaRPr sz="1200"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Duplicidad 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Registros con claves repetidas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9%</a:t>
                      </a:r>
                      <a:endParaRPr sz="1200"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Exactitud 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Coincidencia entre fuentes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80%</a:t>
                      </a:r>
                      <a:endParaRPr sz="1200"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Consistencia 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Datos uniformes entre sistemas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78%</a:t>
                      </a:r>
                      <a:endParaRPr sz="1200"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Actualización 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Tiempo medio desde último update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14 días</a:t>
                      </a:r>
                      <a:endParaRPr sz="1200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ctrTitle"/>
          </p:nvPr>
        </p:nvSpPr>
        <p:spPr>
          <a:xfrm>
            <a:off x="311700" y="2405400"/>
            <a:ext cx="8520600" cy="9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5000"/>
              <a:t>Plan de Gobierno del Dato</a:t>
            </a:r>
            <a:endParaRPr sz="5000"/>
          </a:p>
        </p:txBody>
      </p:sp>
      <p:sp>
        <p:nvSpPr>
          <p:cNvPr id="63" name="Google Shape;63;p14"/>
          <p:cNvSpPr txBox="1"/>
          <p:nvPr>
            <p:ph idx="1" type="subTitle"/>
          </p:nvPr>
        </p:nvSpPr>
        <p:spPr>
          <a:xfrm>
            <a:off x="311700" y="3315550"/>
            <a:ext cx="8520600" cy="59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Proyecto</a:t>
            </a:r>
            <a:r>
              <a:rPr lang="es">
                <a:solidFill>
                  <a:srgbClr val="4339DD"/>
                </a:solidFill>
              </a:rPr>
              <a:t> Galai</a:t>
            </a:r>
            <a:r>
              <a:rPr lang="es">
                <a:solidFill>
                  <a:schemeClr val="dk1"/>
                </a:solidFill>
              </a:rPr>
              <a:t>Cars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4" name="Google Shape;64;p14"/>
          <p:cNvSpPr txBox="1"/>
          <p:nvPr>
            <p:ph idx="1" type="subTitle"/>
          </p:nvPr>
        </p:nvSpPr>
        <p:spPr>
          <a:xfrm>
            <a:off x="3322050" y="3794775"/>
            <a:ext cx="2499900" cy="4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/>
              <a:t>Versi</a:t>
            </a:r>
            <a:r>
              <a:rPr lang="es" sz="1700"/>
              <a:t>ón 1. Octubre 2025</a:t>
            </a:r>
            <a:endParaRPr sz="1700"/>
          </a:p>
        </p:txBody>
      </p:sp>
      <p:sp>
        <p:nvSpPr>
          <p:cNvPr id="65" name="Google Shape;65;p14"/>
          <p:cNvSpPr txBox="1"/>
          <p:nvPr/>
        </p:nvSpPr>
        <p:spPr>
          <a:xfrm>
            <a:off x="7343100" y="4256475"/>
            <a:ext cx="1829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66" name="Google Shape;66;p14"/>
          <p:cNvSpPr txBox="1"/>
          <p:nvPr>
            <p:ph idx="1" type="subTitle"/>
          </p:nvPr>
        </p:nvSpPr>
        <p:spPr>
          <a:xfrm>
            <a:off x="7160475" y="4500800"/>
            <a:ext cx="1504200" cy="4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/>
              <a:t>Anabel Pérez</a:t>
            </a:r>
            <a:endParaRPr sz="1700"/>
          </a:p>
        </p:txBody>
      </p:sp>
      <p:pic>
        <p:nvPicPr>
          <p:cNvPr id="67" name="Google Shape;67;p14" title="Gemini_Generated_Image_23960g23960g2396.png"/>
          <p:cNvPicPr preferRelativeResize="0"/>
          <p:nvPr/>
        </p:nvPicPr>
        <p:blipFill rotWithShape="1">
          <a:blip r:embed="rId3">
            <a:alphaModFix/>
          </a:blip>
          <a:srcRect b="13454" l="18038" r="14680" t="16211"/>
          <a:stretch/>
        </p:blipFill>
        <p:spPr>
          <a:xfrm>
            <a:off x="3776100" y="709075"/>
            <a:ext cx="1751675" cy="1831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9" name="Google Shape;239;p32" title="Gemini_Generated_Image_23960g23960g2396.png"/>
          <p:cNvPicPr preferRelativeResize="0"/>
          <p:nvPr/>
        </p:nvPicPr>
        <p:blipFill rotWithShape="1">
          <a:blip r:embed="rId3">
            <a:alphaModFix/>
          </a:blip>
          <a:srcRect b="13454" l="18038" r="14680" t="16211"/>
          <a:stretch/>
        </p:blipFill>
        <p:spPr>
          <a:xfrm>
            <a:off x="8021825" y="233575"/>
            <a:ext cx="810483" cy="8473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0" name="Google Shape;240;p32"/>
          <p:cNvCxnSpPr/>
          <p:nvPr/>
        </p:nvCxnSpPr>
        <p:spPr>
          <a:xfrm flipH="1" rot="10800000">
            <a:off x="368150" y="718275"/>
            <a:ext cx="7241400" cy="12600"/>
          </a:xfrm>
          <a:prstGeom prst="straightConnector1">
            <a:avLst/>
          </a:prstGeom>
          <a:noFill/>
          <a:ln cap="flat" cmpd="sng" w="9525">
            <a:solidFill>
              <a:srgbClr val="4339D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1" name="Google Shape;241;p32"/>
          <p:cNvSpPr txBox="1"/>
          <p:nvPr>
            <p:ph type="title"/>
          </p:nvPr>
        </p:nvSpPr>
        <p:spPr>
          <a:xfrm>
            <a:off x="311700" y="2335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3.</a:t>
            </a:r>
            <a:r>
              <a:rPr lang="es">
                <a:solidFill>
                  <a:srgbClr val="4339DD"/>
                </a:solidFill>
              </a:rPr>
              <a:t>Diagnóstico inicial</a:t>
            </a:r>
            <a:endParaRPr>
              <a:solidFill>
                <a:srgbClr val="4339DD"/>
              </a:solidFill>
            </a:endParaRPr>
          </a:p>
        </p:txBody>
      </p:sp>
      <p:sp>
        <p:nvSpPr>
          <p:cNvPr id="242" name="Google Shape;242;p32"/>
          <p:cNvSpPr txBox="1"/>
          <p:nvPr/>
        </p:nvSpPr>
        <p:spPr>
          <a:xfrm>
            <a:off x="5894000" y="2233800"/>
            <a:ext cx="2471700" cy="14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El 61% de los problemas se concentran en duplicidades e inconsistencias de claves entre sistemas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</p:txBody>
      </p:sp>
      <p:sp>
        <p:nvSpPr>
          <p:cNvPr id="243" name="Google Shape;243;p32"/>
          <p:cNvSpPr txBox="1"/>
          <p:nvPr/>
        </p:nvSpPr>
        <p:spPr>
          <a:xfrm>
            <a:off x="368150" y="862225"/>
            <a:ext cx="5246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chemeClr val="dk1"/>
                </a:solidFill>
              </a:rPr>
              <a:t>Principales fuentes de error detectadas</a:t>
            </a:r>
            <a:endParaRPr/>
          </a:p>
        </p:txBody>
      </p:sp>
      <p:pic>
        <p:nvPicPr>
          <p:cNvPr id="244" name="Google Shape;244;p32" title="Puntuación obtenida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3075" y="1455267"/>
            <a:ext cx="4867851" cy="30099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" name="Google Shape;249;p33" title="Gemini_Generated_Image_23960g23960g2396.png"/>
          <p:cNvPicPr preferRelativeResize="0"/>
          <p:nvPr/>
        </p:nvPicPr>
        <p:blipFill rotWithShape="1">
          <a:blip r:embed="rId3">
            <a:alphaModFix/>
          </a:blip>
          <a:srcRect b="13454" l="18038" r="14680" t="16211"/>
          <a:stretch/>
        </p:blipFill>
        <p:spPr>
          <a:xfrm>
            <a:off x="8021825" y="233575"/>
            <a:ext cx="810483" cy="8473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0" name="Google Shape;250;p33"/>
          <p:cNvCxnSpPr/>
          <p:nvPr/>
        </p:nvCxnSpPr>
        <p:spPr>
          <a:xfrm flipH="1" rot="10800000">
            <a:off x="368150" y="718275"/>
            <a:ext cx="7241400" cy="12600"/>
          </a:xfrm>
          <a:prstGeom prst="straightConnector1">
            <a:avLst/>
          </a:prstGeom>
          <a:noFill/>
          <a:ln cap="flat" cmpd="sng" w="9525">
            <a:solidFill>
              <a:srgbClr val="4339D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1" name="Google Shape;251;p33"/>
          <p:cNvSpPr txBox="1"/>
          <p:nvPr>
            <p:ph type="title"/>
          </p:nvPr>
        </p:nvSpPr>
        <p:spPr>
          <a:xfrm>
            <a:off x="311700" y="2335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3.</a:t>
            </a:r>
            <a:r>
              <a:rPr lang="es">
                <a:solidFill>
                  <a:srgbClr val="4339DD"/>
                </a:solidFill>
              </a:rPr>
              <a:t>Diagnóstico inicial</a:t>
            </a:r>
            <a:endParaRPr>
              <a:solidFill>
                <a:srgbClr val="4339DD"/>
              </a:solidFill>
            </a:endParaRPr>
          </a:p>
        </p:txBody>
      </p:sp>
      <p:sp>
        <p:nvSpPr>
          <p:cNvPr id="252" name="Google Shape;252;p33"/>
          <p:cNvSpPr txBox="1"/>
          <p:nvPr/>
        </p:nvSpPr>
        <p:spPr>
          <a:xfrm>
            <a:off x="368150" y="1186275"/>
            <a:ext cx="5246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chemeClr val="dk1"/>
                </a:solidFill>
              </a:rPr>
              <a:t>Análisis por dominio de datos</a:t>
            </a:r>
            <a:endParaRPr/>
          </a:p>
        </p:txBody>
      </p:sp>
      <p:graphicFrame>
        <p:nvGraphicFramePr>
          <p:cNvPr id="253" name="Google Shape;253;p33"/>
          <p:cNvGraphicFramePr/>
          <p:nvPr/>
        </p:nvGraphicFramePr>
        <p:xfrm>
          <a:off x="435450" y="1752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{7D1FBF32-135F-4302-9BAD-346D19BFE09D}</a:tableStyleId>
              </a:tblPr>
              <a:tblGrid>
                <a:gridCol w="1154950"/>
                <a:gridCol w="1616400"/>
                <a:gridCol w="3891925"/>
                <a:gridCol w="10927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200">
                          <a:solidFill>
                            <a:schemeClr val="lt1"/>
                          </a:solidFill>
                        </a:rPr>
                        <a:t>Dominio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28228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200">
                          <a:solidFill>
                            <a:schemeClr val="lt1"/>
                          </a:solidFill>
                        </a:rPr>
                        <a:t>Fuente principal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28228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200">
                          <a:solidFill>
                            <a:schemeClr val="lt1"/>
                          </a:solidFill>
                        </a:rPr>
                        <a:t>Problema más frecuente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28228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200">
                          <a:solidFill>
                            <a:schemeClr val="lt1"/>
                          </a:solidFill>
                        </a:rPr>
                        <a:t>Severidad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282283"/>
                    </a:solidFill>
                  </a:tcPr>
                </a:tc>
              </a:tr>
              <a:tr h="589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Cliente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Dynamics CRM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Duplicados y emails inválidos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Alta</a:t>
                      </a:r>
                      <a:endParaRPr sz="1200"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Vehículo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Autosoft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VIN no normalizado o incompleto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Alta</a:t>
                      </a:r>
                      <a:endParaRPr sz="1200"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Transacción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NAV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Desalineaci</a:t>
                      </a:r>
                      <a:r>
                        <a:rPr lang="es" sz="1200"/>
                        <a:t>ón temporal de facturas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Media</a:t>
                      </a:r>
                      <a:endParaRPr sz="1200"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RRHH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Epsilon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Inconsistencias en turnos y nóminas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Media</a:t>
                      </a:r>
                      <a:endParaRPr sz="1200"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Proveedores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NAV/CRM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Falta de datos fiscales completos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Baja</a:t>
                      </a:r>
                      <a:endParaRPr sz="1200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" name="Google Shape;258;p34" title="Gemini_Generated_Image_23960g23960g2396.png"/>
          <p:cNvPicPr preferRelativeResize="0"/>
          <p:nvPr/>
        </p:nvPicPr>
        <p:blipFill rotWithShape="1">
          <a:blip r:embed="rId3">
            <a:alphaModFix/>
          </a:blip>
          <a:srcRect b="13454" l="18038" r="14680" t="16211"/>
          <a:stretch/>
        </p:blipFill>
        <p:spPr>
          <a:xfrm>
            <a:off x="8021825" y="233575"/>
            <a:ext cx="810483" cy="8473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9" name="Google Shape;259;p34"/>
          <p:cNvCxnSpPr/>
          <p:nvPr/>
        </p:nvCxnSpPr>
        <p:spPr>
          <a:xfrm flipH="1" rot="10800000">
            <a:off x="368150" y="718275"/>
            <a:ext cx="7241400" cy="12600"/>
          </a:xfrm>
          <a:prstGeom prst="straightConnector1">
            <a:avLst/>
          </a:prstGeom>
          <a:noFill/>
          <a:ln cap="flat" cmpd="sng" w="9525">
            <a:solidFill>
              <a:srgbClr val="4339D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0" name="Google Shape;260;p34"/>
          <p:cNvSpPr txBox="1"/>
          <p:nvPr>
            <p:ph type="title"/>
          </p:nvPr>
        </p:nvSpPr>
        <p:spPr>
          <a:xfrm>
            <a:off x="311700" y="2335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3.</a:t>
            </a:r>
            <a:r>
              <a:rPr lang="es">
                <a:solidFill>
                  <a:srgbClr val="4339DD"/>
                </a:solidFill>
              </a:rPr>
              <a:t>Diagnóstico inicial</a:t>
            </a:r>
            <a:endParaRPr>
              <a:solidFill>
                <a:srgbClr val="4339DD"/>
              </a:solidFill>
            </a:endParaRPr>
          </a:p>
        </p:txBody>
      </p:sp>
      <p:sp>
        <p:nvSpPr>
          <p:cNvPr id="261" name="Google Shape;261;p34"/>
          <p:cNvSpPr txBox="1"/>
          <p:nvPr/>
        </p:nvSpPr>
        <p:spPr>
          <a:xfrm>
            <a:off x="368150" y="1186275"/>
            <a:ext cx="5246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chemeClr val="dk1"/>
                </a:solidFill>
              </a:rPr>
              <a:t>Diagnóstico de integraciones y trazabilidad</a:t>
            </a:r>
            <a:endParaRPr/>
          </a:p>
        </p:txBody>
      </p:sp>
      <p:sp>
        <p:nvSpPr>
          <p:cNvPr id="262" name="Google Shape;262;p34"/>
          <p:cNvSpPr txBox="1"/>
          <p:nvPr/>
        </p:nvSpPr>
        <p:spPr>
          <a:xfrm>
            <a:off x="480050" y="1723475"/>
            <a:ext cx="7430100" cy="29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</a:rPr>
              <a:t>Las integraciones actuales entre sistemas presentan múltiples limitaciones: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39DD"/>
              </a:buClr>
              <a:buSzPts val="1600"/>
              <a:buChar char="❖"/>
            </a:pPr>
            <a:r>
              <a:rPr lang="es" sz="1600">
                <a:solidFill>
                  <a:schemeClr val="dk1"/>
                </a:solidFill>
              </a:rPr>
              <a:t>No existe un identificador único transversal (master key).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39DD"/>
              </a:buClr>
              <a:buSzPts val="1600"/>
              <a:buChar char="❖"/>
            </a:pPr>
            <a:r>
              <a:rPr lang="es" sz="1600">
                <a:solidFill>
                  <a:schemeClr val="dk1"/>
                </a:solidFill>
              </a:rPr>
              <a:t>Las cargas se realizan mediante ficheros planos sin control de errores.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39DD"/>
              </a:buClr>
              <a:buSzPts val="1600"/>
              <a:buChar char="❖"/>
            </a:pPr>
            <a:r>
              <a:rPr lang="es" sz="1600">
                <a:solidFill>
                  <a:schemeClr val="dk1"/>
                </a:solidFill>
              </a:rPr>
              <a:t>La trazabilidad del dato se pierde entre procesos ETL manuales.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chemeClr val="dk1"/>
                </a:solidFill>
              </a:rPr>
              <a:t>Se recomienda la creación de un “Data ID unificado” para vincular clientes, vehículos y operaciones a lo largo de todo el ciclo de vida.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7" name="Google Shape;267;p35" title="Gemini_Generated_Image_23960g23960g2396.png"/>
          <p:cNvPicPr preferRelativeResize="0"/>
          <p:nvPr/>
        </p:nvPicPr>
        <p:blipFill rotWithShape="1">
          <a:blip r:embed="rId3">
            <a:alphaModFix/>
          </a:blip>
          <a:srcRect b="13454" l="18038" r="14680" t="16211"/>
          <a:stretch/>
        </p:blipFill>
        <p:spPr>
          <a:xfrm>
            <a:off x="8021825" y="233575"/>
            <a:ext cx="810483" cy="8473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8" name="Google Shape;268;p35"/>
          <p:cNvCxnSpPr/>
          <p:nvPr/>
        </p:nvCxnSpPr>
        <p:spPr>
          <a:xfrm flipH="1" rot="10800000">
            <a:off x="368150" y="718275"/>
            <a:ext cx="7241400" cy="12600"/>
          </a:xfrm>
          <a:prstGeom prst="straightConnector1">
            <a:avLst/>
          </a:prstGeom>
          <a:noFill/>
          <a:ln cap="flat" cmpd="sng" w="9525">
            <a:solidFill>
              <a:srgbClr val="4339D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9" name="Google Shape;269;p35"/>
          <p:cNvSpPr txBox="1"/>
          <p:nvPr>
            <p:ph type="title"/>
          </p:nvPr>
        </p:nvSpPr>
        <p:spPr>
          <a:xfrm>
            <a:off x="311700" y="2335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3.</a:t>
            </a:r>
            <a:r>
              <a:rPr lang="es">
                <a:solidFill>
                  <a:srgbClr val="4339DD"/>
                </a:solidFill>
              </a:rPr>
              <a:t>Diagnóstico inicial</a:t>
            </a:r>
            <a:endParaRPr>
              <a:solidFill>
                <a:srgbClr val="4339DD"/>
              </a:solidFill>
            </a:endParaRPr>
          </a:p>
        </p:txBody>
      </p:sp>
      <p:sp>
        <p:nvSpPr>
          <p:cNvPr id="270" name="Google Shape;270;p35"/>
          <p:cNvSpPr txBox="1"/>
          <p:nvPr/>
        </p:nvSpPr>
        <p:spPr>
          <a:xfrm>
            <a:off x="311700" y="902725"/>
            <a:ext cx="6073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chemeClr val="dk1"/>
                </a:solidFill>
              </a:rPr>
              <a:t>Hallazgos sobre gobierno y ownership del dato</a:t>
            </a:r>
            <a:endParaRPr/>
          </a:p>
        </p:txBody>
      </p:sp>
      <p:sp>
        <p:nvSpPr>
          <p:cNvPr id="271" name="Google Shape;271;p35"/>
          <p:cNvSpPr txBox="1"/>
          <p:nvPr/>
        </p:nvSpPr>
        <p:spPr>
          <a:xfrm>
            <a:off x="469925" y="1364425"/>
            <a:ext cx="7430100" cy="38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</a:rPr>
              <a:t>Actualmente, no hay asignación formal de responsables de datos (Data Owners o Stewards). Cada área gestiona su información de forma independiente, sin procedimientos comunes de validación ni control.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</a:rPr>
              <a:t>Esto genera una falta de accountability y de trazabilidad en los procesos de actualización, revisión y auditoría.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chemeClr val="dk1"/>
                </a:solidFill>
              </a:rPr>
              <a:t>Propuesta: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</a:rPr>
              <a:t>Crear un Comité de Gobierno del Dato con representación de Finanzas, Comercial, Postventa, RRHH e IT.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</a:rPr>
              <a:t>Nombrar Data Owners por dominio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" name="Google Shape;276;p36" title="Gemini_Generated_Image_23960g23960g2396.png"/>
          <p:cNvPicPr preferRelativeResize="0"/>
          <p:nvPr/>
        </p:nvPicPr>
        <p:blipFill rotWithShape="1">
          <a:blip r:embed="rId3">
            <a:alphaModFix/>
          </a:blip>
          <a:srcRect b="13454" l="18038" r="14680" t="16211"/>
          <a:stretch/>
        </p:blipFill>
        <p:spPr>
          <a:xfrm>
            <a:off x="8021825" y="233575"/>
            <a:ext cx="810483" cy="8473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7" name="Google Shape;277;p36"/>
          <p:cNvCxnSpPr/>
          <p:nvPr/>
        </p:nvCxnSpPr>
        <p:spPr>
          <a:xfrm flipH="1" rot="10800000">
            <a:off x="368150" y="718275"/>
            <a:ext cx="7241400" cy="12600"/>
          </a:xfrm>
          <a:prstGeom prst="straightConnector1">
            <a:avLst/>
          </a:prstGeom>
          <a:noFill/>
          <a:ln cap="flat" cmpd="sng" w="9525">
            <a:solidFill>
              <a:srgbClr val="4339D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8" name="Google Shape;278;p36"/>
          <p:cNvSpPr txBox="1"/>
          <p:nvPr>
            <p:ph type="title"/>
          </p:nvPr>
        </p:nvSpPr>
        <p:spPr>
          <a:xfrm>
            <a:off x="311700" y="2335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3.</a:t>
            </a:r>
            <a:r>
              <a:rPr lang="es">
                <a:solidFill>
                  <a:srgbClr val="4339DD"/>
                </a:solidFill>
              </a:rPr>
              <a:t>Diagnóstico inicial</a:t>
            </a:r>
            <a:endParaRPr>
              <a:solidFill>
                <a:srgbClr val="4339DD"/>
              </a:solidFill>
            </a:endParaRPr>
          </a:p>
        </p:txBody>
      </p:sp>
      <p:sp>
        <p:nvSpPr>
          <p:cNvPr id="279" name="Google Shape;279;p36"/>
          <p:cNvSpPr txBox="1"/>
          <p:nvPr/>
        </p:nvSpPr>
        <p:spPr>
          <a:xfrm>
            <a:off x="311700" y="902725"/>
            <a:ext cx="6073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chemeClr val="dk1"/>
                </a:solidFill>
              </a:rPr>
              <a:t>Evaluación de cumplimiento RGPD</a:t>
            </a:r>
            <a:endParaRPr/>
          </a:p>
        </p:txBody>
      </p:sp>
      <p:graphicFrame>
        <p:nvGraphicFramePr>
          <p:cNvPr id="280" name="Google Shape;280;p36"/>
          <p:cNvGraphicFramePr/>
          <p:nvPr/>
        </p:nvGraphicFramePr>
        <p:xfrm>
          <a:off x="555938" y="1460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{7D1FBF32-135F-4302-9BAD-346D19BFE09D}</a:tableStyleId>
              </a:tblPr>
              <a:tblGrid>
                <a:gridCol w="3230650"/>
                <a:gridCol w="1785225"/>
                <a:gridCol w="17891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200">
                          <a:solidFill>
                            <a:schemeClr val="lt1"/>
                          </a:solidFill>
                        </a:rPr>
                        <a:t>Principio RGPD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28228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200">
                          <a:solidFill>
                            <a:schemeClr val="lt1"/>
                          </a:solidFill>
                        </a:rPr>
                        <a:t>Cumplimiento actual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28228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200">
                          <a:solidFill>
                            <a:schemeClr val="lt1"/>
                          </a:solidFill>
                        </a:rPr>
                        <a:t>Riesgo asociado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28228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Licitud y transparencia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Parcial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Media</a:t>
                      </a:r>
                      <a:endParaRPr sz="1200"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Limitación de finalidad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Baja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Alta</a:t>
                      </a:r>
                      <a:endParaRPr sz="1200"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Minimización del dato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Media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Media</a:t>
                      </a:r>
                      <a:endParaRPr sz="1200"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Exactitud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Baja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Alta</a:t>
                      </a:r>
                      <a:endParaRPr sz="1200"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Conservación limitada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Media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Media</a:t>
                      </a:r>
                      <a:endParaRPr sz="1200"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Integridad y confidencialidad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Alta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Media</a:t>
                      </a:r>
                      <a:endParaRPr sz="1200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281" name="Google Shape;281;p36"/>
          <p:cNvSpPr txBox="1"/>
          <p:nvPr/>
        </p:nvSpPr>
        <p:spPr>
          <a:xfrm>
            <a:off x="368150" y="4224325"/>
            <a:ext cx="7936800" cy="6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chemeClr val="dk1"/>
                </a:solidFill>
              </a:rPr>
              <a:t>Se requiere reforzar la gobernanza de la información personal para garantizar la trazabilidad y cumplimiento de los principios del RGPD</a:t>
            </a:r>
            <a:endParaRPr sz="11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" name="Google Shape;286;p37" title="Gemini_Generated_Image_23960g23960g2396.png"/>
          <p:cNvPicPr preferRelativeResize="0"/>
          <p:nvPr/>
        </p:nvPicPr>
        <p:blipFill rotWithShape="1">
          <a:blip r:embed="rId3">
            <a:alphaModFix/>
          </a:blip>
          <a:srcRect b="13454" l="18038" r="14680" t="16211"/>
          <a:stretch/>
        </p:blipFill>
        <p:spPr>
          <a:xfrm>
            <a:off x="8021825" y="233575"/>
            <a:ext cx="810483" cy="8473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7" name="Google Shape;287;p37"/>
          <p:cNvCxnSpPr/>
          <p:nvPr/>
        </p:nvCxnSpPr>
        <p:spPr>
          <a:xfrm flipH="1" rot="10800000">
            <a:off x="368150" y="718275"/>
            <a:ext cx="7241400" cy="12600"/>
          </a:xfrm>
          <a:prstGeom prst="straightConnector1">
            <a:avLst/>
          </a:prstGeom>
          <a:noFill/>
          <a:ln cap="flat" cmpd="sng" w="9525">
            <a:solidFill>
              <a:srgbClr val="4339D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8" name="Google Shape;288;p37"/>
          <p:cNvSpPr txBox="1"/>
          <p:nvPr>
            <p:ph type="title"/>
          </p:nvPr>
        </p:nvSpPr>
        <p:spPr>
          <a:xfrm>
            <a:off x="311700" y="2335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3.</a:t>
            </a:r>
            <a:r>
              <a:rPr lang="es">
                <a:solidFill>
                  <a:srgbClr val="4339DD"/>
                </a:solidFill>
              </a:rPr>
              <a:t>Diagnóstico inicial</a:t>
            </a:r>
            <a:endParaRPr>
              <a:solidFill>
                <a:srgbClr val="4339DD"/>
              </a:solidFill>
            </a:endParaRPr>
          </a:p>
        </p:txBody>
      </p:sp>
      <p:sp>
        <p:nvSpPr>
          <p:cNvPr id="289" name="Google Shape;289;p37"/>
          <p:cNvSpPr txBox="1"/>
          <p:nvPr/>
        </p:nvSpPr>
        <p:spPr>
          <a:xfrm>
            <a:off x="311700" y="902725"/>
            <a:ext cx="6073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chemeClr val="dk1"/>
                </a:solidFill>
              </a:rPr>
              <a:t>Resumen del diagnóstico inicial</a:t>
            </a:r>
            <a:endParaRPr/>
          </a:p>
        </p:txBody>
      </p:sp>
      <p:sp>
        <p:nvSpPr>
          <p:cNvPr id="290" name="Google Shape;290;p37"/>
          <p:cNvSpPr txBox="1"/>
          <p:nvPr/>
        </p:nvSpPr>
        <p:spPr>
          <a:xfrm>
            <a:off x="368150" y="4224325"/>
            <a:ext cx="7936800" cy="6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chemeClr val="dk1"/>
                </a:solidFill>
              </a:rPr>
              <a:t>El 32% de los registros totales presentan algún tipo de deficiencia, lo que justifica la urgencia de implantar un modelo formal de Gobierno del Dato.</a:t>
            </a:r>
            <a:endParaRPr sz="1100"/>
          </a:p>
        </p:txBody>
      </p:sp>
      <p:pic>
        <p:nvPicPr>
          <p:cNvPr id="291" name="Google Shape;291;p37" title="Puntuación obtenida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92850" y="1516825"/>
            <a:ext cx="4132236" cy="2555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8"/>
          <p:cNvSpPr txBox="1"/>
          <p:nvPr>
            <p:ph idx="1" type="body"/>
          </p:nvPr>
        </p:nvSpPr>
        <p:spPr>
          <a:xfrm>
            <a:off x="846275" y="1921499"/>
            <a:ext cx="2565300" cy="130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2100">
                <a:solidFill>
                  <a:schemeClr val="dk1"/>
                </a:solidFill>
              </a:rPr>
              <a:t>Plan de Gobierno </a:t>
            </a:r>
            <a:endParaRPr sz="2100"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2100">
                <a:solidFill>
                  <a:schemeClr val="dk1"/>
                </a:solidFill>
              </a:rPr>
              <a:t>del Dato</a:t>
            </a:r>
            <a:endParaRPr sz="2100">
              <a:solidFill>
                <a:schemeClr val="dk1"/>
              </a:solidFill>
            </a:endParaRPr>
          </a:p>
        </p:txBody>
      </p:sp>
      <p:pic>
        <p:nvPicPr>
          <p:cNvPr id="297" name="Google Shape;297;p38" title="Gemini_Generated_Image_23960g23960g2396.png"/>
          <p:cNvPicPr preferRelativeResize="0"/>
          <p:nvPr/>
        </p:nvPicPr>
        <p:blipFill rotWithShape="1">
          <a:blip r:embed="rId3">
            <a:alphaModFix/>
          </a:blip>
          <a:srcRect b="13454" l="18038" r="14680" t="16211"/>
          <a:stretch/>
        </p:blipFill>
        <p:spPr>
          <a:xfrm>
            <a:off x="8021825" y="233575"/>
            <a:ext cx="810483" cy="847324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38"/>
          <p:cNvSpPr txBox="1"/>
          <p:nvPr>
            <p:ph idx="1" type="body"/>
          </p:nvPr>
        </p:nvSpPr>
        <p:spPr>
          <a:xfrm>
            <a:off x="4033075" y="2214450"/>
            <a:ext cx="4636500" cy="48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 sz="2700">
                <a:solidFill>
                  <a:srgbClr val="4339DD"/>
                </a:solidFill>
              </a:rPr>
              <a:t>4</a:t>
            </a:r>
            <a:r>
              <a:rPr lang="es" sz="2700">
                <a:solidFill>
                  <a:srgbClr val="4339DD"/>
                </a:solidFill>
              </a:rPr>
              <a:t>. Arquitectura propuesta</a:t>
            </a:r>
            <a:endParaRPr sz="2700">
              <a:solidFill>
                <a:srgbClr val="4339DD"/>
              </a:solidFill>
            </a:endParaRPr>
          </a:p>
        </p:txBody>
      </p:sp>
      <p:cxnSp>
        <p:nvCxnSpPr>
          <p:cNvPr id="299" name="Google Shape;299;p38"/>
          <p:cNvCxnSpPr/>
          <p:nvPr/>
        </p:nvCxnSpPr>
        <p:spPr>
          <a:xfrm flipH="1">
            <a:off x="3773225" y="1807500"/>
            <a:ext cx="25200" cy="1528500"/>
          </a:xfrm>
          <a:prstGeom prst="straightConnector1">
            <a:avLst/>
          </a:prstGeom>
          <a:noFill/>
          <a:ln cap="flat" cmpd="sng" w="9525">
            <a:solidFill>
              <a:srgbClr val="4339DD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4" name="Google Shape;304;p39" title="Gemini_Generated_Image_23960g23960g2396.png"/>
          <p:cNvPicPr preferRelativeResize="0"/>
          <p:nvPr/>
        </p:nvPicPr>
        <p:blipFill rotWithShape="1">
          <a:blip r:embed="rId3">
            <a:alphaModFix/>
          </a:blip>
          <a:srcRect b="13454" l="18038" r="14680" t="16211"/>
          <a:stretch/>
        </p:blipFill>
        <p:spPr>
          <a:xfrm>
            <a:off x="8021825" y="233575"/>
            <a:ext cx="810483" cy="8473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05" name="Google Shape;305;p39"/>
          <p:cNvCxnSpPr/>
          <p:nvPr/>
        </p:nvCxnSpPr>
        <p:spPr>
          <a:xfrm flipH="1" rot="10800000">
            <a:off x="368150" y="718275"/>
            <a:ext cx="7241400" cy="12600"/>
          </a:xfrm>
          <a:prstGeom prst="straightConnector1">
            <a:avLst/>
          </a:prstGeom>
          <a:noFill/>
          <a:ln cap="flat" cmpd="sng" w="9525">
            <a:solidFill>
              <a:srgbClr val="4339D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6" name="Google Shape;306;p39"/>
          <p:cNvSpPr txBox="1"/>
          <p:nvPr>
            <p:ph type="title"/>
          </p:nvPr>
        </p:nvSpPr>
        <p:spPr>
          <a:xfrm>
            <a:off x="311700" y="2335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4.</a:t>
            </a:r>
            <a:r>
              <a:rPr lang="es">
                <a:solidFill>
                  <a:srgbClr val="4339DD"/>
                </a:solidFill>
              </a:rPr>
              <a:t>Arquitectura propuesta</a:t>
            </a:r>
            <a:endParaRPr>
              <a:solidFill>
                <a:srgbClr val="4339DD"/>
              </a:solidFill>
            </a:endParaRPr>
          </a:p>
        </p:txBody>
      </p:sp>
      <p:sp>
        <p:nvSpPr>
          <p:cNvPr id="307" name="Google Shape;307;p39"/>
          <p:cNvSpPr txBox="1"/>
          <p:nvPr/>
        </p:nvSpPr>
        <p:spPr>
          <a:xfrm>
            <a:off x="368150" y="1112488"/>
            <a:ext cx="6073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chemeClr val="dk1"/>
                </a:solidFill>
              </a:rPr>
              <a:t>Arquitectura de datos objetivo </a:t>
            </a:r>
            <a:endParaRPr/>
          </a:p>
        </p:txBody>
      </p:sp>
      <p:sp>
        <p:nvSpPr>
          <p:cNvPr id="308" name="Google Shape;308;p39"/>
          <p:cNvSpPr txBox="1"/>
          <p:nvPr/>
        </p:nvSpPr>
        <p:spPr>
          <a:xfrm>
            <a:off x="469925" y="1880400"/>
            <a:ext cx="7430100" cy="32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</a:rPr>
              <a:t>Se plantea una arquitectura híbrida sobre Microsoft Azure, diseñada para integrar los sistemas actuales (NAV, CRM, Autosoft y Epsilon) bajo un modelo centralizado de Data Lake + Data Warehouse.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chemeClr val="dk1"/>
                </a:solidFill>
              </a:rPr>
              <a:t>La propuesta prioriza la escalabilidad, la seguridad y la integración nativa con las soluciones Microsoft existentes.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3" name="Google Shape;313;p40" title="Gemini_Generated_Image_23960g23960g2396.png"/>
          <p:cNvPicPr preferRelativeResize="0"/>
          <p:nvPr/>
        </p:nvPicPr>
        <p:blipFill rotWithShape="1">
          <a:blip r:embed="rId3">
            <a:alphaModFix/>
          </a:blip>
          <a:srcRect b="13454" l="18038" r="14680" t="16211"/>
          <a:stretch/>
        </p:blipFill>
        <p:spPr>
          <a:xfrm>
            <a:off x="8021825" y="233575"/>
            <a:ext cx="810483" cy="8473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4" name="Google Shape;314;p40"/>
          <p:cNvCxnSpPr/>
          <p:nvPr/>
        </p:nvCxnSpPr>
        <p:spPr>
          <a:xfrm flipH="1" rot="10800000">
            <a:off x="368150" y="718275"/>
            <a:ext cx="7241400" cy="12600"/>
          </a:xfrm>
          <a:prstGeom prst="straightConnector1">
            <a:avLst/>
          </a:prstGeom>
          <a:noFill/>
          <a:ln cap="flat" cmpd="sng" w="9525">
            <a:solidFill>
              <a:srgbClr val="4339D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5" name="Google Shape;315;p40"/>
          <p:cNvSpPr txBox="1"/>
          <p:nvPr>
            <p:ph type="title"/>
          </p:nvPr>
        </p:nvSpPr>
        <p:spPr>
          <a:xfrm>
            <a:off x="311700" y="2335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4.</a:t>
            </a:r>
            <a:r>
              <a:rPr lang="es">
                <a:solidFill>
                  <a:srgbClr val="4339DD"/>
                </a:solidFill>
              </a:rPr>
              <a:t>Arquitectura propuesta</a:t>
            </a:r>
            <a:endParaRPr>
              <a:solidFill>
                <a:srgbClr val="4339DD"/>
              </a:solidFill>
            </a:endParaRPr>
          </a:p>
        </p:txBody>
      </p:sp>
      <p:sp>
        <p:nvSpPr>
          <p:cNvPr id="316" name="Google Shape;316;p40"/>
          <p:cNvSpPr txBox="1"/>
          <p:nvPr/>
        </p:nvSpPr>
        <p:spPr>
          <a:xfrm>
            <a:off x="368150" y="1001113"/>
            <a:ext cx="6073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chemeClr val="dk1"/>
                </a:solidFill>
              </a:rPr>
              <a:t>Componentes principales de la arquitectura</a:t>
            </a:r>
            <a:endParaRPr/>
          </a:p>
        </p:txBody>
      </p:sp>
      <p:graphicFrame>
        <p:nvGraphicFramePr>
          <p:cNvPr id="317" name="Google Shape;317;p40"/>
          <p:cNvGraphicFramePr/>
          <p:nvPr/>
        </p:nvGraphicFramePr>
        <p:xfrm>
          <a:off x="555938" y="1657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{7D1FBF32-135F-4302-9BAD-346D19BFE09D}</a:tableStyleId>
              </a:tblPr>
              <a:tblGrid>
                <a:gridCol w="2042850"/>
                <a:gridCol w="3552700"/>
                <a:gridCol w="20297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200">
                          <a:solidFill>
                            <a:schemeClr val="lt1"/>
                          </a:solidFill>
                        </a:rPr>
                        <a:t>Componente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28228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200">
                          <a:solidFill>
                            <a:schemeClr val="lt1"/>
                          </a:solidFill>
                        </a:rPr>
                        <a:t>Función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28228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200">
                          <a:solidFill>
                            <a:schemeClr val="lt1"/>
                          </a:solidFill>
                        </a:rPr>
                        <a:t>Tecnología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28228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Data Lake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Almacenamiento masivo de datos crudos y limpios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Azure Data</a:t>
                      </a:r>
                      <a:endParaRPr sz="12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Lake Gen2</a:t>
                      </a:r>
                      <a:endParaRPr sz="1200"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ETL/ELT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Orquestación y transformación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Azure Data Factory / Synapse Pipelines</a:t>
                      </a:r>
                      <a:endParaRPr sz="1200"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Dara Warehouse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Modelo estructurado para reporting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Azure Sypnapse Analytics</a:t>
                      </a:r>
                      <a:endParaRPr sz="1200"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Catálogo de datos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Linaje, metadatos y clasificación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Azure Purview</a:t>
                      </a:r>
                      <a:endParaRPr sz="1200"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Análisis y Visualización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Reporting, cuadros de mando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Power BI</a:t>
                      </a:r>
                      <a:endParaRPr sz="1200"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Seguridad e Identidad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Control de accesos y auditorías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Azure AD / Key Vault</a:t>
                      </a:r>
                      <a:endParaRPr sz="1200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2" name="Google Shape;322;p41" title="Gemini_Generated_Image_23960g23960g2396.png"/>
          <p:cNvPicPr preferRelativeResize="0"/>
          <p:nvPr/>
        </p:nvPicPr>
        <p:blipFill rotWithShape="1">
          <a:blip r:embed="rId3">
            <a:alphaModFix/>
          </a:blip>
          <a:srcRect b="13454" l="18038" r="14680" t="16211"/>
          <a:stretch/>
        </p:blipFill>
        <p:spPr>
          <a:xfrm>
            <a:off x="8021825" y="233575"/>
            <a:ext cx="810483" cy="8473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23" name="Google Shape;323;p41"/>
          <p:cNvCxnSpPr/>
          <p:nvPr/>
        </p:nvCxnSpPr>
        <p:spPr>
          <a:xfrm flipH="1" rot="10800000">
            <a:off x="368150" y="718275"/>
            <a:ext cx="7241400" cy="12600"/>
          </a:xfrm>
          <a:prstGeom prst="straightConnector1">
            <a:avLst/>
          </a:prstGeom>
          <a:noFill/>
          <a:ln cap="flat" cmpd="sng" w="9525">
            <a:solidFill>
              <a:srgbClr val="4339D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4" name="Google Shape;324;p41"/>
          <p:cNvSpPr txBox="1"/>
          <p:nvPr>
            <p:ph type="title"/>
          </p:nvPr>
        </p:nvSpPr>
        <p:spPr>
          <a:xfrm>
            <a:off x="311700" y="2335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4.</a:t>
            </a:r>
            <a:r>
              <a:rPr lang="es">
                <a:solidFill>
                  <a:srgbClr val="4339DD"/>
                </a:solidFill>
              </a:rPr>
              <a:t>Arquitectura propuesta</a:t>
            </a:r>
            <a:endParaRPr>
              <a:solidFill>
                <a:srgbClr val="4339DD"/>
              </a:solidFill>
            </a:endParaRPr>
          </a:p>
        </p:txBody>
      </p:sp>
      <p:sp>
        <p:nvSpPr>
          <p:cNvPr id="325" name="Google Shape;325;p41"/>
          <p:cNvSpPr txBox="1"/>
          <p:nvPr/>
        </p:nvSpPr>
        <p:spPr>
          <a:xfrm>
            <a:off x="368150" y="806263"/>
            <a:ext cx="6073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chemeClr val="dk1"/>
                </a:solidFill>
              </a:rPr>
              <a:t>Flujo de integración de datos</a:t>
            </a:r>
            <a:endParaRPr/>
          </a:p>
        </p:txBody>
      </p:sp>
      <p:sp>
        <p:nvSpPr>
          <p:cNvPr id="326" name="Google Shape;326;p41"/>
          <p:cNvSpPr/>
          <p:nvPr/>
        </p:nvSpPr>
        <p:spPr>
          <a:xfrm>
            <a:off x="748488" y="1759961"/>
            <a:ext cx="2031300" cy="539400"/>
          </a:xfrm>
          <a:prstGeom prst="rect">
            <a:avLst/>
          </a:prstGeom>
          <a:solidFill>
            <a:srgbClr val="4339DD"/>
          </a:solidFill>
          <a:ln cap="flat" cmpd="sng" w="89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86125" lIns="86125" spcFirstLastPara="1" rIns="86125" wrap="square" tIns="861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130">
                <a:solidFill>
                  <a:schemeClr val="lt1"/>
                </a:solidFill>
              </a:rPr>
              <a:t>NAV/CRM/Autosoft/Epsilon</a:t>
            </a:r>
            <a:endParaRPr sz="1130">
              <a:solidFill>
                <a:schemeClr val="lt1"/>
              </a:solidFill>
            </a:endParaRPr>
          </a:p>
        </p:txBody>
      </p:sp>
      <p:sp>
        <p:nvSpPr>
          <p:cNvPr id="327" name="Google Shape;327;p41"/>
          <p:cNvSpPr/>
          <p:nvPr/>
        </p:nvSpPr>
        <p:spPr>
          <a:xfrm>
            <a:off x="3148517" y="1759961"/>
            <a:ext cx="1680900" cy="539400"/>
          </a:xfrm>
          <a:prstGeom prst="chevron">
            <a:avLst>
              <a:gd fmla="val 50000" name="adj"/>
            </a:avLst>
          </a:prstGeom>
          <a:solidFill>
            <a:srgbClr val="282283"/>
          </a:solidFill>
          <a:ln cap="flat" cmpd="sng" w="89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86125" lIns="86125" spcFirstLastPara="1" rIns="86125" wrap="square" tIns="861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130">
                <a:solidFill>
                  <a:schemeClr val="lt1"/>
                </a:solidFill>
              </a:rPr>
              <a:t>Extracción con ADF</a:t>
            </a:r>
            <a:endParaRPr sz="1130">
              <a:solidFill>
                <a:schemeClr val="lt1"/>
              </a:solidFill>
            </a:endParaRPr>
          </a:p>
        </p:txBody>
      </p:sp>
      <p:sp>
        <p:nvSpPr>
          <p:cNvPr id="328" name="Google Shape;328;p41"/>
          <p:cNvSpPr/>
          <p:nvPr/>
        </p:nvSpPr>
        <p:spPr>
          <a:xfrm>
            <a:off x="5197904" y="1759961"/>
            <a:ext cx="2031300" cy="539400"/>
          </a:xfrm>
          <a:prstGeom prst="rect">
            <a:avLst/>
          </a:prstGeom>
          <a:solidFill>
            <a:srgbClr val="4339DD"/>
          </a:solidFill>
          <a:ln cap="flat" cmpd="sng" w="89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86125" lIns="86125" spcFirstLastPara="1" rIns="86125" wrap="square" tIns="861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130">
                <a:solidFill>
                  <a:schemeClr val="lt1"/>
                </a:solidFill>
              </a:rPr>
              <a:t>Data Lake </a:t>
            </a:r>
            <a:endParaRPr sz="1130">
              <a:solidFill>
                <a:schemeClr val="lt1"/>
              </a:solidFill>
            </a:endParaRPr>
          </a:p>
        </p:txBody>
      </p:sp>
      <p:sp>
        <p:nvSpPr>
          <p:cNvPr id="329" name="Google Shape;329;p41"/>
          <p:cNvSpPr/>
          <p:nvPr/>
        </p:nvSpPr>
        <p:spPr>
          <a:xfrm>
            <a:off x="748488" y="2437580"/>
            <a:ext cx="2031300" cy="539400"/>
          </a:xfrm>
          <a:prstGeom prst="rect">
            <a:avLst/>
          </a:prstGeom>
          <a:solidFill>
            <a:srgbClr val="4339DD"/>
          </a:solidFill>
          <a:ln cap="flat" cmpd="sng" w="89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86125" lIns="86125" spcFirstLastPara="1" rIns="86125" wrap="square" tIns="861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130">
                <a:solidFill>
                  <a:schemeClr val="lt1"/>
                </a:solidFill>
              </a:rPr>
              <a:t>Data Lake</a:t>
            </a:r>
            <a:endParaRPr sz="1130">
              <a:solidFill>
                <a:schemeClr val="lt1"/>
              </a:solidFill>
            </a:endParaRPr>
          </a:p>
        </p:txBody>
      </p:sp>
      <p:sp>
        <p:nvSpPr>
          <p:cNvPr id="330" name="Google Shape;330;p41"/>
          <p:cNvSpPr/>
          <p:nvPr/>
        </p:nvSpPr>
        <p:spPr>
          <a:xfrm>
            <a:off x="3148517" y="2437580"/>
            <a:ext cx="1680900" cy="539400"/>
          </a:xfrm>
          <a:prstGeom prst="chevron">
            <a:avLst>
              <a:gd fmla="val 50000" name="adj"/>
            </a:avLst>
          </a:prstGeom>
          <a:solidFill>
            <a:srgbClr val="282283"/>
          </a:solidFill>
          <a:ln cap="flat" cmpd="sng" w="89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86125" lIns="86125" spcFirstLastPara="1" rIns="86125" wrap="square" tIns="861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130">
                <a:solidFill>
                  <a:schemeClr val="lt1"/>
                </a:solidFill>
              </a:rPr>
              <a:t>Limpieza y normalización</a:t>
            </a:r>
            <a:endParaRPr sz="1130">
              <a:solidFill>
                <a:schemeClr val="lt1"/>
              </a:solidFill>
            </a:endParaRPr>
          </a:p>
        </p:txBody>
      </p:sp>
      <p:sp>
        <p:nvSpPr>
          <p:cNvPr id="331" name="Google Shape;331;p41"/>
          <p:cNvSpPr/>
          <p:nvPr/>
        </p:nvSpPr>
        <p:spPr>
          <a:xfrm>
            <a:off x="5197904" y="2437580"/>
            <a:ext cx="2031300" cy="539400"/>
          </a:xfrm>
          <a:prstGeom prst="rect">
            <a:avLst/>
          </a:prstGeom>
          <a:solidFill>
            <a:srgbClr val="4339DD"/>
          </a:solidFill>
          <a:ln cap="flat" cmpd="sng" w="89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86125" lIns="86125" spcFirstLastPara="1" rIns="86125" wrap="square" tIns="861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130">
                <a:solidFill>
                  <a:schemeClr val="lt1"/>
                </a:solidFill>
              </a:rPr>
              <a:t>Data Lake (zona clean)</a:t>
            </a:r>
            <a:endParaRPr sz="1130">
              <a:solidFill>
                <a:schemeClr val="lt1"/>
              </a:solidFill>
            </a:endParaRPr>
          </a:p>
        </p:txBody>
      </p:sp>
      <p:sp>
        <p:nvSpPr>
          <p:cNvPr id="332" name="Google Shape;332;p41"/>
          <p:cNvSpPr/>
          <p:nvPr/>
        </p:nvSpPr>
        <p:spPr>
          <a:xfrm>
            <a:off x="748488" y="3115199"/>
            <a:ext cx="2031300" cy="539400"/>
          </a:xfrm>
          <a:prstGeom prst="rect">
            <a:avLst/>
          </a:prstGeom>
          <a:solidFill>
            <a:srgbClr val="4339DD"/>
          </a:solidFill>
          <a:ln cap="flat" cmpd="sng" w="89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86125" lIns="86125" spcFirstLastPara="1" rIns="86125" wrap="square" tIns="861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130">
                <a:solidFill>
                  <a:schemeClr val="lt1"/>
                </a:solidFill>
              </a:rPr>
              <a:t>Zona Clean</a:t>
            </a:r>
            <a:endParaRPr sz="1130">
              <a:solidFill>
                <a:schemeClr val="lt1"/>
              </a:solidFill>
            </a:endParaRPr>
          </a:p>
        </p:txBody>
      </p:sp>
      <p:sp>
        <p:nvSpPr>
          <p:cNvPr id="333" name="Google Shape;333;p41"/>
          <p:cNvSpPr/>
          <p:nvPr/>
        </p:nvSpPr>
        <p:spPr>
          <a:xfrm>
            <a:off x="3148517" y="3115199"/>
            <a:ext cx="1680900" cy="539400"/>
          </a:xfrm>
          <a:prstGeom prst="chevron">
            <a:avLst>
              <a:gd fmla="val 50000" name="adj"/>
            </a:avLst>
          </a:prstGeom>
          <a:solidFill>
            <a:srgbClr val="282283"/>
          </a:solidFill>
          <a:ln cap="flat" cmpd="sng" w="89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86125" lIns="86125" spcFirstLastPara="1" rIns="86125" wrap="square" tIns="861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130">
                <a:solidFill>
                  <a:schemeClr val="lt1"/>
                </a:solidFill>
              </a:rPr>
              <a:t>Modelado tabular</a:t>
            </a:r>
            <a:endParaRPr sz="1130">
              <a:solidFill>
                <a:schemeClr val="lt1"/>
              </a:solidFill>
            </a:endParaRPr>
          </a:p>
        </p:txBody>
      </p:sp>
      <p:sp>
        <p:nvSpPr>
          <p:cNvPr id="334" name="Google Shape;334;p41"/>
          <p:cNvSpPr/>
          <p:nvPr/>
        </p:nvSpPr>
        <p:spPr>
          <a:xfrm>
            <a:off x="5197904" y="3115199"/>
            <a:ext cx="2031300" cy="539400"/>
          </a:xfrm>
          <a:prstGeom prst="rect">
            <a:avLst/>
          </a:prstGeom>
          <a:solidFill>
            <a:srgbClr val="4339DD"/>
          </a:solidFill>
          <a:ln cap="flat" cmpd="sng" w="89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86125" lIns="86125" spcFirstLastPara="1" rIns="86125" wrap="square" tIns="861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130">
                <a:solidFill>
                  <a:schemeClr val="lt1"/>
                </a:solidFill>
              </a:rPr>
              <a:t>Sypnapse </a:t>
            </a:r>
            <a:endParaRPr sz="1130">
              <a:solidFill>
                <a:schemeClr val="lt1"/>
              </a:solidFill>
            </a:endParaRPr>
          </a:p>
        </p:txBody>
      </p:sp>
      <p:sp>
        <p:nvSpPr>
          <p:cNvPr id="335" name="Google Shape;335;p41"/>
          <p:cNvSpPr/>
          <p:nvPr/>
        </p:nvSpPr>
        <p:spPr>
          <a:xfrm>
            <a:off x="748488" y="3792818"/>
            <a:ext cx="2031300" cy="539400"/>
          </a:xfrm>
          <a:prstGeom prst="rect">
            <a:avLst/>
          </a:prstGeom>
          <a:solidFill>
            <a:srgbClr val="4339DD"/>
          </a:solidFill>
          <a:ln cap="flat" cmpd="sng" w="89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86125" lIns="86125" spcFirstLastPara="1" rIns="86125" wrap="square" tIns="861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130">
                <a:solidFill>
                  <a:schemeClr val="lt1"/>
                </a:solidFill>
              </a:rPr>
              <a:t>Synapse</a:t>
            </a:r>
            <a:endParaRPr sz="1130">
              <a:solidFill>
                <a:schemeClr val="lt1"/>
              </a:solidFill>
            </a:endParaRPr>
          </a:p>
        </p:txBody>
      </p:sp>
      <p:sp>
        <p:nvSpPr>
          <p:cNvPr id="336" name="Google Shape;336;p41"/>
          <p:cNvSpPr/>
          <p:nvPr/>
        </p:nvSpPr>
        <p:spPr>
          <a:xfrm>
            <a:off x="3148517" y="3792818"/>
            <a:ext cx="1680900" cy="539400"/>
          </a:xfrm>
          <a:prstGeom prst="chevron">
            <a:avLst>
              <a:gd fmla="val 50000" name="adj"/>
            </a:avLst>
          </a:prstGeom>
          <a:solidFill>
            <a:srgbClr val="282283"/>
          </a:solidFill>
          <a:ln cap="flat" cmpd="sng" w="89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86125" lIns="86125" spcFirstLastPara="1" rIns="86125" wrap="square" tIns="861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130">
                <a:solidFill>
                  <a:schemeClr val="lt1"/>
                </a:solidFill>
              </a:rPr>
              <a:t>Publicación</a:t>
            </a:r>
            <a:endParaRPr sz="1130">
              <a:solidFill>
                <a:schemeClr val="lt1"/>
              </a:solidFill>
            </a:endParaRPr>
          </a:p>
        </p:txBody>
      </p:sp>
      <p:sp>
        <p:nvSpPr>
          <p:cNvPr id="337" name="Google Shape;337;p41"/>
          <p:cNvSpPr/>
          <p:nvPr/>
        </p:nvSpPr>
        <p:spPr>
          <a:xfrm>
            <a:off x="5197904" y="3792818"/>
            <a:ext cx="2031300" cy="539400"/>
          </a:xfrm>
          <a:prstGeom prst="rect">
            <a:avLst/>
          </a:prstGeom>
          <a:solidFill>
            <a:srgbClr val="4339DD"/>
          </a:solidFill>
          <a:ln cap="flat" cmpd="sng" w="89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86125" lIns="86125" spcFirstLastPara="1" rIns="86125" wrap="square" tIns="861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130">
                <a:solidFill>
                  <a:schemeClr val="lt1"/>
                </a:solidFill>
              </a:rPr>
              <a:t>Power BI y Purview</a:t>
            </a:r>
            <a:endParaRPr sz="1130">
              <a:solidFill>
                <a:schemeClr val="lt1"/>
              </a:solidFill>
            </a:endParaRPr>
          </a:p>
        </p:txBody>
      </p:sp>
      <p:sp>
        <p:nvSpPr>
          <p:cNvPr id="338" name="Google Shape;338;p41"/>
          <p:cNvSpPr/>
          <p:nvPr/>
        </p:nvSpPr>
        <p:spPr>
          <a:xfrm>
            <a:off x="748488" y="1267975"/>
            <a:ext cx="2031300" cy="353700"/>
          </a:xfrm>
          <a:prstGeom prst="rect">
            <a:avLst/>
          </a:prstGeom>
          <a:solidFill>
            <a:srgbClr val="4339DD"/>
          </a:solidFill>
          <a:ln cap="flat" cmpd="sng" w="89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86125" lIns="86125" spcFirstLastPara="1" rIns="86125" wrap="square" tIns="861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130">
                <a:solidFill>
                  <a:schemeClr val="lt1"/>
                </a:solidFill>
              </a:rPr>
              <a:t>Fuente</a:t>
            </a:r>
            <a:endParaRPr sz="1130">
              <a:solidFill>
                <a:schemeClr val="lt1"/>
              </a:solidFill>
            </a:endParaRPr>
          </a:p>
        </p:txBody>
      </p:sp>
      <p:sp>
        <p:nvSpPr>
          <p:cNvPr id="339" name="Google Shape;339;p41"/>
          <p:cNvSpPr/>
          <p:nvPr/>
        </p:nvSpPr>
        <p:spPr>
          <a:xfrm>
            <a:off x="3148517" y="1267975"/>
            <a:ext cx="1598700" cy="353700"/>
          </a:xfrm>
          <a:prstGeom prst="chevron">
            <a:avLst>
              <a:gd fmla="val 50000" name="adj"/>
            </a:avLst>
          </a:prstGeom>
          <a:solidFill>
            <a:srgbClr val="282283"/>
          </a:solidFill>
          <a:ln cap="flat" cmpd="sng" w="89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86125" lIns="86125" spcFirstLastPara="1" rIns="86125" wrap="square" tIns="861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130">
                <a:solidFill>
                  <a:schemeClr val="lt1"/>
                </a:solidFill>
              </a:rPr>
              <a:t>Proceso</a:t>
            </a:r>
            <a:endParaRPr sz="1130">
              <a:solidFill>
                <a:schemeClr val="lt1"/>
              </a:solidFill>
            </a:endParaRPr>
          </a:p>
        </p:txBody>
      </p:sp>
      <p:sp>
        <p:nvSpPr>
          <p:cNvPr id="340" name="Google Shape;340;p41"/>
          <p:cNvSpPr/>
          <p:nvPr/>
        </p:nvSpPr>
        <p:spPr>
          <a:xfrm>
            <a:off x="5197904" y="1267975"/>
            <a:ext cx="2031300" cy="353700"/>
          </a:xfrm>
          <a:prstGeom prst="rect">
            <a:avLst/>
          </a:prstGeom>
          <a:solidFill>
            <a:srgbClr val="4339DD"/>
          </a:solidFill>
          <a:ln cap="flat" cmpd="sng" w="89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86125" lIns="86125" spcFirstLastPara="1" rIns="86125" wrap="square" tIns="861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130">
                <a:solidFill>
                  <a:schemeClr val="lt1"/>
                </a:solidFill>
              </a:rPr>
              <a:t>Destino</a:t>
            </a:r>
            <a:endParaRPr sz="1130">
              <a:solidFill>
                <a:schemeClr val="lt1"/>
              </a:solidFill>
            </a:endParaRPr>
          </a:p>
        </p:txBody>
      </p:sp>
      <p:sp>
        <p:nvSpPr>
          <p:cNvPr id="341" name="Google Shape;341;p41"/>
          <p:cNvSpPr txBox="1"/>
          <p:nvPr/>
        </p:nvSpPr>
        <p:spPr>
          <a:xfrm>
            <a:off x="368150" y="4401750"/>
            <a:ext cx="8169600" cy="6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chemeClr val="dk1"/>
                </a:solidFill>
              </a:rPr>
              <a:t>Cada etapa incorpora validaciones automáticas de calidad y trazabilidad registradas en Purview</a:t>
            </a:r>
            <a:endParaRPr sz="11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421275" y="233575"/>
            <a:ext cx="6653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Índice</a:t>
            </a:r>
            <a:endParaRPr/>
          </a:p>
        </p:txBody>
      </p:sp>
      <p:pic>
        <p:nvPicPr>
          <p:cNvPr id="73" name="Google Shape;73;p15" title="Gemini_Generated_Image_23960g23960g2396.png"/>
          <p:cNvPicPr preferRelativeResize="0"/>
          <p:nvPr/>
        </p:nvPicPr>
        <p:blipFill rotWithShape="1">
          <a:blip r:embed="rId3">
            <a:alphaModFix/>
          </a:blip>
          <a:srcRect b="13454" l="18038" r="14680" t="16211"/>
          <a:stretch/>
        </p:blipFill>
        <p:spPr>
          <a:xfrm>
            <a:off x="8021825" y="233575"/>
            <a:ext cx="810483" cy="847324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4379050" y="1212175"/>
            <a:ext cx="4542900" cy="434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96">
              <a:solidFill>
                <a:srgbClr val="4339DD"/>
              </a:solidFill>
            </a:endParaRPr>
          </a:p>
          <a:p>
            <a:pPr indent="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596">
                <a:solidFill>
                  <a:srgbClr val="4339DD"/>
                </a:solidFill>
              </a:rPr>
              <a:t>6. </a:t>
            </a:r>
            <a:r>
              <a:rPr lang="es" sz="1500">
                <a:solidFill>
                  <a:schemeClr val="dk1"/>
                </a:solidFill>
              </a:rPr>
              <a:t>Calidad del Dato</a:t>
            </a:r>
            <a:endParaRPr sz="15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96">
              <a:solidFill>
                <a:srgbClr val="4339DD"/>
              </a:solidFill>
            </a:endParaRPr>
          </a:p>
          <a:p>
            <a:pPr indent="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4339DD"/>
                </a:solidFill>
              </a:rPr>
              <a:t>7</a:t>
            </a:r>
            <a:r>
              <a:rPr lang="es" sz="1500">
                <a:solidFill>
                  <a:srgbClr val="4339DD"/>
                </a:solidFill>
              </a:rPr>
              <a:t>. </a:t>
            </a:r>
            <a:r>
              <a:rPr lang="es" sz="1500">
                <a:solidFill>
                  <a:schemeClr val="dk1"/>
                </a:solidFill>
              </a:rPr>
              <a:t>Seguridad y Cumplimiento</a:t>
            </a:r>
            <a:endParaRPr sz="15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4339DD"/>
              </a:solidFill>
            </a:endParaRPr>
          </a:p>
          <a:p>
            <a:pPr indent="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4339DD"/>
                </a:solidFill>
              </a:rPr>
              <a:t>8. </a:t>
            </a:r>
            <a:r>
              <a:rPr lang="es" sz="1500">
                <a:solidFill>
                  <a:schemeClr val="dk1"/>
                </a:solidFill>
              </a:rPr>
              <a:t>Cultura y Formación</a:t>
            </a:r>
            <a:endParaRPr sz="15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4339DD"/>
              </a:solidFill>
            </a:endParaRPr>
          </a:p>
          <a:p>
            <a:pPr indent="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596">
                <a:solidFill>
                  <a:srgbClr val="4339DD"/>
                </a:solidFill>
              </a:rPr>
              <a:t>9.   </a:t>
            </a:r>
            <a:r>
              <a:rPr lang="es" sz="1500">
                <a:solidFill>
                  <a:schemeClr val="dk1"/>
                </a:solidFill>
              </a:rPr>
              <a:t>Plan de Implementación</a:t>
            </a:r>
            <a:endParaRPr sz="15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96">
              <a:solidFill>
                <a:srgbClr val="4339DD"/>
              </a:solidFill>
            </a:endParaRPr>
          </a:p>
          <a:p>
            <a:pPr indent="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500">
                <a:solidFill>
                  <a:srgbClr val="4339DD"/>
                </a:solidFill>
              </a:rPr>
              <a:t>10. </a:t>
            </a:r>
            <a:r>
              <a:rPr lang="es" sz="1500">
                <a:solidFill>
                  <a:schemeClr val="dk1"/>
                </a:solidFill>
              </a:rPr>
              <a:t>Conclusiones y Recomendaciones</a:t>
            </a:r>
            <a:endParaRPr sz="1500">
              <a:solidFill>
                <a:srgbClr val="4339DD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96">
              <a:solidFill>
                <a:srgbClr val="4339DD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s" sz="1596">
                <a:solidFill>
                  <a:srgbClr val="4339DD"/>
                </a:solidFill>
              </a:rPr>
              <a:t>​</a:t>
            </a:r>
            <a:endParaRPr sz="1596">
              <a:solidFill>
                <a:srgbClr val="4339DD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275"/>
              <a:buNone/>
            </a:pPr>
            <a:r>
              <a:t/>
            </a:r>
            <a:endParaRPr sz="150"/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222025" y="1212175"/>
            <a:ext cx="4542900" cy="434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96">
              <a:solidFill>
                <a:srgbClr val="4339DD"/>
              </a:solidFill>
            </a:endParaRPr>
          </a:p>
          <a:p>
            <a:pPr indent="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596">
                <a:solidFill>
                  <a:srgbClr val="4339DD"/>
                </a:solidFill>
              </a:rPr>
              <a:t>1. </a:t>
            </a:r>
            <a:r>
              <a:rPr lang="es" sz="1500">
                <a:solidFill>
                  <a:schemeClr val="dk1"/>
                </a:solidFill>
              </a:rPr>
              <a:t>Resumen ejecutivo</a:t>
            </a:r>
            <a:endParaRPr sz="15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96">
              <a:solidFill>
                <a:srgbClr val="4339DD"/>
              </a:solidFill>
            </a:endParaRPr>
          </a:p>
          <a:p>
            <a:pPr indent="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4339DD"/>
                </a:solidFill>
              </a:rPr>
              <a:t>2</a:t>
            </a:r>
            <a:r>
              <a:rPr lang="es" sz="1500">
                <a:solidFill>
                  <a:srgbClr val="4339DD"/>
                </a:solidFill>
              </a:rPr>
              <a:t>. </a:t>
            </a:r>
            <a:r>
              <a:rPr lang="es" sz="1500">
                <a:solidFill>
                  <a:schemeClr val="dk1"/>
                </a:solidFill>
              </a:rPr>
              <a:t>Contexto y sistemas actuales</a:t>
            </a:r>
            <a:endParaRPr sz="15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4339DD"/>
              </a:solidFill>
            </a:endParaRPr>
          </a:p>
          <a:p>
            <a:pPr indent="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4339DD"/>
                </a:solidFill>
              </a:rPr>
              <a:t>3. </a:t>
            </a:r>
            <a:r>
              <a:rPr lang="es" sz="1500">
                <a:solidFill>
                  <a:schemeClr val="dk1"/>
                </a:solidFill>
              </a:rPr>
              <a:t>Diagnóstico inicial</a:t>
            </a:r>
            <a:endParaRPr sz="15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4339DD"/>
              </a:solidFill>
            </a:endParaRPr>
          </a:p>
          <a:p>
            <a:pPr indent="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4339DD"/>
                </a:solidFill>
              </a:rPr>
              <a:t>4. </a:t>
            </a:r>
            <a:r>
              <a:rPr lang="es" sz="1500">
                <a:solidFill>
                  <a:schemeClr val="dk1"/>
                </a:solidFill>
              </a:rPr>
              <a:t>Arquitectura propuesta</a:t>
            </a:r>
            <a:endParaRPr sz="15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4339DD"/>
              </a:solidFill>
            </a:endParaRPr>
          </a:p>
          <a:p>
            <a:pPr indent="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4339DD"/>
                </a:solidFill>
              </a:rPr>
              <a:t>5. </a:t>
            </a:r>
            <a:r>
              <a:rPr lang="es" sz="1500">
                <a:solidFill>
                  <a:schemeClr val="dk1"/>
                </a:solidFill>
              </a:rPr>
              <a:t>Gobernanza y Roles</a:t>
            </a:r>
            <a:endParaRPr sz="15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4339DD"/>
              </a:solidFill>
            </a:endParaRPr>
          </a:p>
          <a:p>
            <a:pPr indent="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96">
              <a:solidFill>
                <a:srgbClr val="4339DD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s" sz="1596">
                <a:solidFill>
                  <a:srgbClr val="4339DD"/>
                </a:solidFill>
              </a:rPr>
              <a:t>​</a:t>
            </a:r>
            <a:endParaRPr sz="1596">
              <a:solidFill>
                <a:srgbClr val="4339DD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275"/>
              <a:buNone/>
            </a:pPr>
            <a:r>
              <a:t/>
            </a:r>
            <a:endParaRPr sz="150"/>
          </a:p>
        </p:txBody>
      </p:sp>
      <p:cxnSp>
        <p:nvCxnSpPr>
          <p:cNvPr id="76" name="Google Shape;76;p15"/>
          <p:cNvCxnSpPr/>
          <p:nvPr/>
        </p:nvCxnSpPr>
        <p:spPr>
          <a:xfrm flipH="1" rot="10800000">
            <a:off x="421275" y="731500"/>
            <a:ext cx="7241400" cy="12600"/>
          </a:xfrm>
          <a:prstGeom prst="straightConnector1">
            <a:avLst/>
          </a:prstGeom>
          <a:noFill/>
          <a:ln cap="flat" cmpd="sng" w="9525">
            <a:solidFill>
              <a:srgbClr val="4339DD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6" name="Google Shape;346;p42" title="Gemini_Generated_Image_23960g23960g2396.png"/>
          <p:cNvPicPr preferRelativeResize="0"/>
          <p:nvPr/>
        </p:nvPicPr>
        <p:blipFill rotWithShape="1">
          <a:blip r:embed="rId3">
            <a:alphaModFix/>
          </a:blip>
          <a:srcRect b="13454" l="18038" r="14680" t="16211"/>
          <a:stretch/>
        </p:blipFill>
        <p:spPr>
          <a:xfrm>
            <a:off x="8021825" y="233575"/>
            <a:ext cx="810483" cy="8473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47" name="Google Shape;347;p42"/>
          <p:cNvCxnSpPr/>
          <p:nvPr/>
        </p:nvCxnSpPr>
        <p:spPr>
          <a:xfrm flipH="1" rot="10800000">
            <a:off x="368150" y="718275"/>
            <a:ext cx="7241400" cy="12600"/>
          </a:xfrm>
          <a:prstGeom prst="straightConnector1">
            <a:avLst/>
          </a:prstGeom>
          <a:noFill/>
          <a:ln cap="flat" cmpd="sng" w="9525">
            <a:solidFill>
              <a:srgbClr val="4339D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8" name="Google Shape;348;p42"/>
          <p:cNvSpPr txBox="1"/>
          <p:nvPr>
            <p:ph type="title"/>
          </p:nvPr>
        </p:nvSpPr>
        <p:spPr>
          <a:xfrm>
            <a:off x="311700" y="2335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4.</a:t>
            </a:r>
            <a:r>
              <a:rPr lang="es">
                <a:solidFill>
                  <a:srgbClr val="4339DD"/>
                </a:solidFill>
              </a:rPr>
              <a:t>Arquitectura propuesta</a:t>
            </a:r>
            <a:endParaRPr>
              <a:solidFill>
                <a:srgbClr val="4339DD"/>
              </a:solidFill>
            </a:endParaRPr>
          </a:p>
        </p:txBody>
      </p:sp>
      <p:sp>
        <p:nvSpPr>
          <p:cNvPr id="349" name="Google Shape;349;p42"/>
          <p:cNvSpPr txBox="1"/>
          <p:nvPr/>
        </p:nvSpPr>
        <p:spPr>
          <a:xfrm>
            <a:off x="368150" y="1001113"/>
            <a:ext cx="6073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chemeClr val="dk1"/>
                </a:solidFill>
              </a:rPr>
              <a:t>Estructura interna del Data Lake</a:t>
            </a:r>
            <a:endParaRPr/>
          </a:p>
        </p:txBody>
      </p:sp>
      <p:graphicFrame>
        <p:nvGraphicFramePr>
          <p:cNvPr id="350" name="Google Shape;350;p42"/>
          <p:cNvGraphicFramePr/>
          <p:nvPr/>
        </p:nvGraphicFramePr>
        <p:xfrm>
          <a:off x="555938" y="1657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{7D1FBF32-135F-4302-9BAD-346D19BFE09D}</a:tableStyleId>
              </a:tblPr>
              <a:tblGrid>
                <a:gridCol w="1577050"/>
                <a:gridCol w="3431175"/>
                <a:gridCol w="26170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200">
                          <a:solidFill>
                            <a:schemeClr val="lt1"/>
                          </a:solidFill>
                        </a:rPr>
                        <a:t>Zona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28228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200">
                          <a:solidFill>
                            <a:schemeClr val="lt1"/>
                          </a:solidFill>
                        </a:rPr>
                        <a:t>Descripción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28228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200">
                          <a:solidFill>
                            <a:schemeClr val="lt1"/>
                          </a:solidFill>
                        </a:rPr>
                        <a:t>Ejemplo de contenido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28228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RAW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Datos originales de origen sin transformar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CSVs de NAV, logs de Autosoft</a:t>
                      </a:r>
                      <a:endParaRPr sz="1200"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Clean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Datos validados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Tablas de clientes unificadas</a:t>
                      </a:r>
                      <a:endParaRPr sz="1200"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Curated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Datos listos para explotación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Tablas para Power BI y Sypnase</a:t>
                      </a:r>
                      <a:endParaRPr sz="1200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351" name="Google Shape;351;p42"/>
          <p:cNvSpPr txBox="1"/>
          <p:nvPr/>
        </p:nvSpPr>
        <p:spPr>
          <a:xfrm>
            <a:off x="368150" y="3551150"/>
            <a:ext cx="8169600" cy="6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chemeClr val="dk1"/>
                </a:solidFill>
              </a:rPr>
              <a:t>Buena práctica: Todos los datos incluyen metadatos (fuente, fecha, proceso, responsable) gestionados en Purview.</a:t>
            </a:r>
            <a:endParaRPr sz="11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6" name="Google Shape;356;p43" title="Gemini_Generated_Image_23960g23960g2396.png"/>
          <p:cNvPicPr preferRelativeResize="0"/>
          <p:nvPr/>
        </p:nvPicPr>
        <p:blipFill rotWithShape="1">
          <a:blip r:embed="rId3">
            <a:alphaModFix/>
          </a:blip>
          <a:srcRect b="13454" l="18038" r="14680" t="16211"/>
          <a:stretch/>
        </p:blipFill>
        <p:spPr>
          <a:xfrm>
            <a:off x="8021825" y="233575"/>
            <a:ext cx="810483" cy="8473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7" name="Google Shape;357;p43"/>
          <p:cNvCxnSpPr/>
          <p:nvPr/>
        </p:nvCxnSpPr>
        <p:spPr>
          <a:xfrm flipH="1" rot="10800000">
            <a:off x="368150" y="718275"/>
            <a:ext cx="7241400" cy="12600"/>
          </a:xfrm>
          <a:prstGeom prst="straightConnector1">
            <a:avLst/>
          </a:prstGeom>
          <a:noFill/>
          <a:ln cap="flat" cmpd="sng" w="9525">
            <a:solidFill>
              <a:srgbClr val="4339D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8" name="Google Shape;358;p43"/>
          <p:cNvSpPr txBox="1"/>
          <p:nvPr>
            <p:ph type="title"/>
          </p:nvPr>
        </p:nvSpPr>
        <p:spPr>
          <a:xfrm>
            <a:off x="311700" y="2335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4.</a:t>
            </a:r>
            <a:r>
              <a:rPr lang="es">
                <a:solidFill>
                  <a:srgbClr val="4339DD"/>
                </a:solidFill>
              </a:rPr>
              <a:t>Arquitectura propuesta</a:t>
            </a:r>
            <a:endParaRPr>
              <a:solidFill>
                <a:srgbClr val="4339DD"/>
              </a:solidFill>
            </a:endParaRPr>
          </a:p>
        </p:txBody>
      </p:sp>
      <p:sp>
        <p:nvSpPr>
          <p:cNvPr id="359" name="Google Shape;359;p43"/>
          <p:cNvSpPr txBox="1"/>
          <p:nvPr/>
        </p:nvSpPr>
        <p:spPr>
          <a:xfrm>
            <a:off x="368150" y="718263"/>
            <a:ext cx="6073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chemeClr val="dk1"/>
                </a:solidFill>
              </a:rPr>
              <a:t>Modelo del Data Warehouse </a:t>
            </a:r>
            <a:endParaRPr/>
          </a:p>
        </p:txBody>
      </p:sp>
      <p:graphicFrame>
        <p:nvGraphicFramePr>
          <p:cNvPr id="360" name="Google Shape;360;p43"/>
          <p:cNvGraphicFramePr/>
          <p:nvPr/>
        </p:nvGraphicFramePr>
        <p:xfrm>
          <a:off x="640313" y="2295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{7D1FBF32-135F-4302-9BAD-346D19BFE09D}</a:tableStyleId>
              </a:tblPr>
              <a:tblGrid>
                <a:gridCol w="1848075"/>
                <a:gridCol w="40208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200">
                          <a:solidFill>
                            <a:schemeClr val="lt1"/>
                          </a:solidFill>
                        </a:rPr>
                        <a:t>Tabla Fáctica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28228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200">
                          <a:solidFill>
                            <a:schemeClr val="lt1"/>
                          </a:solidFill>
                        </a:rPr>
                        <a:t>Tablas Dimensión relacionadas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28228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F_Transacciones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D_Clientes, D_Vehículos, D_Tiempo, D_Concesionario</a:t>
                      </a:r>
                      <a:endParaRPr sz="1200"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200">
                          <a:solidFill>
                            <a:schemeClr val="dk1"/>
                          </a:solidFill>
                        </a:rPr>
                        <a:t>F_Taller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200">
                          <a:solidFill>
                            <a:schemeClr val="dk1"/>
                          </a:solidFill>
                        </a:rPr>
                        <a:t>D_Técnicos, D_Reparaciones, D_Vehículos</a:t>
                      </a:r>
                      <a:endParaRPr sz="1200"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200">
                          <a:solidFill>
                            <a:schemeClr val="dk1"/>
                          </a:solidFill>
                        </a:rPr>
                        <a:t>F_RRHH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200">
                          <a:solidFill>
                            <a:schemeClr val="dk1"/>
                          </a:solidFill>
                        </a:rPr>
                        <a:t>D_Empleados, D_Puestos, D_Tiempo</a:t>
                      </a:r>
                      <a:endParaRPr sz="1200"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200">
                          <a:solidFill>
                            <a:schemeClr val="dk1"/>
                          </a:solidFill>
                        </a:rPr>
                        <a:t>F_Finanzas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200">
                          <a:solidFill>
                            <a:schemeClr val="dk1"/>
                          </a:solidFill>
                        </a:rPr>
                        <a:t>D_Cuentas, D_Tiempo, D_Concesionario</a:t>
                      </a:r>
                      <a:endParaRPr sz="1200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361" name="Google Shape;361;p43"/>
          <p:cNvSpPr txBox="1"/>
          <p:nvPr/>
        </p:nvSpPr>
        <p:spPr>
          <a:xfrm>
            <a:off x="368150" y="1179975"/>
            <a:ext cx="8169600" cy="12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500">
                <a:solidFill>
                  <a:schemeClr val="dk1"/>
                </a:solidFill>
              </a:rPr>
              <a:t>El Data Warehouse de Galai Cars se basa en un modelo estrella (Star Schema), optimizado para reporting en Power BI.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500">
                <a:solidFill>
                  <a:schemeClr val="dk1"/>
                </a:solidFill>
              </a:rPr>
              <a:t>Incluye las siguientes tablas y relaciones clave: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362" name="Google Shape;362;p43"/>
          <p:cNvSpPr txBox="1"/>
          <p:nvPr/>
        </p:nvSpPr>
        <p:spPr>
          <a:xfrm>
            <a:off x="368150" y="4360125"/>
            <a:ext cx="8169600" cy="9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chemeClr val="dk1"/>
                </a:solidFill>
              </a:rPr>
              <a:t>Cada tabla dimensión incluye claves únicas y atributos normalizados (ID, descripción, estado, fechas).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7" name="Google Shape;367;p44" title="Gemini_Generated_Image_23960g23960g2396.png"/>
          <p:cNvPicPr preferRelativeResize="0"/>
          <p:nvPr/>
        </p:nvPicPr>
        <p:blipFill rotWithShape="1">
          <a:blip r:embed="rId3">
            <a:alphaModFix/>
          </a:blip>
          <a:srcRect b="13454" l="18038" r="14680" t="16211"/>
          <a:stretch/>
        </p:blipFill>
        <p:spPr>
          <a:xfrm>
            <a:off x="8021825" y="233575"/>
            <a:ext cx="810483" cy="8473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68" name="Google Shape;368;p44"/>
          <p:cNvCxnSpPr/>
          <p:nvPr/>
        </p:nvCxnSpPr>
        <p:spPr>
          <a:xfrm flipH="1" rot="10800000">
            <a:off x="368150" y="718275"/>
            <a:ext cx="7241400" cy="12600"/>
          </a:xfrm>
          <a:prstGeom prst="straightConnector1">
            <a:avLst/>
          </a:prstGeom>
          <a:noFill/>
          <a:ln cap="flat" cmpd="sng" w="9525">
            <a:solidFill>
              <a:srgbClr val="4339D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9" name="Google Shape;369;p44"/>
          <p:cNvSpPr txBox="1"/>
          <p:nvPr>
            <p:ph type="title"/>
          </p:nvPr>
        </p:nvSpPr>
        <p:spPr>
          <a:xfrm>
            <a:off x="311700" y="2335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4.</a:t>
            </a:r>
            <a:r>
              <a:rPr lang="es">
                <a:solidFill>
                  <a:srgbClr val="4339DD"/>
                </a:solidFill>
              </a:rPr>
              <a:t>Arquitectura propuesta</a:t>
            </a:r>
            <a:endParaRPr>
              <a:solidFill>
                <a:srgbClr val="4339DD"/>
              </a:solidFill>
            </a:endParaRPr>
          </a:p>
        </p:txBody>
      </p:sp>
      <p:sp>
        <p:nvSpPr>
          <p:cNvPr id="370" name="Google Shape;370;p44"/>
          <p:cNvSpPr txBox="1"/>
          <p:nvPr/>
        </p:nvSpPr>
        <p:spPr>
          <a:xfrm>
            <a:off x="368150" y="718263"/>
            <a:ext cx="6073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chemeClr val="dk1"/>
                </a:solidFill>
              </a:rPr>
              <a:t> Orquestación ETL con Azure Data Factory</a:t>
            </a:r>
            <a:endParaRPr b="1" sz="1800">
              <a:solidFill>
                <a:schemeClr val="dk1"/>
              </a:solidFill>
            </a:endParaRPr>
          </a:p>
        </p:txBody>
      </p:sp>
      <p:sp>
        <p:nvSpPr>
          <p:cNvPr id="371" name="Google Shape;371;p44"/>
          <p:cNvSpPr txBox="1"/>
          <p:nvPr/>
        </p:nvSpPr>
        <p:spPr>
          <a:xfrm>
            <a:off x="487200" y="1179975"/>
            <a:ext cx="8169600" cy="25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chemeClr val="dk1"/>
                </a:solidFill>
              </a:rPr>
              <a:t>Azure Data Factory (ADF) coordina las cargas de datos desde los sistemas fuente hasta el Data Lake y Synapse. Principales características del flujo ETL: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39DD"/>
              </a:buClr>
              <a:buSzPts val="1500"/>
              <a:buChar char="❖"/>
            </a:pPr>
            <a:r>
              <a:rPr lang="es" sz="1500">
                <a:solidFill>
                  <a:schemeClr val="dk1"/>
                </a:solidFill>
              </a:rPr>
              <a:t>Pipelines automáticos diarios y diferenciales.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39DD"/>
              </a:buClr>
              <a:buSzPts val="1500"/>
              <a:buChar char="❖"/>
            </a:pPr>
            <a:r>
              <a:rPr lang="es" sz="1500">
                <a:solidFill>
                  <a:schemeClr val="dk1"/>
                </a:solidFill>
              </a:rPr>
              <a:t>Validaciones de formato, duplicidad y registros nulos.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39DD"/>
              </a:buClr>
              <a:buSzPts val="1500"/>
              <a:buChar char="❖"/>
            </a:pPr>
            <a:r>
              <a:rPr lang="es" sz="1500">
                <a:solidFill>
                  <a:schemeClr val="dk1"/>
                </a:solidFill>
              </a:rPr>
              <a:t>Control de errores con notificaciones automáticas (Teams/Email).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39DD"/>
              </a:buClr>
              <a:buSzPts val="1500"/>
              <a:buChar char="❖"/>
            </a:pPr>
            <a:r>
              <a:rPr lang="es" sz="1500">
                <a:solidFill>
                  <a:schemeClr val="dk1"/>
                </a:solidFill>
              </a:rPr>
              <a:t>Registro de logs en Purview.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372" name="Google Shape;372;p44"/>
          <p:cNvSpPr/>
          <p:nvPr/>
        </p:nvSpPr>
        <p:spPr>
          <a:xfrm>
            <a:off x="6390013" y="3719775"/>
            <a:ext cx="2361300" cy="669000"/>
          </a:xfrm>
          <a:prstGeom prst="chevron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Carga final en DW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3" name="Google Shape;373;p44"/>
          <p:cNvSpPr/>
          <p:nvPr/>
        </p:nvSpPr>
        <p:spPr>
          <a:xfrm>
            <a:off x="392688" y="3719775"/>
            <a:ext cx="2411400" cy="669000"/>
          </a:xfrm>
          <a:prstGeom prst="homePlate">
            <a:avLst>
              <a:gd fmla="val 50000" name="adj"/>
            </a:avLst>
          </a:prstGeom>
          <a:solidFill>
            <a:srgbClr val="1E196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Fuentes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4" name="Google Shape;374;p44"/>
          <p:cNvSpPr/>
          <p:nvPr/>
        </p:nvSpPr>
        <p:spPr>
          <a:xfrm>
            <a:off x="2457138" y="3719775"/>
            <a:ext cx="2461800" cy="669000"/>
          </a:xfrm>
          <a:prstGeom prst="chevron">
            <a:avLst>
              <a:gd fmla="val 50000" name="adj"/>
            </a:avLst>
          </a:prstGeom>
          <a:solidFill>
            <a:srgbClr val="28228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Validación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5" name="Google Shape;375;p44"/>
          <p:cNvSpPr/>
          <p:nvPr/>
        </p:nvSpPr>
        <p:spPr>
          <a:xfrm>
            <a:off x="4571963" y="3719775"/>
            <a:ext cx="2205600" cy="669000"/>
          </a:xfrm>
          <a:prstGeom prst="chevron">
            <a:avLst>
              <a:gd fmla="val 50000" name="adj"/>
            </a:avLst>
          </a:prstGeom>
          <a:solidFill>
            <a:srgbClr val="4339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Transformación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0" name="Google Shape;380;p45" title="Gemini_Generated_Image_23960g23960g2396.png"/>
          <p:cNvPicPr preferRelativeResize="0"/>
          <p:nvPr/>
        </p:nvPicPr>
        <p:blipFill rotWithShape="1">
          <a:blip r:embed="rId3">
            <a:alphaModFix/>
          </a:blip>
          <a:srcRect b="13454" l="18038" r="14680" t="16211"/>
          <a:stretch/>
        </p:blipFill>
        <p:spPr>
          <a:xfrm>
            <a:off x="8021825" y="233575"/>
            <a:ext cx="810483" cy="8473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81" name="Google Shape;381;p45"/>
          <p:cNvCxnSpPr/>
          <p:nvPr/>
        </p:nvCxnSpPr>
        <p:spPr>
          <a:xfrm flipH="1" rot="10800000">
            <a:off x="368150" y="718275"/>
            <a:ext cx="7241400" cy="12600"/>
          </a:xfrm>
          <a:prstGeom prst="straightConnector1">
            <a:avLst/>
          </a:prstGeom>
          <a:noFill/>
          <a:ln cap="flat" cmpd="sng" w="9525">
            <a:solidFill>
              <a:srgbClr val="4339D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2" name="Google Shape;382;p45"/>
          <p:cNvSpPr txBox="1"/>
          <p:nvPr>
            <p:ph type="title"/>
          </p:nvPr>
        </p:nvSpPr>
        <p:spPr>
          <a:xfrm>
            <a:off x="311700" y="2335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4.</a:t>
            </a:r>
            <a:r>
              <a:rPr lang="es">
                <a:solidFill>
                  <a:srgbClr val="4339DD"/>
                </a:solidFill>
              </a:rPr>
              <a:t>Arquitectura propuesta</a:t>
            </a:r>
            <a:endParaRPr>
              <a:solidFill>
                <a:srgbClr val="4339DD"/>
              </a:solidFill>
            </a:endParaRPr>
          </a:p>
        </p:txBody>
      </p:sp>
      <p:sp>
        <p:nvSpPr>
          <p:cNvPr id="383" name="Google Shape;383;p45"/>
          <p:cNvSpPr txBox="1"/>
          <p:nvPr/>
        </p:nvSpPr>
        <p:spPr>
          <a:xfrm>
            <a:off x="368150" y="718263"/>
            <a:ext cx="6073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chemeClr val="dk1"/>
                </a:solidFill>
              </a:rPr>
              <a:t> </a:t>
            </a:r>
            <a:r>
              <a:rPr b="1" lang="es" sz="1800">
                <a:solidFill>
                  <a:schemeClr val="dk1"/>
                </a:solidFill>
              </a:rPr>
              <a:t>Integración con Power BI</a:t>
            </a:r>
            <a:endParaRPr b="1" sz="1800">
              <a:solidFill>
                <a:schemeClr val="dk1"/>
              </a:solidFill>
            </a:endParaRPr>
          </a:p>
        </p:txBody>
      </p:sp>
      <p:sp>
        <p:nvSpPr>
          <p:cNvPr id="384" name="Google Shape;384;p45"/>
          <p:cNvSpPr txBox="1"/>
          <p:nvPr/>
        </p:nvSpPr>
        <p:spPr>
          <a:xfrm>
            <a:off x="368150" y="1080900"/>
            <a:ext cx="81696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chemeClr val="dk1"/>
                </a:solidFill>
              </a:rPr>
              <a:t>Power BI se conecta directamente a Synapse mediante modelo tabular, asegurando actualizaciones automáticas y consistencia en las métricas.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chemeClr val="dk1"/>
                </a:solidFill>
              </a:rPr>
              <a:t>Cada dominio tiene su propio espacio de trabajo y dataset, controlado por permisos de Azure AD. 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  <p:graphicFrame>
        <p:nvGraphicFramePr>
          <p:cNvPr id="385" name="Google Shape;385;p45"/>
          <p:cNvGraphicFramePr/>
          <p:nvPr/>
        </p:nvGraphicFramePr>
        <p:xfrm>
          <a:off x="833450" y="2558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{7D1FBF32-135F-4302-9BAD-346D19BFE09D}</a:tableStyleId>
              </a:tblPr>
              <a:tblGrid>
                <a:gridCol w="2413000"/>
                <a:gridCol w="2413000"/>
                <a:gridCol w="2413000"/>
              </a:tblGrid>
              <a:tr h="285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chemeClr val="lt1"/>
                          </a:solidFill>
                        </a:rPr>
                        <a:t>Dashboard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4339D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chemeClr val="lt1"/>
                          </a:solidFill>
                        </a:rPr>
                        <a:t>Prop</a:t>
                      </a:r>
                      <a:r>
                        <a:rPr lang="es" sz="1200">
                          <a:solidFill>
                            <a:schemeClr val="lt1"/>
                          </a:solidFill>
                        </a:rPr>
                        <a:t>ósito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4339D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chemeClr val="lt1"/>
                          </a:solidFill>
                        </a:rPr>
                        <a:t>Fuente de datos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4339DD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Comercial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Seguimiento de ventas y clientes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CRM + Sypnapse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Postventa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Control de reparaciones, tiempos y garant</a:t>
                      </a:r>
                      <a:r>
                        <a:rPr lang="es" sz="1200"/>
                        <a:t>ías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Autosoft + Sypnapse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RRHH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Control de ausencias y productividad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Epsilon + Sypnapse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Finanzas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Rentabilidad y margen bruto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NAV + Sypnapse</a:t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86" name="Google Shape;386;p45"/>
          <p:cNvSpPr txBox="1"/>
          <p:nvPr/>
        </p:nvSpPr>
        <p:spPr>
          <a:xfrm>
            <a:off x="832250" y="2321100"/>
            <a:ext cx="7241400" cy="237300"/>
          </a:xfrm>
          <a:prstGeom prst="rect">
            <a:avLst/>
          </a:prstGeom>
          <a:solidFill>
            <a:srgbClr val="28228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lt1"/>
                </a:solidFill>
              </a:rPr>
              <a:t>PRINCIPALES DASHBOARDS</a:t>
            </a:r>
            <a:endParaRPr sz="13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1" name="Google Shape;391;p46" title="Gemini_Generated_Image_23960g23960g2396.png"/>
          <p:cNvPicPr preferRelativeResize="0"/>
          <p:nvPr/>
        </p:nvPicPr>
        <p:blipFill rotWithShape="1">
          <a:blip r:embed="rId3">
            <a:alphaModFix/>
          </a:blip>
          <a:srcRect b="13454" l="18038" r="14680" t="16211"/>
          <a:stretch/>
        </p:blipFill>
        <p:spPr>
          <a:xfrm>
            <a:off x="8021825" y="233575"/>
            <a:ext cx="810483" cy="8473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92" name="Google Shape;392;p46"/>
          <p:cNvCxnSpPr/>
          <p:nvPr/>
        </p:nvCxnSpPr>
        <p:spPr>
          <a:xfrm flipH="1" rot="10800000">
            <a:off x="368150" y="718275"/>
            <a:ext cx="7241400" cy="12600"/>
          </a:xfrm>
          <a:prstGeom prst="straightConnector1">
            <a:avLst/>
          </a:prstGeom>
          <a:noFill/>
          <a:ln cap="flat" cmpd="sng" w="9525">
            <a:solidFill>
              <a:srgbClr val="4339D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3" name="Google Shape;393;p46"/>
          <p:cNvSpPr txBox="1"/>
          <p:nvPr>
            <p:ph type="title"/>
          </p:nvPr>
        </p:nvSpPr>
        <p:spPr>
          <a:xfrm>
            <a:off x="311700" y="2335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4.</a:t>
            </a:r>
            <a:r>
              <a:rPr lang="es">
                <a:solidFill>
                  <a:srgbClr val="4339DD"/>
                </a:solidFill>
              </a:rPr>
              <a:t>Arquitectura propuesta</a:t>
            </a:r>
            <a:endParaRPr>
              <a:solidFill>
                <a:srgbClr val="4339DD"/>
              </a:solidFill>
            </a:endParaRPr>
          </a:p>
        </p:txBody>
      </p:sp>
      <p:sp>
        <p:nvSpPr>
          <p:cNvPr id="394" name="Google Shape;394;p46"/>
          <p:cNvSpPr txBox="1"/>
          <p:nvPr/>
        </p:nvSpPr>
        <p:spPr>
          <a:xfrm>
            <a:off x="368150" y="718263"/>
            <a:ext cx="6073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chemeClr val="dk1"/>
                </a:solidFill>
              </a:rPr>
              <a:t>Catalogación y linaje de datos con Purview</a:t>
            </a:r>
            <a:endParaRPr b="1" sz="1800">
              <a:solidFill>
                <a:schemeClr val="dk1"/>
              </a:solidFill>
            </a:endParaRPr>
          </a:p>
        </p:txBody>
      </p:sp>
      <p:sp>
        <p:nvSpPr>
          <p:cNvPr id="395" name="Google Shape;395;p46"/>
          <p:cNvSpPr txBox="1"/>
          <p:nvPr/>
        </p:nvSpPr>
        <p:spPr>
          <a:xfrm>
            <a:off x="368150" y="1080900"/>
            <a:ext cx="8169600" cy="20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chemeClr val="dk1"/>
                </a:solidFill>
              </a:rPr>
              <a:t>Azure Purview actúa como repositorio central de metadatos, permitiendo identificar el linaje completo del dato desde su origen hasta el dashboard. 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chemeClr val="dk1"/>
                </a:solidFill>
              </a:rPr>
              <a:t>Ventajas: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39DD"/>
              </a:buClr>
              <a:buSzPts val="1500"/>
              <a:buChar char="❖"/>
            </a:pPr>
            <a:r>
              <a:rPr lang="es" sz="1500">
                <a:solidFill>
                  <a:schemeClr val="dk1"/>
                </a:solidFill>
              </a:rPr>
              <a:t>I</a:t>
            </a:r>
            <a:r>
              <a:rPr lang="es" sz="1500">
                <a:solidFill>
                  <a:schemeClr val="dk1"/>
                </a:solidFill>
              </a:rPr>
              <a:t>dentificación de responsables por dataset.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39DD"/>
              </a:buClr>
              <a:buSzPts val="1500"/>
              <a:buChar char="❖"/>
            </a:pPr>
            <a:r>
              <a:rPr lang="es" sz="1500">
                <a:solidFill>
                  <a:schemeClr val="dk1"/>
                </a:solidFill>
              </a:rPr>
              <a:t>Auditoría automática de accesos y transformaciones.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39DD"/>
              </a:buClr>
              <a:buSzPts val="1500"/>
              <a:buChar char="❖"/>
            </a:pPr>
            <a:r>
              <a:rPr lang="es" sz="1500">
                <a:solidFill>
                  <a:schemeClr val="dk1"/>
                </a:solidFill>
              </a:rPr>
              <a:t>Visualización del flujo de datos entre sistemas.</a:t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396" name="Google Shape;396;p46"/>
          <p:cNvSpPr/>
          <p:nvPr/>
        </p:nvSpPr>
        <p:spPr>
          <a:xfrm>
            <a:off x="368150" y="3527650"/>
            <a:ext cx="1530600" cy="705000"/>
          </a:xfrm>
          <a:prstGeom prst="rect">
            <a:avLst/>
          </a:prstGeom>
          <a:solidFill>
            <a:srgbClr val="28228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NAV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97" name="Google Shape;397;p46"/>
          <p:cNvSpPr/>
          <p:nvPr/>
        </p:nvSpPr>
        <p:spPr>
          <a:xfrm>
            <a:off x="2499275" y="3527650"/>
            <a:ext cx="1530600" cy="705000"/>
          </a:xfrm>
          <a:prstGeom prst="rect">
            <a:avLst/>
          </a:prstGeom>
          <a:solidFill>
            <a:srgbClr val="28228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Data Lake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98" name="Google Shape;398;p46"/>
          <p:cNvSpPr/>
          <p:nvPr/>
        </p:nvSpPr>
        <p:spPr>
          <a:xfrm>
            <a:off x="4630400" y="3527650"/>
            <a:ext cx="1530600" cy="705000"/>
          </a:xfrm>
          <a:prstGeom prst="rect">
            <a:avLst/>
          </a:prstGeom>
          <a:solidFill>
            <a:srgbClr val="28228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Synapse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99" name="Google Shape;399;p46"/>
          <p:cNvSpPr/>
          <p:nvPr/>
        </p:nvSpPr>
        <p:spPr>
          <a:xfrm>
            <a:off x="6761525" y="3527650"/>
            <a:ext cx="1530600" cy="705000"/>
          </a:xfrm>
          <a:prstGeom prst="rect">
            <a:avLst/>
          </a:prstGeom>
          <a:solidFill>
            <a:srgbClr val="28228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Power BI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400" name="Google Shape;400;p46"/>
          <p:cNvCxnSpPr/>
          <p:nvPr/>
        </p:nvCxnSpPr>
        <p:spPr>
          <a:xfrm>
            <a:off x="1992763" y="3875200"/>
            <a:ext cx="412500" cy="9900"/>
          </a:xfrm>
          <a:prstGeom prst="straightConnector1">
            <a:avLst/>
          </a:prstGeom>
          <a:noFill/>
          <a:ln cap="flat" cmpd="sng" w="19050">
            <a:solidFill>
              <a:srgbClr val="4339D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1" name="Google Shape;401;p46"/>
          <p:cNvCxnSpPr/>
          <p:nvPr/>
        </p:nvCxnSpPr>
        <p:spPr>
          <a:xfrm>
            <a:off x="4123875" y="3875200"/>
            <a:ext cx="412500" cy="9900"/>
          </a:xfrm>
          <a:prstGeom prst="straightConnector1">
            <a:avLst/>
          </a:prstGeom>
          <a:noFill/>
          <a:ln cap="flat" cmpd="sng" w="19050">
            <a:solidFill>
              <a:srgbClr val="4339D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2" name="Google Shape;402;p46"/>
          <p:cNvCxnSpPr/>
          <p:nvPr/>
        </p:nvCxnSpPr>
        <p:spPr>
          <a:xfrm>
            <a:off x="6255000" y="3875200"/>
            <a:ext cx="412500" cy="9900"/>
          </a:xfrm>
          <a:prstGeom prst="straightConnector1">
            <a:avLst/>
          </a:prstGeom>
          <a:noFill/>
          <a:ln cap="flat" cmpd="sng" w="19050">
            <a:solidFill>
              <a:srgbClr val="4339DD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7" name="Google Shape;407;p47" title="Gemini_Generated_Image_23960g23960g2396.png"/>
          <p:cNvPicPr preferRelativeResize="0"/>
          <p:nvPr/>
        </p:nvPicPr>
        <p:blipFill rotWithShape="1">
          <a:blip r:embed="rId3">
            <a:alphaModFix/>
          </a:blip>
          <a:srcRect b="13454" l="18038" r="14680" t="16211"/>
          <a:stretch/>
        </p:blipFill>
        <p:spPr>
          <a:xfrm>
            <a:off x="8021825" y="233575"/>
            <a:ext cx="810483" cy="8473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08" name="Google Shape;408;p47"/>
          <p:cNvCxnSpPr/>
          <p:nvPr/>
        </p:nvCxnSpPr>
        <p:spPr>
          <a:xfrm flipH="1" rot="10800000">
            <a:off x="368150" y="718275"/>
            <a:ext cx="7241400" cy="12600"/>
          </a:xfrm>
          <a:prstGeom prst="straightConnector1">
            <a:avLst/>
          </a:prstGeom>
          <a:noFill/>
          <a:ln cap="flat" cmpd="sng" w="9525">
            <a:solidFill>
              <a:srgbClr val="4339D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9" name="Google Shape;409;p47"/>
          <p:cNvSpPr txBox="1"/>
          <p:nvPr>
            <p:ph type="title"/>
          </p:nvPr>
        </p:nvSpPr>
        <p:spPr>
          <a:xfrm>
            <a:off x="311700" y="2335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4.</a:t>
            </a:r>
            <a:r>
              <a:rPr lang="es">
                <a:solidFill>
                  <a:srgbClr val="4339DD"/>
                </a:solidFill>
              </a:rPr>
              <a:t>Arquitectura propuesta</a:t>
            </a:r>
            <a:endParaRPr>
              <a:solidFill>
                <a:srgbClr val="4339DD"/>
              </a:solidFill>
            </a:endParaRPr>
          </a:p>
        </p:txBody>
      </p:sp>
      <p:sp>
        <p:nvSpPr>
          <p:cNvPr id="410" name="Google Shape;410;p47"/>
          <p:cNvSpPr txBox="1"/>
          <p:nvPr/>
        </p:nvSpPr>
        <p:spPr>
          <a:xfrm>
            <a:off x="368150" y="718263"/>
            <a:ext cx="6073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chemeClr val="dk1"/>
                </a:solidFill>
              </a:rPr>
              <a:t>Ficha tipo del Catálogo de Datos (Azure Purview)</a:t>
            </a:r>
            <a:endParaRPr b="1" sz="1800">
              <a:solidFill>
                <a:schemeClr val="dk1"/>
              </a:solidFill>
            </a:endParaRPr>
          </a:p>
        </p:txBody>
      </p:sp>
      <p:pic>
        <p:nvPicPr>
          <p:cNvPr id="411" name="Google Shape;411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3300" y="1752799"/>
            <a:ext cx="4407024" cy="3287125"/>
          </a:xfrm>
          <a:prstGeom prst="rect">
            <a:avLst/>
          </a:prstGeom>
          <a:noFill/>
          <a:ln>
            <a:noFill/>
          </a:ln>
        </p:spPr>
      </p:pic>
      <p:sp>
        <p:nvSpPr>
          <p:cNvPr id="412" name="Google Shape;412;p47"/>
          <p:cNvSpPr txBox="1"/>
          <p:nvPr/>
        </p:nvSpPr>
        <p:spPr>
          <a:xfrm>
            <a:off x="5145150" y="1877050"/>
            <a:ext cx="3735000" cy="26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❖"/>
            </a:pPr>
            <a:r>
              <a:rPr lang="es" sz="1200">
                <a:solidFill>
                  <a:schemeClr val="dk1"/>
                </a:solidFill>
              </a:rPr>
              <a:t> Los Data Stewards son responsables de mantener la información descriptiva y la clasificación.</a:t>
            </a:r>
            <a:endParaRPr sz="12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❖"/>
            </a:pPr>
            <a:r>
              <a:rPr lang="es" sz="1200">
                <a:solidFill>
                  <a:schemeClr val="dk1"/>
                </a:solidFill>
              </a:rPr>
              <a:t> Todos los activos deberán tener asignado un Data Owner y un nivel de sensibilidad (Público, Interno, Confidencial o Restringido).</a:t>
            </a:r>
            <a:endParaRPr sz="12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❖"/>
            </a:pPr>
            <a:r>
              <a:rPr lang="es" sz="1200">
                <a:solidFill>
                  <a:schemeClr val="dk1"/>
                </a:solidFill>
              </a:rPr>
              <a:t> Este catálogo será accesible desde el portal interno de Galai Cars y se integrará con Power BI para permitir búsquedas rápidas por dominio.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413" name="Google Shape;413;p47"/>
          <p:cNvSpPr txBox="1"/>
          <p:nvPr/>
        </p:nvSpPr>
        <p:spPr>
          <a:xfrm>
            <a:off x="311700" y="1201925"/>
            <a:ext cx="7845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</a:rPr>
              <a:t> La ficha se genera automáticamente mediante Azure Purview Scanner y se actualiza cada vez que se detecta una modificación en origen.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8" name="Google Shape;418;p48" title="Gemini_Generated_Image_23960g23960g2396.png"/>
          <p:cNvPicPr preferRelativeResize="0"/>
          <p:nvPr/>
        </p:nvPicPr>
        <p:blipFill rotWithShape="1">
          <a:blip r:embed="rId3">
            <a:alphaModFix/>
          </a:blip>
          <a:srcRect b="13454" l="18038" r="14680" t="16211"/>
          <a:stretch/>
        </p:blipFill>
        <p:spPr>
          <a:xfrm>
            <a:off x="8021825" y="233575"/>
            <a:ext cx="810483" cy="8473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19" name="Google Shape;419;p48"/>
          <p:cNvCxnSpPr/>
          <p:nvPr/>
        </p:nvCxnSpPr>
        <p:spPr>
          <a:xfrm flipH="1" rot="10800000">
            <a:off x="368150" y="718275"/>
            <a:ext cx="7241400" cy="12600"/>
          </a:xfrm>
          <a:prstGeom prst="straightConnector1">
            <a:avLst/>
          </a:prstGeom>
          <a:noFill/>
          <a:ln cap="flat" cmpd="sng" w="9525">
            <a:solidFill>
              <a:srgbClr val="4339D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0" name="Google Shape;420;p48"/>
          <p:cNvSpPr txBox="1"/>
          <p:nvPr>
            <p:ph type="title"/>
          </p:nvPr>
        </p:nvSpPr>
        <p:spPr>
          <a:xfrm>
            <a:off x="311700" y="2335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4.</a:t>
            </a:r>
            <a:r>
              <a:rPr lang="es">
                <a:solidFill>
                  <a:srgbClr val="4339DD"/>
                </a:solidFill>
              </a:rPr>
              <a:t>Arquitectura propuesta</a:t>
            </a:r>
            <a:endParaRPr>
              <a:solidFill>
                <a:srgbClr val="4339DD"/>
              </a:solidFill>
            </a:endParaRPr>
          </a:p>
        </p:txBody>
      </p:sp>
      <p:sp>
        <p:nvSpPr>
          <p:cNvPr id="421" name="Google Shape;421;p48"/>
          <p:cNvSpPr txBox="1"/>
          <p:nvPr/>
        </p:nvSpPr>
        <p:spPr>
          <a:xfrm>
            <a:off x="368150" y="718263"/>
            <a:ext cx="6073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</p:txBody>
      </p:sp>
      <p:sp>
        <p:nvSpPr>
          <p:cNvPr id="422" name="Google Shape;422;p48"/>
          <p:cNvSpPr txBox="1"/>
          <p:nvPr/>
        </p:nvSpPr>
        <p:spPr>
          <a:xfrm>
            <a:off x="311700" y="1074338"/>
            <a:ext cx="7845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</a:rPr>
              <a:t>Mediante la ficha estarán vinculados a cada ficha de cliente con todos sus datos personales, toda compra, reparación y reclamación generada.</a:t>
            </a:r>
            <a:endParaRPr sz="1200">
              <a:solidFill>
                <a:schemeClr val="dk1"/>
              </a:solidFill>
            </a:endParaRPr>
          </a:p>
        </p:txBody>
      </p:sp>
      <p:pic>
        <p:nvPicPr>
          <p:cNvPr id="423" name="Google Shape;423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99737" y="1896500"/>
            <a:ext cx="4268919" cy="308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8" name="Google Shape;428;p49" title="Gemini_Generated_Image_23960g23960g2396.png"/>
          <p:cNvPicPr preferRelativeResize="0"/>
          <p:nvPr/>
        </p:nvPicPr>
        <p:blipFill rotWithShape="1">
          <a:blip r:embed="rId3">
            <a:alphaModFix/>
          </a:blip>
          <a:srcRect b="13454" l="18038" r="14680" t="16211"/>
          <a:stretch/>
        </p:blipFill>
        <p:spPr>
          <a:xfrm>
            <a:off x="8021825" y="233575"/>
            <a:ext cx="810483" cy="8473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29" name="Google Shape;429;p49"/>
          <p:cNvCxnSpPr/>
          <p:nvPr/>
        </p:nvCxnSpPr>
        <p:spPr>
          <a:xfrm flipH="1" rot="10800000">
            <a:off x="368150" y="718275"/>
            <a:ext cx="7241400" cy="12600"/>
          </a:xfrm>
          <a:prstGeom prst="straightConnector1">
            <a:avLst/>
          </a:prstGeom>
          <a:noFill/>
          <a:ln cap="flat" cmpd="sng" w="9525">
            <a:solidFill>
              <a:srgbClr val="4339D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30" name="Google Shape;430;p49"/>
          <p:cNvSpPr txBox="1"/>
          <p:nvPr>
            <p:ph type="title"/>
          </p:nvPr>
        </p:nvSpPr>
        <p:spPr>
          <a:xfrm>
            <a:off x="311700" y="2335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4.</a:t>
            </a:r>
            <a:r>
              <a:rPr lang="es">
                <a:solidFill>
                  <a:srgbClr val="4339DD"/>
                </a:solidFill>
              </a:rPr>
              <a:t>Arquitectura propuesta</a:t>
            </a:r>
            <a:endParaRPr>
              <a:solidFill>
                <a:srgbClr val="4339DD"/>
              </a:solidFill>
            </a:endParaRPr>
          </a:p>
        </p:txBody>
      </p:sp>
      <p:sp>
        <p:nvSpPr>
          <p:cNvPr id="431" name="Google Shape;431;p49"/>
          <p:cNvSpPr txBox="1"/>
          <p:nvPr/>
        </p:nvSpPr>
        <p:spPr>
          <a:xfrm>
            <a:off x="368150" y="718263"/>
            <a:ext cx="6073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chemeClr val="dk1"/>
                </a:solidFill>
              </a:rPr>
              <a:t>Seguridad y control de accesos</a:t>
            </a:r>
            <a:endParaRPr b="1" sz="1800">
              <a:solidFill>
                <a:schemeClr val="dk1"/>
              </a:solidFill>
            </a:endParaRPr>
          </a:p>
        </p:txBody>
      </p:sp>
      <p:sp>
        <p:nvSpPr>
          <p:cNvPr id="432" name="Google Shape;432;p49"/>
          <p:cNvSpPr txBox="1"/>
          <p:nvPr/>
        </p:nvSpPr>
        <p:spPr>
          <a:xfrm>
            <a:off x="368150" y="1080900"/>
            <a:ext cx="8169600" cy="17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300">
                <a:solidFill>
                  <a:schemeClr val="dk1"/>
                </a:solidFill>
              </a:rPr>
              <a:t>La arquitectura utiliza Azure Active Directory (AD) y Key Vault para asegurar identidad y protección de datos: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39DD"/>
              </a:buClr>
              <a:buSzPts val="1300"/>
              <a:buChar char="❖"/>
            </a:pPr>
            <a:r>
              <a:rPr lang="es" sz="1300">
                <a:solidFill>
                  <a:schemeClr val="dk1"/>
                </a:solidFill>
              </a:rPr>
              <a:t>Accesos basados en roles (RBAC).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39DD"/>
              </a:buClr>
              <a:buSzPts val="1300"/>
              <a:buChar char="❖"/>
            </a:pPr>
            <a:r>
              <a:rPr lang="es" sz="1300">
                <a:solidFill>
                  <a:schemeClr val="dk1"/>
                </a:solidFill>
              </a:rPr>
              <a:t>Enmascaramiento dinámico en Synapse.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39DD"/>
              </a:buClr>
              <a:buSzPts val="1300"/>
              <a:buChar char="❖"/>
            </a:pPr>
            <a:r>
              <a:rPr lang="es" sz="1300">
                <a:solidFill>
                  <a:schemeClr val="dk1"/>
                </a:solidFill>
              </a:rPr>
              <a:t>Cifrado en tránsito (TLS) y en reposo (AES-256).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39DD"/>
              </a:buClr>
              <a:buSzPts val="1300"/>
              <a:buChar char="❖"/>
            </a:pPr>
            <a:r>
              <a:rPr lang="es" sz="1300">
                <a:solidFill>
                  <a:schemeClr val="dk1"/>
                </a:solidFill>
              </a:rPr>
              <a:t>Gestión centralizada de credenciales en Key Vault.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aphicFrame>
        <p:nvGraphicFramePr>
          <p:cNvPr id="433" name="Google Shape;433;p49"/>
          <p:cNvGraphicFramePr/>
          <p:nvPr/>
        </p:nvGraphicFramePr>
        <p:xfrm>
          <a:off x="709663" y="2617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{7D1FBF32-135F-4302-9BAD-346D19BFE09D}</a:tableStyleId>
              </a:tblPr>
              <a:tblGrid>
                <a:gridCol w="1867675"/>
                <a:gridCol w="2229700"/>
                <a:gridCol w="2874025"/>
              </a:tblGrid>
              <a:tr h="298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200">
                          <a:solidFill>
                            <a:schemeClr val="lt1"/>
                          </a:solidFill>
                        </a:rPr>
                        <a:t>Rol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4339D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200">
                          <a:solidFill>
                            <a:schemeClr val="lt1"/>
                          </a:solidFill>
                        </a:rPr>
                        <a:t>Acceso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4339D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200">
                          <a:solidFill>
                            <a:schemeClr val="lt1"/>
                          </a:solidFill>
                        </a:rPr>
                        <a:t>Descripción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4339DD"/>
                    </a:solidFill>
                  </a:tcPr>
                </a:tc>
              </a:tr>
              <a:tr h="298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CDO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Total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Control global del dato</a:t>
                      </a:r>
                      <a:endParaRPr sz="1200"/>
                    </a:p>
                  </a:txBody>
                  <a:tcPr marT="91425" marB="91425" marR="91425" marL="91425" anchor="ctr"/>
                </a:tc>
              </a:tr>
              <a:tr h="448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Data Owner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Lectura / Escritura en su dominio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Control de calidad y actualización</a:t>
                      </a:r>
                      <a:endParaRPr sz="1200"/>
                    </a:p>
                  </a:txBody>
                  <a:tcPr marT="91425" marB="91425" marR="91425" marL="91425" anchor="ctr"/>
                </a:tc>
              </a:tr>
              <a:tr h="298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Data Stewart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Lectura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Validación y seguimiento</a:t>
                      </a:r>
                      <a:endParaRPr sz="1200"/>
                    </a:p>
                  </a:txBody>
                  <a:tcPr marT="91425" marB="91425" marR="91425" marL="91425" anchor="ctr"/>
                </a:tc>
              </a:tr>
              <a:tr h="298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Analyst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Lectura limitada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Reporting</a:t>
                      </a:r>
                      <a:endParaRPr sz="1200"/>
                    </a:p>
                  </a:txBody>
                  <a:tcPr marT="91425" marB="91425" marR="91425" marL="91425" anchor="ctr"/>
                </a:tc>
              </a:tr>
              <a:tr h="298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IT 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Técnico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Configuración de seguridad</a:t>
                      </a:r>
                      <a:endParaRPr sz="1200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434" name="Google Shape;434;p49"/>
          <p:cNvSpPr txBox="1"/>
          <p:nvPr/>
        </p:nvSpPr>
        <p:spPr>
          <a:xfrm>
            <a:off x="709675" y="2380375"/>
            <a:ext cx="6971400" cy="237300"/>
          </a:xfrm>
          <a:prstGeom prst="rect">
            <a:avLst/>
          </a:prstGeom>
          <a:solidFill>
            <a:srgbClr val="28228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lt1"/>
                </a:solidFill>
              </a:rPr>
              <a:t>ROLES Y PERMISOS</a:t>
            </a:r>
            <a:endParaRPr sz="13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9" name="Google Shape;439;p50" title="Gemini_Generated_Image_23960g23960g2396.png"/>
          <p:cNvPicPr preferRelativeResize="0"/>
          <p:nvPr/>
        </p:nvPicPr>
        <p:blipFill rotWithShape="1">
          <a:blip r:embed="rId3">
            <a:alphaModFix/>
          </a:blip>
          <a:srcRect b="13454" l="18038" r="14680" t="16211"/>
          <a:stretch/>
        </p:blipFill>
        <p:spPr>
          <a:xfrm>
            <a:off x="8021825" y="233575"/>
            <a:ext cx="810483" cy="8473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40" name="Google Shape;440;p50"/>
          <p:cNvCxnSpPr/>
          <p:nvPr/>
        </p:nvCxnSpPr>
        <p:spPr>
          <a:xfrm flipH="1" rot="10800000">
            <a:off x="368150" y="718275"/>
            <a:ext cx="7241400" cy="12600"/>
          </a:xfrm>
          <a:prstGeom prst="straightConnector1">
            <a:avLst/>
          </a:prstGeom>
          <a:noFill/>
          <a:ln cap="flat" cmpd="sng" w="9525">
            <a:solidFill>
              <a:srgbClr val="4339D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41" name="Google Shape;441;p50"/>
          <p:cNvSpPr txBox="1"/>
          <p:nvPr>
            <p:ph type="title"/>
          </p:nvPr>
        </p:nvSpPr>
        <p:spPr>
          <a:xfrm>
            <a:off x="311700" y="2335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4.</a:t>
            </a:r>
            <a:r>
              <a:rPr lang="es">
                <a:solidFill>
                  <a:srgbClr val="4339DD"/>
                </a:solidFill>
              </a:rPr>
              <a:t>Arquitectura propuesta</a:t>
            </a:r>
            <a:endParaRPr>
              <a:solidFill>
                <a:srgbClr val="4339DD"/>
              </a:solidFill>
            </a:endParaRPr>
          </a:p>
        </p:txBody>
      </p:sp>
      <p:sp>
        <p:nvSpPr>
          <p:cNvPr id="442" name="Google Shape;442;p50"/>
          <p:cNvSpPr txBox="1"/>
          <p:nvPr/>
        </p:nvSpPr>
        <p:spPr>
          <a:xfrm>
            <a:off x="368150" y="718263"/>
            <a:ext cx="6073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chemeClr val="dk1"/>
                </a:solidFill>
              </a:rPr>
              <a:t>Resumen visual de la arquitectura completa</a:t>
            </a:r>
            <a:endParaRPr b="1" sz="1800">
              <a:solidFill>
                <a:schemeClr val="dk1"/>
              </a:solidFill>
            </a:endParaRPr>
          </a:p>
        </p:txBody>
      </p:sp>
      <p:sp>
        <p:nvSpPr>
          <p:cNvPr id="443" name="Google Shape;443;p50"/>
          <p:cNvSpPr txBox="1"/>
          <p:nvPr/>
        </p:nvSpPr>
        <p:spPr>
          <a:xfrm>
            <a:off x="520950" y="3914125"/>
            <a:ext cx="8102100" cy="6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chemeClr val="dk1"/>
                </a:solidFill>
              </a:rPr>
              <a:t>La arquitectura de Galai Cars proporciona una base sólida, escalable y gobernada para toda la gestión de información corporativa.</a:t>
            </a:r>
            <a:endParaRPr/>
          </a:p>
        </p:txBody>
      </p:sp>
      <p:sp>
        <p:nvSpPr>
          <p:cNvPr id="444" name="Google Shape;444;p50"/>
          <p:cNvSpPr/>
          <p:nvPr/>
        </p:nvSpPr>
        <p:spPr>
          <a:xfrm>
            <a:off x="498475" y="1457300"/>
            <a:ext cx="1644600" cy="2179500"/>
          </a:xfrm>
          <a:prstGeom prst="rightArrowCallout">
            <a:avLst>
              <a:gd fmla="val 24094" name="adj1"/>
              <a:gd fmla="val 32528" name="adj2"/>
              <a:gd fmla="val 30124" name="adj3"/>
              <a:gd fmla="val 63249" name="adj4"/>
            </a:avLst>
          </a:prstGeom>
          <a:solidFill>
            <a:srgbClr val="1E196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chemeClr val="lt1"/>
                </a:solidFill>
              </a:rPr>
              <a:t>FUENTES</a:t>
            </a:r>
            <a:endParaRPr b="1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chemeClr val="lt1"/>
                </a:solidFill>
              </a:rPr>
              <a:t>(NAV, CRM, Autosoft, Epsilon)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" name="Google Shape;445;p50"/>
          <p:cNvSpPr/>
          <p:nvPr/>
        </p:nvSpPr>
        <p:spPr>
          <a:xfrm>
            <a:off x="2315000" y="1457300"/>
            <a:ext cx="1644600" cy="2179500"/>
          </a:xfrm>
          <a:prstGeom prst="rightArrowCallout">
            <a:avLst>
              <a:gd fmla="val 24094" name="adj1"/>
              <a:gd fmla="val 32528" name="adj2"/>
              <a:gd fmla="val 30124" name="adj3"/>
              <a:gd fmla="val 63249" name="adj4"/>
            </a:avLst>
          </a:prstGeom>
          <a:solidFill>
            <a:srgbClr val="1E196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chemeClr val="lt1"/>
                </a:solidFill>
              </a:rPr>
              <a:t>Azure Data Factory</a:t>
            </a:r>
            <a:endParaRPr b="1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chemeClr val="lt1"/>
                </a:solidFill>
              </a:rPr>
              <a:t>(ETL)</a:t>
            </a:r>
            <a:endParaRPr b="1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p50"/>
          <p:cNvSpPr/>
          <p:nvPr/>
        </p:nvSpPr>
        <p:spPr>
          <a:xfrm>
            <a:off x="4078475" y="1457300"/>
            <a:ext cx="1644600" cy="2179500"/>
          </a:xfrm>
          <a:prstGeom prst="rightArrowCallout">
            <a:avLst>
              <a:gd fmla="val 24094" name="adj1"/>
              <a:gd fmla="val 32528" name="adj2"/>
              <a:gd fmla="val 30124" name="adj3"/>
              <a:gd fmla="val 63249" name="adj4"/>
            </a:avLst>
          </a:prstGeom>
          <a:solidFill>
            <a:srgbClr val="1E196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chemeClr val="lt1"/>
                </a:solidFill>
              </a:rPr>
              <a:t>Data Lake Gen2</a:t>
            </a:r>
            <a:endParaRPr b="1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lt1"/>
                </a:solidFill>
              </a:rPr>
              <a:t>(Raw &gt; Clean &gt; Curated)</a:t>
            </a:r>
            <a:endParaRPr/>
          </a:p>
        </p:txBody>
      </p:sp>
      <p:sp>
        <p:nvSpPr>
          <p:cNvPr id="447" name="Google Shape;447;p50"/>
          <p:cNvSpPr/>
          <p:nvPr/>
        </p:nvSpPr>
        <p:spPr>
          <a:xfrm>
            <a:off x="5841950" y="1457300"/>
            <a:ext cx="1644600" cy="2179500"/>
          </a:xfrm>
          <a:prstGeom prst="rightArrowCallout">
            <a:avLst>
              <a:gd fmla="val 24094" name="adj1"/>
              <a:gd fmla="val 32528" name="adj2"/>
              <a:gd fmla="val 30124" name="adj3"/>
              <a:gd fmla="val 63249" name="adj4"/>
            </a:avLst>
          </a:prstGeom>
          <a:solidFill>
            <a:srgbClr val="1E196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chemeClr val="lt1"/>
                </a:solidFill>
              </a:rPr>
              <a:t>Sypnapse Analytics</a:t>
            </a:r>
            <a:endParaRPr b="1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chemeClr val="lt1"/>
                </a:solidFill>
              </a:rPr>
              <a:t>(DW modelo estrella)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448" name="Google Shape;448;p50"/>
          <p:cNvSpPr/>
          <p:nvPr/>
        </p:nvSpPr>
        <p:spPr>
          <a:xfrm>
            <a:off x="7605425" y="1457300"/>
            <a:ext cx="1040100" cy="2179500"/>
          </a:xfrm>
          <a:prstGeom prst="rect">
            <a:avLst/>
          </a:prstGeom>
          <a:solidFill>
            <a:srgbClr val="1E196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chemeClr val="lt1"/>
                </a:solidFill>
              </a:rPr>
              <a:t>Power BI + Purview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51"/>
          <p:cNvSpPr txBox="1"/>
          <p:nvPr>
            <p:ph idx="1" type="body"/>
          </p:nvPr>
        </p:nvSpPr>
        <p:spPr>
          <a:xfrm>
            <a:off x="846275" y="1921499"/>
            <a:ext cx="2565300" cy="130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2100">
                <a:solidFill>
                  <a:schemeClr val="dk1"/>
                </a:solidFill>
              </a:rPr>
              <a:t>Plan de Gobierno </a:t>
            </a:r>
            <a:endParaRPr sz="2100"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2100">
                <a:solidFill>
                  <a:schemeClr val="dk1"/>
                </a:solidFill>
              </a:rPr>
              <a:t>del Dato</a:t>
            </a:r>
            <a:endParaRPr sz="2100">
              <a:solidFill>
                <a:schemeClr val="dk1"/>
              </a:solidFill>
            </a:endParaRPr>
          </a:p>
        </p:txBody>
      </p:sp>
      <p:pic>
        <p:nvPicPr>
          <p:cNvPr id="454" name="Google Shape;454;p51" title="Gemini_Generated_Image_23960g23960g2396.png"/>
          <p:cNvPicPr preferRelativeResize="0"/>
          <p:nvPr/>
        </p:nvPicPr>
        <p:blipFill rotWithShape="1">
          <a:blip r:embed="rId3">
            <a:alphaModFix/>
          </a:blip>
          <a:srcRect b="13454" l="18038" r="14680" t="16211"/>
          <a:stretch/>
        </p:blipFill>
        <p:spPr>
          <a:xfrm>
            <a:off x="8021825" y="233575"/>
            <a:ext cx="810483" cy="847324"/>
          </a:xfrm>
          <a:prstGeom prst="rect">
            <a:avLst/>
          </a:prstGeom>
          <a:noFill/>
          <a:ln>
            <a:noFill/>
          </a:ln>
        </p:spPr>
      </p:pic>
      <p:sp>
        <p:nvSpPr>
          <p:cNvPr id="455" name="Google Shape;455;p51"/>
          <p:cNvSpPr txBox="1"/>
          <p:nvPr>
            <p:ph idx="1" type="body"/>
          </p:nvPr>
        </p:nvSpPr>
        <p:spPr>
          <a:xfrm>
            <a:off x="4033075" y="2214450"/>
            <a:ext cx="4636500" cy="48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 sz="2700">
                <a:solidFill>
                  <a:srgbClr val="4339DD"/>
                </a:solidFill>
              </a:rPr>
              <a:t>5</a:t>
            </a:r>
            <a:r>
              <a:rPr lang="es" sz="2700">
                <a:solidFill>
                  <a:srgbClr val="4339DD"/>
                </a:solidFill>
              </a:rPr>
              <a:t>. Gobernanza y roles</a:t>
            </a:r>
            <a:endParaRPr sz="2700">
              <a:solidFill>
                <a:srgbClr val="4339DD"/>
              </a:solidFill>
            </a:endParaRPr>
          </a:p>
        </p:txBody>
      </p:sp>
      <p:cxnSp>
        <p:nvCxnSpPr>
          <p:cNvPr id="456" name="Google Shape;456;p51"/>
          <p:cNvCxnSpPr/>
          <p:nvPr/>
        </p:nvCxnSpPr>
        <p:spPr>
          <a:xfrm flipH="1">
            <a:off x="3773225" y="1807500"/>
            <a:ext cx="25200" cy="1528500"/>
          </a:xfrm>
          <a:prstGeom prst="straightConnector1">
            <a:avLst/>
          </a:prstGeom>
          <a:noFill/>
          <a:ln cap="flat" cmpd="sng" w="9525">
            <a:solidFill>
              <a:srgbClr val="4339DD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846275" y="1921499"/>
            <a:ext cx="2565300" cy="130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2100">
                <a:solidFill>
                  <a:schemeClr val="dk1"/>
                </a:solidFill>
              </a:rPr>
              <a:t>Plan de Gobierno </a:t>
            </a:r>
            <a:endParaRPr sz="2100"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2100">
                <a:solidFill>
                  <a:schemeClr val="dk1"/>
                </a:solidFill>
              </a:rPr>
              <a:t>del Dato</a:t>
            </a:r>
            <a:endParaRPr sz="2100">
              <a:solidFill>
                <a:schemeClr val="dk1"/>
              </a:solidFill>
            </a:endParaRPr>
          </a:p>
        </p:txBody>
      </p:sp>
      <p:pic>
        <p:nvPicPr>
          <p:cNvPr id="82" name="Google Shape;82;p16" title="Gemini_Generated_Image_23960g23960g2396.png"/>
          <p:cNvPicPr preferRelativeResize="0"/>
          <p:nvPr/>
        </p:nvPicPr>
        <p:blipFill rotWithShape="1">
          <a:blip r:embed="rId3">
            <a:alphaModFix/>
          </a:blip>
          <a:srcRect b="13454" l="18038" r="14680" t="16211"/>
          <a:stretch/>
        </p:blipFill>
        <p:spPr>
          <a:xfrm>
            <a:off x="8021825" y="233575"/>
            <a:ext cx="810483" cy="847324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4160075" y="2214458"/>
            <a:ext cx="4314600" cy="48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Clr>
                <a:srgbClr val="4339DD"/>
              </a:buClr>
              <a:buSzPts val="2700"/>
              <a:buAutoNum type="arabicPeriod"/>
            </a:pPr>
            <a:r>
              <a:rPr lang="es" sz="2700">
                <a:solidFill>
                  <a:srgbClr val="4339DD"/>
                </a:solidFill>
              </a:rPr>
              <a:t>Resumen ejecutivo</a:t>
            </a:r>
            <a:endParaRPr sz="2700">
              <a:solidFill>
                <a:srgbClr val="4339DD"/>
              </a:solidFill>
            </a:endParaRPr>
          </a:p>
        </p:txBody>
      </p:sp>
      <p:cxnSp>
        <p:nvCxnSpPr>
          <p:cNvPr id="84" name="Google Shape;84;p16"/>
          <p:cNvCxnSpPr/>
          <p:nvPr/>
        </p:nvCxnSpPr>
        <p:spPr>
          <a:xfrm flipH="1">
            <a:off x="3773225" y="1807500"/>
            <a:ext cx="25200" cy="1528500"/>
          </a:xfrm>
          <a:prstGeom prst="straightConnector1">
            <a:avLst/>
          </a:prstGeom>
          <a:noFill/>
          <a:ln cap="flat" cmpd="sng" w="9525">
            <a:solidFill>
              <a:srgbClr val="4339DD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1" name="Google Shape;461;p52" title="Gemini_Generated_Image_23960g23960g2396.png"/>
          <p:cNvPicPr preferRelativeResize="0"/>
          <p:nvPr/>
        </p:nvPicPr>
        <p:blipFill rotWithShape="1">
          <a:blip r:embed="rId3">
            <a:alphaModFix/>
          </a:blip>
          <a:srcRect b="13454" l="18038" r="14680" t="16211"/>
          <a:stretch/>
        </p:blipFill>
        <p:spPr>
          <a:xfrm>
            <a:off x="8021825" y="233575"/>
            <a:ext cx="810483" cy="8473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62" name="Google Shape;462;p52"/>
          <p:cNvCxnSpPr/>
          <p:nvPr/>
        </p:nvCxnSpPr>
        <p:spPr>
          <a:xfrm flipH="1" rot="10800000">
            <a:off x="368150" y="718275"/>
            <a:ext cx="7241400" cy="12600"/>
          </a:xfrm>
          <a:prstGeom prst="straightConnector1">
            <a:avLst/>
          </a:prstGeom>
          <a:noFill/>
          <a:ln cap="flat" cmpd="sng" w="9525">
            <a:solidFill>
              <a:srgbClr val="4339D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63" name="Google Shape;463;p52"/>
          <p:cNvSpPr txBox="1"/>
          <p:nvPr>
            <p:ph type="title"/>
          </p:nvPr>
        </p:nvSpPr>
        <p:spPr>
          <a:xfrm>
            <a:off x="311700" y="2335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5.</a:t>
            </a:r>
            <a:r>
              <a:rPr lang="es">
                <a:solidFill>
                  <a:srgbClr val="4339DD"/>
                </a:solidFill>
              </a:rPr>
              <a:t>Gobernanza y roles</a:t>
            </a:r>
            <a:endParaRPr>
              <a:solidFill>
                <a:srgbClr val="4339DD"/>
              </a:solidFill>
            </a:endParaRPr>
          </a:p>
        </p:txBody>
      </p:sp>
      <p:sp>
        <p:nvSpPr>
          <p:cNvPr id="464" name="Google Shape;464;p52"/>
          <p:cNvSpPr txBox="1"/>
          <p:nvPr/>
        </p:nvSpPr>
        <p:spPr>
          <a:xfrm>
            <a:off x="311700" y="806275"/>
            <a:ext cx="7710000" cy="14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300">
                <a:solidFill>
                  <a:schemeClr val="dk1"/>
                </a:solidFill>
              </a:rPr>
              <a:t>Galai Cars adopta el marco DAMA-DMBOK 2 como referencia para su modelo de Gobierno del Dato.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300">
                <a:solidFill>
                  <a:schemeClr val="dk1"/>
                </a:solidFill>
              </a:rPr>
              <a:t>Este marco permite estructurar la gestión de los datos bajo principios de responsabilidad, calidad, disponibilidad, privacidad y seguridad.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300">
                <a:solidFill>
                  <a:schemeClr val="dk1"/>
                </a:solidFill>
              </a:rPr>
              <a:t>El modelo se adapta al contexto automotriz, priorizando trazabilidad, integración entre sistemas y control de información sensible.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465" name="Google Shape;465;p52"/>
          <p:cNvSpPr/>
          <p:nvPr/>
        </p:nvSpPr>
        <p:spPr>
          <a:xfrm>
            <a:off x="3692722" y="2242696"/>
            <a:ext cx="2606400" cy="2512200"/>
          </a:xfrm>
          <a:prstGeom prst="ellipse">
            <a:avLst/>
          </a:prstGeom>
          <a:solidFill>
            <a:srgbClr val="4339DD"/>
          </a:solidFill>
          <a:ln cap="flat" cmpd="sng" w="83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80200" lIns="80200" spcFirstLastPara="1" rIns="80200" wrap="square" tIns="802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27"/>
          </a:p>
        </p:txBody>
      </p:sp>
      <p:cxnSp>
        <p:nvCxnSpPr>
          <p:cNvPr id="466" name="Google Shape;466;p52"/>
          <p:cNvCxnSpPr/>
          <p:nvPr/>
        </p:nvCxnSpPr>
        <p:spPr>
          <a:xfrm>
            <a:off x="4987268" y="2247959"/>
            <a:ext cx="150900" cy="2501700"/>
          </a:xfrm>
          <a:prstGeom prst="straightConnector1">
            <a:avLst/>
          </a:prstGeom>
          <a:noFill/>
          <a:ln cap="flat" cmpd="sng" w="167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67" name="Google Shape;467;p52"/>
          <p:cNvSpPr/>
          <p:nvPr/>
        </p:nvSpPr>
        <p:spPr>
          <a:xfrm>
            <a:off x="3898751" y="2444208"/>
            <a:ext cx="2183700" cy="2109300"/>
          </a:xfrm>
          <a:prstGeom prst="ellipse">
            <a:avLst/>
          </a:prstGeom>
          <a:solidFill>
            <a:schemeClr val="lt1"/>
          </a:solidFill>
          <a:ln cap="flat" cmpd="sng" w="83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80200" lIns="80200" spcFirstLastPara="1" rIns="80200" wrap="square" tIns="802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27"/>
          </a:p>
        </p:txBody>
      </p:sp>
      <p:cxnSp>
        <p:nvCxnSpPr>
          <p:cNvPr id="468" name="Google Shape;468;p52"/>
          <p:cNvCxnSpPr/>
          <p:nvPr/>
        </p:nvCxnSpPr>
        <p:spPr>
          <a:xfrm flipH="1">
            <a:off x="5597527" y="2431096"/>
            <a:ext cx="167700" cy="285300"/>
          </a:xfrm>
          <a:prstGeom prst="straightConnector1">
            <a:avLst/>
          </a:prstGeom>
          <a:noFill/>
          <a:ln cap="flat" cmpd="sng" w="167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9" name="Google Shape;469;p52"/>
          <p:cNvCxnSpPr/>
          <p:nvPr/>
        </p:nvCxnSpPr>
        <p:spPr>
          <a:xfrm flipH="1">
            <a:off x="5996448" y="2985857"/>
            <a:ext cx="271200" cy="104700"/>
          </a:xfrm>
          <a:prstGeom prst="straightConnector1">
            <a:avLst/>
          </a:prstGeom>
          <a:noFill/>
          <a:ln cap="flat" cmpd="sng" w="167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0" name="Google Shape;470;p52"/>
          <p:cNvCxnSpPr/>
          <p:nvPr/>
        </p:nvCxnSpPr>
        <p:spPr>
          <a:xfrm rot="10800000">
            <a:off x="6020307" y="3812558"/>
            <a:ext cx="289200" cy="63000"/>
          </a:xfrm>
          <a:prstGeom prst="straightConnector1">
            <a:avLst/>
          </a:prstGeom>
          <a:noFill/>
          <a:ln cap="flat" cmpd="sng" w="167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1" name="Google Shape;471;p52"/>
          <p:cNvCxnSpPr/>
          <p:nvPr/>
        </p:nvCxnSpPr>
        <p:spPr>
          <a:xfrm rot="10800000">
            <a:off x="5683873" y="4289142"/>
            <a:ext cx="158100" cy="264300"/>
          </a:xfrm>
          <a:prstGeom prst="straightConnector1">
            <a:avLst/>
          </a:prstGeom>
          <a:noFill/>
          <a:ln cap="flat" cmpd="sng" w="167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2" name="Google Shape;472;p52"/>
          <p:cNvCxnSpPr/>
          <p:nvPr/>
        </p:nvCxnSpPr>
        <p:spPr>
          <a:xfrm flipH="1">
            <a:off x="4359993" y="4396354"/>
            <a:ext cx="167700" cy="285300"/>
          </a:xfrm>
          <a:prstGeom prst="straightConnector1">
            <a:avLst/>
          </a:prstGeom>
          <a:noFill/>
          <a:ln cap="flat" cmpd="sng" w="167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3" name="Google Shape;473;p52"/>
          <p:cNvCxnSpPr/>
          <p:nvPr/>
        </p:nvCxnSpPr>
        <p:spPr>
          <a:xfrm flipH="1">
            <a:off x="3898863" y="4095380"/>
            <a:ext cx="219600" cy="104700"/>
          </a:xfrm>
          <a:prstGeom prst="straightConnector1">
            <a:avLst/>
          </a:prstGeom>
          <a:noFill/>
          <a:ln cap="flat" cmpd="sng" w="167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4" name="Google Shape;474;p52"/>
          <p:cNvCxnSpPr/>
          <p:nvPr/>
        </p:nvCxnSpPr>
        <p:spPr>
          <a:xfrm rot="10800000">
            <a:off x="3692651" y="3697706"/>
            <a:ext cx="206100" cy="0"/>
          </a:xfrm>
          <a:prstGeom prst="straightConnector1">
            <a:avLst/>
          </a:prstGeom>
          <a:noFill/>
          <a:ln cap="flat" cmpd="sng" w="167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5" name="Google Shape;475;p52"/>
          <p:cNvCxnSpPr/>
          <p:nvPr/>
        </p:nvCxnSpPr>
        <p:spPr>
          <a:xfrm rot="10800000">
            <a:off x="3755428" y="3027659"/>
            <a:ext cx="240900" cy="157200"/>
          </a:xfrm>
          <a:prstGeom prst="straightConnector1">
            <a:avLst/>
          </a:prstGeom>
          <a:noFill/>
          <a:ln cap="flat" cmpd="sng" w="167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6" name="Google Shape;476;p52"/>
          <p:cNvCxnSpPr/>
          <p:nvPr/>
        </p:nvCxnSpPr>
        <p:spPr>
          <a:xfrm rot="10800000">
            <a:off x="4192680" y="2469036"/>
            <a:ext cx="167400" cy="209400"/>
          </a:xfrm>
          <a:prstGeom prst="straightConnector1">
            <a:avLst/>
          </a:prstGeom>
          <a:noFill/>
          <a:ln cap="flat" cmpd="sng" w="167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77" name="Google Shape;477;p52"/>
          <p:cNvSpPr txBox="1"/>
          <p:nvPr/>
        </p:nvSpPr>
        <p:spPr>
          <a:xfrm>
            <a:off x="5398844" y="2060875"/>
            <a:ext cx="1580700" cy="2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80200" lIns="80200" spcFirstLastPara="1" rIns="80200" wrap="square" tIns="80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40">
                <a:solidFill>
                  <a:schemeClr val="dk2"/>
                </a:solidFill>
              </a:rPr>
              <a:t>Data Governance</a:t>
            </a:r>
            <a:endParaRPr sz="1140">
              <a:solidFill>
                <a:schemeClr val="dk2"/>
              </a:solidFill>
            </a:endParaRPr>
          </a:p>
        </p:txBody>
      </p:sp>
      <p:sp>
        <p:nvSpPr>
          <p:cNvPr id="478" name="Google Shape;478;p52"/>
          <p:cNvSpPr txBox="1"/>
          <p:nvPr/>
        </p:nvSpPr>
        <p:spPr>
          <a:xfrm>
            <a:off x="6082450" y="2523366"/>
            <a:ext cx="1580700" cy="2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80200" lIns="80200" spcFirstLastPara="1" rIns="80200" wrap="square" tIns="80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40">
                <a:solidFill>
                  <a:schemeClr val="dk2"/>
                </a:solidFill>
              </a:rPr>
              <a:t>Data Architecture</a:t>
            </a:r>
            <a:endParaRPr sz="1140">
              <a:solidFill>
                <a:schemeClr val="dk2"/>
              </a:solidFill>
            </a:endParaRPr>
          </a:p>
        </p:txBody>
      </p:sp>
      <p:sp>
        <p:nvSpPr>
          <p:cNvPr id="479" name="Google Shape;479;p52"/>
          <p:cNvSpPr txBox="1"/>
          <p:nvPr/>
        </p:nvSpPr>
        <p:spPr>
          <a:xfrm>
            <a:off x="6299004" y="3263830"/>
            <a:ext cx="1863300" cy="2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80200" lIns="80200" spcFirstLastPara="1" rIns="80200" wrap="square" tIns="80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40">
                <a:solidFill>
                  <a:schemeClr val="dk2"/>
                </a:solidFill>
              </a:rPr>
              <a:t>Data Modeling &amp; Design</a:t>
            </a:r>
            <a:endParaRPr sz="1140">
              <a:solidFill>
                <a:schemeClr val="dk2"/>
              </a:solidFill>
            </a:endParaRPr>
          </a:p>
        </p:txBody>
      </p:sp>
      <p:sp>
        <p:nvSpPr>
          <p:cNvPr id="480" name="Google Shape;480;p52"/>
          <p:cNvSpPr txBox="1"/>
          <p:nvPr/>
        </p:nvSpPr>
        <p:spPr>
          <a:xfrm rot="-487">
            <a:off x="6194737" y="3994929"/>
            <a:ext cx="2117700" cy="2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80200" lIns="80200" spcFirstLastPara="1" rIns="80200" wrap="square" tIns="80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40">
                <a:solidFill>
                  <a:schemeClr val="dk2"/>
                </a:solidFill>
              </a:rPr>
              <a:t>Data Storage &amp; Operations</a:t>
            </a:r>
            <a:endParaRPr sz="1140">
              <a:solidFill>
                <a:schemeClr val="dk2"/>
              </a:solidFill>
            </a:endParaRPr>
          </a:p>
        </p:txBody>
      </p:sp>
      <p:sp>
        <p:nvSpPr>
          <p:cNvPr id="481" name="Google Shape;481;p52"/>
          <p:cNvSpPr txBox="1"/>
          <p:nvPr/>
        </p:nvSpPr>
        <p:spPr>
          <a:xfrm>
            <a:off x="5904006" y="4399607"/>
            <a:ext cx="2117700" cy="2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80200" lIns="80200" spcFirstLastPara="1" rIns="80200" wrap="square" tIns="80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40">
                <a:solidFill>
                  <a:schemeClr val="dk2"/>
                </a:solidFill>
              </a:rPr>
              <a:t>Data Security</a:t>
            </a:r>
            <a:endParaRPr sz="1140">
              <a:solidFill>
                <a:schemeClr val="dk2"/>
              </a:solidFill>
            </a:endParaRPr>
          </a:p>
        </p:txBody>
      </p:sp>
      <p:sp>
        <p:nvSpPr>
          <p:cNvPr id="482" name="Google Shape;482;p52"/>
          <p:cNvSpPr txBox="1"/>
          <p:nvPr/>
        </p:nvSpPr>
        <p:spPr>
          <a:xfrm>
            <a:off x="1512027" y="4481354"/>
            <a:ext cx="2484300" cy="2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80200" lIns="80200" spcFirstLastPara="1" rIns="80200" wrap="square" tIns="802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1140">
                <a:solidFill>
                  <a:schemeClr val="dk2"/>
                </a:solidFill>
              </a:rPr>
              <a:t>Data Integration &amp; Interoperability</a:t>
            </a:r>
            <a:endParaRPr sz="1140">
              <a:solidFill>
                <a:schemeClr val="dk2"/>
              </a:solidFill>
            </a:endParaRPr>
          </a:p>
        </p:txBody>
      </p:sp>
      <p:sp>
        <p:nvSpPr>
          <p:cNvPr id="483" name="Google Shape;483;p52"/>
          <p:cNvSpPr txBox="1"/>
          <p:nvPr/>
        </p:nvSpPr>
        <p:spPr>
          <a:xfrm>
            <a:off x="1302172" y="4210539"/>
            <a:ext cx="2484300" cy="2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80200" lIns="80200" spcFirstLastPara="1" rIns="80200" wrap="square" tIns="802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1140">
                <a:solidFill>
                  <a:schemeClr val="dk2"/>
                </a:solidFill>
              </a:rPr>
              <a:t>Document &amp; Content Management</a:t>
            </a:r>
            <a:endParaRPr sz="1140">
              <a:solidFill>
                <a:schemeClr val="dk2"/>
              </a:solidFill>
            </a:endParaRPr>
          </a:p>
        </p:txBody>
      </p:sp>
      <p:sp>
        <p:nvSpPr>
          <p:cNvPr id="484" name="Google Shape;484;p52"/>
          <p:cNvSpPr txBox="1"/>
          <p:nvPr/>
        </p:nvSpPr>
        <p:spPr>
          <a:xfrm>
            <a:off x="971278" y="3821984"/>
            <a:ext cx="2815200" cy="2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80200" lIns="80200" spcFirstLastPara="1" rIns="80200" wrap="square" tIns="802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1140">
                <a:solidFill>
                  <a:schemeClr val="dk2"/>
                </a:solidFill>
              </a:rPr>
              <a:t>Reference &amp; Master Data Management</a:t>
            </a:r>
            <a:endParaRPr sz="1140">
              <a:solidFill>
                <a:schemeClr val="dk2"/>
              </a:solidFill>
            </a:endParaRPr>
          </a:p>
        </p:txBody>
      </p:sp>
      <p:sp>
        <p:nvSpPr>
          <p:cNvPr id="485" name="Google Shape;485;p52"/>
          <p:cNvSpPr txBox="1"/>
          <p:nvPr/>
        </p:nvSpPr>
        <p:spPr>
          <a:xfrm>
            <a:off x="751488" y="3225357"/>
            <a:ext cx="2930700" cy="2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80200" lIns="80200" spcFirstLastPara="1" rIns="80200" wrap="square" tIns="802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1140">
                <a:solidFill>
                  <a:schemeClr val="dk2"/>
                </a:solidFill>
              </a:rPr>
              <a:t>Data Warehousing &amp; Business Intelligence</a:t>
            </a:r>
            <a:endParaRPr sz="1140">
              <a:solidFill>
                <a:schemeClr val="dk2"/>
              </a:solidFill>
            </a:endParaRPr>
          </a:p>
        </p:txBody>
      </p:sp>
      <p:sp>
        <p:nvSpPr>
          <p:cNvPr id="486" name="Google Shape;486;p52"/>
          <p:cNvSpPr txBox="1"/>
          <p:nvPr/>
        </p:nvSpPr>
        <p:spPr>
          <a:xfrm>
            <a:off x="971278" y="2628738"/>
            <a:ext cx="2930700" cy="2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80200" lIns="80200" spcFirstLastPara="1" rIns="80200" wrap="square" tIns="802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1140">
                <a:solidFill>
                  <a:schemeClr val="dk2"/>
                </a:solidFill>
              </a:rPr>
              <a:t>Metadata Management</a:t>
            </a:r>
            <a:endParaRPr sz="1140">
              <a:solidFill>
                <a:schemeClr val="dk2"/>
              </a:solidFill>
            </a:endParaRPr>
          </a:p>
        </p:txBody>
      </p:sp>
      <p:sp>
        <p:nvSpPr>
          <p:cNvPr id="487" name="Google Shape;487;p52"/>
          <p:cNvSpPr txBox="1"/>
          <p:nvPr/>
        </p:nvSpPr>
        <p:spPr>
          <a:xfrm>
            <a:off x="1603778" y="2071625"/>
            <a:ext cx="2930700" cy="2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80200" lIns="80200" spcFirstLastPara="1" rIns="80200" wrap="square" tIns="802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1140">
                <a:solidFill>
                  <a:schemeClr val="dk2"/>
                </a:solidFill>
              </a:rPr>
              <a:t>Data Quality  Management</a:t>
            </a:r>
            <a:endParaRPr sz="1140">
              <a:solidFill>
                <a:schemeClr val="dk2"/>
              </a:solidFill>
            </a:endParaRPr>
          </a:p>
        </p:txBody>
      </p:sp>
      <p:cxnSp>
        <p:nvCxnSpPr>
          <p:cNvPr id="488" name="Google Shape;488;p52"/>
          <p:cNvCxnSpPr/>
          <p:nvPr/>
        </p:nvCxnSpPr>
        <p:spPr>
          <a:xfrm>
            <a:off x="5398844" y="2340175"/>
            <a:ext cx="1580700" cy="0"/>
          </a:xfrm>
          <a:prstGeom prst="straightConnector1">
            <a:avLst/>
          </a:prstGeom>
          <a:noFill/>
          <a:ln cap="flat" cmpd="sng" w="9525">
            <a:solidFill>
              <a:srgbClr val="4339D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9" name="Google Shape;489;p52"/>
          <p:cNvCxnSpPr/>
          <p:nvPr/>
        </p:nvCxnSpPr>
        <p:spPr>
          <a:xfrm>
            <a:off x="5996444" y="2808675"/>
            <a:ext cx="1580700" cy="0"/>
          </a:xfrm>
          <a:prstGeom prst="straightConnector1">
            <a:avLst/>
          </a:prstGeom>
          <a:noFill/>
          <a:ln cap="flat" cmpd="sng" w="9525">
            <a:solidFill>
              <a:srgbClr val="4339D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0" name="Google Shape;490;p52"/>
          <p:cNvCxnSpPr/>
          <p:nvPr/>
        </p:nvCxnSpPr>
        <p:spPr>
          <a:xfrm>
            <a:off x="6201544" y="3592725"/>
            <a:ext cx="1823700" cy="30900"/>
          </a:xfrm>
          <a:prstGeom prst="straightConnector1">
            <a:avLst/>
          </a:prstGeom>
          <a:noFill/>
          <a:ln cap="flat" cmpd="sng" w="9525">
            <a:solidFill>
              <a:srgbClr val="4339D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1" name="Google Shape;491;p52"/>
          <p:cNvCxnSpPr/>
          <p:nvPr/>
        </p:nvCxnSpPr>
        <p:spPr>
          <a:xfrm flipH="1" rot="10800000">
            <a:off x="6006887" y="4289154"/>
            <a:ext cx="2117700" cy="300"/>
          </a:xfrm>
          <a:prstGeom prst="straightConnector1">
            <a:avLst/>
          </a:prstGeom>
          <a:noFill/>
          <a:ln cap="flat" cmpd="sng" w="9525">
            <a:solidFill>
              <a:srgbClr val="4339D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2" name="Google Shape;492;p52"/>
          <p:cNvCxnSpPr/>
          <p:nvPr/>
        </p:nvCxnSpPr>
        <p:spPr>
          <a:xfrm flipH="1" rot="10800000">
            <a:off x="5294312" y="4702829"/>
            <a:ext cx="2117700" cy="300"/>
          </a:xfrm>
          <a:prstGeom prst="straightConnector1">
            <a:avLst/>
          </a:prstGeom>
          <a:noFill/>
          <a:ln cap="flat" cmpd="sng" w="9525">
            <a:solidFill>
              <a:srgbClr val="4339D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3" name="Google Shape;493;p52"/>
          <p:cNvCxnSpPr/>
          <p:nvPr/>
        </p:nvCxnSpPr>
        <p:spPr>
          <a:xfrm flipH="1" rot="10800000">
            <a:off x="1246925" y="4726175"/>
            <a:ext cx="3644400" cy="19200"/>
          </a:xfrm>
          <a:prstGeom prst="straightConnector1">
            <a:avLst/>
          </a:prstGeom>
          <a:noFill/>
          <a:ln cap="flat" cmpd="sng" w="9525">
            <a:solidFill>
              <a:srgbClr val="4339D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4" name="Google Shape;494;p52"/>
          <p:cNvCxnSpPr/>
          <p:nvPr/>
        </p:nvCxnSpPr>
        <p:spPr>
          <a:xfrm flipH="1" rot="10800000">
            <a:off x="1306600" y="4453425"/>
            <a:ext cx="3053400" cy="29400"/>
          </a:xfrm>
          <a:prstGeom prst="straightConnector1">
            <a:avLst/>
          </a:prstGeom>
          <a:noFill/>
          <a:ln cap="flat" cmpd="sng" w="9525">
            <a:solidFill>
              <a:srgbClr val="4339D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5" name="Google Shape;495;p52"/>
          <p:cNvCxnSpPr/>
          <p:nvPr/>
        </p:nvCxnSpPr>
        <p:spPr>
          <a:xfrm flipH="1" rot="10800000">
            <a:off x="909925" y="4107600"/>
            <a:ext cx="3053400" cy="29400"/>
          </a:xfrm>
          <a:prstGeom prst="straightConnector1">
            <a:avLst/>
          </a:prstGeom>
          <a:noFill/>
          <a:ln cap="flat" cmpd="sng" w="9525">
            <a:solidFill>
              <a:srgbClr val="4339D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6" name="Google Shape;496;p52"/>
          <p:cNvCxnSpPr/>
          <p:nvPr/>
        </p:nvCxnSpPr>
        <p:spPr>
          <a:xfrm flipH="1" rot="10800000">
            <a:off x="773050" y="3488713"/>
            <a:ext cx="3053400" cy="29400"/>
          </a:xfrm>
          <a:prstGeom prst="straightConnector1">
            <a:avLst/>
          </a:prstGeom>
          <a:noFill/>
          <a:ln cap="flat" cmpd="sng" w="9525">
            <a:solidFill>
              <a:srgbClr val="4339D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7" name="Google Shape;497;p52"/>
          <p:cNvCxnSpPr/>
          <p:nvPr/>
        </p:nvCxnSpPr>
        <p:spPr>
          <a:xfrm flipH="1" rot="10800000">
            <a:off x="2153900" y="2931125"/>
            <a:ext cx="1748100" cy="300"/>
          </a:xfrm>
          <a:prstGeom prst="straightConnector1">
            <a:avLst/>
          </a:prstGeom>
          <a:noFill/>
          <a:ln cap="flat" cmpd="sng" w="9525">
            <a:solidFill>
              <a:srgbClr val="4339D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8" name="Google Shape;498;p52"/>
          <p:cNvCxnSpPr/>
          <p:nvPr/>
        </p:nvCxnSpPr>
        <p:spPr>
          <a:xfrm>
            <a:off x="2595450" y="2358600"/>
            <a:ext cx="1976700" cy="10800"/>
          </a:xfrm>
          <a:prstGeom prst="straightConnector1">
            <a:avLst/>
          </a:prstGeom>
          <a:noFill/>
          <a:ln cap="flat" cmpd="sng" w="9525">
            <a:solidFill>
              <a:srgbClr val="4339DD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3" name="Google Shape;503;p53" title="Gemini_Generated_Image_23960g23960g2396.png"/>
          <p:cNvPicPr preferRelativeResize="0"/>
          <p:nvPr/>
        </p:nvPicPr>
        <p:blipFill rotWithShape="1">
          <a:blip r:embed="rId3">
            <a:alphaModFix/>
          </a:blip>
          <a:srcRect b="13454" l="18038" r="14680" t="16211"/>
          <a:stretch/>
        </p:blipFill>
        <p:spPr>
          <a:xfrm>
            <a:off x="8021825" y="233575"/>
            <a:ext cx="810483" cy="8473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04" name="Google Shape;504;p53"/>
          <p:cNvCxnSpPr/>
          <p:nvPr/>
        </p:nvCxnSpPr>
        <p:spPr>
          <a:xfrm flipH="1" rot="10800000">
            <a:off x="368150" y="718275"/>
            <a:ext cx="7241400" cy="12600"/>
          </a:xfrm>
          <a:prstGeom prst="straightConnector1">
            <a:avLst/>
          </a:prstGeom>
          <a:noFill/>
          <a:ln cap="flat" cmpd="sng" w="9525">
            <a:solidFill>
              <a:srgbClr val="4339D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05" name="Google Shape;505;p53"/>
          <p:cNvSpPr txBox="1"/>
          <p:nvPr>
            <p:ph type="title"/>
          </p:nvPr>
        </p:nvSpPr>
        <p:spPr>
          <a:xfrm>
            <a:off x="311700" y="2335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5.</a:t>
            </a:r>
            <a:r>
              <a:rPr lang="es">
                <a:solidFill>
                  <a:srgbClr val="4339DD"/>
                </a:solidFill>
              </a:rPr>
              <a:t>Gobernanza y roles</a:t>
            </a:r>
            <a:endParaRPr>
              <a:solidFill>
                <a:srgbClr val="4339DD"/>
              </a:solidFill>
            </a:endParaRPr>
          </a:p>
        </p:txBody>
      </p:sp>
      <p:sp>
        <p:nvSpPr>
          <p:cNvPr id="506" name="Google Shape;506;p53"/>
          <p:cNvSpPr txBox="1"/>
          <p:nvPr/>
        </p:nvSpPr>
        <p:spPr>
          <a:xfrm>
            <a:off x="368150" y="718263"/>
            <a:ext cx="6073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chemeClr val="dk1"/>
                </a:solidFill>
              </a:rPr>
              <a:t>Estructura organizativa del Gobierno del Dato</a:t>
            </a:r>
            <a:endParaRPr b="1" sz="1800">
              <a:solidFill>
                <a:schemeClr val="dk1"/>
              </a:solidFill>
            </a:endParaRPr>
          </a:p>
        </p:txBody>
      </p:sp>
      <p:sp>
        <p:nvSpPr>
          <p:cNvPr id="507" name="Google Shape;507;p53"/>
          <p:cNvSpPr txBox="1"/>
          <p:nvPr/>
        </p:nvSpPr>
        <p:spPr>
          <a:xfrm>
            <a:off x="368150" y="1973788"/>
            <a:ext cx="14919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dk1"/>
                </a:solidFill>
              </a:rPr>
              <a:t>Nivel estratégico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508" name="Google Shape;508;p53"/>
          <p:cNvSpPr txBox="1"/>
          <p:nvPr/>
        </p:nvSpPr>
        <p:spPr>
          <a:xfrm>
            <a:off x="522950" y="2728813"/>
            <a:ext cx="11631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dk1"/>
                </a:solidFill>
              </a:rPr>
              <a:t>Nivel t</a:t>
            </a:r>
            <a:r>
              <a:rPr lang="es" sz="1300">
                <a:solidFill>
                  <a:schemeClr val="dk1"/>
                </a:solidFill>
              </a:rPr>
              <a:t>áctico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509" name="Google Shape;509;p53"/>
          <p:cNvSpPr txBox="1"/>
          <p:nvPr/>
        </p:nvSpPr>
        <p:spPr>
          <a:xfrm>
            <a:off x="441950" y="3469438"/>
            <a:ext cx="13443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dk1"/>
                </a:solidFill>
              </a:rPr>
              <a:t>Nivel operativo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510" name="Google Shape;510;p53"/>
          <p:cNvSpPr txBox="1"/>
          <p:nvPr/>
        </p:nvSpPr>
        <p:spPr>
          <a:xfrm>
            <a:off x="2586200" y="1973787"/>
            <a:ext cx="20838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dk1"/>
                </a:solidFill>
              </a:rPr>
              <a:t>Chief Data Officer (CDO)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511" name="Google Shape;511;p53"/>
          <p:cNvSpPr txBox="1"/>
          <p:nvPr/>
        </p:nvSpPr>
        <p:spPr>
          <a:xfrm>
            <a:off x="2556350" y="2728813"/>
            <a:ext cx="21435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dk1"/>
                </a:solidFill>
              </a:rPr>
              <a:t>Comité Gobierno del Dato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512" name="Google Shape;512;p53"/>
          <p:cNvSpPr txBox="1"/>
          <p:nvPr/>
        </p:nvSpPr>
        <p:spPr>
          <a:xfrm>
            <a:off x="2216150" y="3469438"/>
            <a:ext cx="28239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dk1"/>
                </a:solidFill>
              </a:rPr>
              <a:t>Data Owners/Stewards/Custodians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513" name="Google Shape;513;p53"/>
          <p:cNvSpPr txBox="1"/>
          <p:nvPr/>
        </p:nvSpPr>
        <p:spPr>
          <a:xfrm>
            <a:off x="5570150" y="1920088"/>
            <a:ext cx="25389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dk1"/>
                </a:solidFill>
              </a:rPr>
              <a:t>Lidera la estrategia de datos y reporta a Dirección General.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514" name="Google Shape;514;p53"/>
          <p:cNvSpPr txBox="1"/>
          <p:nvPr/>
        </p:nvSpPr>
        <p:spPr>
          <a:xfrm>
            <a:off x="5570150" y="2676913"/>
            <a:ext cx="2741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dk1"/>
                </a:solidFill>
              </a:rPr>
              <a:t>Define políticas, prioriza proyectos y supervisa cumplimiento.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515" name="Google Shape;515;p53"/>
          <p:cNvSpPr txBox="1"/>
          <p:nvPr/>
        </p:nvSpPr>
        <p:spPr>
          <a:xfrm>
            <a:off x="5570150" y="3362045"/>
            <a:ext cx="2823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dk1"/>
                </a:solidFill>
              </a:rPr>
              <a:t>Gestionan la calidad, integridad y seguridad de la información.</a:t>
            </a:r>
            <a:endParaRPr sz="1300">
              <a:solidFill>
                <a:schemeClr val="dk1"/>
              </a:solidFill>
            </a:endParaRPr>
          </a:p>
        </p:txBody>
      </p:sp>
      <p:cxnSp>
        <p:nvCxnSpPr>
          <p:cNvPr id="516" name="Google Shape;516;p53"/>
          <p:cNvCxnSpPr/>
          <p:nvPr/>
        </p:nvCxnSpPr>
        <p:spPr>
          <a:xfrm flipH="1" rot="10800000">
            <a:off x="1860050" y="2151088"/>
            <a:ext cx="389400" cy="3300"/>
          </a:xfrm>
          <a:prstGeom prst="straightConnector1">
            <a:avLst/>
          </a:prstGeom>
          <a:noFill/>
          <a:ln cap="flat" cmpd="sng" w="9525">
            <a:solidFill>
              <a:srgbClr val="4339D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17" name="Google Shape;517;p53"/>
          <p:cNvCxnSpPr/>
          <p:nvPr/>
        </p:nvCxnSpPr>
        <p:spPr>
          <a:xfrm flipH="1" rot="10800000">
            <a:off x="1860050" y="2906113"/>
            <a:ext cx="389400" cy="3300"/>
          </a:xfrm>
          <a:prstGeom prst="straightConnector1">
            <a:avLst/>
          </a:prstGeom>
          <a:noFill/>
          <a:ln cap="flat" cmpd="sng" w="9525">
            <a:solidFill>
              <a:srgbClr val="4339D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18" name="Google Shape;518;p53"/>
          <p:cNvCxnSpPr/>
          <p:nvPr/>
        </p:nvCxnSpPr>
        <p:spPr>
          <a:xfrm flipH="1" rot="10800000">
            <a:off x="1786250" y="3661138"/>
            <a:ext cx="389400" cy="3300"/>
          </a:xfrm>
          <a:prstGeom prst="straightConnector1">
            <a:avLst/>
          </a:prstGeom>
          <a:noFill/>
          <a:ln cap="flat" cmpd="sng" w="9525">
            <a:solidFill>
              <a:srgbClr val="4339D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19" name="Google Shape;519;p53"/>
          <p:cNvCxnSpPr/>
          <p:nvPr/>
        </p:nvCxnSpPr>
        <p:spPr>
          <a:xfrm flipH="1" rot="10800000">
            <a:off x="4925375" y="2151088"/>
            <a:ext cx="389400" cy="3300"/>
          </a:xfrm>
          <a:prstGeom prst="straightConnector1">
            <a:avLst/>
          </a:prstGeom>
          <a:noFill/>
          <a:ln cap="flat" cmpd="sng" w="9525">
            <a:solidFill>
              <a:srgbClr val="4339D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20" name="Google Shape;520;p53"/>
          <p:cNvCxnSpPr/>
          <p:nvPr/>
        </p:nvCxnSpPr>
        <p:spPr>
          <a:xfrm flipH="1" rot="10800000">
            <a:off x="4940300" y="2961913"/>
            <a:ext cx="389400" cy="3300"/>
          </a:xfrm>
          <a:prstGeom prst="straightConnector1">
            <a:avLst/>
          </a:prstGeom>
          <a:noFill/>
          <a:ln cap="flat" cmpd="sng" w="9525">
            <a:solidFill>
              <a:srgbClr val="4339D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21" name="Google Shape;521;p53"/>
          <p:cNvCxnSpPr/>
          <p:nvPr/>
        </p:nvCxnSpPr>
        <p:spPr>
          <a:xfrm flipH="1" rot="10800000">
            <a:off x="5040050" y="3661138"/>
            <a:ext cx="389400" cy="3300"/>
          </a:xfrm>
          <a:prstGeom prst="straightConnector1">
            <a:avLst/>
          </a:prstGeom>
          <a:noFill/>
          <a:ln cap="flat" cmpd="sng" w="9525">
            <a:solidFill>
              <a:srgbClr val="4339DD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22" name="Google Shape;522;p53"/>
          <p:cNvSpPr txBox="1"/>
          <p:nvPr/>
        </p:nvSpPr>
        <p:spPr>
          <a:xfrm>
            <a:off x="311700" y="4203600"/>
            <a:ext cx="7710000" cy="6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chemeClr val="dk1"/>
                </a:solidFill>
              </a:rPr>
              <a:t>Esta estructura garantiza control, trazabilidad y responsabilidad en cada fase del ciclo de la vida del dato. 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cxnSp>
        <p:nvCxnSpPr>
          <p:cNvPr id="523" name="Google Shape;523;p53"/>
          <p:cNvCxnSpPr/>
          <p:nvPr/>
        </p:nvCxnSpPr>
        <p:spPr>
          <a:xfrm>
            <a:off x="507025" y="1721950"/>
            <a:ext cx="7196100" cy="24000"/>
          </a:xfrm>
          <a:prstGeom prst="straightConnector1">
            <a:avLst/>
          </a:prstGeom>
          <a:noFill/>
          <a:ln cap="flat" cmpd="sng" w="19050">
            <a:solidFill>
              <a:srgbClr val="4339D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24" name="Google Shape;524;p53"/>
          <p:cNvSpPr txBox="1"/>
          <p:nvPr/>
        </p:nvSpPr>
        <p:spPr>
          <a:xfrm>
            <a:off x="750250" y="1323603"/>
            <a:ext cx="12291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2"/>
                </a:solidFill>
              </a:rPr>
              <a:t>Nivel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525" name="Google Shape;525;p53"/>
          <p:cNvSpPr txBox="1"/>
          <p:nvPr/>
        </p:nvSpPr>
        <p:spPr>
          <a:xfrm>
            <a:off x="3374300" y="1359394"/>
            <a:ext cx="6174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2"/>
                </a:solidFill>
              </a:rPr>
              <a:t>Rol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526" name="Google Shape;526;p53"/>
          <p:cNvSpPr txBox="1"/>
          <p:nvPr/>
        </p:nvSpPr>
        <p:spPr>
          <a:xfrm>
            <a:off x="5704925" y="1371087"/>
            <a:ext cx="21435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2"/>
                </a:solidFill>
              </a:rPr>
              <a:t>Función principal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1" name="Google Shape;531;p54" title="Gemini_Generated_Image_23960g23960g2396.png"/>
          <p:cNvPicPr preferRelativeResize="0"/>
          <p:nvPr/>
        </p:nvPicPr>
        <p:blipFill rotWithShape="1">
          <a:blip r:embed="rId3">
            <a:alphaModFix/>
          </a:blip>
          <a:srcRect b="13454" l="18038" r="14680" t="16211"/>
          <a:stretch/>
        </p:blipFill>
        <p:spPr>
          <a:xfrm>
            <a:off x="8021825" y="233575"/>
            <a:ext cx="810483" cy="8473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32" name="Google Shape;532;p54"/>
          <p:cNvCxnSpPr/>
          <p:nvPr/>
        </p:nvCxnSpPr>
        <p:spPr>
          <a:xfrm flipH="1" rot="10800000">
            <a:off x="368150" y="718275"/>
            <a:ext cx="7241400" cy="12600"/>
          </a:xfrm>
          <a:prstGeom prst="straightConnector1">
            <a:avLst/>
          </a:prstGeom>
          <a:noFill/>
          <a:ln cap="flat" cmpd="sng" w="9525">
            <a:solidFill>
              <a:srgbClr val="4339D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33" name="Google Shape;533;p54"/>
          <p:cNvSpPr txBox="1"/>
          <p:nvPr>
            <p:ph type="title"/>
          </p:nvPr>
        </p:nvSpPr>
        <p:spPr>
          <a:xfrm>
            <a:off x="311700" y="2335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5.</a:t>
            </a:r>
            <a:r>
              <a:rPr lang="es">
                <a:solidFill>
                  <a:srgbClr val="4339DD"/>
                </a:solidFill>
              </a:rPr>
              <a:t>Gobernanza y roles</a:t>
            </a:r>
            <a:endParaRPr>
              <a:solidFill>
                <a:srgbClr val="4339DD"/>
              </a:solidFill>
            </a:endParaRPr>
          </a:p>
        </p:txBody>
      </p:sp>
      <p:sp>
        <p:nvSpPr>
          <p:cNvPr id="534" name="Google Shape;534;p54"/>
          <p:cNvSpPr txBox="1"/>
          <p:nvPr/>
        </p:nvSpPr>
        <p:spPr>
          <a:xfrm>
            <a:off x="368150" y="718263"/>
            <a:ext cx="6073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chemeClr val="dk1"/>
                </a:solidFill>
              </a:rPr>
              <a:t>Roles principales y responsabilidades</a:t>
            </a:r>
            <a:endParaRPr b="1" sz="1800">
              <a:solidFill>
                <a:schemeClr val="dk1"/>
              </a:solidFill>
            </a:endParaRPr>
          </a:p>
        </p:txBody>
      </p:sp>
      <p:graphicFrame>
        <p:nvGraphicFramePr>
          <p:cNvPr id="535" name="Google Shape;535;p54"/>
          <p:cNvGraphicFramePr/>
          <p:nvPr/>
        </p:nvGraphicFramePr>
        <p:xfrm>
          <a:off x="952500" y="1369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{7D1FBF32-135F-4302-9BAD-346D19BFE09D}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chemeClr val="lt1"/>
                          </a:solidFill>
                        </a:rPr>
                        <a:t>ROL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4339D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chemeClr val="lt1"/>
                          </a:solidFill>
                        </a:rPr>
                        <a:t>RESPONSABILIDADES CLAVE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4339D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chemeClr val="lt1"/>
                          </a:solidFill>
                        </a:rPr>
                        <a:t>PERFIL ASIGNADO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4339DD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CDO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Estrategia global, KPI’s, ROI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Direcci</a:t>
                      </a:r>
                      <a:r>
                        <a:rPr lang="es" sz="1200"/>
                        <a:t>ón de Innovación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Data Owner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Calidad y completitud en su dominio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Responsable de </a:t>
                      </a:r>
                      <a:r>
                        <a:rPr lang="es" sz="1200"/>
                        <a:t>área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Data Steward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Validaci</a:t>
                      </a:r>
                      <a:r>
                        <a:rPr lang="es" sz="1200"/>
                        <a:t>ón y control de integridad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Analista de negocio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Data Custodian (IT)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Seguridad, accesos y backups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Infraestructura / IT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Data Analyst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An</a:t>
                      </a:r>
                      <a:r>
                        <a:rPr lang="es" sz="1200"/>
                        <a:t>álisis y reporting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Equipo BI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Data Engineer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ETL, integraci</a:t>
                      </a:r>
                      <a:r>
                        <a:rPr lang="es" sz="1200"/>
                        <a:t>ón, rendimiento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Equipo t</a:t>
                      </a:r>
                      <a:r>
                        <a:rPr lang="es" sz="1200"/>
                        <a:t>écnico Azure</a:t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0" name="Google Shape;540;p55" title="Gemini_Generated_Image_23960g23960g2396.png"/>
          <p:cNvPicPr preferRelativeResize="0"/>
          <p:nvPr/>
        </p:nvPicPr>
        <p:blipFill rotWithShape="1">
          <a:blip r:embed="rId3">
            <a:alphaModFix/>
          </a:blip>
          <a:srcRect b="13454" l="18038" r="14680" t="16211"/>
          <a:stretch/>
        </p:blipFill>
        <p:spPr>
          <a:xfrm>
            <a:off x="8021825" y="233575"/>
            <a:ext cx="810483" cy="8473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41" name="Google Shape;541;p55"/>
          <p:cNvCxnSpPr/>
          <p:nvPr/>
        </p:nvCxnSpPr>
        <p:spPr>
          <a:xfrm flipH="1" rot="10800000">
            <a:off x="368150" y="718275"/>
            <a:ext cx="7241400" cy="12600"/>
          </a:xfrm>
          <a:prstGeom prst="straightConnector1">
            <a:avLst/>
          </a:prstGeom>
          <a:noFill/>
          <a:ln cap="flat" cmpd="sng" w="9525">
            <a:solidFill>
              <a:srgbClr val="4339D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42" name="Google Shape;542;p55"/>
          <p:cNvSpPr txBox="1"/>
          <p:nvPr>
            <p:ph type="title"/>
          </p:nvPr>
        </p:nvSpPr>
        <p:spPr>
          <a:xfrm>
            <a:off x="311700" y="2335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5.</a:t>
            </a:r>
            <a:r>
              <a:rPr lang="es">
                <a:solidFill>
                  <a:srgbClr val="4339DD"/>
                </a:solidFill>
              </a:rPr>
              <a:t>Gobernanza y roles</a:t>
            </a:r>
            <a:endParaRPr>
              <a:solidFill>
                <a:srgbClr val="4339DD"/>
              </a:solidFill>
            </a:endParaRPr>
          </a:p>
        </p:txBody>
      </p:sp>
      <p:sp>
        <p:nvSpPr>
          <p:cNvPr id="543" name="Google Shape;543;p55"/>
          <p:cNvSpPr txBox="1"/>
          <p:nvPr/>
        </p:nvSpPr>
        <p:spPr>
          <a:xfrm>
            <a:off x="368150" y="718263"/>
            <a:ext cx="6073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chemeClr val="dk1"/>
                </a:solidFill>
              </a:rPr>
              <a:t>Roles principales y responsabilidades</a:t>
            </a:r>
            <a:endParaRPr b="1" sz="1800">
              <a:solidFill>
                <a:schemeClr val="dk1"/>
              </a:solidFill>
            </a:endParaRPr>
          </a:p>
        </p:txBody>
      </p:sp>
      <p:graphicFrame>
        <p:nvGraphicFramePr>
          <p:cNvPr id="544" name="Google Shape;544;p55"/>
          <p:cNvGraphicFramePr/>
          <p:nvPr/>
        </p:nvGraphicFramePr>
        <p:xfrm>
          <a:off x="952500" y="1369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{7D1FBF32-135F-4302-9BAD-346D19BFE09D}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chemeClr val="lt1"/>
                          </a:solidFill>
                        </a:rPr>
                        <a:t>ROL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4339D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chemeClr val="lt1"/>
                          </a:solidFill>
                        </a:rPr>
                        <a:t>RESPONSABILIDADES CLAVE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4339D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chemeClr val="lt1"/>
                          </a:solidFill>
                        </a:rPr>
                        <a:t>PERFIL ASIGNADO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4339DD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CDO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Estrategia global, KPI’s, ROI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Dirección de Innovación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Data Owner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Calidad y completitud en su dominio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Responsable de área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Data Steward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Validación y control de integridad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Analista de negocio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Data Custodian (IT)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Seguridad, accesos y backups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Infraestructura / IT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Data Analyst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Análisis y reporting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Equipo BI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Data Engineer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ETL, integración, rendimiento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Equipo técnico Azure</a:t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9" name="Google Shape;549;p56" title="Gemini_Generated_Image_23960g23960g2396.png"/>
          <p:cNvPicPr preferRelativeResize="0"/>
          <p:nvPr/>
        </p:nvPicPr>
        <p:blipFill rotWithShape="1">
          <a:blip r:embed="rId3">
            <a:alphaModFix/>
          </a:blip>
          <a:srcRect b="13454" l="18038" r="14680" t="16211"/>
          <a:stretch/>
        </p:blipFill>
        <p:spPr>
          <a:xfrm>
            <a:off x="8021825" y="233575"/>
            <a:ext cx="810483" cy="8473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50" name="Google Shape;550;p56"/>
          <p:cNvCxnSpPr/>
          <p:nvPr/>
        </p:nvCxnSpPr>
        <p:spPr>
          <a:xfrm flipH="1" rot="10800000">
            <a:off x="368150" y="718275"/>
            <a:ext cx="7241400" cy="12600"/>
          </a:xfrm>
          <a:prstGeom prst="straightConnector1">
            <a:avLst/>
          </a:prstGeom>
          <a:noFill/>
          <a:ln cap="flat" cmpd="sng" w="9525">
            <a:solidFill>
              <a:srgbClr val="4339D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51" name="Google Shape;551;p56"/>
          <p:cNvSpPr txBox="1"/>
          <p:nvPr>
            <p:ph type="title"/>
          </p:nvPr>
        </p:nvSpPr>
        <p:spPr>
          <a:xfrm>
            <a:off x="311700" y="2335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5.</a:t>
            </a:r>
            <a:r>
              <a:rPr lang="es">
                <a:solidFill>
                  <a:srgbClr val="4339DD"/>
                </a:solidFill>
              </a:rPr>
              <a:t>Gobernanza y roles</a:t>
            </a:r>
            <a:endParaRPr>
              <a:solidFill>
                <a:srgbClr val="4339DD"/>
              </a:solidFill>
            </a:endParaRPr>
          </a:p>
        </p:txBody>
      </p:sp>
      <p:sp>
        <p:nvSpPr>
          <p:cNvPr id="552" name="Google Shape;552;p56"/>
          <p:cNvSpPr txBox="1"/>
          <p:nvPr/>
        </p:nvSpPr>
        <p:spPr>
          <a:xfrm>
            <a:off x="378625" y="808313"/>
            <a:ext cx="6073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chemeClr val="dk1"/>
                </a:solidFill>
              </a:rPr>
              <a:t>Flujo de</a:t>
            </a:r>
            <a:r>
              <a:rPr b="1" lang="es" sz="1800">
                <a:solidFill>
                  <a:schemeClr val="dk1"/>
                </a:solidFill>
              </a:rPr>
              <a:t> responsabilidades y comunicaci</a:t>
            </a:r>
            <a:r>
              <a:rPr b="1" lang="es" sz="1800">
                <a:solidFill>
                  <a:schemeClr val="dk1"/>
                </a:solidFill>
              </a:rPr>
              <a:t>ón</a:t>
            </a:r>
            <a:endParaRPr b="1" sz="1800">
              <a:solidFill>
                <a:schemeClr val="dk1"/>
              </a:solidFill>
            </a:endParaRPr>
          </a:p>
        </p:txBody>
      </p:sp>
      <p:cxnSp>
        <p:nvCxnSpPr>
          <p:cNvPr id="553" name="Google Shape;553;p56"/>
          <p:cNvCxnSpPr/>
          <p:nvPr/>
        </p:nvCxnSpPr>
        <p:spPr>
          <a:xfrm>
            <a:off x="378625" y="1745825"/>
            <a:ext cx="8064300" cy="12000"/>
          </a:xfrm>
          <a:prstGeom prst="straightConnector1">
            <a:avLst/>
          </a:prstGeom>
          <a:noFill/>
          <a:ln cap="flat" cmpd="sng" w="19050">
            <a:solidFill>
              <a:srgbClr val="4339D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54" name="Google Shape;554;p56"/>
          <p:cNvSpPr txBox="1"/>
          <p:nvPr/>
        </p:nvSpPr>
        <p:spPr>
          <a:xfrm>
            <a:off x="378625" y="1394939"/>
            <a:ext cx="12291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2"/>
                </a:solidFill>
              </a:rPr>
              <a:t>Actividad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555" name="Google Shape;555;p56"/>
          <p:cNvSpPr txBox="1"/>
          <p:nvPr/>
        </p:nvSpPr>
        <p:spPr>
          <a:xfrm>
            <a:off x="2350860" y="1411924"/>
            <a:ext cx="7812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2"/>
                </a:solidFill>
              </a:rPr>
              <a:t>CDO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556" name="Google Shape;556;p56"/>
          <p:cNvSpPr txBox="1"/>
          <p:nvPr/>
        </p:nvSpPr>
        <p:spPr>
          <a:xfrm>
            <a:off x="4657625" y="1411925"/>
            <a:ext cx="12291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2"/>
                </a:solidFill>
              </a:rPr>
              <a:t>Steward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557" name="Google Shape;557;p56"/>
          <p:cNvSpPr txBox="1"/>
          <p:nvPr/>
        </p:nvSpPr>
        <p:spPr>
          <a:xfrm>
            <a:off x="3488601" y="1411925"/>
            <a:ext cx="10005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2"/>
                </a:solidFill>
              </a:rPr>
              <a:t>Owner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558" name="Google Shape;558;p56"/>
          <p:cNvSpPr txBox="1"/>
          <p:nvPr/>
        </p:nvSpPr>
        <p:spPr>
          <a:xfrm>
            <a:off x="5910580" y="1406884"/>
            <a:ext cx="12291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2"/>
                </a:solidFill>
              </a:rPr>
              <a:t>Custodian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559" name="Google Shape;559;p56"/>
          <p:cNvSpPr txBox="1"/>
          <p:nvPr/>
        </p:nvSpPr>
        <p:spPr>
          <a:xfrm>
            <a:off x="7342556" y="1411925"/>
            <a:ext cx="12291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2"/>
                </a:solidFill>
              </a:rPr>
              <a:t>Analyst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560" name="Google Shape;560;p56"/>
          <p:cNvSpPr txBox="1"/>
          <p:nvPr/>
        </p:nvSpPr>
        <p:spPr>
          <a:xfrm>
            <a:off x="339950" y="1948700"/>
            <a:ext cx="1754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Definir políticas de dato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61" name="Google Shape;561;p56"/>
          <p:cNvSpPr txBox="1"/>
          <p:nvPr/>
        </p:nvSpPr>
        <p:spPr>
          <a:xfrm>
            <a:off x="339950" y="2626175"/>
            <a:ext cx="17544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Medir calidad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62" name="Google Shape;562;p56"/>
          <p:cNvSpPr txBox="1"/>
          <p:nvPr/>
        </p:nvSpPr>
        <p:spPr>
          <a:xfrm>
            <a:off x="311700" y="3239300"/>
            <a:ext cx="17544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Gestionar accesos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63" name="Google Shape;563;p56"/>
          <p:cNvSpPr txBox="1"/>
          <p:nvPr/>
        </p:nvSpPr>
        <p:spPr>
          <a:xfrm>
            <a:off x="339950" y="3852425"/>
            <a:ext cx="17544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Crear informes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64" name="Google Shape;564;p56"/>
          <p:cNvSpPr/>
          <p:nvPr/>
        </p:nvSpPr>
        <p:spPr>
          <a:xfrm>
            <a:off x="2488050" y="2056100"/>
            <a:ext cx="405900" cy="357900"/>
          </a:xfrm>
          <a:prstGeom prst="ellipse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4339DD"/>
                </a:solidFill>
              </a:rPr>
              <a:t>R</a:t>
            </a:r>
            <a:endParaRPr b="1">
              <a:solidFill>
                <a:srgbClr val="4339DD"/>
              </a:solidFill>
            </a:endParaRPr>
          </a:p>
        </p:txBody>
      </p:sp>
      <p:sp>
        <p:nvSpPr>
          <p:cNvPr id="565" name="Google Shape;565;p56"/>
          <p:cNvSpPr/>
          <p:nvPr/>
        </p:nvSpPr>
        <p:spPr>
          <a:xfrm>
            <a:off x="2488050" y="2626175"/>
            <a:ext cx="405900" cy="357900"/>
          </a:xfrm>
          <a:prstGeom prst="ellipse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4339DD"/>
                </a:solidFill>
              </a:rPr>
              <a:t>A</a:t>
            </a:r>
            <a:endParaRPr b="1">
              <a:solidFill>
                <a:srgbClr val="4339DD"/>
              </a:solidFill>
            </a:endParaRPr>
          </a:p>
        </p:txBody>
      </p:sp>
      <p:sp>
        <p:nvSpPr>
          <p:cNvPr id="566" name="Google Shape;566;p56"/>
          <p:cNvSpPr/>
          <p:nvPr/>
        </p:nvSpPr>
        <p:spPr>
          <a:xfrm>
            <a:off x="2488050" y="3239300"/>
            <a:ext cx="405900" cy="357900"/>
          </a:xfrm>
          <a:prstGeom prst="ellipse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4339DD"/>
                </a:solidFill>
              </a:rPr>
              <a:t>C</a:t>
            </a:r>
            <a:endParaRPr b="1">
              <a:solidFill>
                <a:srgbClr val="4339DD"/>
              </a:solidFill>
            </a:endParaRPr>
          </a:p>
        </p:txBody>
      </p:sp>
      <p:sp>
        <p:nvSpPr>
          <p:cNvPr id="567" name="Google Shape;567;p56"/>
          <p:cNvSpPr/>
          <p:nvPr/>
        </p:nvSpPr>
        <p:spPr>
          <a:xfrm>
            <a:off x="2488050" y="3852425"/>
            <a:ext cx="405900" cy="357900"/>
          </a:xfrm>
          <a:prstGeom prst="ellipse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4339DD"/>
                </a:solidFill>
              </a:rPr>
              <a:t>I</a:t>
            </a:r>
            <a:endParaRPr b="1">
              <a:solidFill>
                <a:srgbClr val="4339DD"/>
              </a:solidFill>
            </a:endParaRPr>
          </a:p>
        </p:txBody>
      </p:sp>
      <p:sp>
        <p:nvSpPr>
          <p:cNvPr id="568" name="Google Shape;568;p56"/>
          <p:cNvSpPr/>
          <p:nvPr/>
        </p:nvSpPr>
        <p:spPr>
          <a:xfrm>
            <a:off x="3785900" y="2056100"/>
            <a:ext cx="405900" cy="357900"/>
          </a:xfrm>
          <a:prstGeom prst="ellipse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4339DD"/>
                </a:solidFill>
              </a:rPr>
              <a:t>A</a:t>
            </a:r>
            <a:endParaRPr b="1">
              <a:solidFill>
                <a:srgbClr val="4339DD"/>
              </a:solidFill>
            </a:endParaRPr>
          </a:p>
        </p:txBody>
      </p:sp>
      <p:sp>
        <p:nvSpPr>
          <p:cNvPr id="569" name="Google Shape;569;p56"/>
          <p:cNvSpPr/>
          <p:nvPr/>
        </p:nvSpPr>
        <p:spPr>
          <a:xfrm>
            <a:off x="3785900" y="2626175"/>
            <a:ext cx="405900" cy="357900"/>
          </a:xfrm>
          <a:prstGeom prst="ellipse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4339DD"/>
                </a:solidFill>
              </a:rPr>
              <a:t>R</a:t>
            </a:r>
            <a:endParaRPr b="1">
              <a:solidFill>
                <a:srgbClr val="4339DD"/>
              </a:solidFill>
            </a:endParaRPr>
          </a:p>
        </p:txBody>
      </p:sp>
      <p:sp>
        <p:nvSpPr>
          <p:cNvPr id="570" name="Google Shape;570;p56"/>
          <p:cNvSpPr/>
          <p:nvPr/>
        </p:nvSpPr>
        <p:spPr>
          <a:xfrm>
            <a:off x="3785900" y="3239300"/>
            <a:ext cx="405900" cy="357900"/>
          </a:xfrm>
          <a:prstGeom prst="ellipse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4339DD"/>
                </a:solidFill>
              </a:rPr>
              <a:t>I</a:t>
            </a:r>
            <a:endParaRPr b="1">
              <a:solidFill>
                <a:srgbClr val="4339DD"/>
              </a:solidFill>
            </a:endParaRPr>
          </a:p>
        </p:txBody>
      </p:sp>
      <p:sp>
        <p:nvSpPr>
          <p:cNvPr id="571" name="Google Shape;571;p56"/>
          <p:cNvSpPr/>
          <p:nvPr/>
        </p:nvSpPr>
        <p:spPr>
          <a:xfrm>
            <a:off x="3785900" y="3852425"/>
            <a:ext cx="405900" cy="357900"/>
          </a:xfrm>
          <a:prstGeom prst="ellipse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4339DD"/>
                </a:solidFill>
              </a:rPr>
              <a:t>C</a:t>
            </a:r>
            <a:endParaRPr b="1">
              <a:solidFill>
                <a:srgbClr val="4339DD"/>
              </a:solidFill>
            </a:endParaRPr>
          </a:p>
        </p:txBody>
      </p:sp>
      <p:sp>
        <p:nvSpPr>
          <p:cNvPr id="572" name="Google Shape;572;p56"/>
          <p:cNvSpPr/>
          <p:nvPr/>
        </p:nvSpPr>
        <p:spPr>
          <a:xfrm>
            <a:off x="5069225" y="2056100"/>
            <a:ext cx="405900" cy="357900"/>
          </a:xfrm>
          <a:prstGeom prst="ellipse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4339DD"/>
                </a:solidFill>
              </a:rPr>
              <a:t>C</a:t>
            </a:r>
            <a:endParaRPr b="1">
              <a:solidFill>
                <a:srgbClr val="4339DD"/>
              </a:solidFill>
            </a:endParaRPr>
          </a:p>
        </p:txBody>
      </p:sp>
      <p:sp>
        <p:nvSpPr>
          <p:cNvPr id="573" name="Google Shape;573;p56"/>
          <p:cNvSpPr/>
          <p:nvPr/>
        </p:nvSpPr>
        <p:spPr>
          <a:xfrm>
            <a:off x="5069225" y="2626175"/>
            <a:ext cx="405900" cy="357900"/>
          </a:xfrm>
          <a:prstGeom prst="ellipse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4339DD"/>
                </a:solidFill>
              </a:rPr>
              <a:t>R</a:t>
            </a:r>
            <a:endParaRPr b="1">
              <a:solidFill>
                <a:srgbClr val="4339DD"/>
              </a:solidFill>
            </a:endParaRPr>
          </a:p>
        </p:txBody>
      </p:sp>
      <p:sp>
        <p:nvSpPr>
          <p:cNvPr id="574" name="Google Shape;574;p56"/>
          <p:cNvSpPr/>
          <p:nvPr/>
        </p:nvSpPr>
        <p:spPr>
          <a:xfrm>
            <a:off x="5069225" y="3239300"/>
            <a:ext cx="405900" cy="357900"/>
          </a:xfrm>
          <a:prstGeom prst="ellipse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4339DD"/>
                </a:solidFill>
              </a:rPr>
              <a:t>I</a:t>
            </a:r>
            <a:endParaRPr b="1">
              <a:solidFill>
                <a:srgbClr val="4339DD"/>
              </a:solidFill>
            </a:endParaRPr>
          </a:p>
        </p:txBody>
      </p:sp>
      <p:sp>
        <p:nvSpPr>
          <p:cNvPr id="575" name="Google Shape;575;p56"/>
          <p:cNvSpPr/>
          <p:nvPr/>
        </p:nvSpPr>
        <p:spPr>
          <a:xfrm>
            <a:off x="5069225" y="3852425"/>
            <a:ext cx="405900" cy="357900"/>
          </a:xfrm>
          <a:prstGeom prst="ellipse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4339DD"/>
                </a:solidFill>
              </a:rPr>
              <a:t>C</a:t>
            </a:r>
            <a:endParaRPr b="1">
              <a:solidFill>
                <a:srgbClr val="4339DD"/>
              </a:solidFill>
            </a:endParaRPr>
          </a:p>
        </p:txBody>
      </p:sp>
      <p:sp>
        <p:nvSpPr>
          <p:cNvPr id="576" name="Google Shape;576;p56"/>
          <p:cNvSpPr/>
          <p:nvPr/>
        </p:nvSpPr>
        <p:spPr>
          <a:xfrm>
            <a:off x="6452125" y="2056100"/>
            <a:ext cx="405900" cy="357900"/>
          </a:xfrm>
          <a:prstGeom prst="ellipse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4339DD"/>
                </a:solidFill>
              </a:rPr>
              <a:t>I</a:t>
            </a:r>
            <a:endParaRPr b="1">
              <a:solidFill>
                <a:srgbClr val="4339DD"/>
              </a:solidFill>
            </a:endParaRPr>
          </a:p>
        </p:txBody>
      </p:sp>
      <p:sp>
        <p:nvSpPr>
          <p:cNvPr id="577" name="Google Shape;577;p56"/>
          <p:cNvSpPr/>
          <p:nvPr/>
        </p:nvSpPr>
        <p:spPr>
          <a:xfrm>
            <a:off x="6452125" y="2626175"/>
            <a:ext cx="405900" cy="357900"/>
          </a:xfrm>
          <a:prstGeom prst="ellipse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4339DD"/>
                </a:solidFill>
              </a:rPr>
              <a:t>C</a:t>
            </a:r>
            <a:endParaRPr b="1">
              <a:solidFill>
                <a:srgbClr val="4339DD"/>
              </a:solidFill>
            </a:endParaRPr>
          </a:p>
        </p:txBody>
      </p:sp>
      <p:sp>
        <p:nvSpPr>
          <p:cNvPr id="578" name="Google Shape;578;p56"/>
          <p:cNvSpPr/>
          <p:nvPr/>
        </p:nvSpPr>
        <p:spPr>
          <a:xfrm>
            <a:off x="6452125" y="3239300"/>
            <a:ext cx="405900" cy="357900"/>
          </a:xfrm>
          <a:prstGeom prst="ellipse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4339DD"/>
                </a:solidFill>
              </a:rPr>
              <a:t>R</a:t>
            </a:r>
            <a:endParaRPr b="1">
              <a:solidFill>
                <a:srgbClr val="4339DD"/>
              </a:solidFill>
            </a:endParaRPr>
          </a:p>
        </p:txBody>
      </p:sp>
      <p:sp>
        <p:nvSpPr>
          <p:cNvPr id="579" name="Google Shape;579;p56"/>
          <p:cNvSpPr/>
          <p:nvPr/>
        </p:nvSpPr>
        <p:spPr>
          <a:xfrm>
            <a:off x="6452125" y="3852425"/>
            <a:ext cx="405900" cy="357900"/>
          </a:xfrm>
          <a:prstGeom prst="ellipse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4339DD"/>
                </a:solidFill>
              </a:rPr>
              <a:t>I</a:t>
            </a:r>
            <a:endParaRPr b="1">
              <a:solidFill>
                <a:srgbClr val="4339DD"/>
              </a:solidFill>
            </a:endParaRPr>
          </a:p>
        </p:txBody>
      </p:sp>
      <p:sp>
        <p:nvSpPr>
          <p:cNvPr id="580" name="Google Shape;580;p56"/>
          <p:cNvSpPr/>
          <p:nvPr/>
        </p:nvSpPr>
        <p:spPr>
          <a:xfrm>
            <a:off x="7754150" y="2056100"/>
            <a:ext cx="405900" cy="357900"/>
          </a:xfrm>
          <a:prstGeom prst="ellipse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4339DD"/>
                </a:solidFill>
              </a:rPr>
              <a:t>I</a:t>
            </a:r>
            <a:endParaRPr b="1">
              <a:solidFill>
                <a:srgbClr val="4339DD"/>
              </a:solidFill>
            </a:endParaRPr>
          </a:p>
        </p:txBody>
      </p:sp>
      <p:sp>
        <p:nvSpPr>
          <p:cNvPr id="581" name="Google Shape;581;p56"/>
          <p:cNvSpPr/>
          <p:nvPr/>
        </p:nvSpPr>
        <p:spPr>
          <a:xfrm>
            <a:off x="7754150" y="2626175"/>
            <a:ext cx="405900" cy="357900"/>
          </a:xfrm>
          <a:prstGeom prst="ellipse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4339DD"/>
                </a:solidFill>
              </a:rPr>
              <a:t>I</a:t>
            </a:r>
            <a:endParaRPr b="1">
              <a:solidFill>
                <a:srgbClr val="4339DD"/>
              </a:solidFill>
            </a:endParaRPr>
          </a:p>
        </p:txBody>
      </p:sp>
      <p:sp>
        <p:nvSpPr>
          <p:cNvPr id="582" name="Google Shape;582;p56"/>
          <p:cNvSpPr/>
          <p:nvPr/>
        </p:nvSpPr>
        <p:spPr>
          <a:xfrm>
            <a:off x="7754150" y="3239300"/>
            <a:ext cx="405900" cy="357900"/>
          </a:xfrm>
          <a:prstGeom prst="ellipse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4339DD"/>
                </a:solidFill>
              </a:rPr>
              <a:t>I</a:t>
            </a:r>
            <a:endParaRPr b="1">
              <a:solidFill>
                <a:srgbClr val="4339DD"/>
              </a:solidFill>
            </a:endParaRPr>
          </a:p>
        </p:txBody>
      </p:sp>
      <p:sp>
        <p:nvSpPr>
          <p:cNvPr id="583" name="Google Shape;583;p56"/>
          <p:cNvSpPr/>
          <p:nvPr/>
        </p:nvSpPr>
        <p:spPr>
          <a:xfrm>
            <a:off x="7754150" y="3852425"/>
            <a:ext cx="405900" cy="357900"/>
          </a:xfrm>
          <a:prstGeom prst="ellipse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4339DD"/>
                </a:solidFill>
              </a:rPr>
              <a:t>R</a:t>
            </a:r>
            <a:endParaRPr b="1">
              <a:solidFill>
                <a:srgbClr val="4339DD"/>
              </a:solidFill>
            </a:endParaRPr>
          </a:p>
        </p:txBody>
      </p:sp>
      <p:sp>
        <p:nvSpPr>
          <p:cNvPr id="584" name="Google Shape;584;p56"/>
          <p:cNvSpPr/>
          <p:nvPr/>
        </p:nvSpPr>
        <p:spPr>
          <a:xfrm>
            <a:off x="2124904" y="4629004"/>
            <a:ext cx="235200" cy="207300"/>
          </a:xfrm>
          <a:prstGeom prst="ellipse">
            <a:avLst/>
          </a:prstGeom>
          <a:solidFill>
            <a:srgbClr val="B7B7B7"/>
          </a:solidFill>
          <a:ln cap="flat" cmpd="sng" w="5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3000" lIns="53000" spcFirstLastPara="1" rIns="53000" wrap="square" tIns="53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695">
                <a:solidFill>
                  <a:srgbClr val="4339DD"/>
                </a:solidFill>
              </a:rPr>
              <a:t>R</a:t>
            </a:r>
            <a:endParaRPr b="1" sz="695">
              <a:solidFill>
                <a:srgbClr val="4339DD"/>
              </a:solidFill>
            </a:endParaRPr>
          </a:p>
        </p:txBody>
      </p:sp>
      <p:sp>
        <p:nvSpPr>
          <p:cNvPr id="585" name="Google Shape;585;p56"/>
          <p:cNvSpPr/>
          <p:nvPr/>
        </p:nvSpPr>
        <p:spPr>
          <a:xfrm>
            <a:off x="3347667" y="4628996"/>
            <a:ext cx="235200" cy="207300"/>
          </a:xfrm>
          <a:prstGeom prst="ellipse">
            <a:avLst/>
          </a:prstGeom>
          <a:solidFill>
            <a:srgbClr val="B7B7B7"/>
          </a:solidFill>
          <a:ln cap="flat" cmpd="sng" w="5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3000" lIns="53000" spcFirstLastPara="1" rIns="53000" wrap="square" tIns="53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695">
                <a:solidFill>
                  <a:srgbClr val="4339DD"/>
                </a:solidFill>
              </a:rPr>
              <a:t>A</a:t>
            </a:r>
            <a:endParaRPr b="1" sz="695">
              <a:solidFill>
                <a:srgbClr val="4339DD"/>
              </a:solidFill>
            </a:endParaRPr>
          </a:p>
        </p:txBody>
      </p:sp>
      <p:sp>
        <p:nvSpPr>
          <p:cNvPr id="586" name="Google Shape;586;p56"/>
          <p:cNvSpPr/>
          <p:nvPr/>
        </p:nvSpPr>
        <p:spPr>
          <a:xfrm>
            <a:off x="4519242" y="4628996"/>
            <a:ext cx="235200" cy="207300"/>
          </a:xfrm>
          <a:prstGeom prst="ellipse">
            <a:avLst/>
          </a:prstGeom>
          <a:solidFill>
            <a:srgbClr val="B7B7B7"/>
          </a:solidFill>
          <a:ln cap="flat" cmpd="sng" w="5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3000" lIns="53000" spcFirstLastPara="1" rIns="53000" wrap="square" tIns="53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695">
                <a:solidFill>
                  <a:srgbClr val="4339DD"/>
                </a:solidFill>
              </a:rPr>
              <a:t>C</a:t>
            </a:r>
            <a:endParaRPr b="1" sz="695">
              <a:solidFill>
                <a:srgbClr val="4339DD"/>
              </a:solidFill>
            </a:endParaRPr>
          </a:p>
        </p:txBody>
      </p:sp>
      <p:sp>
        <p:nvSpPr>
          <p:cNvPr id="587" name="Google Shape;587;p56"/>
          <p:cNvSpPr/>
          <p:nvPr/>
        </p:nvSpPr>
        <p:spPr>
          <a:xfrm>
            <a:off x="5728627" y="4628996"/>
            <a:ext cx="235200" cy="207300"/>
          </a:xfrm>
          <a:prstGeom prst="ellipse">
            <a:avLst/>
          </a:prstGeom>
          <a:solidFill>
            <a:srgbClr val="B7B7B7"/>
          </a:solidFill>
          <a:ln cap="flat" cmpd="sng" w="5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3000" lIns="53000" spcFirstLastPara="1" rIns="53000" wrap="square" tIns="53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695">
                <a:solidFill>
                  <a:srgbClr val="4339DD"/>
                </a:solidFill>
              </a:rPr>
              <a:t>I</a:t>
            </a:r>
            <a:endParaRPr b="1" sz="695">
              <a:solidFill>
                <a:srgbClr val="4339DD"/>
              </a:solidFill>
            </a:endParaRPr>
          </a:p>
        </p:txBody>
      </p:sp>
      <p:sp>
        <p:nvSpPr>
          <p:cNvPr id="588" name="Google Shape;588;p56"/>
          <p:cNvSpPr txBox="1"/>
          <p:nvPr/>
        </p:nvSpPr>
        <p:spPr>
          <a:xfrm>
            <a:off x="2058450" y="4577575"/>
            <a:ext cx="5027100" cy="357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68450" lIns="68450" spcFirstLastPara="1" rIns="68450" wrap="square" tIns="68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48">
                <a:solidFill>
                  <a:schemeClr val="dk1"/>
                </a:solidFill>
              </a:rPr>
              <a:t>       = Responsable          = Aprobador            = Consultado           = Informado</a:t>
            </a:r>
            <a:endParaRPr sz="1048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3" name="Google Shape;593;p57" title="Gemini_Generated_Image_23960g23960g2396.png"/>
          <p:cNvPicPr preferRelativeResize="0"/>
          <p:nvPr/>
        </p:nvPicPr>
        <p:blipFill rotWithShape="1">
          <a:blip r:embed="rId3">
            <a:alphaModFix/>
          </a:blip>
          <a:srcRect b="13454" l="18038" r="14680" t="16211"/>
          <a:stretch/>
        </p:blipFill>
        <p:spPr>
          <a:xfrm>
            <a:off x="8021825" y="233575"/>
            <a:ext cx="810483" cy="8473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94" name="Google Shape;594;p57"/>
          <p:cNvCxnSpPr/>
          <p:nvPr/>
        </p:nvCxnSpPr>
        <p:spPr>
          <a:xfrm flipH="1" rot="10800000">
            <a:off x="368150" y="718275"/>
            <a:ext cx="7241400" cy="12600"/>
          </a:xfrm>
          <a:prstGeom prst="straightConnector1">
            <a:avLst/>
          </a:prstGeom>
          <a:noFill/>
          <a:ln cap="flat" cmpd="sng" w="9525">
            <a:solidFill>
              <a:srgbClr val="4339D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95" name="Google Shape;595;p57"/>
          <p:cNvSpPr txBox="1"/>
          <p:nvPr>
            <p:ph type="title"/>
          </p:nvPr>
        </p:nvSpPr>
        <p:spPr>
          <a:xfrm>
            <a:off x="311700" y="2335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5.</a:t>
            </a:r>
            <a:r>
              <a:rPr lang="es">
                <a:solidFill>
                  <a:srgbClr val="4339DD"/>
                </a:solidFill>
              </a:rPr>
              <a:t>Gobernanza y roles</a:t>
            </a:r>
            <a:endParaRPr>
              <a:solidFill>
                <a:srgbClr val="4339DD"/>
              </a:solidFill>
            </a:endParaRPr>
          </a:p>
        </p:txBody>
      </p:sp>
      <p:sp>
        <p:nvSpPr>
          <p:cNvPr id="596" name="Google Shape;596;p57"/>
          <p:cNvSpPr txBox="1"/>
          <p:nvPr/>
        </p:nvSpPr>
        <p:spPr>
          <a:xfrm>
            <a:off x="378625" y="808313"/>
            <a:ext cx="6073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chemeClr val="dk1"/>
                </a:solidFill>
              </a:rPr>
              <a:t>Comité de Gobierno del Dato</a:t>
            </a:r>
            <a:endParaRPr b="1" sz="1800">
              <a:solidFill>
                <a:schemeClr val="dk1"/>
              </a:solidFill>
            </a:endParaRPr>
          </a:p>
        </p:txBody>
      </p:sp>
      <p:sp>
        <p:nvSpPr>
          <p:cNvPr id="597" name="Google Shape;597;p57"/>
          <p:cNvSpPr txBox="1"/>
          <p:nvPr/>
        </p:nvSpPr>
        <p:spPr>
          <a:xfrm>
            <a:off x="368150" y="1138750"/>
            <a:ext cx="7132200" cy="379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chemeClr val="dk1"/>
                </a:solidFill>
              </a:rPr>
              <a:t>El Comité de Gobierno del Dato de Galai Cars se reúne mensualmente y está integrado por representantes de las principales áreas: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4339DD"/>
              </a:buClr>
              <a:buSzPts val="1500"/>
              <a:buChar char="❖"/>
            </a:pPr>
            <a:r>
              <a:rPr lang="es" sz="1500">
                <a:solidFill>
                  <a:schemeClr val="dk1"/>
                </a:solidFill>
              </a:rPr>
              <a:t>Dirección General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4339DD"/>
              </a:buClr>
              <a:buSzPts val="1500"/>
              <a:buChar char="❖"/>
            </a:pPr>
            <a:r>
              <a:rPr lang="es" sz="1500">
                <a:solidFill>
                  <a:schemeClr val="dk1"/>
                </a:solidFill>
              </a:rPr>
              <a:t>Finanzas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4339DD"/>
              </a:buClr>
              <a:buSzPts val="1500"/>
              <a:buChar char="❖"/>
            </a:pPr>
            <a:r>
              <a:rPr lang="es" sz="1500">
                <a:solidFill>
                  <a:schemeClr val="dk1"/>
                </a:solidFill>
              </a:rPr>
              <a:t>Comercial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4339DD"/>
              </a:buClr>
              <a:buSzPts val="1500"/>
              <a:buChar char="❖"/>
            </a:pPr>
            <a:r>
              <a:rPr lang="es" sz="1500">
                <a:solidFill>
                  <a:schemeClr val="dk1"/>
                </a:solidFill>
              </a:rPr>
              <a:t>Postventa / Taller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4339DD"/>
              </a:buClr>
              <a:buSzPts val="1500"/>
              <a:buChar char="❖"/>
            </a:pPr>
            <a:r>
              <a:rPr lang="es" sz="1500">
                <a:solidFill>
                  <a:schemeClr val="dk1"/>
                </a:solidFill>
              </a:rPr>
              <a:t>Recursos Humanos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4339DD"/>
              </a:buClr>
              <a:buSzPts val="1500"/>
              <a:buChar char="❖"/>
            </a:pPr>
            <a:r>
              <a:rPr lang="es" sz="1500">
                <a:solidFill>
                  <a:schemeClr val="dk1"/>
                </a:solidFill>
              </a:rPr>
              <a:t>IT / Infraestructura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chemeClr val="dk1"/>
                </a:solidFill>
              </a:rPr>
              <a:t>Funciones principales: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4339DD"/>
              </a:buClr>
              <a:buSzPts val="1500"/>
              <a:buChar char="❖"/>
            </a:pPr>
            <a:r>
              <a:rPr lang="es" sz="1500">
                <a:solidFill>
                  <a:schemeClr val="dk1"/>
                </a:solidFill>
              </a:rPr>
              <a:t>Aprobar políticas y estándares.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4339DD"/>
              </a:buClr>
              <a:buSzPts val="1500"/>
              <a:buChar char="❖"/>
            </a:pPr>
            <a:r>
              <a:rPr lang="es" sz="1500">
                <a:solidFill>
                  <a:schemeClr val="dk1"/>
                </a:solidFill>
              </a:rPr>
              <a:t>Priorizar proyectos de datos.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4339DD"/>
              </a:buClr>
              <a:buSzPts val="1500"/>
              <a:buChar char="❖"/>
            </a:pPr>
            <a:r>
              <a:rPr lang="es" sz="1500">
                <a:solidFill>
                  <a:schemeClr val="dk1"/>
                </a:solidFill>
              </a:rPr>
              <a:t>Supervisar KPIs y cumplimiento.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4339DD"/>
              </a:buClr>
              <a:buSzPts val="1500"/>
              <a:buChar char="❖"/>
            </a:pPr>
            <a:r>
              <a:rPr lang="es" sz="1500">
                <a:solidFill>
                  <a:schemeClr val="dk1"/>
                </a:solidFill>
              </a:rPr>
              <a:t>Promover cultura del dato.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2" name="Google Shape;602;p58" title="Gemini_Generated_Image_23960g23960g2396.png"/>
          <p:cNvPicPr preferRelativeResize="0"/>
          <p:nvPr/>
        </p:nvPicPr>
        <p:blipFill rotWithShape="1">
          <a:blip r:embed="rId3">
            <a:alphaModFix/>
          </a:blip>
          <a:srcRect b="13454" l="18038" r="14680" t="16211"/>
          <a:stretch/>
        </p:blipFill>
        <p:spPr>
          <a:xfrm>
            <a:off x="8021825" y="233575"/>
            <a:ext cx="810483" cy="8473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03" name="Google Shape;603;p58"/>
          <p:cNvCxnSpPr/>
          <p:nvPr/>
        </p:nvCxnSpPr>
        <p:spPr>
          <a:xfrm flipH="1" rot="10800000">
            <a:off x="368150" y="718275"/>
            <a:ext cx="7241400" cy="12600"/>
          </a:xfrm>
          <a:prstGeom prst="straightConnector1">
            <a:avLst/>
          </a:prstGeom>
          <a:noFill/>
          <a:ln cap="flat" cmpd="sng" w="9525">
            <a:solidFill>
              <a:srgbClr val="4339D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04" name="Google Shape;604;p58"/>
          <p:cNvSpPr txBox="1"/>
          <p:nvPr>
            <p:ph type="title"/>
          </p:nvPr>
        </p:nvSpPr>
        <p:spPr>
          <a:xfrm>
            <a:off x="311700" y="2335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5.</a:t>
            </a:r>
            <a:r>
              <a:rPr lang="es">
                <a:solidFill>
                  <a:srgbClr val="4339DD"/>
                </a:solidFill>
              </a:rPr>
              <a:t>Gobernanza y roles</a:t>
            </a:r>
            <a:endParaRPr>
              <a:solidFill>
                <a:srgbClr val="4339DD"/>
              </a:solidFill>
            </a:endParaRPr>
          </a:p>
        </p:txBody>
      </p:sp>
      <p:sp>
        <p:nvSpPr>
          <p:cNvPr id="605" name="Google Shape;605;p58"/>
          <p:cNvSpPr txBox="1"/>
          <p:nvPr/>
        </p:nvSpPr>
        <p:spPr>
          <a:xfrm>
            <a:off x="378625" y="808313"/>
            <a:ext cx="6073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chemeClr val="dk1"/>
                </a:solidFill>
              </a:rPr>
              <a:t>Políticas clave del Gobierno del Dato</a:t>
            </a:r>
            <a:endParaRPr b="1" sz="1800">
              <a:solidFill>
                <a:schemeClr val="dk1"/>
              </a:solidFill>
            </a:endParaRPr>
          </a:p>
        </p:txBody>
      </p:sp>
      <p:graphicFrame>
        <p:nvGraphicFramePr>
          <p:cNvPr id="606" name="Google Shape;606;p58"/>
          <p:cNvGraphicFramePr/>
          <p:nvPr/>
        </p:nvGraphicFramePr>
        <p:xfrm>
          <a:off x="952500" y="1428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{7D1FBF32-135F-4302-9BAD-346D19BFE09D}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</a:rPr>
                        <a:t>Pol</a:t>
                      </a:r>
                      <a:r>
                        <a:rPr b="1" lang="es">
                          <a:solidFill>
                            <a:schemeClr val="lt1"/>
                          </a:solidFill>
                        </a:rPr>
                        <a:t>ítica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28228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</a:rPr>
                        <a:t>Objetivo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28228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</a:rPr>
                        <a:t>Herramienta asociada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28228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/>
                        <a:t>Pol</a:t>
                      </a:r>
                      <a:r>
                        <a:rPr lang="es" sz="1300"/>
                        <a:t>ítica de calidad del dato</a:t>
                      </a:r>
                      <a:endParaRPr sz="13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/>
                        <a:t>Garantizar exactitud y consistencia</a:t>
                      </a:r>
                      <a:endParaRPr sz="13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/>
                        <a:t>Power BI/Purview</a:t>
                      </a:r>
                      <a:endParaRPr sz="1300"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/>
                        <a:t>Pol</a:t>
                      </a:r>
                      <a:r>
                        <a:rPr lang="es" sz="1300"/>
                        <a:t>ítica de seguridad</a:t>
                      </a:r>
                      <a:endParaRPr sz="13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/>
                        <a:t>Asegurar cumplimiento RGPD</a:t>
                      </a:r>
                      <a:endParaRPr sz="13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/>
                        <a:t>Azure AD/ Key Vault</a:t>
                      </a:r>
                      <a:endParaRPr sz="1300"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/>
                        <a:t>Pol</a:t>
                      </a:r>
                      <a:r>
                        <a:rPr lang="es" sz="1300"/>
                        <a:t>ítica de acceso</a:t>
                      </a:r>
                      <a:endParaRPr sz="13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/>
                        <a:t>Controlar permisos por rol</a:t>
                      </a:r>
                      <a:endParaRPr sz="13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/>
                        <a:t>RBAC en Sypnapse</a:t>
                      </a:r>
                      <a:endParaRPr sz="1300"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/>
                        <a:t>Pol</a:t>
                      </a:r>
                      <a:r>
                        <a:rPr lang="es" sz="1300"/>
                        <a:t>ítica de metadatos</a:t>
                      </a:r>
                      <a:endParaRPr sz="13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/>
                        <a:t>Documentar y trazar linaje</a:t>
                      </a:r>
                      <a:endParaRPr sz="13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/>
                        <a:t>Purview</a:t>
                      </a:r>
                      <a:endParaRPr sz="1300"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/>
                        <a:t>Pol</a:t>
                      </a:r>
                      <a:r>
                        <a:rPr lang="es" sz="1300"/>
                        <a:t>ítica de actualización</a:t>
                      </a:r>
                      <a:endParaRPr sz="13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/>
                        <a:t>Definir periodicidad y responsable</a:t>
                      </a:r>
                      <a:endParaRPr sz="13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/>
                        <a:t>ADF pipelines</a:t>
                      </a:r>
                      <a:endParaRPr sz="1300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1" name="Google Shape;611;p59" title="Gemini_Generated_Image_23960g23960g2396.png"/>
          <p:cNvPicPr preferRelativeResize="0"/>
          <p:nvPr/>
        </p:nvPicPr>
        <p:blipFill rotWithShape="1">
          <a:blip r:embed="rId3">
            <a:alphaModFix/>
          </a:blip>
          <a:srcRect b="13454" l="18038" r="14680" t="16211"/>
          <a:stretch/>
        </p:blipFill>
        <p:spPr>
          <a:xfrm>
            <a:off x="8021825" y="233575"/>
            <a:ext cx="810483" cy="8473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12" name="Google Shape;612;p59"/>
          <p:cNvCxnSpPr/>
          <p:nvPr/>
        </p:nvCxnSpPr>
        <p:spPr>
          <a:xfrm flipH="1" rot="10800000">
            <a:off x="368150" y="718275"/>
            <a:ext cx="7241400" cy="12600"/>
          </a:xfrm>
          <a:prstGeom prst="straightConnector1">
            <a:avLst/>
          </a:prstGeom>
          <a:noFill/>
          <a:ln cap="flat" cmpd="sng" w="9525">
            <a:solidFill>
              <a:srgbClr val="4339D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13" name="Google Shape;613;p59"/>
          <p:cNvSpPr txBox="1"/>
          <p:nvPr>
            <p:ph type="title"/>
          </p:nvPr>
        </p:nvSpPr>
        <p:spPr>
          <a:xfrm>
            <a:off x="311700" y="2335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5.</a:t>
            </a:r>
            <a:r>
              <a:rPr lang="es">
                <a:solidFill>
                  <a:srgbClr val="4339DD"/>
                </a:solidFill>
              </a:rPr>
              <a:t>Gobernanza y roles</a:t>
            </a:r>
            <a:endParaRPr>
              <a:solidFill>
                <a:srgbClr val="4339DD"/>
              </a:solidFill>
            </a:endParaRPr>
          </a:p>
        </p:txBody>
      </p:sp>
      <p:sp>
        <p:nvSpPr>
          <p:cNvPr id="614" name="Google Shape;614;p59"/>
          <p:cNvSpPr txBox="1"/>
          <p:nvPr/>
        </p:nvSpPr>
        <p:spPr>
          <a:xfrm>
            <a:off x="378625" y="808325"/>
            <a:ext cx="6787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chemeClr val="dk1"/>
                </a:solidFill>
              </a:rPr>
              <a:t>Indicadores</a:t>
            </a:r>
            <a:r>
              <a:rPr b="1" lang="es" sz="1800">
                <a:solidFill>
                  <a:schemeClr val="dk1"/>
                </a:solidFill>
              </a:rPr>
              <a:t> de desempeño del Gobierno del Dato (KPIs)</a:t>
            </a:r>
            <a:endParaRPr b="1" sz="1800">
              <a:solidFill>
                <a:schemeClr val="dk1"/>
              </a:solidFill>
            </a:endParaRPr>
          </a:p>
        </p:txBody>
      </p:sp>
      <p:graphicFrame>
        <p:nvGraphicFramePr>
          <p:cNvPr id="615" name="Google Shape;615;p59"/>
          <p:cNvGraphicFramePr/>
          <p:nvPr/>
        </p:nvGraphicFramePr>
        <p:xfrm>
          <a:off x="952500" y="1428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{7D1FBF32-135F-4302-9BAD-346D19BFE09D}</a:tableStyleId>
              </a:tblPr>
              <a:tblGrid>
                <a:gridCol w="2413000"/>
                <a:gridCol w="3212575"/>
                <a:gridCol w="16134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</a:rPr>
                        <a:t>KPI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28228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</a:rPr>
                        <a:t>Descripción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28228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</a:rPr>
                        <a:t>Objetivo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28228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/>
                        <a:t>% de roles definidos y activos</a:t>
                      </a:r>
                      <a:endParaRPr sz="13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/>
                        <a:t>Owners y Stewards formalmente designados</a:t>
                      </a:r>
                      <a:endParaRPr sz="13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/>
                        <a:t>100%</a:t>
                      </a:r>
                      <a:endParaRPr sz="1300"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/>
                        <a:t>% de fuentes catalogadas</a:t>
                      </a:r>
                      <a:endParaRPr sz="13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/>
                        <a:t>Datasets registrados en Purview</a:t>
                      </a:r>
                      <a:endParaRPr sz="13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/>
                        <a:t>&gt; 95%</a:t>
                      </a:r>
                      <a:endParaRPr sz="1300"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/>
                        <a:t>% de políticas implementadas</a:t>
                      </a:r>
                      <a:endParaRPr sz="13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/>
                        <a:t>Políticas aprobadas y activas</a:t>
                      </a:r>
                      <a:endParaRPr sz="13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/>
                        <a:t>&gt; 90%</a:t>
                      </a:r>
                      <a:endParaRPr sz="1300"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/>
                        <a:t>% de reuniones cumplidas del Comité</a:t>
                      </a:r>
                      <a:endParaRPr sz="13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/>
                        <a:t>Periodicidad mensual garantizada</a:t>
                      </a:r>
                      <a:endParaRPr sz="13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/>
                        <a:t>100%</a:t>
                      </a:r>
                      <a:endParaRPr sz="1300"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/>
                        <a:t>% de incidencias resueltas</a:t>
                      </a:r>
                      <a:endParaRPr sz="13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/>
                        <a:t>Casos cerrados vs reportados</a:t>
                      </a:r>
                      <a:endParaRPr sz="13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/>
                        <a:t>&gt; 85%</a:t>
                      </a:r>
                      <a:endParaRPr sz="1300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0" name="Google Shape;620;p60" title="Gemini_Generated_Image_23960g23960g2396.png"/>
          <p:cNvPicPr preferRelativeResize="0"/>
          <p:nvPr/>
        </p:nvPicPr>
        <p:blipFill rotWithShape="1">
          <a:blip r:embed="rId3">
            <a:alphaModFix/>
          </a:blip>
          <a:srcRect b="13454" l="18038" r="14680" t="16211"/>
          <a:stretch/>
        </p:blipFill>
        <p:spPr>
          <a:xfrm>
            <a:off x="8021825" y="233575"/>
            <a:ext cx="810483" cy="8473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21" name="Google Shape;621;p60"/>
          <p:cNvCxnSpPr/>
          <p:nvPr/>
        </p:nvCxnSpPr>
        <p:spPr>
          <a:xfrm flipH="1" rot="10800000">
            <a:off x="368150" y="718275"/>
            <a:ext cx="7241400" cy="12600"/>
          </a:xfrm>
          <a:prstGeom prst="straightConnector1">
            <a:avLst/>
          </a:prstGeom>
          <a:noFill/>
          <a:ln cap="flat" cmpd="sng" w="9525">
            <a:solidFill>
              <a:srgbClr val="4339D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2" name="Google Shape;622;p60"/>
          <p:cNvSpPr txBox="1"/>
          <p:nvPr>
            <p:ph type="title"/>
          </p:nvPr>
        </p:nvSpPr>
        <p:spPr>
          <a:xfrm>
            <a:off x="311700" y="2335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5.</a:t>
            </a:r>
            <a:r>
              <a:rPr lang="es">
                <a:solidFill>
                  <a:srgbClr val="4339DD"/>
                </a:solidFill>
              </a:rPr>
              <a:t>Gobernanza y roles</a:t>
            </a:r>
            <a:endParaRPr>
              <a:solidFill>
                <a:srgbClr val="4339DD"/>
              </a:solidFill>
            </a:endParaRPr>
          </a:p>
        </p:txBody>
      </p:sp>
      <p:sp>
        <p:nvSpPr>
          <p:cNvPr id="623" name="Google Shape;623;p60"/>
          <p:cNvSpPr txBox="1"/>
          <p:nvPr/>
        </p:nvSpPr>
        <p:spPr>
          <a:xfrm>
            <a:off x="378625" y="808325"/>
            <a:ext cx="6787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chemeClr val="dk1"/>
                </a:solidFill>
              </a:rPr>
              <a:t>Plan de madurez en gobernanza de datos</a:t>
            </a:r>
            <a:endParaRPr b="1" sz="1800">
              <a:solidFill>
                <a:schemeClr val="dk1"/>
              </a:solidFill>
            </a:endParaRPr>
          </a:p>
        </p:txBody>
      </p:sp>
      <p:pic>
        <p:nvPicPr>
          <p:cNvPr id="624" name="Google Shape;624;p60" title="Puntuación obtenida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23150" y="1398550"/>
            <a:ext cx="4734351" cy="2927400"/>
          </a:xfrm>
          <a:prstGeom prst="rect">
            <a:avLst/>
          </a:prstGeom>
          <a:noFill/>
          <a:ln>
            <a:noFill/>
          </a:ln>
        </p:spPr>
      </p:pic>
      <p:sp>
        <p:nvSpPr>
          <p:cNvPr id="625" name="Google Shape;625;p60"/>
          <p:cNvSpPr txBox="1"/>
          <p:nvPr/>
        </p:nvSpPr>
        <p:spPr>
          <a:xfrm>
            <a:off x="446175" y="4325950"/>
            <a:ext cx="78774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chemeClr val="dk1"/>
                </a:solidFill>
              </a:rPr>
              <a:t>El plan de madurez se centra en reforzar documentación, KPIs y políticas estandarizadas.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61"/>
          <p:cNvSpPr txBox="1"/>
          <p:nvPr>
            <p:ph idx="1" type="body"/>
          </p:nvPr>
        </p:nvSpPr>
        <p:spPr>
          <a:xfrm>
            <a:off x="846275" y="1921499"/>
            <a:ext cx="2565300" cy="130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2100">
                <a:solidFill>
                  <a:schemeClr val="dk1"/>
                </a:solidFill>
              </a:rPr>
              <a:t>Plan de Gobierno </a:t>
            </a:r>
            <a:endParaRPr sz="2100"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2100">
                <a:solidFill>
                  <a:schemeClr val="dk1"/>
                </a:solidFill>
              </a:rPr>
              <a:t>del Dato</a:t>
            </a:r>
            <a:endParaRPr sz="2100">
              <a:solidFill>
                <a:schemeClr val="dk1"/>
              </a:solidFill>
            </a:endParaRPr>
          </a:p>
        </p:txBody>
      </p:sp>
      <p:pic>
        <p:nvPicPr>
          <p:cNvPr id="631" name="Google Shape;631;p61" title="Gemini_Generated_Image_23960g23960g2396.png"/>
          <p:cNvPicPr preferRelativeResize="0"/>
          <p:nvPr/>
        </p:nvPicPr>
        <p:blipFill rotWithShape="1">
          <a:blip r:embed="rId3">
            <a:alphaModFix/>
          </a:blip>
          <a:srcRect b="13454" l="18038" r="14680" t="16211"/>
          <a:stretch/>
        </p:blipFill>
        <p:spPr>
          <a:xfrm>
            <a:off x="8021825" y="233575"/>
            <a:ext cx="810483" cy="847324"/>
          </a:xfrm>
          <a:prstGeom prst="rect">
            <a:avLst/>
          </a:prstGeom>
          <a:noFill/>
          <a:ln>
            <a:noFill/>
          </a:ln>
        </p:spPr>
      </p:pic>
      <p:sp>
        <p:nvSpPr>
          <p:cNvPr id="632" name="Google Shape;632;p61"/>
          <p:cNvSpPr txBox="1"/>
          <p:nvPr>
            <p:ph idx="1" type="body"/>
          </p:nvPr>
        </p:nvSpPr>
        <p:spPr>
          <a:xfrm>
            <a:off x="4033075" y="2214450"/>
            <a:ext cx="4636500" cy="48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 sz="2700">
                <a:solidFill>
                  <a:srgbClr val="4339DD"/>
                </a:solidFill>
              </a:rPr>
              <a:t>6. Calidad del dato</a:t>
            </a:r>
            <a:endParaRPr sz="2700">
              <a:solidFill>
                <a:srgbClr val="4339DD"/>
              </a:solidFill>
            </a:endParaRPr>
          </a:p>
        </p:txBody>
      </p:sp>
      <p:cxnSp>
        <p:nvCxnSpPr>
          <p:cNvPr id="633" name="Google Shape;633;p61"/>
          <p:cNvCxnSpPr/>
          <p:nvPr/>
        </p:nvCxnSpPr>
        <p:spPr>
          <a:xfrm flipH="1">
            <a:off x="3773225" y="1807500"/>
            <a:ext cx="25200" cy="1528500"/>
          </a:xfrm>
          <a:prstGeom prst="straightConnector1">
            <a:avLst/>
          </a:prstGeom>
          <a:noFill/>
          <a:ln cap="flat" cmpd="sng" w="9525">
            <a:solidFill>
              <a:srgbClr val="4339DD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11700" y="227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1.</a:t>
            </a:r>
            <a:r>
              <a:rPr lang="es">
                <a:solidFill>
                  <a:srgbClr val="4339DD"/>
                </a:solidFill>
              </a:rPr>
              <a:t>Resumen Ejecutivo</a:t>
            </a:r>
            <a:endParaRPr>
              <a:solidFill>
                <a:srgbClr val="4339DD"/>
              </a:solidFill>
            </a:endParaRPr>
          </a:p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311700" y="1177750"/>
            <a:ext cx="8520600" cy="35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</a:rPr>
              <a:t>Galai Cars impulsa un modelo integral de Gobierno del Dato para garantizar la calidad, trazabilidad y seguridad de la información generada por sus sistemas clave (Dynamics NAV, CRM, Autosoft y Epsilon).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chemeClr val="dk1"/>
                </a:solidFill>
              </a:rPr>
              <a:t>Este proyecto tiene como meta convertir los datos en un activo estratégico, reduciendo errores, mejorando la eficiencia operativa y asegurando el cumplimiento normativo (RGPD, ISO 27001).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</a:endParaRPr>
          </a:p>
        </p:txBody>
      </p:sp>
      <p:pic>
        <p:nvPicPr>
          <p:cNvPr id="91" name="Google Shape;91;p17" title="Gemini_Generated_Image_23960g23960g2396.png"/>
          <p:cNvPicPr preferRelativeResize="0"/>
          <p:nvPr/>
        </p:nvPicPr>
        <p:blipFill rotWithShape="1">
          <a:blip r:embed="rId3">
            <a:alphaModFix/>
          </a:blip>
          <a:srcRect b="13454" l="18038" r="14680" t="16211"/>
          <a:stretch/>
        </p:blipFill>
        <p:spPr>
          <a:xfrm>
            <a:off x="8021825" y="233575"/>
            <a:ext cx="810483" cy="8473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2" name="Google Shape;92;p17"/>
          <p:cNvCxnSpPr/>
          <p:nvPr/>
        </p:nvCxnSpPr>
        <p:spPr>
          <a:xfrm flipH="1" rot="10800000">
            <a:off x="381375" y="731500"/>
            <a:ext cx="7241400" cy="12600"/>
          </a:xfrm>
          <a:prstGeom prst="straightConnector1">
            <a:avLst/>
          </a:prstGeom>
          <a:noFill/>
          <a:ln cap="flat" cmpd="sng" w="9525">
            <a:solidFill>
              <a:srgbClr val="4339DD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8" name="Google Shape;638;p62" title="Gemini_Generated_Image_23960g23960g2396.png"/>
          <p:cNvPicPr preferRelativeResize="0"/>
          <p:nvPr/>
        </p:nvPicPr>
        <p:blipFill rotWithShape="1">
          <a:blip r:embed="rId3">
            <a:alphaModFix/>
          </a:blip>
          <a:srcRect b="13454" l="18038" r="14680" t="16211"/>
          <a:stretch/>
        </p:blipFill>
        <p:spPr>
          <a:xfrm>
            <a:off x="8021825" y="233575"/>
            <a:ext cx="810483" cy="8473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39" name="Google Shape;639;p62"/>
          <p:cNvCxnSpPr/>
          <p:nvPr/>
        </p:nvCxnSpPr>
        <p:spPr>
          <a:xfrm flipH="1" rot="10800000">
            <a:off x="368150" y="718275"/>
            <a:ext cx="7241400" cy="12600"/>
          </a:xfrm>
          <a:prstGeom prst="straightConnector1">
            <a:avLst/>
          </a:prstGeom>
          <a:noFill/>
          <a:ln cap="flat" cmpd="sng" w="9525">
            <a:solidFill>
              <a:srgbClr val="4339D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40" name="Google Shape;640;p62"/>
          <p:cNvSpPr txBox="1"/>
          <p:nvPr>
            <p:ph type="title"/>
          </p:nvPr>
        </p:nvSpPr>
        <p:spPr>
          <a:xfrm>
            <a:off x="311700" y="2335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6.</a:t>
            </a:r>
            <a:r>
              <a:rPr lang="es">
                <a:solidFill>
                  <a:srgbClr val="4339DD"/>
                </a:solidFill>
              </a:rPr>
              <a:t>Calidad del Dato</a:t>
            </a:r>
            <a:endParaRPr>
              <a:solidFill>
                <a:srgbClr val="4339DD"/>
              </a:solidFill>
            </a:endParaRPr>
          </a:p>
        </p:txBody>
      </p:sp>
      <p:sp>
        <p:nvSpPr>
          <p:cNvPr id="641" name="Google Shape;641;p62"/>
          <p:cNvSpPr txBox="1"/>
          <p:nvPr/>
        </p:nvSpPr>
        <p:spPr>
          <a:xfrm>
            <a:off x="438300" y="851888"/>
            <a:ext cx="6787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chemeClr val="dk1"/>
                </a:solidFill>
              </a:rPr>
              <a:t>Importancia de la calidad del dato en GalaiCars</a:t>
            </a:r>
            <a:endParaRPr b="1" sz="1800">
              <a:solidFill>
                <a:schemeClr val="dk1"/>
              </a:solidFill>
            </a:endParaRPr>
          </a:p>
        </p:txBody>
      </p:sp>
      <p:sp>
        <p:nvSpPr>
          <p:cNvPr id="642" name="Google Shape;642;p62"/>
          <p:cNvSpPr txBox="1"/>
          <p:nvPr/>
        </p:nvSpPr>
        <p:spPr>
          <a:xfrm>
            <a:off x="492650" y="1434600"/>
            <a:ext cx="7116900" cy="227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chemeClr val="dk1"/>
                </a:solidFill>
              </a:rPr>
              <a:t>La calidad del dato es el pilar del Gobierno del Dato.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chemeClr val="dk1"/>
                </a:solidFill>
              </a:rPr>
              <a:t>En Galai Cars, el control de calidad permite garantizar que la información usada por Finanzas, Comercial, Taller y RRHH sea exacta, completa, consistente y actualizada.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chemeClr val="dk1"/>
                </a:solidFill>
              </a:rPr>
              <a:t>Un dato erróneo impacta directamente en la toma de decisiones, la satisfacción del cliente y el cumplimiento normativo.</a:t>
            </a:r>
            <a:endParaRPr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7" name="Google Shape;647;p63" title="Gemini_Generated_Image_23960g23960g2396.png"/>
          <p:cNvPicPr preferRelativeResize="0"/>
          <p:nvPr/>
        </p:nvPicPr>
        <p:blipFill rotWithShape="1">
          <a:blip r:embed="rId3">
            <a:alphaModFix/>
          </a:blip>
          <a:srcRect b="13454" l="18038" r="14680" t="16211"/>
          <a:stretch/>
        </p:blipFill>
        <p:spPr>
          <a:xfrm>
            <a:off x="8021825" y="233575"/>
            <a:ext cx="810483" cy="8473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48" name="Google Shape;648;p63"/>
          <p:cNvCxnSpPr/>
          <p:nvPr/>
        </p:nvCxnSpPr>
        <p:spPr>
          <a:xfrm flipH="1" rot="10800000">
            <a:off x="368150" y="718275"/>
            <a:ext cx="7241400" cy="12600"/>
          </a:xfrm>
          <a:prstGeom prst="straightConnector1">
            <a:avLst/>
          </a:prstGeom>
          <a:noFill/>
          <a:ln cap="flat" cmpd="sng" w="9525">
            <a:solidFill>
              <a:srgbClr val="4339D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49" name="Google Shape;649;p63"/>
          <p:cNvSpPr txBox="1"/>
          <p:nvPr>
            <p:ph type="title"/>
          </p:nvPr>
        </p:nvSpPr>
        <p:spPr>
          <a:xfrm>
            <a:off x="311700" y="2335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6.</a:t>
            </a:r>
            <a:r>
              <a:rPr lang="es">
                <a:solidFill>
                  <a:srgbClr val="4339DD"/>
                </a:solidFill>
              </a:rPr>
              <a:t>Calidad del Dato</a:t>
            </a:r>
            <a:endParaRPr>
              <a:solidFill>
                <a:srgbClr val="4339DD"/>
              </a:solidFill>
            </a:endParaRPr>
          </a:p>
        </p:txBody>
      </p:sp>
      <p:sp>
        <p:nvSpPr>
          <p:cNvPr id="650" name="Google Shape;650;p63"/>
          <p:cNvSpPr txBox="1"/>
          <p:nvPr/>
        </p:nvSpPr>
        <p:spPr>
          <a:xfrm>
            <a:off x="438300" y="851888"/>
            <a:ext cx="6787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chemeClr val="dk1"/>
                </a:solidFill>
              </a:rPr>
              <a:t>Dimensiones de la calidad del dato</a:t>
            </a:r>
            <a:endParaRPr b="1" sz="1800">
              <a:solidFill>
                <a:schemeClr val="dk1"/>
              </a:solidFill>
            </a:endParaRPr>
          </a:p>
        </p:txBody>
      </p:sp>
      <p:graphicFrame>
        <p:nvGraphicFramePr>
          <p:cNvPr id="651" name="Google Shape;651;p63"/>
          <p:cNvGraphicFramePr/>
          <p:nvPr/>
        </p:nvGraphicFramePr>
        <p:xfrm>
          <a:off x="952500" y="1428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{7D1FBF32-135F-4302-9BAD-346D19BFE09D}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</a:rPr>
                        <a:t>Dimensi</a:t>
                      </a:r>
                      <a:r>
                        <a:rPr b="1" lang="es">
                          <a:solidFill>
                            <a:schemeClr val="lt1"/>
                          </a:solidFill>
                        </a:rPr>
                        <a:t>ón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28228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</a:rPr>
                        <a:t>Definici</a:t>
                      </a:r>
                      <a:r>
                        <a:rPr b="1" lang="es">
                          <a:solidFill>
                            <a:schemeClr val="lt1"/>
                          </a:solidFill>
                        </a:rPr>
                        <a:t>ón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28228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</a:rPr>
                        <a:t>Ejemplo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28228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Exactitud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El dato refleja la realidad de forma correcta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VIN registrado coincide con veh</a:t>
                      </a:r>
                      <a:r>
                        <a:rPr lang="es"/>
                        <a:t>ículo real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Completitud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El dato contiene toda la informaci</a:t>
                      </a:r>
                      <a:r>
                        <a:rPr lang="es"/>
                        <a:t>ón necesaria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Todos los clientes tienen DNI y email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Consistencia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No existen contradicciones entre sistemas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Cliente activo en CRM y NAV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Actualidad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El dato est</a:t>
                      </a:r>
                      <a:r>
                        <a:rPr lang="es"/>
                        <a:t>á actualizado temporalmente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Última actualización &lt;7 días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Unicidad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No existen duplicados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Un </a:t>
                      </a:r>
                      <a:r>
                        <a:rPr lang="es"/>
                        <a:t>único registro por cliente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6" name="Google Shape;656;p64" title="Gemini_Generated_Image_23960g23960g2396.png"/>
          <p:cNvPicPr preferRelativeResize="0"/>
          <p:nvPr/>
        </p:nvPicPr>
        <p:blipFill rotWithShape="1">
          <a:blip r:embed="rId3">
            <a:alphaModFix/>
          </a:blip>
          <a:srcRect b="13454" l="18038" r="14680" t="16211"/>
          <a:stretch/>
        </p:blipFill>
        <p:spPr>
          <a:xfrm>
            <a:off x="8021825" y="233575"/>
            <a:ext cx="810483" cy="8473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57" name="Google Shape;657;p64"/>
          <p:cNvCxnSpPr/>
          <p:nvPr/>
        </p:nvCxnSpPr>
        <p:spPr>
          <a:xfrm flipH="1" rot="10800000">
            <a:off x="368150" y="718275"/>
            <a:ext cx="7241400" cy="12600"/>
          </a:xfrm>
          <a:prstGeom prst="straightConnector1">
            <a:avLst/>
          </a:prstGeom>
          <a:noFill/>
          <a:ln cap="flat" cmpd="sng" w="9525">
            <a:solidFill>
              <a:srgbClr val="4339D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58" name="Google Shape;658;p64"/>
          <p:cNvSpPr txBox="1"/>
          <p:nvPr>
            <p:ph type="title"/>
          </p:nvPr>
        </p:nvSpPr>
        <p:spPr>
          <a:xfrm>
            <a:off x="311700" y="2335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6.</a:t>
            </a:r>
            <a:r>
              <a:rPr lang="es">
                <a:solidFill>
                  <a:srgbClr val="4339DD"/>
                </a:solidFill>
              </a:rPr>
              <a:t>Calidad del Dato</a:t>
            </a:r>
            <a:endParaRPr>
              <a:solidFill>
                <a:srgbClr val="4339DD"/>
              </a:solidFill>
            </a:endParaRPr>
          </a:p>
        </p:txBody>
      </p:sp>
      <p:sp>
        <p:nvSpPr>
          <p:cNvPr id="659" name="Google Shape;659;p64"/>
          <p:cNvSpPr txBox="1"/>
          <p:nvPr/>
        </p:nvSpPr>
        <p:spPr>
          <a:xfrm>
            <a:off x="438300" y="851888"/>
            <a:ext cx="6787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chemeClr val="dk1"/>
                </a:solidFill>
              </a:rPr>
              <a:t>Indicadores clave de calidad del dato (KPIs)</a:t>
            </a:r>
            <a:endParaRPr b="1" sz="1800">
              <a:solidFill>
                <a:schemeClr val="dk1"/>
              </a:solidFill>
            </a:endParaRPr>
          </a:p>
        </p:txBody>
      </p:sp>
      <p:graphicFrame>
        <p:nvGraphicFramePr>
          <p:cNvPr id="660" name="Google Shape;660;p64"/>
          <p:cNvGraphicFramePr/>
          <p:nvPr/>
        </p:nvGraphicFramePr>
        <p:xfrm>
          <a:off x="782825" y="1434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{7D1FBF32-135F-4302-9BAD-346D19BFE09D}</a:tableStyleId>
              </a:tblPr>
              <a:tblGrid>
                <a:gridCol w="1809750"/>
                <a:gridCol w="3229875"/>
                <a:gridCol w="1046000"/>
                <a:gridCol w="11533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</a:rPr>
                        <a:t>KPI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4339D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</a:rPr>
                        <a:t>C</a:t>
                      </a:r>
                      <a:r>
                        <a:rPr b="1" lang="es">
                          <a:solidFill>
                            <a:schemeClr val="lt1"/>
                          </a:solidFill>
                        </a:rPr>
                        <a:t>álculo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4339D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</a:rPr>
                        <a:t>Objetivo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4339D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</a:rPr>
                        <a:t>Fuente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4339DD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% de registros duplicados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(Duplicados/Total registros) * 100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&lt; 1%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CRM / NAV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% de campos nulos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(Campos vac</a:t>
                      </a:r>
                      <a:r>
                        <a:rPr lang="es"/>
                        <a:t>íos /Total campos) *100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&lt; 2 %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Autosoft / Epsilon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% de VIN validados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(VIN validados/ Total VIN) * 100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&gt; 99 %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Autosoft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% de reclamaciones con causa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(Con causa / Total reclamaciones) * 100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&gt; 97 %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CRM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Tiempo medio de actualizaci</a:t>
                      </a:r>
                      <a:r>
                        <a:rPr lang="es"/>
                        <a:t>ón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Fecha actual - </a:t>
                      </a:r>
                      <a:r>
                        <a:rPr lang="es"/>
                        <a:t>última actualización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&lt; 7 d</a:t>
                      </a:r>
                      <a:r>
                        <a:rPr lang="es"/>
                        <a:t>ías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NAV / CRM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5" name="Google Shape;665;p65" title="Gemini_Generated_Image_23960g23960g2396.png"/>
          <p:cNvPicPr preferRelativeResize="0"/>
          <p:nvPr/>
        </p:nvPicPr>
        <p:blipFill rotWithShape="1">
          <a:blip r:embed="rId3">
            <a:alphaModFix/>
          </a:blip>
          <a:srcRect b="13454" l="18038" r="14680" t="16211"/>
          <a:stretch/>
        </p:blipFill>
        <p:spPr>
          <a:xfrm>
            <a:off x="8021825" y="233575"/>
            <a:ext cx="810483" cy="8473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66" name="Google Shape;666;p65"/>
          <p:cNvCxnSpPr/>
          <p:nvPr/>
        </p:nvCxnSpPr>
        <p:spPr>
          <a:xfrm flipH="1" rot="10800000">
            <a:off x="368150" y="718275"/>
            <a:ext cx="7241400" cy="12600"/>
          </a:xfrm>
          <a:prstGeom prst="straightConnector1">
            <a:avLst/>
          </a:prstGeom>
          <a:noFill/>
          <a:ln cap="flat" cmpd="sng" w="9525">
            <a:solidFill>
              <a:srgbClr val="4339D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67" name="Google Shape;667;p65"/>
          <p:cNvSpPr txBox="1"/>
          <p:nvPr>
            <p:ph type="title"/>
          </p:nvPr>
        </p:nvSpPr>
        <p:spPr>
          <a:xfrm>
            <a:off x="311700" y="2335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6.</a:t>
            </a:r>
            <a:r>
              <a:rPr lang="es">
                <a:solidFill>
                  <a:srgbClr val="4339DD"/>
                </a:solidFill>
              </a:rPr>
              <a:t>Calidad del Dato</a:t>
            </a:r>
            <a:endParaRPr>
              <a:solidFill>
                <a:srgbClr val="4339DD"/>
              </a:solidFill>
            </a:endParaRPr>
          </a:p>
        </p:txBody>
      </p:sp>
      <p:sp>
        <p:nvSpPr>
          <p:cNvPr id="668" name="Google Shape;668;p65"/>
          <p:cNvSpPr txBox="1"/>
          <p:nvPr/>
        </p:nvSpPr>
        <p:spPr>
          <a:xfrm>
            <a:off x="438300" y="851888"/>
            <a:ext cx="6787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chemeClr val="dk1"/>
                </a:solidFill>
              </a:rPr>
              <a:t>Automatización de reglas de validación</a:t>
            </a:r>
            <a:endParaRPr b="1" sz="1800">
              <a:solidFill>
                <a:schemeClr val="dk1"/>
              </a:solidFill>
            </a:endParaRPr>
          </a:p>
        </p:txBody>
      </p:sp>
      <p:sp>
        <p:nvSpPr>
          <p:cNvPr id="669" name="Google Shape;669;p65"/>
          <p:cNvSpPr txBox="1"/>
          <p:nvPr/>
        </p:nvSpPr>
        <p:spPr>
          <a:xfrm>
            <a:off x="368150" y="1197250"/>
            <a:ext cx="78774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Se implementan validaciones automáticas en los pipelines de Azure Data Factory (ADF) para detectar y corregir errores antes de la carga al Data Warehouse.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Ejemplos de validaciones en SQL: </a:t>
            </a:r>
            <a:endParaRPr/>
          </a:p>
        </p:txBody>
      </p:sp>
      <p:sp>
        <p:nvSpPr>
          <p:cNvPr id="670" name="Google Shape;670;p65"/>
          <p:cNvSpPr txBox="1"/>
          <p:nvPr/>
        </p:nvSpPr>
        <p:spPr>
          <a:xfrm>
            <a:off x="730850" y="2181300"/>
            <a:ext cx="6516000" cy="21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100">
                <a:solidFill>
                  <a:schemeClr val="dk2"/>
                </a:solidFill>
              </a:rPr>
              <a:t>-</a:t>
            </a:r>
            <a:r>
              <a:rPr lang="es" sz="1100">
                <a:solidFill>
                  <a:schemeClr val="dk2"/>
                </a:solidFill>
              </a:rPr>
              <a:t>- </a:t>
            </a:r>
            <a:r>
              <a:rPr lang="es" sz="1100">
                <a:solidFill>
                  <a:schemeClr val="dk2"/>
                </a:solidFill>
              </a:rPr>
              <a:t>Detección de duplicados por DNI</a:t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100">
                <a:solidFill>
                  <a:srgbClr val="3C78D8"/>
                </a:solidFill>
              </a:rPr>
              <a:t>SELECT</a:t>
            </a:r>
            <a:r>
              <a:rPr lang="es" sz="1100">
                <a:solidFill>
                  <a:schemeClr val="dk1"/>
                </a:solidFill>
              </a:rPr>
              <a:t> DNI,</a:t>
            </a:r>
            <a:r>
              <a:rPr lang="es" sz="1100">
                <a:solidFill>
                  <a:schemeClr val="dk2"/>
                </a:solidFill>
              </a:rPr>
              <a:t> </a:t>
            </a:r>
            <a:r>
              <a:rPr lang="es" sz="1100">
                <a:solidFill>
                  <a:srgbClr val="E69138"/>
                </a:solidFill>
              </a:rPr>
              <a:t>COUNT</a:t>
            </a:r>
            <a:r>
              <a:rPr lang="es" sz="1100">
                <a:solidFill>
                  <a:schemeClr val="dk1"/>
                </a:solidFill>
              </a:rPr>
              <a:t>(*)</a:t>
            </a:r>
            <a:r>
              <a:rPr lang="es" sz="1100">
                <a:solidFill>
                  <a:schemeClr val="dk2"/>
                </a:solidFill>
              </a:rPr>
              <a:t> </a:t>
            </a:r>
            <a:r>
              <a:rPr lang="es" sz="1100">
                <a:solidFill>
                  <a:srgbClr val="3C78D8"/>
                </a:solidFill>
              </a:rPr>
              <a:t>AS</a:t>
            </a:r>
            <a:r>
              <a:rPr lang="es" sz="1100">
                <a:solidFill>
                  <a:schemeClr val="dk1"/>
                </a:solidFill>
              </a:rPr>
              <a:t> registros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100">
                <a:solidFill>
                  <a:srgbClr val="3C78D8"/>
                </a:solidFill>
              </a:rPr>
              <a:t>FROM</a:t>
            </a:r>
            <a:r>
              <a:rPr lang="es" sz="1100">
                <a:solidFill>
                  <a:schemeClr val="dk2"/>
                </a:solidFill>
              </a:rPr>
              <a:t> </a:t>
            </a:r>
            <a:r>
              <a:rPr lang="es" sz="1100">
                <a:solidFill>
                  <a:schemeClr val="dk1"/>
                </a:solidFill>
              </a:rPr>
              <a:t>Clientes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100">
                <a:solidFill>
                  <a:srgbClr val="3C78D8"/>
                </a:solidFill>
              </a:rPr>
              <a:t>GROUP BY</a:t>
            </a:r>
            <a:r>
              <a:rPr lang="es" sz="1100">
                <a:solidFill>
                  <a:schemeClr val="dk2"/>
                </a:solidFill>
              </a:rPr>
              <a:t> </a:t>
            </a:r>
            <a:r>
              <a:rPr lang="es" sz="1100">
                <a:solidFill>
                  <a:schemeClr val="dk1"/>
                </a:solidFill>
              </a:rPr>
              <a:t>DNI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100">
                <a:solidFill>
                  <a:srgbClr val="3C78D8"/>
                </a:solidFill>
              </a:rPr>
              <a:t>HAVING</a:t>
            </a:r>
            <a:r>
              <a:rPr lang="es" sz="1100">
                <a:solidFill>
                  <a:schemeClr val="dk2"/>
                </a:solidFill>
              </a:rPr>
              <a:t> </a:t>
            </a:r>
            <a:r>
              <a:rPr lang="es" sz="1100">
                <a:solidFill>
                  <a:srgbClr val="E69138"/>
                </a:solidFill>
              </a:rPr>
              <a:t>COUNT</a:t>
            </a:r>
            <a:r>
              <a:rPr lang="es" sz="1100">
                <a:solidFill>
                  <a:schemeClr val="dk1"/>
                </a:solidFill>
              </a:rPr>
              <a:t>(*) &gt; 1;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100">
                <a:solidFill>
                  <a:schemeClr val="dk2"/>
                </a:solidFill>
              </a:rPr>
              <a:t>-- Comprobación de VIN nulos</a:t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100">
                <a:solidFill>
                  <a:srgbClr val="3C78D8"/>
                </a:solidFill>
              </a:rPr>
              <a:t>SELECT</a:t>
            </a:r>
            <a:r>
              <a:rPr lang="es" sz="1100">
                <a:solidFill>
                  <a:schemeClr val="dk2"/>
                </a:solidFill>
              </a:rPr>
              <a:t> </a:t>
            </a:r>
            <a:r>
              <a:rPr lang="es" sz="1100">
                <a:solidFill>
                  <a:schemeClr val="dk1"/>
                </a:solidFill>
              </a:rPr>
              <a:t>* </a:t>
            </a:r>
            <a:r>
              <a:rPr lang="es" sz="1100">
                <a:solidFill>
                  <a:srgbClr val="3C78D8"/>
                </a:solidFill>
              </a:rPr>
              <a:t>FROM</a:t>
            </a:r>
            <a:r>
              <a:rPr lang="es" sz="1100">
                <a:solidFill>
                  <a:schemeClr val="dk1"/>
                </a:solidFill>
              </a:rPr>
              <a:t> Vehiculos </a:t>
            </a:r>
            <a:r>
              <a:rPr lang="es" sz="1100">
                <a:solidFill>
                  <a:srgbClr val="3C78D8"/>
                </a:solidFill>
              </a:rPr>
              <a:t>WHERE</a:t>
            </a:r>
            <a:r>
              <a:rPr lang="es" sz="1100">
                <a:solidFill>
                  <a:schemeClr val="dk1"/>
                </a:solidFill>
              </a:rPr>
              <a:t> VIN </a:t>
            </a:r>
            <a:r>
              <a:rPr lang="es" sz="1100">
                <a:solidFill>
                  <a:srgbClr val="3C78D8"/>
                </a:solidFill>
              </a:rPr>
              <a:t>IS NULL</a:t>
            </a:r>
            <a:r>
              <a:rPr lang="es" sz="1100">
                <a:solidFill>
                  <a:schemeClr val="dk1"/>
                </a:solidFill>
              </a:rPr>
              <a:t>;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100">
                <a:solidFill>
                  <a:schemeClr val="dk2"/>
                </a:solidFill>
              </a:rPr>
              <a:t>-- Detección de fechas inválidas</a:t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3C78D8"/>
                </a:solidFill>
              </a:rPr>
              <a:t>SELECT </a:t>
            </a:r>
            <a:r>
              <a:rPr lang="es" sz="1100">
                <a:solidFill>
                  <a:schemeClr val="dk1"/>
                </a:solidFill>
              </a:rPr>
              <a:t>* </a:t>
            </a:r>
            <a:r>
              <a:rPr lang="es" sz="1100">
                <a:solidFill>
                  <a:srgbClr val="3C78D8"/>
                </a:solidFill>
              </a:rPr>
              <a:t>FROM </a:t>
            </a:r>
            <a:r>
              <a:rPr lang="es" sz="1100">
                <a:solidFill>
                  <a:schemeClr val="dk1"/>
                </a:solidFill>
              </a:rPr>
              <a:t>Reparaciones </a:t>
            </a:r>
            <a:r>
              <a:rPr lang="es" sz="1100">
                <a:solidFill>
                  <a:srgbClr val="3C78D8"/>
                </a:solidFill>
              </a:rPr>
              <a:t>WHERE</a:t>
            </a:r>
            <a:r>
              <a:rPr lang="es" sz="1100">
                <a:solidFill>
                  <a:schemeClr val="dk1"/>
                </a:solidFill>
              </a:rPr>
              <a:t> Fecha &lt; '2015-01-01';</a:t>
            </a:r>
            <a:endParaRPr sz="1700">
              <a:solidFill>
                <a:schemeClr val="dk1"/>
              </a:solidFill>
            </a:endParaRPr>
          </a:p>
        </p:txBody>
      </p:sp>
      <p:sp>
        <p:nvSpPr>
          <p:cNvPr id="671" name="Google Shape;671;p65"/>
          <p:cNvSpPr txBox="1"/>
          <p:nvPr/>
        </p:nvSpPr>
        <p:spPr>
          <a:xfrm>
            <a:off x="438300" y="4326000"/>
            <a:ext cx="787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Los resultados se registran autom</a:t>
            </a:r>
            <a:r>
              <a:rPr lang="es"/>
              <a:t>áticamente en Power BI para su seguimiento.</a:t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6" name="Google Shape;676;p66" title="Gemini_Generated_Image_23960g23960g2396.png"/>
          <p:cNvPicPr preferRelativeResize="0"/>
          <p:nvPr/>
        </p:nvPicPr>
        <p:blipFill rotWithShape="1">
          <a:blip r:embed="rId3">
            <a:alphaModFix/>
          </a:blip>
          <a:srcRect b="13454" l="18038" r="14680" t="16211"/>
          <a:stretch/>
        </p:blipFill>
        <p:spPr>
          <a:xfrm>
            <a:off x="8021825" y="233575"/>
            <a:ext cx="810483" cy="8473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77" name="Google Shape;677;p66"/>
          <p:cNvCxnSpPr/>
          <p:nvPr/>
        </p:nvCxnSpPr>
        <p:spPr>
          <a:xfrm flipH="1" rot="10800000">
            <a:off x="368150" y="718275"/>
            <a:ext cx="7241400" cy="12600"/>
          </a:xfrm>
          <a:prstGeom prst="straightConnector1">
            <a:avLst/>
          </a:prstGeom>
          <a:noFill/>
          <a:ln cap="flat" cmpd="sng" w="9525">
            <a:solidFill>
              <a:srgbClr val="4339D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78" name="Google Shape;678;p66"/>
          <p:cNvSpPr txBox="1"/>
          <p:nvPr>
            <p:ph type="title"/>
          </p:nvPr>
        </p:nvSpPr>
        <p:spPr>
          <a:xfrm>
            <a:off x="311700" y="2335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6.</a:t>
            </a:r>
            <a:r>
              <a:rPr lang="es">
                <a:solidFill>
                  <a:srgbClr val="4339DD"/>
                </a:solidFill>
              </a:rPr>
              <a:t>Calidad del Dato</a:t>
            </a:r>
            <a:endParaRPr>
              <a:solidFill>
                <a:srgbClr val="4339DD"/>
              </a:solidFill>
            </a:endParaRPr>
          </a:p>
        </p:txBody>
      </p:sp>
      <p:sp>
        <p:nvSpPr>
          <p:cNvPr id="679" name="Google Shape;679;p66"/>
          <p:cNvSpPr txBox="1"/>
          <p:nvPr/>
        </p:nvSpPr>
        <p:spPr>
          <a:xfrm>
            <a:off x="438300" y="851888"/>
            <a:ext cx="6787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chemeClr val="dk1"/>
                </a:solidFill>
              </a:rPr>
              <a:t>Dashboard de calidad del dato (Power BI)</a:t>
            </a:r>
            <a:endParaRPr b="1" sz="1800">
              <a:solidFill>
                <a:schemeClr val="dk1"/>
              </a:solidFill>
            </a:endParaRPr>
          </a:p>
        </p:txBody>
      </p:sp>
      <p:pic>
        <p:nvPicPr>
          <p:cNvPr id="680" name="Google Shape;680;p66" title="Puntuación obtenida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44525" y="1359225"/>
            <a:ext cx="4688649" cy="2899126"/>
          </a:xfrm>
          <a:prstGeom prst="rect">
            <a:avLst/>
          </a:prstGeom>
          <a:noFill/>
          <a:ln>
            <a:noFill/>
          </a:ln>
        </p:spPr>
      </p:pic>
      <p:sp>
        <p:nvSpPr>
          <p:cNvPr id="681" name="Google Shape;681;p66"/>
          <p:cNvSpPr txBox="1"/>
          <p:nvPr/>
        </p:nvSpPr>
        <p:spPr>
          <a:xfrm>
            <a:off x="438300" y="4326000"/>
            <a:ext cx="787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El dominio de Taller requiere mayor control por su mayor variabilidad operativa.</a:t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5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6" name="Google Shape;686;p67" title="Gemini_Generated_Image_23960g23960g2396.png"/>
          <p:cNvPicPr preferRelativeResize="0"/>
          <p:nvPr/>
        </p:nvPicPr>
        <p:blipFill rotWithShape="1">
          <a:blip r:embed="rId3">
            <a:alphaModFix/>
          </a:blip>
          <a:srcRect b="13454" l="18038" r="14680" t="16211"/>
          <a:stretch/>
        </p:blipFill>
        <p:spPr>
          <a:xfrm>
            <a:off x="8021825" y="233575"/>
            <a:ext cx="810483" cy="8473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87" name="Google Shape;687;p67"/>
          <p:cNvCxnSpPr/>
          <p:nvPr/>
        </p:nvCxnSpPr>
        <p:spPr>
          <a:xfrm flipH="1" rot="10800000">
            <a:off x="368150" y="718275"/>
            <a:ext cx="7241400" cy="12600"/>
          </a:xfrm>
          <a:prstGeom prst="straightConnector1">
            <a:avLst/>
          </a:prstGeom>
          <a:noFill/>
          <a:ln cap="flat" cmpd="sng" w="9525">
            <a:solidFill>
              <a:srgbClr val="4339D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88" name="Google Shape;688;p67"/>
          <p:cNvSpPr txBox="1"/>
          <p:nvPr>
            <p:ph type="title"/>
          </p:nvPr>
        </p:nvSpPr>
        <p:spPr>
          <a:xfrm>
            <a:off x="311700" y="2335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6.</a:t>
            </a:r>
            <a:r>
              <a:rPr lang="es">
                <a:solidFill>
                  <a:srgbClr val="4339DD"/>
                </a:solidFill>
              </a:rPr>
              <a:t>Calidad del Dato</a:t>
            </a:r>
            <a:endParaRPr>
              <a:solidFill>
                <a:srgbClr val="4339DD"/>
              </a:solidFill>
            </a:endParaRPr>
          </a:p>
        </p:txBody>
      </p:sp>
      <p:sp>
        <p:nvSpPr>
          <p:cNvPr id="689" name="Google Shape;689;p67"/>
          <p:cNvSpPr txBox="1"/>
          <p:nvPr/>
        </p:nvSpPr>
        <p:spPr>
          <a:xfrm>
            <a:off x="438300" y="851888"/>
            <a:ext cx="6787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chemeClr val="dk1"/>
                </a:solidFill>
              </a:rPr>
              <a:t>Gestión de incidencias de calidad</a:t>
            </a:r>
            <a:endParaRPr b="1" sz="1800">
              <a:solidFill>
                <a:schemeClr val="dk1"/>
              </a:solidFill>
            </a:endParaRPr>
          </a:p>
        </p:txBody>
      </p:sp>
      <p:sp>
        <p:nvSpPr>
          <p:cNvPr id="690" name="Google Shape;690;p67"/>
          <p:cNvSpPr txBox="1"/>
          <p:nvPr/>
        </p:nvSpPr>
        <p:spPr>
          <a:xfrm>
            <a:off x="438300" y="3956050"/>
            <a:ext cx="7877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Las incidencias se documentan y priorizan seg</a:t>
            </a:r>
            <a:r>
              <a:rPr lang="es"/>
              <a:t>ún impacto y severidad, con seguimiento automatizado.</a:t>
            </a:r>
            <a:endParaRPr/>
          </a:p>
        </p:txBody>
      </p:sp>
      <p:graphicFrame>
        <p:nvGraphicFramePr>
          <p:cNvPr id="691" name="Google Shape;691;p67"/>
          <p:cNvGraphicFramePr/>
          <p:nvPr/>
        </p:nvGraphicFramePr>
        <p:xfrm>
          <a:off x="438300" y="1359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{7D1FBF32-135F-4302-9BAD-346D19BFE09D}</a:tableStyleId>
              </a:tblPr>
              <a:tblGrid>
                <a:gridCol w="721100"/>
                <a:gridCol w="1258600"/>
                <a:gridCol w="962975"/>
                <a:gridCol w="1715550"/>
                <a:gridCol w="1164575"/>
                <a:gridCol w="1522600"/>
                <a:gridCol w="8065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</a:rPr>
                        <a:t>ID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28228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</a:rPr>
                        <a:t>Fecha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28228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</a:rPr>
                        <a:t>Sistema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28228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</a:rPr>
                        <a:t>Tipo de error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28228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</a:rPr>
                        <a:t>Severidad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28228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</a:rPr>
                        <a:t>Responsable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28228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</a:rPr>
                        <a:t>Estado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28228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001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2/09/2025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CRM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Duplicidad de cliente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Alta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Data Steward Comercial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Resuelta</a:t>
                      </a:r>
                      <a:endParaRPr sz="1200"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002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5/09/2025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NAV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Desalineaci</a:t>
                      </a:r>
                      <a:r>
                        <a:rPr lang="es" sz="1200"/>
                        <a:t>ón de facturas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Media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Owner Finanzas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En curso</a:t>
                      </a:r>
                      <a:endParaRPr sz="1200"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003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09/0/2025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Autosoft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VIN nulo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Alta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Steward Postventa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Resuelta</a:t>
                      </a:r>
                      <a:endParaRPr sz="1200"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004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12/09/2025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Epsilon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Campo salario vac</a:t>
                      </a:r>
                      <a:r>
                        <a:rPr lang="es" sz="1200"/>
                        <a:t>ío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Baja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Owner RRHH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Cerrada</a:t>
                      </a:r>
                      <a:endParaRPr sz="1200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5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6" name="Google Shape;696;p68" title="Gemini_Generated_Image_23960g23960g2396.png"/>
          <p:cNvPicPr preferRelativeResize="0"/>
          <p:nvPr/>
        </p:nvPicPr>
        <p:blipFill rotWithShape="1">
          <a:blip r:embed="rId3">
            <a:alphaModFix/>
          </a:blip>
          <a:srcRect b="13454" l="18038" r="14680" t="16211"/>
          <a:stretch/>
        </p:blipFill>
        <p:spPr>
          <a:xfrm>
            <a:off x="8021825" y="233575"/>
            <a:ext cx="810483" cy="8473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97" name="Google Shape;697;p68"/>
          <p:cNvCxnSpPr/>
          <p:nvPr/>
        </p:nvCxnSpPr>
        <p:spPr>
          <a:xfrm flipH="1" rot="10800000">
            <a:off x="368150" y="718275"/>
            <a:ext cx="7241400" cy="12600"/>
          </a:xfrm>
          <a:prstGeom prst="straightConnector1">
            <a:avLst/>
          </a:prstGeom>
          <a:noFill/>
          <a:ln cap="flat" cmpd="sng" w="9525">
            <a:solidFill>
              <a:srgbClr val="4339D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98" name="Google Shape;698;p68"/>
          <p:cNvSpPr txBox="1"/>
          <p:nvPr>
            <p:ph type="title"/>
          </p:nvPr>
        </p:nvSpPr>
        <p:spPr>
          <a:xfrm>
            <a:off x="311700" y="2335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6.</a:t>
            </a:r>
            <a:r>
              <a:rPr lang="es">
                <a:solidFill>
                  <a:srgbClr val="4339DD"/>
                </a:solidFill>
              </a:rPr>
              <a:t>Calidad del Dato</a:t>
            </a:r>
            <a:endParaRPr>
              <a:solidFill>
                <a:srgbClr val="4339DD"/>
              </a:solidFill>
            </a:endParaRPr>
          </a:p>
        </p:txBody>
      </p:sp>
      <p:sp>
        <p:nvSpPr>
          <p:cNvPr id="699" name="Google Shape;699;p68"/>
          <p:cNvSpPr txBox="1"/>
          <p:nvPr/>
        </p:nvSpPr>
        <p:spPr>
          <a:xfrm>
            <a:off x="438300" y="806263"/>
            <a:ext cx="6787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chemeClr val="dk1"/>
                </a:solidFill>
              </a:rPr>
              <a:t>Mecanismo de seguimiento y reporting de calidad</a:t>
            </a:r>
            <a:endParaRPr b="1" sz="1800">
              <a:solidFill>
                <a:schemeClr val="dk1"/>
              </a:solidFill>
            </a:endParaRPr>
          </a:p>
        </p:txBody>
      </p:sp>
      <p:sp>
        <p:nvSpPr>
          <p:cNvPr id="700" name="Google Shape;700;p68"/>
          <p:cNvSpPr txBox="1"/>
          <p:nvPr/>
        </p:nvSpPr>
        <p:spPr>
          <a:xfrm>
            <a:off x="368150" y="1343375"/>
            <a:ext cx="7877400" cy="27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/>
              <a:t>L</a:t>
            </a:r>
            <a:r>
              <a:rPr lang="es" sz="1500"/>
              <a:t>os indicadores de calidad se visualizan en Power BI mediante un panel consolidado mensual.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/>
              <a:t>Características: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4339DD"/>
              </a:buClr>
              <a:buSzPts val="1500"/>
              <a:buChar char="❖"/>
            </a:pPr>
            <a:r>
              <a:rPr lang="es" sz="1500"/>
              <a:t>KPIs por dominio y por responsable.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4339DD"/>
              </a:buClr>
              <a:buSzPts val="1500"/>
              <a:buChar char="❖"/>
            </a:pPr>
            <a:r>
              <a:rPr lang="es" sz="1500"/>
              <a:t>Evolución temporal (últimos 6 meses).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4339DD"/>
              </a:buClr>
              <a:buSzPts val="1500"/>
              <a:buChar char="❖"/>
            </a:pPr>
            <a:r>
              <a:rPr lang="es" sz="1500"/>
              <a:t>Alertas automáticas si algún indicador</a:t>
            </a:r>
            <a:endParaRPr sz="15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/>
              <a:t> baja del umbral definido.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4339DD"/>
              </a:buClr>
              <a:buSzPts val="1500"/>
              <a:buChar char="❖"/>
            </a:pPr>
            <a:r>
              <a:rPr lang="es" sz="1500"/>
              <a:t>Reportes compartidos en Teams con</a:t>
            </a:r>
            <a:endParaRPr sz="15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/>
              <a:t> los Data Owners.</a:t>
            </a:r>
            <a:endParaRPr sz="1500"/>
          </a:p>
        </p:txBody>
      </p:sp>
      <p:pic>
        <p:nvPicPr>
          <p:cNvPr id="701" name="Google Shape;701;p68" title="Puntuación obtenida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61951" y="1879575"/>
            <a:ext cx="4405830" cy="2724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5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6" name="Google Shape;706;p69" title="Gemini_Generated_Image_23960g23960g2396.png"/>
          <p:cNvPicPr preferRelativeResize="0"/>
          <p:nvPr/>
        </p:nvPicPr>
        <p:blipFill rotWithShape="1">
          <a:blip r:embed="rId3">
            <a:alphaModFix/>
          </a:blip>
          <a:srcRect b="13454" l="18038" r="14680" t="16211"/>
          <a:stretch/>
        </p:blipFill>
        <p:spPr>
          <a:xfrm>
            <a:off x="8021825" y="233575"/>
            <a:ext cx="810483" cy="8473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07" name="Google Shape;707;p69"/>
          <p:cNvCxnSpPr/>
          <p:nvPr/>
        </p:nvCxnSpPr>
        <p:spPr>
          <a:xfrm flipH="1" rot="10800000">
            <a:off x="368150" y="718275"/>
            <a:ext cx="7241400" cy="12600"/>
          </a:xfrm>
          <a:prstGeom prst="straightConnector1">
            <a:avLst/>
          </a:prstGeom>
          <a:noFill/>
          <a:ln cap="flat" cmpd="sng" w="9525">
            <a:solidFill>
              <a:srgbClr val="4339D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08" name="Google Shape;708;p69"/>
          <p:cNvSpPr txBox="1"/>
          <p:nvPr>
            <p:ph type="title"/>
          </p:nvPr>
        </p:nvSpPr>
        <p:spPr>
          <a:xfrm>
            <a:off x="311700" y="2335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6.</a:t>
            </a:r>
            <a:r>
              <a:rPr lang="es">
                <a:solidFill>
                  <a:srgbClr val="4339DD"/>
                </a:solidFill>
              </a:rPr>
              <a:t>Calidad del Dato</a:t>
            </a:r>
            <a:endParaRPr>
              <a:solidFill>
                <a:srgbClr val="4339DD"/>
              </a:solidFill>
            </a:endParaRPr>
          </a:p>
        </p:txBody>
      </p:sp>
      <p:sp>
        <p:nvSpPr>
          <p:cNvPr id="709" name="Google Shape;709;p69"/>
          <p:cNvSpPr txBox="1"/>
          <p:nvPr/>
        </p:nvSpPr>
        <p:spPr>
          <a:xfrm>
            <a:off x="438300" y="806263"/>
            <a:ext cx="6787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chemeClr val="dk1"/>
                </a:solidFill>
              </a:rPr>
              <a:t>Plan de mejora continua de la calidad del dato</a:t>
            </a:r>
            <a:endParaRPr b="1" sz="1800">
              <a:solidFill>
                <a:schemeClr val="dk1"/>
              </a:solidFill>
            </a:endParaRPr>
          </a:p>
        </p:txBody>
      </p:sp>
      <p:sp>
        <p:nvSpPr>
          <p:cNvPr id="710" name="Google Shape;710;p69"/>
          <p:cNvSpPr txBox="1"/>
          <p:nvPr/>
        </p:nvSpPr>
        <p:spPr>
          <a:xfrm>
            <a:off x="368150" y="1343375"/>
            <a:ext cx="78774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/>
              <a:t>La mejora de la calidad de datos es un proceso iterativo.Galai Cars implementará un ciclo </a:t>
            </a:r>
            <a:r>
              <a:rPr b="1" lang="es" sz="1500"/>
              <a:t>PDCA</a:t>
            </a:r>
            <a:r>
              <a:rPr lang="es" sz="1500"/>
              <a:t> (Plan-Do-Check-Act) trimestral:</a:t>
            </a:r>
            <a:endParaRPr sz="15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/>
              <a:t>Plan: definir indicadores y metas.</a:t>
            </a:r>
            <a:endParaRPr sz="15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/>
              <a:t>Do: aplicar validaciones y controles automáticos.</a:t>
            </a:r>
            <a:endParaRPr sz="15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/>
              <a:t>Check: medir resultados y desviaciones.</a:t>
            </a:r>
            <a:endParaRPr sz="15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/>
              <a:t>Act: implementar acciones correctivas y preventivas.</a:t>
            </a:r>
            <a:endParaRPr sz="15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500"/>
              <a:t>Objetivo 2026: mantener una calidad global &gt; 98 % en todos los dominios.</a:t>
            </a:r>
            <a:endParaRPr sz="15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4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p70"/>
          <p:cNvSpPr txBox="1"/>
          <p:nvPr>
            <p:ph idx="1" type="body"/>
          </p:nvPr>
        </p:nvSpPr>
        <p:spPr>
          <a:xfrm>
            <a:off x="846275" y="1921499"/>
            <a:ext cx="2565300" cy="130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2100">
                <a:solidFill>
                  <a:schemeClr val="dk1"/>
                </a:solidFill>
              </a:rPr>
              <a:t>Plan de Gobierno </a:t>
            </a:r>
            <a:endParaRPr sz="2100"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2100">
                <a:solidFill>
                  <a:schemeClr val="dk1"/>
                </a:solidFill>
              </a:rPr>
              <a:t>del Dato</a:t>
            </a:r>
            <a:endParaRPr sz="2100">
              <a:solidFill>
                <a:schemeClr val="dk1"/>
              </a:solidFill>
            </a:endParaRPr>
          </a:p>
        </p:txBody>
      </p:sp>
      <p:pic>
        <p:nvPicPr>
          <p:cNvPr id="716" name="Google Shape;716;p70" title="Gemini_Generated_Image_23960g23960g2396.png"/>
          <p:cNvPicPr preferRelativeResize="0"/>
          <p:nvPr/>
        </p:nvPicPr>
        <p:blipFill rotWithShape="1">
          <a:blip r:embed="rId3">
            <a:alphaModFix/>
          </a:blip>
          <a:srcRect b="13454" l="18038" r="14680" t="16211"/>
          <a:stretch/>
        </p:blipFill>
        <p:spPr>
          <a:xfrm>
            <a:off x="8021825" y="233575"/>
            <a:ext cx="810483" cy="847324"/>
          </a:xfrm>
          <a:prstGeom prst="rect">
            <a:avLst/>
          </a:prstGeom>
          <a:noFill/>
          <a:ln>
            <a:noFill/>
          </a:ln>
        </p:spPr>
      </p:pic>
      <p:sp>
        <p:nvSpPr>
          <p:cNvPr id="717" name="Google Shape;717;p70"/>
          <p:cNvSpPr txBox="1"/>
          <p:nvPr>
            <p:ph idx="1" type="body"/>
          </p:nvPr>
        </p:nvSpPr>
        <p:spPr>
          <a:xfrm>
            <a:off x="4023175" y="1996500"/>
            <a:ext cx="4636500" cy="48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 sz="2700">
                <a:solidFill>
                  <a:srgbClr val="4339DD"/>
                </a:solidFill>
              </a:rPr>
              <a:t>7</a:t>
            </a:r>
            <a:r>
              <a:rPr lang="es" sz="2700">
                <a:solidFill>
                  <a:srgbClr val="4339DD"/>
                </a:solidFill>
              </a:rPr>
              <a:t>. Seguridad y Cumplimiento</a:t>
            </a:r>
            <a:endParaRPr sz="2700">
              <a:solidFill>
                <a:srgbClr val="4339DD"/>
              </a:solidFill>
            </a:endParaRPr>
          </a:p>
        </p:txBody>
      </p:sp>
      <p:cxnSp>
        <p:nvCxnSpPr>
          <p:cNvPr id="718" name="Google Shape;718;p70"/>
          <p:cNvCxnSpPr/>
          <p:nvPr/>
        </p:nvCxnSpPr>
        <p:spPr>
          <a:xfrm flipH="1">
            <a:off x="3773225" y="1807500"/>
            <a:ext cx="25200" cy="1528500"/>
          </a:xfrm>
          <a:prstGeom prst="straightConnector1">
            <a:avLst/>
          </a:prstGeom>
          <a:noFill/>
          <a:ln cap="flat" cmpd="sng" w="9525">
            <a:solidFill>
              <a:srgbClr val="4339DD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2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3" name="Google Shape;723;p71" title="Gemini_Generated_Image_23960g23960g2396.png"/>
          <p:cNvPicPr preferRelativeResize="0"/>
          <p:nvPr/>
        </p:nvPicPr>
        <p:blipFill rotWithShape="1">
          <a:blip r:embed="rId3">
            <a:alphaModFix/>
          </a:blip>
          <a:srcRect b="13454" l="18038" r="14680" t="16211"/>
          <a:stretch/>
        </p:blipFill>
        <p:spPr>
          <a:xfrm>
            <a:off x="8021825" y="233575"/>
            <a:ext cx="810483" cy="8473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24" name="Google Shape;724;p71"/>
          <p:cNvCxnSpPr/>
          <p:nvPr/>
        </p:nvCxnSpPr>
        <p:spPr>
          <a:xfrm flipH="1" rot="10800000">
            <a:off x="368150" y="718275"/>
            <a:ext cx="7241400" cy="12600"/>
          </a:xfrm>
          <a:prstGeom prst="straightConnector1">
            <a:avLst/>
          </a:prstGeom>
          <a:noFill/>
          <a:ln cap="flat" cmpd="sng" w="9525">
            <a:solidFill>
              <a:srgbClr val="4339D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25" name="Google Shape;725;p71"/>
          <p:cNvSpPr txBox="1"/>
          <p:nvPr>
            <p:ph type="title"/>
          </p:nvPr>
        </p:nvSpPr>
        <p:spPr>
          <a:xfrm>
            <a:off x="311700" y="2335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7.</a:t>
            </a:r>
            <a:r>
              <a:rPr lang="es">
                <a:solidFill>
                  <a:srgbClr val="4339DD"/>
                </a:solidFill>
              </a:rPr>
              <a:t>Seguridad y Cumplimient</a:t>
            </a:r>
            <a:r>
              <a:rPr lang="es">
                <a:solidFill>
                  <a:srgbClr val="4339DD"/>
                </a:solidFill>
              </a:rPr>
              <a:t>o</a:t>
            </a:r>
            <a:endParaRPr>
              <a:solidFill>
                <a:srgbClr val="4339DD"/>
              </a:solidFill>
            </a:endParaRPr>
          </a:p>
        </p:txBody>
      </p:sp>
      <p:sp>
        <p:nvSpPr>
          <p:cNvPr id="726" name="Google Shape;726;p71"/>
          <p:cNvSpPr txBox="1"/>
          <p:nvPr/>
        </p:nvSpPr>
        <p:spPr>
          <a:xfrm>
            <a:off x="438300" y="806263"/>
            <a:ext cx="6787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chemeClr val="dk1"/>
                </a:solidFill>
              </a:rPr>
              <a:t>Pol</a:t>
            </a:r>
            <a:r>
              <a:rPr b="1" lang="es" sz="1800">
                <a:solidFill>
                  <a:schemeClr val="dk1"/>
                </a:solidFill>
              </a:rPr>
              <a:t>ítica de seguridad de la información</a:t>
            </a:r>
            <a:endParaRPr b="1" sz="1800">
              <a:solidFill>
                <a:schemeClr val="dk1"/>
              </a:solidFill>
            </a:endParaRPr>
          </a:p>
        </p:txBody>
      </p:sp>
      <p:sp>
        <p:nvSpPr>
          <p:cNvPr id="727" name="Google Shape;727;p71"/>
          <p:cNvSpPr txBox="1"/>
          <p:nvPr/>
        </p:nvSpPr>
        <p:spPr>
          <a:xfrm>
            <a:off x="368150" y="1343375"/>
            <a:ext cx="7877400" cy="27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/>
              <a:t>La seguridad del dato es un componente esencial del Gobiernos del Dato de GalaiCars. Los objetivos principales son: 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4339DD"/>
              </a:buClr>
              <a:buSzPts val="1500"/>
              <a:buChar char="❖"/>
            </a:pPr>
            <a:r>
              <a:rPr lang="es" sz="1500"/>
              <a:t>Proteger la confidencialidad, integridad y disponibilidad de los datos.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4339DD"/>
              </a:buClr>
              <a:buSzPts val="1500"/>
              <a:buChar char="❖"/>
            </a:pPr>
            <a:r>
              <a:rPr lang="es" sz="1500"/>
              <a:t>Cumplir con el </a:t>
            </a:r>
            <a:r>
              <a:rPr lang="es" sz="1500"/>
              <a:t>Reglamento</a:t>
            </a:r>
            <a:r>
              <a:rPr lang="es" sz="1500"/>
              <a:t> General de Protección de Datos (RGPD).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4339DD"/>
              </a:buClr>
              <a:buSzPts val="1500"/>
              <a:buChar char="❖"/>
            </a:pPr>
            <a:r>
              <a:rPr lang="es" sz="1500"/>
              <a:t>Prevenir accesos no autorizados y fugas de información.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4339DD"/>
              </a:buClr>
              <a:buSzPts val="1500"/>
              <a:buChar char="❖"/>
            </a:pPr>
            <a:r>
              <a:rPr lang="es" sz="1500"/>
              <a:t>Garantizar la trazabilidad de todas las operaciones sobre los datos.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/>
              <a:t>El modelo de seguridad se implementa sobre Azure Active Directory, Key Vault y cifrado completo en todas las capas.</a:t>
            </a:r>
            <a:endParaRPr sz="15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18" title="Gemini_Generated_Image_23960g23960g2396.png"/>
          <p:cNvPicPr preferRelativeResize="0"/>
          <p:nvPr/>
        </p:nvPicPr>
        <p:blipFill rotWithShape="1">
          <a:blip r:embed="rId3">
            <a:alphaModFix/>
          </a:blip>
          <a:srcRect b="13454" l="18038" r="14680" t="16211"/>
          <a:stretch/>
        </p:blipFill>
        <p:spPr>
          <a:xfrm>
            <a:off x="8021825" y="233575"/>
            <a:ext cx="810483" cy="847324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8"/>
          <p:cNvSpPr txBox="1"/>
          <p:nvPr>
            <p:ph type="title"/>
          </p:nvPr>
        </p:nvSpPr>
        <p:spPr>
          <a:xfrm>
            <a:off x="311700" y="227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1.</a:t>
            </a:r>
            <a:r>
              <a:rPr lang="es">
                <a:solidFill>
                  <a:srgbClr val="4339DD"/>
                </a:solidFill>
              </a:rPr>
              <a:t>Resumen Ejecutivo</a:t>
            </a:r>
            <a:endParaRPr>
              <a:solidFill>
                <a:srgbClr val="4339DD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39DD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>
              <a:solidFill>
                <a:srgbClr val="4339DD"/>
              </a:solidFill>
            </a:endParaRPr>
          </a:p>
          <a:p>
            <a:pPr indent="-38862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39DD"/>
              </a:buClr>
              <a:buSzPct val="175000"/>
              <a:buChar char="❖"/>
            </a:pPr>
            <a:r>
              <a:rPr lang="es" sz="1600"/>
              <a:t>Unificar y depurar la información proveniente de sistemas operativos.</a:t>
            </a:r>
            <a:endParaRPr sz="1600"/>
          </a:p>
          <a:p>
            <a:pPr indent="-38862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39DD"/>
              </a:buClr>
              <a:buSzPct val="175000"/>
              <a:buChar char="❖"/>
            </a:pPr>
            <a:r>
              <a:rPr lang="es" sz="1600"/>
              <a:t>Establecer roles, políticas y procesos claros de gestión del dato.</a:t>
            </a:r>
            <a:endParaRPr sz="1600"/>
          </a:p>
          <a:p>
            <a:pPr indent="-38862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39DD"/>
              </a:buClr>
              <a:buSzPct val="175000"/>
              <a:buChar char="❖"/>
            </a:pPr>
            <a:r>
              <a:rPr lang="es" sz="1600"/>
              <a:t>Aumentar la fiabilidad del reporting y del análisis en Power BI.</a:t>
            </a:r>
            <a:endParaRPr sz="1600"/>
          </a:p>
          <a:p>
            <a:pPr indent="-38862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39DD"/>
              </a:buClr>
              <a:buSzPct val="175000"/>
              <a:buChar char="❖"/>
            </a:pPr>
            <a:r>
              <a:rPr lang="es" sz="1600"/>
              <a:t>Reducir el riesgo regulatorio mediante control y trazabilidad.</a:t>
            </a:r>
            <a:endParaRPr sz="1600"/>
          </a:p>
          <a:p>
            <a:pPr indent="-38862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39DD"/>
              </a:buClr>
              <a:buSzPct val="175000"/>
              <a:buChar char="❖"/>
            </a:pPr>
            <a:r>
              <a:rPr lang="es" sz="1600"/>
              <a:t>Fomentar una cultura Data Driven en todas las áreas del negocio.</a:t>
            </a:r>
            <a:endParaRPr>
              <a:solidFill>
                <a:srgbClr val="4339DD"/>
              </a:solidFill>
            </a:endParaRPr>
          </a:p>
        </p:txBody>
      </p:sp>
      <p:cxnSp>
        <p:nvCxnSpPr>
          <p:cNvPr id="99" name="Google Shape;99;p18"/>
          <p:cNvCxnSpPr/>
          <p:nvPr/>
        </p:nvCxnSpPr>
        <p:spPr>
          <a:xfrm flipH="1" rot="10800000">
            <a:off x="381375" y="731500"/>
            <a:ext cx="7241400" cy="12600"/>
          </a:xfrm>
          <a:prstGeom prst="straightConnector1">
            <a:avLst/>
          </a:prstGeom>
          <a:noFill/>
          <a:ln cap="flat" cmpd="sng" w="9525">
            <a:solidFill>
              <a:srgbClr val="4339D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0" name="Google Shape;100;p18"/>
          <p:cNvSpPr txBox="1"/>
          <p:nvPr/>
        </p:nvSpPr>
        <p:spPr>
          <a:xfrm>
            <a:off x="577675" y="1011500"/>
            <a:ext cx="5999400" cy="48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700">
                <a:solidFill>
                  <a:schemeClr val="dk1"/>
                </a:solidFill>
              </a:rPr>
              <a:t>Objetivos principales del Gobierno del Dato</a:t>
            </a:r>
            <a:endParaRPr b="1"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2" name="Google Shape;732;p72" title="Gemini_Generated_Image_23960g23960g2396.png"/>
          <p:cNvPicPr preferRelativeResize="0"/>
          <p:nvPr/>
        </p:nvPicPr>
        <p:blipFill rotWithShape="1">
          <a:blip r:embed="rId3">
            <a:alphaModFix/>
          </a:blip>
          <a:srcRect b="13454" l="18038" r="14680" t="16211"/>
          <a:stretch/>
        </p:blipFill>
        <p:spPr>
          <a:xfrm>
            <a:off x="8021825" y="233575"/>
            <a:ext cx="810483" cy="8473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33" name="Google Shape;733;p72"/>
          <p:cNvCxnSpPr/>
          <p:nvPr/>
        </p:nvCxnSpPr>
        <p:spPr>
          <a:xfrm flipH="1" rot="10800000">
            <a:off x="368150" y="718275"/>
            <a:ext cx="7241400" cy="12600"/>
          </a:xfrm>
          <a:prstGeom prst="straightConnector1">
            <a:avLst/>
          </a:prstGeom>
          <a:noFill/>
          <a:ln cap="flat" cmpd="sng" w="9525">
            <a:solidFill>
              <a:srgbClr val="4339D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34" name="Google Shape;734;p72"/>
          <p:cNvSpPr txBox="1"/>
          <p:nvPr>
            <p:ph type="title"/>
          </p:nvPr>
        </p:nvSpPr>
        <p:spPr>
          <a:xfrm>
            <a:off x="311700" y="2335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7.</a:t>
            </a:r>
            <a:r>
              <a:rPr lang="es">
                <a:solidFill>
                  <a:srgbClr val="4339DD"/>
                </a:solidFill>
              </a:rPr>
              <a:t>Seguridad y Cumplimiento</a:t>
            </a:r>
            <a:endParaRPr>
              <a:solidFill>
                <a:srgbClr val="4339DD"/>
              </a:solidFill>
            </a:endParaRPr>
          </a:p>
        </p:txBody>
      </p:sp>
      <p:sp>
        <p:nvSpPr>
          <p:cNvPr id="735" name="Google Shape;735;p72"/>
          <p:cNvSpPr txBox="1"/>
          <p:nvPr/>
        </p:nvSpPr>
        <p:spPr>
          <a:xfrm>
            <a:off x="438300" y="806263"/>
            <a:ext cx="6787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chemeClr val="dk1"/>
                </a:solidFill>
              </a:rPr>
              <a:t>Modelo de control de accesos </a:t>
            </a:r>
            <a:endParaRPr b="1" sz="1800">
              <a:solidFill>
                <a:schemeClr val="dk1"/>
              </a:solidFill>
            </a:endParaRPr>
          </a:p>
        </p:txBody>
      </p:sp>
      <p:graphicFrame>
        <p:nvGraphicFramePr>
          <p:cNvPr id="736" name="Google Shape;736;p72"/>
          <p:cNvGraphicFramePr/>
          <p:nvPr/>
        </p:nvGraphicFramePr>
        <p:xfrm>
          <a:off x="438300" y="1267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{7D1FBF32-135F-4302-9BAD-346D19BFE09D}</a:tableStyleId>
              </a:tblPr>
              <a:tblGrid>
                <a:gridCol w="2451100"/>
                <a:gridCol w="1191075"/>
                <a:gridCol w="2640300"/>
                <a:gridCol w="14735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200">
                          <a:solidFill>
                            <a:schemeClr val="lt1"/>
                          </a:solidFill>
                        </a:rPr>
                        <a:t>Rol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28228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200">
                          <a:solidFill>
                            <a:schemeClr val="lt1"/>
                          </a:solidFill>
                        </a:rPr>
                        <a:t>Nivel de acceso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28228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200">
                          <a:solidFill>
                            <a:schemeClr val="lt1"/>
                          </a:solidFill>
                        </a:rPr>
                        <a:t>Descripción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28228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200">
                          <a:solidFill>
                            <a:schemeClr val="lt1"/>
                          </a:solidFill>
                        </a:rPr>
                        <a:t>Herramienta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28228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CDO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Total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Controla todos los repositorios y políticas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Azure AD</a:t>
                      </a:r>
                      <a:endParaRPr sz="1200"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Data Owner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Escritura en su dominio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Gestiona la calidad y actualización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 Synapse / ADF</a:t>
                      </a:r>
                      <a:endParaRPr sz="1200"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Data Steward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Lectura validada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Supervisa consistencia y calidad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Purview</a:t>
                      </a:r>
                      <a:endParaRPr sz="1200"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Data Analyst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Lectura limitada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Crea reportes y dashboards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Power BI</a:t>
                      </a:r>
                      <a:endParaRPr sz="1200"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IT/ Custodian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Técnico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Controla seguridad y backups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Key Vault</a:t>
                      </a:r>
                      <a:endParaRPr sz="1200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737" name="Google Shape;737;p72"/>
          <p:cNvSpPr txBox="1"/>
          <p:nvPr/>
        </p:nvSpPr>
        <p:spPr>
          <a:xfrm>
            <a:off x="-155150" y="4475225"/>
            <a:ext cx="88446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chemeClr val="dk1"/>
                </a:solidFill>
              </a:rPr>
              <a:t>Cada usuario tendrá un único rol asignado por el Comité de Datos.</a:t>
            </a:r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2" name="Google Shape;742;p73" title="Gemini_Generated_Image_23960g23960g2396.png"/>
          <p:cNvPicPr preferRelativeResize="0"/>
          <p:nvPr/>
        </p:nvPicPr>
        <p:blipFill rotWithShape="1">
          <a:blip r:embed="rId3">
            <a:alphaModFix/>
          </a:blip>
          <a:srcRect b="13454" l="18038" r="14680" t="16211"/>
          <a:stretch/>
        </p:blipFill>
        <p:spPr>
          <a:xfrm>
            <a:off x="8021825" y="233575"/>
            <a:ext cx="810483" cy="8473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43" name="Google Shape;743;p73"/>
          <p:cNvCxnSpPr/>
          <p:nvPr/>
        </p:nvCxnSpPr>
        <p:spPr>
          <a:xfrm flipH="1" rot="10800000">
            <a:off x="368150" y="718275"/>
            <a:ext cx="7241400" cy="12600"/>
          </a:xfrm>
          <a:prstGeom prst="straightConnector1">
            <a:avLst/>
          </a:prstGeom>
          <a:noFill/>
          <a:ln cap="flat" cmpd="sng" w="9525">
            <a:solidFill>
              <a:srgbClr val="4339D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44" name="Google Shape;744;p73"/>
          <p:cNvSpPr txBox="1"/>
          <p:nvPr>
            <p:ph type="title"/>
          </p:nvPr>
        </p:nvSpPr>
        <p:spPr>
          <a:xfrm>
            <a:off x="311700" y="2335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7.</a:t>
            </a:r>
            <a:r>
              <a:rPr lang="es">
                <a:solidFill>
                  <a:srgbClr val="4339DD"/>
                </a:solidFill>
              </a:rPr>
              <a:t>Seguridad y Cumplimiento</a:t>
            </a:r>
            <a:endParaRPr>
              <a:solidFill>
                <a:srgbClr val="4339DD"/>
              </a:solidFill>
            </a:endParaRPr>
          </a:p>
        </p:txBody>
      </p:sp>
      <p:sp>
        <p:nvSpPr>
          <p:cNvPr id="745" name="Google Shape;745;p73"/>
          <p:cNvSpPr txBox="1"/>
          <p:nvPr/>
        </p:nvSpPr>
        <p:spPr>
          <a:xfrm>
            <a:off x="438300" y="806263"/>
            <a:ext cx="6787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chemeClr val="dk1"/>
                </a:solidFill>
              </a:rPr>
              <a:t>Cumplimiento normativo RGPD e ISO 27001</a:t>
            </a:r>
            <a:endParaRPr b="1" sz="1800">
              <a:solidFill>
                <a:schemeClr val="dk1"/>
              </a:solidFill>
            </a:endParaRPr>
          </a:p>
        </p:txBody>
      </p:sp>
      <p:sp>
        <p:nvSpPr>
          <p:cNvPr id="746" name="Google Shape;746;p73"/>
          <p:cNvSpPr txBox="1"/>
          <p:nvPr/>
        </p:nvSpPr>
        <p:spPr>
          <a:xfrm>
            <a:off x="153350" y="1343375"/>
            <a:ext cx="4741200" cy="38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/>
              <a:t>Galai Cars adopta las mejores prácticas del RGPD y la ISO 27001 para garantizar la protección de datos personales y empresariales.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500"/>
              <a:t>Principales acciones implementadas: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4339DD"/>
              </a:buClr>
              <a:buSzPts val="1500"/>
              <a:buChar char="❖"/>
            </a:pPr>
            <a:r>
              <a:rPr lang="es" sz="1500"/>
              <a:t>Registro de actividades de tratamiento (Purview).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4339DD"/>
              </a:buClr>
              <a:buSzPts val="1500"/>
              <a:buChar char="❖"/>
            </a:pPr>
            <a:r>
              <a:rPr lang="es" sz="1500"/>
              <a:t>Clasificación de datos personales y sensibles.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4339DD"/>
              </a:buClr>
              <a:buSzPts val="1500"/>
              <a:buChar char="❖"/>
            </a:pPr>
            <a:r>
              <a:rPr lang="es" sz="1500"/>
              <a:t>Consentimiento y derechos de los interesados documentados.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4339DD"/>
              </a:buClr>
              <a:buSzPts val="1500"/>
              <a:buChar char="❖"/>
            </a:pPr>
            <a:r>
              <a:rPr lang="es" sz="1500"/>
              <a:t>Auditorías anuales de cumplimiento.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4339DD"/>
              </a:buClr>
              <a:buSzPts val="1500"/>
              <a:buChar char="❖"/>
            </a:pPr>
            <a:r>
              <a:rPr lang="es" sz="1500"/>
              <a:t>Formación continua sobre protección de datos.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pic>
        <p:nvPicPr>
          <p:cNvPr id="747" name="Google Shape;747;p73" title="Puntuación obtenida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60525" y="1838050"/>
            <a:ext cx="4286976" cy="2783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2" name="Google Shape;752;p74" title="Gemini_Generated_Image_23960g23960g2396.png"/>
          <p:cNvPicPr preferRelativeResize="0"/>
          <p:nvPr/>
        </p:nvPicPr>
        <p:blipFill rotWithShape="1">
          <a:blip r:embed="rId3">
            <a:alphaModFix/>
          </a:blip>
          <a:srcRect b="13454" l="18038" r="14680" t="16211"/>
          <a:stretch/>
        </p:blipFill>
        <p:spPr>
          <a:xfrm>
            <a:off x="8021825" y="233575"/>
            <a:ext cx="810483" cy="8473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53" name="Google Shape;753;p74"/>
          <p:cNvCxnSpPr/>
          <p:nvPr/>
        </p:nvCxnSpPr>
        <p:spPr>
          <a:xfrm flipH="1" rot="10800000">
            <a:off x="368150" y="718275"/>
            <a:ext cx="7241400" cy="12600"/>
          </a:xfrm>
          <a:prstGeom prst="straightConnector1">
            <a:avLst/>
          </a:prstGeom>
          <a:noFill/>
          <a:ln cap="flat" cmpd="sng" w="9525">
            <a:solidFill>
              <a:srgbClr val="4339D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54" name="Google Shape;754;p74"/>
          <p:cNvSpPr txBox="1"/>
          <p:nvPr>
            <p:ph type="title"/>
          </p:nvPr>
        </p:nvSpPr>
        <p:spPr>
          <a:xfrm>
            <a:off x="311700" y="2335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7.</a:t>
            </a:r>
            <a:r>
              <a:rPr lang="es">
                <a:solidFill>
                  <a:srgbClr val="4339DD"/>
                </a:solidFill>
              </a:rPr>
              <a:t>Seguridad y Cumplimiento</a:t>
            </a:r>
            <a:endParaRPr>
              <a:solidFill>
                <a:srgbClr val="4339DD"/>
              </a:solidFill>
            </a:endParaRPr>
          </a:p>
        </p:txBody>
      </p:sp>
      <p:sp>
        <p:nvSpPr>
          <p:cNvPr id="755" name="Google Shape;755;p74"/>
          <p:cNvSpPr txBox="1"/>
          <p:nvPr/>
        </p:nvSpPr>
        <p:spPr>
          <a:xfrm>
            <a:off x="438300" y="806263"/>
            <a:ext cx="6787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chemeClr val="dk1"/>
                </a:solidFill>
              </a:rPr>
              <a:t>Gestión de incidentes de seguridad. Ejemplo de registro.</a:t>
            </a:r>
            <a:r>
              <a:rPr b="1" lang="es" sz="1800">
                <a:solidFill>
                  <a:schemeClr val="dk1"/>
                </a:solidFill>
              </a:rPr>
              <a:t> </a:t>
            </a:r>
            <a:endParaRPr b="1" sz="1800">
              <a:solidFill>
                <a:schemeClr val="dk1"/>
              </a:solidFill>
            </a:endParaRPr>
          </a:p>
        </p:txBody>
      </p:sp>
      <p:sp>
        <p:nvSpPr>
          <p:cNvPr id="756" name="Google Shape;756;p74"/>
          <p:cNvSpPr txBox="1"/>
          <p:nvPr/>
        </p:nvSpPr>
        <p:spPr>
          <a:xfrm>
            <a:off x="0" y="3845875"/>
            <a:ext cx="8844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chemeClr val="dk1"/>
                </a:solidFill>
              </a:rPr>
              <a:t>Todos los incidentes se registran en Azure Sentinel y se reportan automáticamente al Comité de Seguridad. </a:t>
            </a:r>
            <a:endParaRPr/>
          </a:p>
        </p:txBody>
      </p:sp>
      <p:graphicFrame>
        <p:nvGraphicFramePr>
          <p:cNvPr id="757" name="Google Shape;757;p74"/>
          <p:cNvGraphicFramePr/>
          <p:nvPr/>
        </p:nvGraphicFramePr>
        <p:xfrm>
          <a:off x="605375" y="1513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{7D1FBF32-135F-4302-9BAD-346D19BFE09D}</a:tableStyleId>
              </a:tblPr>
              <a:tblGrid>
                <a:gridCol w="721100"/>
                <a:gridCol w="1258600"/>
                <a:gridCol w="1869950"/>
                <a:gridCol w="975650"/>
                <a:gridCol w="997500"/>
                <a:gridCol w="15226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</a:rPr>
                        <a:t>ID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28228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</a:rPr>
                        <a:t>Fecha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28228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</a:rPr>
                        <a:t>Tipo incidencia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28228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</a:rPr>
                        <a:t>Impacto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28228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</a:rPr>
                        <a:t>Estado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28228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</a:rPr>
                        <a:t>Tiempo resolución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28228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001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12/08</a:t>
                      </a:r>
                      <a:r>
                        <a:rPr lang="es" sz="1200"/>
                        <a:t>/2025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Acceso no autorizado detectado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Medio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Resuelto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2h</a:t>
                      </a:r>
                      <a:endParaRPr sz="1200"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002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28</a:t>
                      </a:r>
                      <a:r>
                        <a:rPr lang="es" sz="1200"/>
                        <a:t>/08/2025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Error en pipeline ADF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Bajo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Resuelto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1h</a:t>
                      </a:r>
                      <a:endParaRPr sz="1200"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003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09/09/2025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Intento de login fallido repetido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Bajo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En revisión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p75"/>
          <p:cNvSpPr txBox="1"/>
          <p:nvPr>
            <p:ph idx="1" type="body"/>
          </p:nvPr>
        </p:nvSpPr>
        <p:spPr>
          <a:xfrm>
            <a:off x="846275" y="1921499"/>
            <a:ext cx="2565300" cy="130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2100">
                <a:solidFill>
                  <a:schemeClr val="dk1"/>
                </a:solidFill>
              </a:rPr>
              <a:t>Plan de Gobierno </a:t>
            </a:r>
            <a:endParaRPr sz="2100"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2100">
                <a:solidFill>
                  <a:schemeClr val="dk1"/>
                </a:solidFill>
              </a:rPr>
              <a:t>del Dato</a:t>
            </a:r>
            <a:endParaRPr sz="2100">
              <a:solidFill>
                <a:schemeClr val="dk1"/>
              </a:solidFill>
            </a:endParaRPr>
          </a:p>
        </p:txBody>
      </p:sp>
      <p:pic>
        <p:nvPicPr>
          <p:cNvPr id="763" name="Google Shape;763;p75" title="Gemini_Generated_Image_23960g23960g2396.png"/>
          <p:cNvPicPr preferRelativeResize="0"/>
          <p:nvPr/>
        </p:nvPicPr>
        <p:blipFill rotWithShape="1">
          <a:blip r:embed="rId3">
            <a:alphaModFix/>
          </a:blip>
          <a:srcRect b="13454" l="18038" r="14680" t="16211"/>
          <a:stretch/>
        </p:blipFill>
        <p:spPr>
          <a:xfrm>
            <a:off x="8021825" y="233575"/>
            <a:ext cx="810483" cy="847324"/>
          </a:xfrm>
          <a:prstGeom prst="rect">
            <a:avLst/>
          </a:prstGeom>
          <a:noFill/>
          <a:ln>
            <a:noFill/>
          </a:ln>
        </p:spPr>
      </p:pic>
      <p:sp>
        <p:nvSpPr>
          <p:cNvPr id="764" name="Google Shape;764;p75"/>
          <p:cNvSpPr txBox="1"/>
          <p:nvPr>
            <p:ph idx="1" type="body"/>
          </p:nvPr>
        </p:nvSpPr>
        <p:spPr>
          <a:xfrm>
            <a:off x="4023175" y="1996500"/>
            <a:ext cx="4636500" cy="48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 sz="2700">
                <a:solidFill>
                  <a:srgbClr val="4339DD"/>
                </a:solidFill>
              </a:rPr>
              <a:t>8</a:t>
            </a:r>
            <a:r>
              <a:rPr lang="es" sz="2700">
                <a:solidFill>
                  <a:srgbClr val="4339DD"/>
                </a:solidFill>
              </a:rPr>
              <a:t>. Cultura y Formaci</a:t>
            </a:r>
            <a:r>
              <a:rPr lang="es" sz="2700">
                <a:solidFill>
                  <a:srgbClr val="4339DD"/>
                </a:solidFill>
              </a:rPr>
              <a:t>ón</a:t>
            </a:r>
            <a:endParaRPr sz="2700">
              <a:solidFill>
                <a:srgbClr val="4339DD"/>
              </a:solidFill>
            </a:endParaRPr>
          </a:p>
        </p:txBody>
      </p:sp>
      <p:cxnSp>
        <p:nvCxnSpPr>
          <p:cNvPr id="765" name="Google Shape;765;p75"/>
          <p:cNvCxnSpPr/>
          <p:nvPr/>
        </p:nvCxnSpPr>
        <p:spPr>
          <a:xfrm flipH="1">
            <a:off x="3773225" y="1807500"/>
            <a:ext cx="25200" cy="1528500"/>
          </a:xfrm>
          <a:prstGeom prst="straightConnector1">
            <a:avLst/>
          </a:prstGeom>
          <a:noFill/>
          <a:ln cap="flat" cmpd="sng" w="9525">
            <a:solidFill>
              <a:srgbClr val="4339DD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9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0" name="Google Shape;770;p76" title="Gemini_Generated_Image_23960g23960g2396.png"/>
          <p:cNvPicPr preferRelativeResize="0"/>
          <p:nvPr/>
        </p:nvPicPr>
        <p:blipFill rotWithShape="1">
          <a:blip r:embed="rId3">
            <a:alphaModFix/>
          </a:blip>
          <a:srcRect b="13454" l="18038" r="14680" t="16211"/>
          <a:stretch/>
        </p:blipFill>
        <p:spPr>
          <a:xfrm>
            <a:off x="8021825" y="233575"/>
            <a:ext cx="810483" cy="8473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71" name="Google Shape;771;p76"/>
          <p:cNvCxnSpPr/>
          <p:nvPr/>
        </p:nvCxnSpPr>
        <p:spPr>
          <a:xfrm flipH="1" rot="10800000">
            <a:off x="368150" y="718275"/>
            <a:ext cx="7241400" cy="12600"/>
          </a:xfrm>
          <a:prstGeom prst="straightConnector1">
            <a:avLst/>
          </a:prstGeom>
          <a:noFill/>
          <a:ln cap="flat" cmpd="sng" w="9525">
            <a:solidFill>
              <a:srgbClr val="4339D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72" name="Google Shape;772;p76"/>
          <p:cNvSpPr txBox="1"/>
          <p:nvPr>
            <p:ph type="title"/>
          </p:nvPr>
        </p:nvSpPr>
        <p:spPr>
          <a:xfrm>
            <a:off x="311700" y="2335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8.</a:t>
            </a:r>
            <a:r>
              <a:rPr lang="es">
                <a:solidFill>
                  <a:srgbClr val="4339DD"/>
                </a:solidFill>
              </a:rPr>
              <a:t>Cultura y Formaci</a:t>
            </a:r>
            <a:r>
              <a:rPr lang="es">
                <a:solidFill>
                  <a:srgbClr val="4339DD"/>
                </a:solidFill>
              </a:rPr>
              <a:t>ón</a:t>
            </a:r>
            <a:endParaRPr>
              <a:solidFill>
                <a:srgbClr val="4339DD"/>
              </a:solidFill>
            </a:endParaRPr>
          </a:p>
        </p:txBody>
      </p:sp>
      <p:sp>
        <p:nvSpPr>
          <p:cNvPr id="773" name="Google Shape;773;p76"/>
          <p:cNvSpPr txBox="1"/>
          <p:nvPr/>
        </p:nvSpPr>
        <p:spPr>
          <a:xfrm>
            <a:off x="438300" y="806263"/>
            <a:ext cx="6787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chemeClr val="dk1"/>
                </a:solidFill>
              </a:rPr>
              <a:t>Cultura del dato: el cambio organizativo necesario.</a:t>
            </a:r>
            <a:endParaRPr b="1" sz="1800">
              <a:solidFill>
                <a:schemeClr val="dk1"/>
              </a:solidFill>
            </a:endParaRPr>
          </a:p>
        </p:txBody>
      </p:sp>
      <p:sp>
        <p:nvSpPr>
          <p:cNvPr id="774" name="Google Shape;774;p76"/>
          <p:cNvSpPr txBox="1"/>
          <p:nvPr/>
        </p:nvSpPr>
        <p:spPr>
          <a:xfrm>
            <a:off x="438300" y="1267975"/>
            <a:ext cx="72414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La transformación hacia un modelo Data Driven requiere un </a:t>
            </a:r>
            <a:r>
              <a:rPr b="1" lang="es"/>
              <a:t>cambio cultural </a:t>
            </a:r>
            <a:r>
              <a:rPr lang="es"/>
              <a:t>en toda la organización.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 Galai Cars, la cultura del dato se basa en </a:t>
            </a:r>
            <a:r>
              <a:rPr b="1" lang="es"/>
              <a:t>tres pilares</a:t>
            </a:r>
            <a:r>
              <a:rPr lang="es"/>
              <a:t> fundamentales: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339DD"/>
              </a:buClr>
              <a:buSzPts val="1400"/>
              <a:buChar char="❖"/>
            </a:pPr>
            <a:r>
              <a:rPr b="1" lang="es"/>
              <a:t>Transparencia:</a:t>
            </a:r>
            <a:r>
              <a:rPr lang="es"/>
              <a:t> el dato como fuente única de verdad.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339DD"/>
              </a:buClr>
              <a:buSzPts val="1400"/>
              <a:buChar char="❖"/>
            </a:pPr>
            <a:r>
              <a:rPr b="1" lang="es"/>
              <a:t>Responsabilidad:</a:t>
            </a:r>
            <a:r>
              <a:rPr lang="es"/>
              <a:t> todos los empleados son custodios del dato.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339DD"/>
              </a:buClr>
              <a:buSzPts val="1400"/>
              <a:buChar char="❖"/>
            </a:pPr>
            <a:r>
              <a:rPr b="1" lang="es"/>
              <a:t>Colaboración:</a:t>
            </a:r>
            <a:r>
              <a:rPr lang="es"/>
              <a:t> los datos se comparten, no se guardan.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El éxito del proyecto depende tanto de la tecnología como del compromiso de las personas</a:t>
            </a:r>
            <a:endParaRP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8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9" name="Google Shape;779;p77" title="Gemini_Generated_Image_23960g23960g2396.png"/>
          <p:cNvPicPr preferRelativeResize="0"/>
          <p:nvPr/>
        </p:nvPicPr>
        <p:blipFill rotWithShape="1">
          <a:blip r:embed="rId3">
            <a:alphaModFix/>
          </a:blip>
          <a:srcRect b="13454" l="18038" r="14680" t="16211"/>
          <a:stretch/>
        </p:blipFill>
        <p:spPr>
          <a:xfrm>
            <a:off x="8021825" y="233575"/>
            <a:ext cx="810483" cy="8473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80" name="Google Shape;780;p77"/>
          <p:cNvCxnSpPr/>
          <p:nvPr/>
        </p:nvCxnSpPr>
        <p:spPr>
          <a:xfrm flipH="1" rot="10800000">
            <a:off x="368150" y="718275"/>
            <a:ext cx="7241400" cy="12600"/>
          </a:xfrm>
          <a:prstGeom prst="straightConnector1">
            <a:avLst/>
          </a:prstGeom>
          <a:noFill/>
          <a:ln cap="flat" cmpd="sng" w="9525">
            <a:solidFill>
              <a:srgbClr val="4339D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81" name="Google Shape;781;p77"/>
          <p:cNvSpPr txBox="1"/>
          <p:nvPr>
            <p:ph type="title"/>
          </p:nvPr>
        </p:nvSpPr>
        <p:spPr>
          <a:xfrm>
            <a:off x="311700" y="2335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8.</a:t>
            </a:r>
            <a:r>
              <a:rPr lang="es">
                <a:solidFill>
                  <a:srgbClr val="4339DD"/>
                </a:solidFill>
              </a:rPr>
              <a:t>Cultura y Formación</a:t>
            </a:r>
            <a:endParaRPr>
              <a:solidFill>
                <a:srgbClr val="4339DD"/>
              </a:solidFill>
            </a:endParaRPr>
          </a:p>
        </p:txBody>
      </p:sp>
      <p:sp>
        <p:nvSpPr>
          <p:cNvPr id="782" name="Google Shape;782;p77"/>
          <p:cNvSpPr txBox="1"/>
          <p:nvPr/>
        </p:nvSpPr>
        <p:spPr>
          <a:xfrm>
            <a:off x="438300" y="806263"/>
            <a:ext cx="6787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chemeClr val="dk1"/>
                </a:solidFill>
              </a:rPr>
              <a:t>Cultura del dato: el cambio organizativo necesario.</a:t>
            </a:r>
            <a:endParaRPr b="1" sz="1800">
              <a:solidFill>
                <a:schemeClr val="dk1"/>
              </a:solidFill>
            </a:endParaRPr>
          </a:p>
        </p:txBody>
      </p:sp>
      <p:sp>
        <p:nvSpPr>
          <p:cNvPr id="783" name="Google Shape;783;p77"/>
          <p:cNvSpPr txBox="1"/>
          <p:nvPr/>
        </p:nvSpPr>
        <p:spPr>
          <a:xfrm>
            <a:off x="438300" y="1267975"/>
            <a:ext cx="72414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La transformación hacia un modelo Data Driven requiere un </a:t>
            </a:r>
            <a:r>
              <a:rPr b="1" lang="es"/>
              <a:t>cambio cultural </a:t>
            </a:r>
            <a:r>
              <a:rPr lang="es"/>
              <a:t>en toda la organización.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 Galai Cars, la cultura del dato se basa en </a:t>
            </a:r>
            <a:r>
              <a:rPr b="1" lang="es"/>
              <a:t>tres pilares</a:t>
            </a:r>
            <a:r>
              <a:rPr lang="es"/>
              <a:t> fundamentales: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339DD"/>
              </a:buClr>
              <a:buSzPts val="1400"/>
              <a:buChar char="❖"/>
            </a:pPr>
            <a:r>
              <a:rPr b="1" lang="es"/>
              <a:t>Transparencia:</a:t>
            </a:r>
            <a:r>
              <a:rPr lang="es"/>
              <a:t> el dato como fuente única de verdad.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339DD"/>
              </a:buClr>
              <a:buSzPts val="1400"/>
              <a:buChar char="❖"/>
            </a:pPr>
            <a:r>
              <a:rPr b="1" lang="es"/>
              <a:t>Responsabilidad:</a:t>
            </a:r>
            <a:r>
              <a:rPr lang="es"/>
              <a:t> todos los empleados son custodios del dato.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339DD"/>
              </a:buClr>
              <a:buSzPts val="1400"/>
              <a:buChar char="❖"/>
            </a:pPr>
            <a:r>
              <a:rPr b="1" lang="es"/>
              <a:t>Colaboración:</a:t>
            </a:r>
            <a:r>
              <a:rPr lang="es"/>
              <a:t> los datos se comparten, no se guardan.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El éxito del proyecto depende tanto de la tecnología como del compromiso de las personas</a:t>
            </a:r>
            <a:endParaRP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7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8" name="Google Shape;788;p78" title="Gemini_Generated_Image_23960g23960g2396.png"/>
          <p:cNvPicPr preferRelativeResize="0"/>
          <p:nvPr/>
        </p:nvPicPr>
        <p:blipFill rotWithShape="1">
          <a:blip r:embed="rId3">
            <a:alphaModFix/>
          </a:blip>
          <a:srcRect b="13454" l="18038" r="14680" t="16211"/>
          <a:stretch/>
        </p:blipFill>
        <p:spPr>
          <a:xfrm>
            <a:off x="8021825" y="233575"/>
            <a:ext cx="810483" cy="8473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89" name="Google Shape;789;p78"/>
          <p:cNvCxnSpPr/>
          <p:nvPr/>
        </p:nvCxnSpPr>
        <p:spPr>
          <a:xfrm flipH="1" rot="10800000">
            <a:off x="368150" y="718275"/>
            <a:ext cx="7241400" cy="12600"/>
          </a:xfrm>
          <a:prstGeom prst="straightConnector1">
            <a:avLst/>
          </a:prstGeom>
          <a:noFill/>
          <a:ln cap="flat" cmpd="sng" w="9525">
            <a:solidFill>
              <a:srgbClr val="4339D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90" name="Google Shape;790;p78"/>
          <p:cNvSpPr txBox="1"/>
          <p:nvPr>
            <p:ph type="title"/>
          </p:nvPr>
        </p:nvSpPr>
        <p:spPr>
          <a:xfrm>
            <a:off x="311700" y="2335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8.</a:t>
            </a:r>
            <a:r>
              <a:rPr lang="es">
                <a:solidFill>
                  <a:srgbClr val="4339DD"/>
                </a:solidFill>
              </a:rPr>
              <a:t>Cultura y Formación</a:t>
            </a:r>
            <a:endParaRPr>
              <a:solidFill>
                <a:srgbClr val="4339DD"/>
              </a:solidFill>
            </a:endParaRPr>
          </a:p>
        </p:txBody>
      </p:sp>
      <p:sp>
        <p:nvSpPr>
          <p:cNvPr id="791" name="Google Shape;791;p78"/>
          <p:cNvSpPr txBox="1"/>
          <p:nvPr/>
        </p:nvSpPr>
        <p:spPr>
          <a:xfrm>
            <a:off x="438300" y="806263"/>
            <a:ext cx="6787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chemeClr val="dk1"/>
                </a:solidFill>
              </a:rPr>
              <a:t>Plan de formación y alfabetización en datos (Data Literacy)</a:t>
            </a:r>
            <a:endParaRPr b="1" sz="1800">
              <a:solidFill>
                <a:schemeClr val="dk1"/>
              </a:solidFill>
            </a:endParaRPr>
          </a:p>
        </p:txBody>
      </p:sp>
      <p:graphicFrame>
        <p:nvGraphicFramePr>
          <p:cNvPr id="792" name="Google Shape;792;p78"/>
          <p:cNvGraphicFramePr/>
          <p:nvPr/>
        </p:nvGraphicFramePr>
        <p:xfrm>
          <a:off x="630275" y="1354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{7D1FBF32-135F-4302-9BAD-346D19BFE09D}</a:tableStyleId>
              </a:tblPr>
              <a:tblGrid>
                <a:gridCol w="7239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</a:rPr>
                        <a:t>ESTRUCTURA DEL PLAN FORMATIVO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28228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93" name="Google Shape;793;p78"/>
          <p:cNvGraphicFramePr/>
          <p:nvPr/>
        </p:nvGraphicFramePr>
        <p:xfrm>
          <a:off x="630275" y="1735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{7D1FBF32-135F-4302-9BAD-346D19BFE09D}</a:tableStyleId>
              </a:tblPr>
              <a:tblGrid>
                <a:gridCol w="1702350"/>
                <a:gridCol w="2692850"/>
                <a:gridCol w="1034050"/>
                <a:gridCol w="1809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</a:rPr>
                        <a:t>Perfil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39D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</a:rPr>
                        <a:t>Formaci</a:t>
                      </a:r>
                      <a:r>
                        <a:rPr b="1" lang="es">
                          <a:solidFill>
                            <a:schemeClr val="lt1"/>
                          </a:solidFill>
                        </a:rPr>
                        <a:t>ón principal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39D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</a:rPr>
                        <a:t>Duraci</a:t>
                      </a:r>
                      <a:r>
                        <a:rPr b="1" lang="es">
                          <a:solidFill>
                            <a:schemeClr val="lt1"/>
                          </a:solidFill>
                        </a:rPr>
                        <a:t>ón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39D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</a:rPr>
                        <a:t>Modalidad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39DD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Alta Direcci</a:t>
                      </a:r>
                      <a:r>
                        <a:rPr lang="es" sz="1200"/>
                        <a:t>ón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Valor estrat</a:t>
                      </a:r>
                      <a:r>
                        <a:rPr lang="es" sz="1200"/>
                        <a:t>égico del dato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2h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Workshop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Mandos intermedios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Uso del dato en decisiones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6h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Presencial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Data Owners/Stewards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Herramientas (Purview, Power BI)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12h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Online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Analistas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Modelado, DAX, Power BI avanzado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20h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Online/ Taller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Empleados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Cultura y privacidad de datos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4h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E-learning</a:t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794" name="Google Shape;794;p78"/>
          <p:cNvSpPr txBox="1"/>
          <p:nvPr/>
        </p:nvSpPr>
        <p:spPr>
          <a:xfrm>
            <a:off x="483575" y="4354075"/>
            <a:ext cx="7532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El objetivo es lograr que el 100% del personal comprenda la importancia del dato en sus decisiones diarias.</a:t>
            </a:r>
            <a:endParaRPr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8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9" name="Google Shape;799;p79" title="Gemini_Generated_Image_23960g23960g2396.png"/>
          <p:cNvPicPr preferRelativeResize="0"/>
          <p:nvPr/>
        </p:nvPicPr>
        <p:blipFill rotWithShape="1">
          <a:blip r:embed="rId3">
            <a:alphaModFix/>
          </a:blip>
          <a:srcRect b="13454" l="18038" r="14680" t="16211"/>
          <a:stretch/>
        </p:blipFill>
        <p:spPr>
          <a:xfrm>
            <a:off x="8021825" y="233575"/>
            <a:ext cx="810483" cy="8473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00" name="Google Shape;800;p79"/>
          <p:cNvCxnSpPr/>
          <p:nvPr/>
        </p:nvCxnSpPr>
        <p:spPr>
          <a:xfrm flipH="1" rot="10800000">
            <a:off x="368150" y="718275"/>
            <a:ext cx="7241400" cy="12600"/>
          </a:xfrm>
          <a:prstGeom prst="straightConnector1">
            <a:avLst/>
          </a:prstGeom>
          <a:noFill/>
          <a:ln cap="flat" cmpd="sng" w="9525">
            <a:solidFill>
              <a:srgbClr val="4339D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01" name="Google Shape;801;p79"/>
          <p:cNvSpPr txBox="1"/>
          <p:nvPr>
            <p:ph type="title"/>
          </p:nvPr>
        </p:nvSpPr>
        <p:spPr>
          <a:xfrm>
            <a:off x="311700" y="2335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8.</a:t>
            </a:r>
            <a:r>
              <a:rPr lang="es">
                <a:solidFill>
                  <a:srgbClr val="4339DD"/>
                </a:solidFill>
              </a:rPr>
              <a:t>Cultura y Formación</a:t>
            </a:r>
            <a:endParaRPr>
              <a:solidFill>
                <a:srgbClr val="4339DD"/>
              </a:solidFill>
            </a:endParaRPr>
          </a:p>
        </p:txBody>
      </p:sp>
      <p:sp>
        <p:nvSpPr>
          <p:cNvPr id="802" name="Google Shape;802;p79"/>
          <p:cNvSpPr txBox="1"/>
          <p:nvPr/>
        </p:nvSpPr>
        <p:spPr>
          <a:xfrm>
            <a:off x="438300" y="806263"/>
            <a:ext cx="6787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chemeClr val="dk1"/>
                </a:solidFill>
              </a:rPr>
              <a:t>Embajadores del Dato</a:t>
            </a:r>
            <a:endParaRPr b="1" sz="1800">
              <a:solidFill>
                <a:schemeClr val="dk1"/>
              </a:solidFill>
            </a:endParaRPr>
          </a:p>
        </p:txBody>
      </p:sp>
      <p:sp>
        <p:nvSpPr>
          <p:cNvPr id="803" name="Google Shape;803;p79"/>
          <p:cNvSpPr txBox="1"/>
          <p:nvPr/>
        </p:nvSpPr>
        <p:spPr>
          <a:xfrm>
            <a:off x="438300" y="1267975"/>
            <a:ext cx="7241400" cy="3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Se designan “Embajadores del Dato” en cada área de negocio para promover el uso correcto y responsable de la información.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Funciones principales: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339DD"/>
              </a:buClr>
              <a:buSzPts val="1400"/>
              <a:buChar char="❖"/>
            </a:pPr>
            <a:r>
              <a:rPr lang="es"/>
              <a:t>Difundir buenas prácticas y procedimientos de calidad.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339DD"/>
              </a:buClr>
              <a:buSzPts val="1400"/>
              <a:buChar char="❖"/>
            </a:pPr>
            <a:r>
              <a:rPr lang="es"/>
              <a:t>Asistir a sus compañeros en el uso de dashboards y métricas.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339DD"/>
              </a:buClr>
              <a:buSzPts val="1400"/>
              <a:buChar char="❖"/>
            </a:pPr>
            <a:r>
              <a:rPr lang="es"/>
              <a:t>Identificar necesidades de mejora o incidencias.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339DD"/>
              </a:buClr>
              <a:buSzPts val="1400"/>
              <a:buChar char="❖"/>
            </a:pPr>
            <a:r>
              <a:rPr lang="es"/>
              <a:t>Servir de enlace con los Data Stewards.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El resultado que se espera son comunidades de práctica que refuercen la sostenibilidad del Gobierno del Dato.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7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8" name="Google Shape;808;p80" title="Gemini_Generated_Image_23960g23960g2396.png"/>
          <p:cNvPicPr preferRelativeResize="0"/>
          <p:nvPr/>
        </p:nvPicPr>
        <p:blipFill rotWithShape="1">
          <a:blip r:embed="rId3">
            <a:alphaModFix/>
          </a:blip>
          <a:srcRect b="13454" l="18038" r="14680" t="16211"/>
          <a:stretch/>
        </p:blipFill>
        <p:spPr>
          <a:xfrm>
            <a:off x="8021825" y="233575"/>
            <a:ext cx="810483" cy="8473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09" name="Google Shape;809;p80"/>
          <p:cNvCxnSpPr/>
          <p:nvPr/>
        </p:nvCxnSpPr>
        <p:spPr>
          <a:xfrm flipH="1" rot="10800000">
            <a:off x="368150" y="718275"/>
            <a:ext cx="7241400" cy="12600"/>
          </a:xfrm>
          <a:prstGeom prst="straightConnector1">
            <a:avLst/>
          </a:prstGeom>
          <a:noFill/>
          <a:ln cap="flat" cmpd="sng" w="9525">
            <a:solidFill>
              <a:srgbClr val="4339D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10" name="Google Shape;810;p80"/>
          <p:cNvSpPr txBox="1"/>
          <p:nvPr>
            <p:ph type="title"/>
          </p:nvPr>
        </p:nvSpPr>
        <p:spPr>
          <a:xfrm>
            <a:off x="311700" y="2335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8.</a:t>
            </a:r>
            <a:r>
              <a:rPr lang="es">
                <a:solidFill>
                  <a:srgbClr val="4339DD"/>
                </a:solidFill>
              </a:rPr>
              <a:t>Cultura y Formación</a:t>
            </a:r>
            <a:endParaRPr>
              <a:solidFill>
                <a:srgbClr val="4339DD"/>
              </a:solidFill>
            </a:endParaRPr>
          </a:p>
        </p:txBody>
      </p:sp>
      <p:sp>
        <p:nvSpPr>
          <p:cNvPr id="811" name="Google Shape;811;p80"/>
          <p:cNvSpPr txBox="1"/>
          <p:nvPr/>
        </p:nvSpPr>
        <p:spPr>
          <a:xfrm>
            <a:off x="438300" y="806263"/>
            <a:ext cx="6787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chemeClr val="dk1"/>
                </a:solidFill>
              </a:rPr>
              <a:t>Plan de comunicación interna del dato</a:t>
            </a:r>
            <a:endParaRPr b="1" sz="1800">
              <a:solidFill>
                <a:schemeClr val="dk1"/>
              </a:solidFill>
            </a:endParaRPr>
          </a:p>
        </p:txBody>
      </p:sp>
      <p:graphicFrame>
        <p:nvGraphicFramePr>
          <p:cNvPr id="812" name="Google Shape;812;p80"/>
          <p:cNvGraphicFramePr/>
          <p:nvPr/>
        </p:nvGraphicFramePr>
        <p:xfrm>
          <a:off x="630275" y="1735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{7D1FBF32-135F-4302-9BAD-346D19BFE09D}</a:tableStyleId>
              </a:tblPr>
              <a:tblGrid>
                <a:gridCol w="2350275"/>
                <a:gridCol w="4078500"/>
                <a:gridCol w="11821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</a:rPr>
                        <a:t>Canal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39D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</a:rPr>
                        <a:t>Objetivo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39D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</a:rPr>
                        <a:t>Frecuencia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39DD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Newsletter “El dato del mes”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Difundir avances y resultados de calidad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Mensual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57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Reuniones del Comité de Datos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Coordinar equipos y decisiones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Mensual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Portal interno (SharePoint)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Documentar políticas, roles y KPIs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Permanente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Reuniones de equipo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Resolver dudas y compartir logros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Semanal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Campañas visuales internas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Sensibilizar y reforzar cultura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Trimestral</a:t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813" name="Google Shape;813;p80"/>
          <p:cNvSpPr txBox="1"/>
          <p:nvPr/>
        </p:nvSpPr>
        <p:spPr>
          <a:xfrm>
            <a:off x="1299900" y="4270525"/>
            <a:ext cx="753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Slogan interno: “En Galai Cars, los datos no se suponen, se comprueban”</a:t>
            </a:r>
            <a:endParaRPr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7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8" name="Google Shape;818;p81" title="Gemini_Generated_Image_23960g23960g2396.png"/>
          <p:cNvPicPr preferRelativeResize="0"/>
          <p:nvPr/>
        </p:nvPicPr>
        <p:blipFill rotWithShape="1">
          <a:blip r:embed="rId3">
            <a:alphaModFix/>
          </a:blip>
          <a:srcRect b="13454" l="18038" r="14680" t="16211"/>
          <a:stretch/>
        </p:blipFill>
        <p:spPr>
          <a:xfrm>
            <a:off x="8021825" y="233575"/>
            <a:ext cx="810483" cy="8473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19" name="Google Shape;819;p81"/>
          <p:cNvCxnSpPr/>
          <p:nvPr/>
        </p:nvCxnSpPr>
        <p:spPr>
          <a:xfrm flipH="1" rot="10800000">
            <a:off x="368150" y="718275"/>
            <a:ext cx="7241400" cy="12600"/>
          </a:xfrm>
          <a:prstGeom prst="straightConnector1">
            <a:avLst/>
          </a:prstGeom>
          <a:noFill/>
          <a:ln cap="flat" cmpd="sng" w="9525">
            <a:solidFill>
              <a:srgbClr val="4339D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20" name="Google Shape;820;p81"/>
          <p:cNvSpPr txBox="1"/>
          <p:nvPr>
            <p:ph type="title"/>
          </p:nvPr>
        </p:nvSpPr>
        <p:spPr>
          <a:xfrm>
            <a:off x="311700" y="2335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8.</a:t>
            </a:r>
            <a:r>
              <a:rPr lang="es">
                <a:solidFill>
                  <a:srgbClr val="4339DD"/>
                </a:solidFill>
              </a:rPr>
              <a:t>Cultura y Formación</a:t>
            </a:r>
            <a:endParaRPr>
              <a:solidFill>
                <a:srgbClr val="4339DD"/>
              </a:solidFill>
            </a:endParaRPr>
          </a:p>
        </p:txBody>
      </p:sp>
      <p:sp>
        <p:nvSpPr>
          <p:cNvPr id="821" name="Google Shape;821;p81"/>
          <p:cNvSpPr txBox="1"/>
          <p:nvPr/>
        </p:nvSpPr>
        <p:spPr>
          <a:xfrm>
            <a:off x="438300" y="806263"/>
            <a:ext cx="6787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chemeClr val="dk1"/>
                </a:solidFill>
              </a:rPr>
              <a:t> Medición de la adopción cultural del dato</a:t>
            </a:r>
            <a:endParaRPr b="1" sz="1800">
              <a:solidFill>
                <a:schemeClr val="dk1"/>
              </a:solidFill>
            </a:endParaRPr>
          </a:p>
        </p:txBody>
      </p:sp>
      <p:sp>
        <p:nvSpPr>
          <p:cNvPr id="822" name="Google Shape;822;p81"/>
          <p:cNvSpPr txBox="1"/>
          <p:nvPr/>
        </p:nvSpPr>
        <p:spPr>
          <a:xfrm>
            <a:off x="641675" y="4270525"/>
            <a:ext cx="802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El objetivo global es alcanzar una adopción media del 94% en el uso activo de datos y dashboards.</a:t>
            </a:r>
            <a:endParaRPr/>
          </a:p>
        </p:txBody>
      </p:sp>
      <p:pic>
        <p:nvPicPr>
          <p:cNvPr id="823" name="Google Shape;823;p81" title="Puntuación obtenida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68613" y="1208302"/>
            <a:ext cx="5040474" cy="311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381375" y="731488"/>
            <a:ext cx="8520600" cy="71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chemeClr val="dk1"/>
                </a:solidFill>
              </a:rPr>
              <a:t>Beneficios esperados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6" name="Google Shape;106;p19" title="Gemini_Generated_Image_23960g23960g2396.png"/>
          <p:cNvPicPr preferRelativeResize="0"/>
          <p:nvPr/>
        </p:nvPicPr>
        <p:blipFill rotWithShape="1">
          <a:blip r:embed="rId3">
            <a:alphaModFix/>
          </a:blip>
          <a:srcRect b="13454" l="18038" r="14680" t="16211"/>
          <a:stretch/>
        </p:blipFill>
        <p:spPr>
          <a:xfrm>
            <a:off x="8021825" y="233575"/>
            <a:ext cx="810483" cy="847324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9"/>
          <p:cNvSpPr txBox="1"/>
          <p:nvPr>
            <p:ph type="title"/>
          </p:nvPr>
        </p:nvSpPr>
        <p:spPr>
          <a:xfrm>
            <a:off x="311700" y="227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1.</a:t>
            </a:r>
            <a:r>
              <a:rPr lang="es">
                <a:solidFill>
                  <a:srgbClr val="4339DD"/>
                </a:solidFill>
              </a:rPr>
              <a:t>Resumen Ejecutivo</a:t>
            </a:r>
            <a:endParaRPr>
              <a:solidFill>
                <a:srgbClr val="4339DD"/>
              </a:solidFill>
            </a:endParaRPr>
          </a:p>
        </p:txBody>
      </p:sp>
      <p:cxnSp>
        <p:nvCxnSpPr>
          <p:cNvPr id="108" name="Google Shape;108;p19"/>
          <p:cNvCxnSpPr/>
          <p:nvPr/>
        </p:nvCxnSpPr>
        <p:spPr>
          <a:xfrm flipH="1" rot="10800000">
            <a:off x="381375" y="731500"/>
            <a:ext cx="7241400" cy="12600"/>
          </a:xfrm>
          <a:prstGeom prst="straightConnector1">
            <a:avLst/>
          </a:prstGeom>
          <a:noFill/>
          <a:ln cap="flat" cmpd="sng" w="9525">
            <a:solidFill>
              <a:srgbClr val="4339D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9" name="Google Shape;109;p19"/>
          <p:cNvSpPr/>
          <p:nvPr/>
        </p:nvSpPr>
        <p:spPr>
          <a:xfrm>
            <a:off x="676025" y="2266975"/>
            <a:ext cx="2161800" cy="572700"/>
          </a:xfrm>
          <a:prstGeom prst="chevron">
            <a:avLst>
              <a:gd fmla="val 50000" name="adj"/>
            </a:avLst>
          </a:prstGeom>
          <a:solidFill>
            <a:srgbClr val="4339D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lt1"/>
                </a:solidFill>
              </a:rPr>
              <a:t>Agilidad en reporting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110" name="Google Shape;110;p19"/>
          <p:cNvSpPr/>
          <p:nvPr/>
        </p:nvSpPr>
        <p:spPr>
          <a:xfrm>
            <a:off x="676025" y="1579050"/>
            <a:ext cx="2161800" cy="572700"/>
          </a:xfrm>
          <a:prstGeom prst="chevron">
            <a:avLst>
              <a:gd fmla="val 50000" name="adj"/>
            </a:avLst>
          </a:prstGeom>
          <a:solidFill>
            <a:srgbClr val="4339D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lt1"/>
                </a:solidFill>
              </a:rPr>
              <a:t>Reducción de errores en datos de cliente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111" name="Google Shape;111;p19"/>
          <p:cNvSpPr/>
          <p:nvPr/>
        </p:nvSpPr>
        <p:spPr>
          <a:xfrm>
            <a:off x="676025" y="2954900"/>
            <a:ext cx="2161800" cy="572700"/>
          </a:xfrm>
          <a:prstGeom prst="chevron">
            <a:avLst>
              <a:gd fmla="val 50000" name="adj"/>
            </a:avLst>
          </a:prstGeom>
          <a:solidFill>
            <a:srgbClr val="4339D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lt1"/>
                </a:solidFill>
              </a:rPr>
              <a:t>Cumplimiento RGPD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112" name="Google Shape;112;p19"/>
          <p:cNvSpPr/>
          <p:nvPr/>
        </p:nvSpPr>
        <p:spPr>
          <a:xfrm>
            <a:off x="676025" y="3642825"/>
            <a:ext cx="2161800" cy="572700"/>
          </a:xfrm>
          <a:prstGeom prst="chevron">
            <a:avLst>
              <a:gd fmla="val 50000" name="adj"/>
            </a:avLst>
          </a:prstGeom>
          <a:solidFill>
            <a:srgbClr val="4339D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lt1"/>
                </a:solidFill>
              </a:rPr>
              <a:t>Eficiencia operativa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113" name="Google Shape;113;p19"/>
          <p:cNvSpPr/>
          <p:nvPr/>
        </p:nvSpPr>
        <p:spPr>
          <a:xfrm>
            <a:off x="676025" y="4330750"/>
            <a:ext cx="2161800" cy="572700"/>
          </a:xfrm>
          <a:prstGeom prst="chevron">
            <a:avLst>
              <a:gd fmla="val 50000" name="adj"/>
            </a:avLst>
          </a:prstGeom>
          <a:solidFill>
            <a:srgbClr val="4339D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lt1"/>
                </a:solidFill>
              </a:rPr>
              <a:t>Confianza en decisiones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114" name="Google Shape;114;p19"/>
          <p:cNvSpPr/>
          <p:nvPr/>
        </p:nvSpPr>
        <p:spPr>
          <a:xfrm>
            <a:off x="676025" y="1195025"/>
            <a:ext cx="2052900" cy="324300"/>
          </a:xfrm>
          <a:prstGeom prst="rect">
            <a:avLst/>
          </a:prstGeom>
          <a:solidFill>
            <a:srgbClr val="282283"/>
          </a:solidFill>
          <a:ln cap="flat" cmpd="sng" w="9525">
            <a:solidFill>
              <a:srgbClr val="2822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lt1"/>
                </a:solidFill>
              </a:rPr>
              <a:t>Beneficio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15" name="Google Shape;115;p19"/>
          <p:cNvSpPr/>
          <p:nvPr/>
        </p:nvSpPr>
        <p:spPr>
          <a:xfrm>
            <a:off x="3251550" y="2266975"/>
            <a:ext cx="2161800" cy="572700"/>
          </a:xfrm>
          <a:prstGeom prst="chevron">
            <a:avLst>
              <a:gd fmla="val 50000" name="adj"/>
            </a:avLst>
          </a:prstGeom>
          <a:solidFill>
            <a:srgbClr val="4339D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lt1"/>
                </a:solidFill>
              </a:rPr>
              <a:t>Tiempo medio de informe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116" name="Google Shape;116;p19"/>
          <p:cNvSpPr/>
          <p:nvPr/>
        </p:nvSpPr>
        <p:spPr>
          <a:xfrm>
            <a:off x="3251550" y="1579050"/>
            <a:ext cx="2161800" cy="572700"/>
          </a:xfrm>
          <a:prstGeom prst="chevron">
            <a:avLst>
              <a:gd fmla="val 50000" name="adj"/>
            </a:avLst>
          </a:prstGeom>
          <a:solidFill>
            <a:srgbClr val="4339D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lt1"/>
                </a:solidFill>
              </a:rPr>
              <a:t>% registros duplicados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117" name="Google Shape;117;p19"/>
          <p:cNvSpPr/>
          <p:nvPr/>
        </p:nvSpPr>
        <p:spPr>
          <a:xfrm>
            <a:off x="3251550" y="3642825"/>
            <a:ext cx="2161800" cy="572700"/>
          </a:xfrm>
          <a:prstGeom prst="chevron">
            <a:avLst>
              <a:gd fmla="val 50000" name="adj"/>
            </a:avLst>
          </a:prstGeom>
          <a:solidFill>
            <a:srgbClr val="4339D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lt1"/>
                </a:solidFill>
              </a:rPr>
              <a:t>Tiempo de validación de transacciones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118" name="Google Shape;118;p19"/>
          <p:cNvSpPr/>
          <p:nvPr/>
        </p:nvSpPr>
        <p:spPr>
          <a:xfrm>
            <a:off x="3251550" y="4330750"/>
            <a:ext cx="2161800" cy="572700"/>
          </a:xfrm>
          <a:prstGeom prst="chevron">
            <a:avLst>
              <a:gd fmla="val 50000" name="adj"/>
            </a:avLst>
          </a:prstGeom>
          <a:solidFill>
            <a:srgbClr val="4339D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lt1"/>
                </a:solidFill>
              </a:rPr>
              <a:t>NPS interno (gestores)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119" name="Google Shape;119;p19"/>
          <p:cNvSpPr/>
          <p:nvPr/>
        </p:nvSpPr>
        <p:spPr>
          <a:xfrm>
            <a:off x="3251550" y="1195025"/>
            <a:ext cx="2052900" cy="324300"/>
          </a:xfrm>
          <a:prstGeom prst="rect">
            <a:avLst/>
          </a:prstGeom>
          <a:solidFill>
            <a:srgbClr val="282283"/>
          </a:solidFill>
          <a:ln cap="flat" cmpd="sng" w="9525">
            <a:solidFill>
              <a:srgbClr val="2822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lt1"/>
                </a:solidFill>
              </a:rPr>
              <a:t>Indicador de mejora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20" name="Google Shape;120;p19"/>
          <p:cNvSpPr/>
          <p:nvPr/>
        </p:nvSpPr>
        <p:spPr>
          <a:xfrm>
            <a:off x="5827075" y="2266975"/>
            <a:ext cx="2161800" cy="572700"/>
          </a:xfrm>
          <a:prstGeom prst="chevron">
            <a:avLst>
              <a:gd fmla="val 50000" name="adj"/>
            </a:avLst>
          </a:prstGeom>
          <a:solidFill>
            <a:srgbClr val="4339D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lt1"/>
                </a:solidFill>
              </a:rPr>
              <a:t>-30%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121" name="Google Shape;121;p19"/>
          <p:cNvSpPr/>
          <p:nvPr/>
        </p:nvSpPr>
        <p:spPr>
          <a:xfrm>
            <a:off x="5827075" y="1579050"/>
            <a:ext cx="2161800" cy="572700"/>
          </a:xfrm>
          <a:prstGeom prst="chevron">
            <a:avLst>
              <a:gd fmla="val 50000" name="adj"/>
            </a:avLst>
          </a:prstGeom>
          <a:solidFill>
            <a:srgbClr val="4339D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lt1"/>
                </a:solidFill>
              </a:rPr>
              <a:t>  -90%    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122" name="Google Shape;122;p19"/>
          <p:cNvSpPr/>
          <p:nvPr/>
        </p:nvSpPr>
        <p:spPr>
          <a:xfrm>
            <a:off x="5827075" y="2954900"/>
            <a:ext cx="2161800" cy="572700"/>
          </a:xfrm>
          <a:prstGeom prst="chevron">
            <a:avLst>
              <a:gd fmla="val 50000" name="adj"/>
            </a:avLst>
          </a:prstGeom>
          <a:solidFill>
            <a:srgbClr val="4339D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lt1"/>
                </a:solidFill>
              </a:rPr>
              <a:t>0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123" name="Google Shape;123;p19"/>
          <p:cNvSpPr/>
          <p:nvPr/>
        </p:nvSpPr>
        <p:spPr>
          <a:xfrm>
            <a:off x="5827075" y="3642825"/>
            <a:ext cx="2161800" cy="572700"/>
          </a:xfrm>
          <a:prstGeom prst="chevron">
            <a:avLst>
              <a:gd fmla="val 50000" name="adj"/>
            </a:avLst>
          </a:prstGeom>
          <a:solidFill>
            <a:srgbClr val="4339D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lt1"/>
                </a:solidFill>
              </a:rPr>
              <a:t>-25%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124" name="Google Shape;124;p19"/>
          <p:cNvSpPr/>
          <p:nvPr/>
        </p:nvSpPr>
        <p:spPr>
          <a:xfrm>
            <a:off x="5827075" y="4330750"/>
            <a:ext cx="2161800" cy="572700"/>
          </a:xfrm>
          <a:prstGeom prst="chevron">
            <a:avLst>
              <a:gd fmla="val 50000" name="adj"/>
            </a:avLst>
          </a:prstGeom>
          <a:solidFill>
            <a:srgbClr val="4339D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lt1"/>
                </a:solidFill>
              </a:rPr>
              <a:t>+20 p.p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125" name="Google Shape;125;p19"/>
          <p:cNvSpPr/>
          <p:nvPr/>
        </p:nvSpPr>
        <p:spPr>
          <a:xfrm>
            <a:off x="5827075" y="1195025"/>
            <a:ext cx="2052900" cy="324300"/>
          </a:xfrm>
          <a:prstGeom prst="rect">
            <a:avLst/>
          </a:prstGeom>
          <a:solidFill>
            <a:srgbClr val="282283"/>
          </a:solidFill>
          <a:ln cap="flat" cmpd="sng" w="9525">
            <a:solidFill>
              <a:srgbClr val="2822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lt1"/>
                </a:solidFill>
              </a:rPr>
              <a:t>Valor estimado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26" name="Google Shape;126;p19"/>
          <p:cNvSpPr/>
          <p:nvPr/>
        </p:nvSpPr>
        <p:spPr>
          <a:xfrm>
            <a:off x="3251550" y="2954900"/>
            <a:ext cx="2161800" cy="572700"/>
          </a:xfrm>
          <a:prstGeom prst="chevron">
            <a:avLst>
              <a:gd fmla="val 50000" name="adj"/>
            </a:avLst>
          </a:prstGeom>
          <a:solidFill>
            <a:srgbClr val="4339D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lt1"/>
                </a:solidFill>
              </a:rPr>
              <a:t>Incidentes de privacidad</a:t>
            </a:r>
            <a:endParaRPr sz="11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7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p82"/>
          <p:cNvSpPr txBox="1"/>
          <p:nvPr>
            <p:ph idx="1" type="body"/>
          </p:nvPr>
        </p:nvSpPr>
        <p:spPr>
          <a:xfrm>
            <a:off x="846275" y="1921499"/>
            <a:ext cx="2565300" cy="130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2100">
                <a:solidFill>
                  <a:schemeClr val="dk1"/>
                </a:solidFill>
              </a:rPr>
              <a:t>Plan de Gobierno </a:t>
            </a:r>
            <a:endParaRPr sz="2100"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2100">
                <a:solidFill>
                  <a:schemeClr val="dk1"/>
                </a:solidFill>
              </a:rPr>
              <a:t>del Dato</a:t>
            </a:r>
            <a:endParaRPr sz="2100">
              <a:solidFill>
                <a:schemeClr val="dk1"/>
              </a:solidFill>
            </a:endParaRPr>
          </a:p>
        </p:txBody>
      </p:sp>
      <p:pic>
        <p:nvPicPr>
          <p:cNvPr id="829" name="Google Shape;829;p82" title="Gemini_Generated_Image_23960g23960g2396.png"/>
          <p:cNvPicPr preferRelativeResize="0"/>
          <p:nvPr/>
        </p:nvPicPr>
        <p:blipFill rotWithShape="1">
          <a:blip r:embed="rId3">
            <a:alphaModFix/>
          </a:blip>
          <a:srcRect b="13454" l="18038" r="14680" t="16211"/>
          <a:stretch/>
        </p:blipFill>
        <p:spPr>
          <a:xfrm>
            <a:off x="8021825" y="233575"/>
            <a:ext cx="810483" cy="847324"/>
          </a:xfrm>
          <a:prstGeom prst="rect">
            <a:avLst/>
          </a:prstGeom>
          <a:noFill/>
          <a:ln>
            <a:noFill/>
          </a:ln>
        </p:spPr>
      </p:pic>
      <p:sp>
        <p:nvSpPr>
          <p:cNvPr id="830" name="Google Shape;830;p82"/>
          <p:cNvSpPr txBox="1"/>
          <p:nvPr>
            <p:ph idx="1" type="body"/>
          </p:nvPr>
        </p:nvSpPr>
        <p:spPr>
          <a:xfrm>
            <a:off x="4023175" y="1996500"/>
            <a:ext cx="4636500" cy="48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 sz="2700">
                <a:solidFill>
                  <a:srgbClr val="4339DD"/>
                </a:solidFill>
              </a:rPr>
              <a:t>9</a:t>
            </a:r>
            <a:r>
              <a:rPr lang="es" sz="2700">
                <a:solidFill>
                  <a:srgbClr val="4339DD"/>
                </a:solidFill>
              </a:rPr>
              <a:t>. Plan de Implementaci</a:t>
            </a:r>
            <a:r>
              <a:rPr lang="es" sz="2700">
                <a:solidFill>
                  <a:srgbClr val="4339DD"/>
                </a:solidFill>
              </a:rPr>
              <a:t>ón</a:t>
            </a:r>
            <a:endParaRPr sz="2700">
              <a:solidFill>
                <a:srgbClr val="4339DD"/>
              </a:solidFill>
            </a:endParaRPr>
          </a:p>
        </p:txBody>
      </p:sp>
      <p:cxnSp>
        <p:nvCxnSpPr>
          <p:cNvPr id="831" name="Google Shape;831;p82"/>
          <p:cNvCxnSpPr/>
          <p:nvPr/>
        </p:nvCxnSpPr>
        <p:spPr>
          <a:xfrm flipH="1">
            <a:off x="3773225" y="1807500"/>
            <a:ext cx="25200" cy="1528500"/>
          </a:xfrm>
          <a:prstGeom prst="straightConnector1">
            <a:avLst/>
          </a:prstGeom>
          <a:noFill/>
          <a:ln cap="flat" cmpd="sng" w="9525">
            <a:solidFill>
              <a:srgbClr val="4339DD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5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6" name="Google Shape;836;p83" title="Gemini_Generated_Image_23960g23960g2396.png"/>
          <p:cNvPicPr preferRelativeResize="0"/>
          <p:nvPr/>
        </p:nvPicPr>
        <p:blipFill rotWithShape="1">
          <a:blip r:embed="rId3">
            <a:alphaModFix/>
          </a:blip>
          <a:srcRect b="13454" l="18038" r="14680" t="16211"/>
          <a:stretch/>
        </p:blipFill>
        <p:spPr>
          <a:xfrm>
            <a:off x="8021825" y="233575"/>
            <a:ext cx="810483" cy="8473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37" name="Google Shape;837;p83"/>
          <p:cNvCxnSpPr/>
          <p:nvPr/>
        </p:nvCxnSpPr>
        <p:spPr>
          <a:xfrm flipH="1" rot="10800000">
            <a:off x="368150" y="718275"/>
            <a:ext cx="7241400" cy="12600"/>
          </a:xfrm>
          <a:prstGeom prst="straightConnector1">
            <a:avLst/>
          </a:prstGeom>
          <a:noFill/>
          <a:ln cap="flat" cmpd="sng" w="9525">
            <a:solidFill>
              <a:srgbClr val="4339D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38" name="Google Shape;838;p83"/>
          <p:cNvSpPr txBox="1"/>
          <p:nvPr>
            <p:ph type="title"/>
          </p:nvPr>
        </p:nvSpPr>
        <p:spPr>
          <a:xfrm>
            <a:off x="311700" y="2335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9.</a:t>
            </a:r>
            <a:r>
              <a:rPr lang="es">
                <a:solidFill>
                  <a:srgbClr val="4339DD"/>
                </a:solidFill>
              </a:rPr>
              <a:t>Plan de Implementación</a:t>
            </a:r>
            <a:endParaRPr>
              <a:solidFill>
                <a:srgbClr val="4339DD"/>
              </a:solidFill>
            </a:endParaRPr>
          </a:p>
        </p:txBody>
      </p:sp>
      <p:sp>
        <p:nvSpPr>
          <p:cNvPr id="839" name="Google Shape;839;p83"/>
          <p:cNvSpPr txBox="1"/>
          <p:nvPr/>
        </p:nvSpPr>
        <p:spPr>
          <a:xfrm>
            <a:off x="438300" y="806263"/>
            <a:ext cx="6787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chemeClr val="dk1"/>
                </a:solidFill>
              </a:rPr>
              <a:t>Plan de implantación del Gobierno del Dato</a:t>
            </a:r>
            <a:endParaRPr b="1" sz="1800">
              <a:solidFill>
                <a:schemeClr val="dk1"/>
              </a:solidFill>
            </a:endParaRPr>
          </a:p>
        </p:txBody>
      </p:sp>
      <p:sp>
        <p:nvSpPr>
          <p:cNvPr id="840" name="Google Shape;840;p83"/>
          <p:cNvSpPr txBox="1"/>
          <p:nvPr/>
        </p:nvSpPr>
        <p:spPr>
          <a:xfrm>
            <a:off x="438300" y="1509750"/>
            <a:ext cx="73203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El plan de implantación se estructura en cuatro fases progresivas, con una duración total estimada de 12 meses.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Cada fase incluye entregables claros, responsables designados y métricas de seguimiento, bajo la supervisión del Comité de Gobierno del Dato.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El objetivo es </a:t>
            </a:r>
            <a:r>
              <a:rPr lang="es"/>
              <a:t>desplegar un modelo funcional, sostenible y alineado con la estrategia de digitalización de GalaiCars.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4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5" name="Google Shape;845;p84" title="Gemini_Generated_Image_23960g23960g2396.png"/>
          <p:cNvPicPr preferRelativeResize="0"/>
          <p:nvPr/>
        </p:nvPicPr>
        <p:blipFill rotWithShape="1">
          <a:blip r:embed="rId3">
            <a:alphaModFix/>
          </a:blip>
          <a:srcRect b="13454" l="18038" r="14680" t="16211"/>
          <a:stretch/>
        </p:blipFill>
        <p:spPr>
          <a:xfrm>
            <a:off x="8021825" y="233575"/>
            <a:ext cx="810483" cy="8473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46" name="Google Shape;846;p84"/>
          <p:cNvCxnSpPr/>
          <p:nvPr/>
        </p:nvCxnSpPr>
        <p:spPr>
          <a:xfrm flipH="1" rot="10800000">
            <a:off x="368150" y="718275"/>
            <a:ext cx="7241400" cy="12600"/>
          </a:xfrm>
          <a:prstGeom prst="straightConnector1">
            <a:avLst/>
          </a:prstGeom>
          <a:noFill/>
          <a:ln cap="flat" cmpd="sng" w="9525">
            <a:solidFill>
              <a:srgbClr val="4339D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47" name="Google Shape;847;p84"/>
          <p:cNvSpPr txBox="1"/>
          <p:nvPr>
            <p:ph type="title"/>
          </p:nvPr>
        </p:nvSpPr>
        <p:spPr>
          <a:xfrm>
            <a:off x="311700" y="2335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9.</a:t>
            </a:r>
            <a:r>
              <a:rPr lang="es">
                <a:solidFill>
                  <a:srgbClr val="4339DD"/>
                </a:solidFill>
              </a:rPr>
              <a:t>Plan de Implementación</a:t>
            </a:r>
            <a:endParaRPr>
              <a:solidFill>
                <a:srgbClr val="4339DD"/>
              </a:solidFill>
            </a:endParaRPr>
          </a:p>
        </p:txBody>
      </p:sp>
      <p:sp>
        <p:nvSpPr>
          <p:cNvPr id="848" name="Google Shape;848;p84"/>
          <p:cNvSpPr txBox="1"/>
          <p:nvPr/>
        </p:nvSpPr>
        <p:spPr>
          <a:xfrm>
            <a:off x="438300" y="806263"/>
            <a:ext cx="6787500" cy="10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800">
                <a:solidFill>
                  <a:schemeClr val="dk1"/>
                </a:solidFill>
              </a:rPr>
              <a:t>Fases del proyecto de implantación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</p:txBody>
      </p:sp>
      <p:graphicFrame>
        <p:nvGraphicFramePr>
          <p:cNvPr id="849" name="Google Shape;849;p84"/>
          <p:cNvGraphicFramePr/>
          <p:nvPr/>
        </p:nvGraphicFramePr>
        <p:xfrm>
          <a:off x="630275" y="1354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{7D1FBF32-135F-4302-9BAD-346D19BFE09D}</a:tableStyleId>
              </a:tblPr>
              <a:tblGrid>
                <a:gridCol w="7239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</a:rPr>
                        <a:t>CRONOGRAMA GENERAL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28228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28228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50" name="Google Shape;850;p84"/>
          <p:cNvGraphicFramePr/>
          <p:nvPr/>
        </p:nvGraphicFramePr>
        <p:xfrm>
          <a:off x="630275" y="1735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{7D1FBF32-135F-4302-9BAD-346D19BFE09D}</a:tableStyleId>
              </a:tblPr>
              <a:tblGrid>
                <a:gridCol w="1702350"/>
                <a:gridCol w="986300"/>
                <a:gridCol w="2740600"/>
                <a:gridCol w="1809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</a:rPr>
                        <a:t>Fase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39D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</a:rPr>
                        <a:t>Meses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39D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</a:rPr>
                        <a:t>Objetivo principal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39D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</a:rPr>
                        <a:t>Entrega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39DD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Fase 1: Diagnóstico y análisis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M1-M2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Evaluar calidad, fuentes y riesgos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Informe diagnóstico inicial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Fase 2: Arquitectura y catálogo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M3-M5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Construir Data Lake, Synapse y Purview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Infraestructura y catálogo base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Fase 3: Políticas y Dashboards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M6-M9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Aplicar normas de gobernanza y KPIs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Power BI + políticas activas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Fase 4: Adopción y mejora continua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M10-M12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Formación, control y optimización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Evaluación de madurez final</a:t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4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5" name="Google Shape;855;p85" title="Gemini_Generated_Image_23960g23960g2396.png"/>
          <p:cNvPicPr preferRelativeResize="0"/>
          <p:nvPr/>
        </p:nvPicPr>
        <p:blipFill rotWithShape="1">
          <a:blip r:embed="rId3">
            <a:alphaModFix/>
          </a:blip>
          <a:srcRect b="13454" l="18038" r="14680" t="16211"/>
          <a:stretch/>
        </p:blipFill>
        <p:spPr>
          <a:xfrm>
            <a:off x="8021825" y="233575"/>
            <a:ext cx="810483" cy="8473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56" name="Google Shape;856;p85"/>
          <p:cNvCxnSpPr/>
          <p:nvPr/>
        </p:nvCxnSpPr>
        <p:spPr>
          <a:xfrm flipH="1" rot="10800000">
            <a:off x="368150" y="718275"/>
            <a:ext cx="7241400" cy="12600"/>
          </a:xfrm>
          <a:prstGeom prst="straightConnector1">
            <a:avLst/>
          </a:prstGeom>
          <a:noFill/>
          <a:ln cap="flat" cmpd="sng" w="9525">
            <a:solidFill>
              <a:srgbClr val="4339D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57" name="Google Shape;857;p85"/>
          <p:cNvSpPr txBox="1"/>
          <p:nvPr>
            <p:ph type="title"/>
          </p:nvPr>
        </p:nvSpPr>
        <p:spPr>
          <a:xfrm>
            <a:off x="311700" y="2335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9.</a:t>
            </a:r>
            <a:r>
              <a:rPr lang="es">
                <a:solidFill>
                  <a:srgbClr val="4339DD"/>
                </a:solidFill>
              </a:rPr>
              <a:t>Plan de Implementación</a:t>
            </a:r>
            <a:endParaRPr>
              <a:solidFill>
                <a:srgbClr val="4339DD"/>
              </a:solidFill>
            </a:endParaRPr>
          </a:p>
        </p:txBody>
      </p:sp>
      <p:sp>
        <p:nvSpPr>
          <p:cNvPr id="858" name="Google Shape;858;p85"/>
          <p:cNvSpPr txBox="1"/>
          <p:nvPr/>
        </p:nvSpPr>
        <p:spPr>
          <a:xfrm>
            <a:off x="438300" y="806263"/>
            <a:ext cx="6787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chemeClr val="dk1"/>
                </a:solidFill>
              </a:rPr>
              <a:t>C</a:t>
            </a:r>
            <a:r>
              <a:rPr b="1" lang="es" sz="1800">
                <a:solidFill>
                  <a:schemeClr val="dk1"/>
                </a:solidFill>
              </a:rPr>
              <a:t>ronograma</a:t>
            </a:r>
            <a:r>
              <a:rPr b="1" lang="es" sz="1800">
                <a:solidFill>
                  <a:schemeClr val="dk1"/>
                </a:solidFill>
              </a:rPr>
              <a:t> visual del proyecto (Gantt)</a:t>
            </a:r>
            <a:endParaRPr b="1" sz="1800">
              <a:solidFill>
                <a:schemeClr val="dk1"/>
              </a:solidFill>
            </a:endParaRPr>
          </a:p>
        </p:txBody>
      </p:sp>
      <p:grpSp>
        <p:nvGrpSpPr>
          <p:cNvPr id="859" name="Google Shape;859;p85"/>
          <p:cNvGrpSpPr/>
          <p:nvPr/>
        </p:nvGrpSpPr>
        <p:grpSpPr>
          <a:xfrm>
            <a:off x="5370357" y="1491136"/>
            <a:ext cx="2035929" cy="2916307"/>
            <a:chOff x="6616600" y="1431525"/>
            <a:chExt cx="2043900" cy="2927725"/>
          </a:xfrm>
        </p:grpSpPr>
        <p:sp>
          <p:nvSpPr>
            <p:cNvPr id="860" name="Google Shape;860;p85"/>
            <p:cNvSpPr/>
            <p:nvPr/>
          </p:nvSpPr>
          <p:spPr>
            <a:xfrm>
              <a:off x="6616600" y="1431550"/>
              <a:ext cx="2043900" cy="2927700"/>
            </a:xfrm>
            <a:prstGeom prst="rect">
              <a:avLst/>
            </a:prstGeom>
            <a:noFill/>
            <a:ln cap="flat" cmpd="sng" w="9525">
              <a:solidFill>
                <a:srgbClr val="0E63F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075" lIns="91075" spcFirstLastPara="1" rIns="91075" wrap="square" tIns="910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85"/>
            <p:cNvSpPr/>
            <p:nvPr/>
          </p:nvSpPr>
          <p:spPr>
            <a:xfrm flipH="1" rot="10800000">
              <a:off x="6616600" y="1431525"/>
              <a:ext cx="2043900" cy="126900"/>
            </a:xfrm>
            <a:prstGeom prst="rect">
              <a:avLst/>
            </a:prstGeom>
            <a:solidFill>
              <a:srgbClr val="0E63F0"/>
            </a:solidFill>
            <a:ln>
              <a:noFill/>
            </a:ln>
          </p:spPr>
          <p:txBody>
            <a:bodyPr anchorCtr="0" anchor="ctr" bIns="91075" lIns="91075" spcFirstLastPara="1" rIns="91075" wrap="square" tIns="910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85"/>
            <p:cNvSpPr txBox="1"/>
            <p:nvPr/>
          </p:nvSpPr>
          <p:spPr>
            <a:xfrm>
              <a:off x="6682143" y="2506856"/>
              <a:ext cx="352200" cy="17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075" lIns="91075" spcFirstLastPara="1" rIns="91075" wrap="square" tIns="9107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697">
                  <a:solidFill>
                    <a:srgbClr val="0E63F0"/>
                  </a:solidFill>
                  <a:latin typeface="Roboto"/>
                  <a:ea typeface="Roboto"/>
                  <a:cs typeface="Roboto"/>
                  <a:sym typeface="Roboto"/>
                </a:rPr>
                <a:t>M9</a:t>
              </a:r>
              <a:endParaRPr sz="697">
                <a:solidFill>
                  <a:srgbClr val="0E63F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63" name="Google Shape;863;p85"/>
            <p:cNvSpPr txBox="1"/>
            <p:nvPr/>
          </p:nvSpPr>
          <p:spPr>
            <a:xfrm>
              <a:off x="7150568" y="2506850"/>
              <a:ext cx="495600" cy="17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075" lIns="91075" spcFirstLastPara="1" rIns="91075" wrap="square" tIns="9107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697">
                  <a:solidFill>
                    <a:srgbClr val="0E63F0"/>
                  </a:solidFill>
                  <a:latin typeface="Roboto"/>
                  <a:ea typeface="Roboto"/>
                  <a:cs typeface="Roboto"/>
                  <a:sym typeface="Roboto"/>
                </a:rPr>
                <a:t>M10</a:t>
              </a:r>
              <a:endParaRPr sz="697">
                <a:solidFill>
                  <a:srgbClr val="0E63F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64" name="Google Shape;864;p85"/>
            <p:cNvSpPr txBox="1"/>
            <p:nvPr/>
          </p:nvSpPr>
          <p:spPr>
            <a:xfrm>
              <a:off x="7658029" y="2506850"/>
              <a:ext cx="495600" cy="17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075" lIns="91075" spcFirstLastPara="1" rIns="91075" wrap="square" tIns="9107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697">
                  <a:solidFill>
                    <a:srgbClr val="0E63F0"/>
                  </a:solidFill>
                  <a:latin typeface="Roboto"/>
                  <a:ea typeface="Roboto"/>
                  <a:cs typeface="Roboto"/>
                  <a:sym typeface="Roboto"/>
                </a:rPr>
                <a:t>M11</a:t>
              </a:r>
              <a:endParaRPr sz="697">
                <a:solidFill>
                  <a:srgbClr val="0E63F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65" name="Google Shape;865;p85"/>
            <p:cNvSpPr txBox="1"/>
            <p:nvPr/>
          </p:nvSpPr>
          <p:spPr>
            <a:xfrm>
              <a:off x="8195028" y="2506851"/>
              <a:ext cx="394200" cy="12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075" lIns="91075" spcFirstLastPara="1" rIns="91075" wrap="square" tIns="9107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697">
                  <a:solidFill>
                    <a:srgbClr val="0E63F0"/>
                  </a:solidFill>
                  <a:latin typeface="Roboto"/>
                  <a:ea typeface="Roboto"/>
                  <a:cs typeface="Roboto"/>
                  <a:sym typeface="Roboto"/>
                </a:rPr>
                <a:t>M12</a:t>
              </a:r>
              <a:endParaRPr sz="697">
                <a:solidFill>
                  <a:srgbClr val="0E63F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866" name="Google Shape;866;p85"/>
            <p:cNvCxnSpPr/>
            <p:nvPr/>
          </p:nvCxnSpPr>
          <p:spPr>
            <a:xfrm rot="10800000">
              <a:off x="7130075" y="2506700"/>
              <a:ext cx="0" cy="1848600"/>
            </a:xfrm>
            <a:prstGeom prst="straightConnector1">
              <a:avLst/>
            </a:prstGeom>
            <a:noFill/>
            <a:ln cap="flat" cmpd="sng" w="9525">
              <a:solidFill>
                <a:srgbClr val="0E63F0"/>
              </a:solidFill>
              <a:prstDash val="dot"/>
              <a:round/>
              <a:headEnd len="sm" w="sm" type="none"/>
              <a:tailEnd len="sm" w="sm" type="none"/>
            </a:ln>
          </p:spPr>
        </p:cxnSp>
        <p:cxnSp>
          <p:nvCxnSpPr>
            <p:cNvPr id="867" name="Google Shape;867;p85"/>
            <p:cNvCxnSpPr/>
            <p:nvPr/>
          </p:nvCxnSpPr>
          <p:spPr>
            <a:xfrm rot="10800000">
              <a:off x="7640787" y="2506700"/>
              <a:ext cx="0" cy="1848600"/>
            </a:xfrm>
            <a:prstGeom prst="straightConnector1">
              <a:avLst/>
            </a:prstGeom>
            <a:noFill/>
            <a:ln cap="flat" cmpd="sng" w="9525">
              <a:solidFill>
                <a:srgbClr val="0E63F0"/>
              </a:solidFill>
              <a:prstDash val="dot"/>
              <a:round/>
              <a:headEnd len="sm" w="sm" type="none"/>
              <a:tailEnd len="sm" w="sm" type="none"/>
            </a:ln>
          </p:spPr>
        </p:cxnSp>
        <p:cxnSp>
          <p:nvCxnSpPr>
            <p:cNvPr id="868" name="Google Shape;868;p85"/>
            <p:cNvCxnSpPr/>
            <p:nvPr/>
          </p:nvCxnSpPr>
          <p:spPr>
            <a:xfrm rot="10800000">
              <a:off x="8151500" y="2506700"/>
              <a:ext cx="0" cy="1848600"/>
            </a:xfrm>
            <a:prstGeom prst="straightConnector1">
              <a:avLst/>
            </a:prstGeom>
            <a:noFill/>
            <a:ln cap="flat" cmpd="sng" w="9525">
              <a:solidFill>
                <a:srgbClr val="0E63F0"/>
              </a:solidFill>
              <a:prstDash val="dot"/>
              <a:round/>
              <a:headEnd len="sm" w="sm" type="none"/>
              <a:tailEnd len="sm" w="sm" type="none"/>
            </a:ln>
          </p:spPr>
        </p:cxnSp>
      </p:grpSp>
      <p:grpSp>
        <p:nvGrpSpPr>
          <p:cNvPr id="869" name="Google Shape;869;p85"/>
          <p:cNvGrpSpPr/>
          <p:nvPr/>
        </p:nvGrpSpPr>
        <p:grpSpPr>
          <a:xfrm>
            <a:off x="3191655" y="1491136"/>
            <a:ext cx="2182256" cy="2916307"/>
            <a:chOff x="2381200" y="1431525"/>
            <a:chExt cx="2190800" cy="2927725"/>
          </a:xfrm>
        </p:grpSpPr>
        <p:sp>
          <p:nvSpPr>
            <p:cNvPr id="870" name="Google Shape;870;p85"/>
            <p:cNvSpPr/>
            <p:nvPr/>
          </p:nvSpPr>
          <p:spPr>
            <a:xfrm>
              <a:off x="2528100" y="1431550"/>
              <a:ext cx="2043900" cy="2927700"/>
            </a:xfrm>
            <a:prstGeom prst="rect">
              <a:avLst/>
            </a:prstGeom>
            <a:noFill/>
            <a:ln cap="flat" cmpd="sng" w="9525">
              <a:solidFill>
                <a:srgbClr val="0C57D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075" lIns="91075" spcFirstLastPara="1" rIns="91075" wrap="square" tIns="910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85"/>
            <p:cNvSpPr/>
            <p:nvPr/>
          </p:nvSpPr>
          <p:spPr>
            <a:xfrm flipH="1" rot="10800000">
              <a:off x="2528100" y="1431525"/>
              <a:ext cx="2043900" cy="126900"/>
            </a:xfrm>
            <a:prstGeom prst="rect">
              <a:avLst/>
            </a:prstGeom>
            <a:solidFill>
              <a:srgbClr val="0C57D3"/>
            </a:solidFill>
            <a:ln>
              <a:noFill/>
            </a:ln>
          </p:spPr>
          <p:txBody>
            <a:bodyPr anchorCtr="0" anchor="ctr" bIns="91075" lIns="91075" spcFirstLastPara="1" rIns="91075" wrap="square" tIns="910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85"/>
            <p:cNvSpPr txBox="1"/>
            <p:nvPr/>
          </p:nvSpPr>
          <p:spPr>
            <a:xfrm>
              <a:off x="2381200" y="1488338"/>
              <a:ext cx="13044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075" lIns="91075" spcFirstLastPara="1" rIns="91075" wrap="square" tIns="910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390">
                <a:solidFill>
                  <a:srgbClr val="0C57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73" name="Google Shape;873;p85"/>
            <p:cNvSpPr txBox="1"/>
            <p:nvPr/>
          </p:nvSpPr>
          <p:spPr>
            <a:xfrm>
              <a:off x="2593643" y="2506856"/>
              <a:ext cx="352200" cy="17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075" lIns="91075" spcFirstLastPara="1" rIns="91075" wrap="square" tIns="9107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697">
                  <a:solidFill>
                    <a:srgbClr val="0C57D3"/>
                  </a:solidFill>
                  <a:latin typeface="Roboto"/>
                  <a:ea typeface="Roboto"/>
                  <a:cs typeface="Roboto"/>
                  <a:sym typeface="Roboto"/>
                </a:rPr>
                <a:t>M5</a:t>
              </a:r>
              <a:endParaRPr sz="697">
                <a:solidFill>
                  <a:srgbClr val="0C57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74" name="Google Shape;874;p85"/>
            <p:cNvSpPr txBox="1"/>
            <p:nvPr/>
          </p:nvSpPr>
          <p:spPr>
            <a:xfrm>
              <a:off x="3121750" y="2506856"/>
              <a:ext cx="352200" cy="17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075" lIns="91075" spcFirstLastPara="1" rIns="91075" wrap="square" tIns="9107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697">
                  <a:solidFill>
                    <a:srgbClr val="0C57D3"/>
                  </a:solidFill>
                  <a:latin typeface="Roboto"/>
                  <a:ea typeface="Roboto"/>
                  <a:cs typeface="Roboto"/>
                  <a:sym typeface="Roboto"/>
                </a:rPr>
                <a:t>M6</a:t>
              </a:r>
              <a:endParaRPr sz="697">
                <a:solidFill>
                  <a:srgbClr val="0C57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75" name="Google Shape;875;p85"/>
            <p:cNvSpPr txBox="1"/>
            <p:nvPr/>
          </p:nvSpPr>
          <p:spPr>
            <a:xfrm>
              <a:off x="3617255" y="2506856"/>
              <a:ext cx="352200" cy="17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075" lIns="91075" spcFirstLastPara="1" rIns="91075" wrap="square" tIns="9107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697">
                  <a:solidFill>
                    <a:srgbClr val="0C57D3"/>
                  </a:solidFill>
                  <a:latin typeface="Roboto"/>
                  <a:ea typeface="Roboto"/>
                  <a:cs typeface="Roboto"/>
                  <a:sym typeface="Roboto"/>
                </a:rPr>
                <a:t>M7</a:t>
              </a:r>
              <a:endParaRPr sz="697">
                <a:solidFill>
                  <a:srgbClr val="0C57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76" name="Google Shape;876;p85"/>
            <p:cNvSpPr txBox="1"/>
            <p:nvPr/>
          </p:nvSpPr>
          <p:spPr>
            <a:xfrm>
              <a:off x="4154254" y="2506856"/>
              <a:ext cx="352200" cy="17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075" lIns="91075" spcFirstLastPara="1" rIns="91075" wrap="square" tIns="9107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697">
                  <a:solidFill>
                    <a:srgbClr val="0C57D3"/>
                  </a:solidFill>
                  <a:latin typeface="Roboto"/>
                  <a:ea typeface="Roboto"/>
                  <a:cs typeface="Roboto"/>
                  <a:sym typeface="Roboto"/>
                </a:rPr>
                <a:t>M8</a:t>
              </a:r>
              <a:endParaRPr sz="697">
                <a:solidFill>
                  <a:srgbClr val="0C57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877" name="Google Shape;877;p85"/>
            <p:cNvCxnSpPr/>
            <p:nvPr/>
          </p:nvCxnSpPr>
          <p:spPr>
            <a:xfrm rot="10800000">
              <a:off x="3041575" y="2507000"/>
              <a:ext cx="0" cy="1848300"/>
            </a:xfrm>
            <a:prstGeom prst="straightConnector1">
              <a:avLst/>
            </a:prstGeom>
            <a:noFill/>
            <a:ln cap="flat" cmpd="sng" w="9525">
              <a:solidFill>
                <a:srgbClr val="0C57D3"/>
              </a:solidFill>
              <a:prstDash val="dot"/>
              <a:round/>
              <a:headEnd len="sm" w="sm" type="none"/>
              <a:tailEnd len="sm" w="sm" type="none"/>
            </a:ln>
          </p:spPr>
        </p:cxnSp>
        <p:cxnSp>
          <p:nvCxnSpPr>
            <p:cNvPr id="878" name="Google Shape;878;p85"/>
            <p:cNvCxnSpPr/>
            <p:nvPr/>
          </p:nvCxnSpPr>
          <p:spPr>
            <a:xfrm rot="10800000">
              <a:off x="3552287" y="2507000"/>
              <a:ext cx="0" cy="1848300"/>
            </a:xfrm>
            <a:prstGeom prst="straightConnector1">
              <a:avLst/>
            </a:prstGeom>
            <a:noFill/>
            <a:ln cap="flat" cmpd="sng" w="9525">
              <a:solidFill>
                <a:srgbClr val="0C57D3"/>
              </a:solidFill>
              <a:prstDash val="dot"/>
              <a:round/>
              <a:headEnd len="sm" w="sm" type="none"/>
              <a:tailEnd len="sm" w="sm" type="none"/>
            </a:ln>
          </p:spPr>
        </p:cxnSp>
        <p:cxnSp>
          <p:nvCxnSpPr>
            <p:cNvPr id="879" name="Google Shape;879;p85"/>
            <p:cNvCxnSpPr/>
            <p:nvPr/>
          </p:nvCxnSpPr>
          <p:spPr>
            <a:xfrm rot="10800000">
              <a:off x="4063000" y="2507000"/>
              <a:ext cx="0" cy="1848300"/>
            </a:xfrm>
            <a:prstGeom prst="straightConnector1">
              <a:avLst/>
            </a:prstGeom>
            <a:noFill/>
            <a:ln cap="flat" cmpd="sng" w="9525">
              <a:solidFill>
                <a:srgbClr val="0C57D3"/>
              </a:solidFill>
              <a:prstDash val="dot"/>
              <a:round/>
              <a:headEnd len="sm" w="sm" type="none"/>
              <a:tailEnd len="sm" w="sm" type="none"/>
            </a:ln>
          </p:spPr>
        </p:cxnSp>
      </p:grpSp>
      <p:grpSp>
        <p:nvGrpSpPr>
          <p:cNvPr id="880" name="Google Shape;880;p85"/>
          <p:cNvGrpSpPr/>
          <p:nvPr/>
        </p:nvGrpSpPr>
        <p:grpSpPr>
          <a:xfrm>
            <a:off x="1301896" y="1491136"/>
            <a:ext cx="2035929" cy="2916307"/>
            <a:chOff x="3975900" y="1431525"/>
            <a:chExt cx="2043900" cy="2927725"/>
          </a:xfrm>
        </p:grpSpPr>
        <p:sp>
          <p:nvSpPr>
            <p:cNvPr id="881" name="Google Shape;881;p85"/>
            <p:cNvSpPr/>
            <p:nvPr/>
          </p:nvSpPr>
          <p:spPr>
            <a:xfrm>
              <a:off x="3975900" y="1431550"/>
              <a:ext cx="2043900" cy="2927700"/>
            </a:xfrm>
            <a:prstGeom prst="rect">
              <a:avLst/>
            </a:prstGeom>
            <a:noFill/>
            <a:ln cap="flat" cmpd="sng" w="9525">
              <a:solidFill>
                <a:srgbClr val="0942A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075" lIns="91075" spcFirstLastPara="1" rIns="91075" wrap="square" tIns="910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85"/>
            <p:cNvSpPr/>
            <p:nvPr/>
          </p:nvSpPr>
          <p:spPr>
            <a:xfrm flipH="1" rot="10800000">
              <a:off x="3975900" y="1431525"/>
              <a:ext cx="2043900" cy="126900"/>
            </a:xfrm>
            <a:prstGeom prst="rect">
              <a:avLst/>
            </a:prstGeom>
            <a:solidFill>
              <a:srgbClr val="0942A1"/>
            </a:solidFill>
            <a:ln>
              <a:noFill/>
            </a:ln>
          </p:spPr>
          <p:txBody>
            <a:bodyPr anchorCtr="0" anchor="ctr" bIns="91075" lIns="91075" spcFirstLastPara="1" rIns="91075" wrap="square" tIns="910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85"/>
            <p:cNvSpPr txBox="1"/>
            <p:nvPr/>
          </p:nvSpPr>
          <p:spPr>
            <a:xfrm>
              <a:off x="3975900" y="1558425"/>
              <a:ext cx="804600" cy="79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075" lIns="91075" spcFirstLastPara="1" rIns="91075" wrap="square" tIns="910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4183">
                <a:solidFill>
                  <a:srgbClr val="0942A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84" name="Google Shape;884;p85"/>
            <p:cNvSpPr txBox="1"/>
            <p:nvPr/>
          </p:nvSpPr>
          <p:spPr>
            <a:xfrm>
              <a:off x="4098775" y="2506850"/>
              <a:ext cx="331200" cy="17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075" lIns="91075" spcFirstLastPara="1" rIns="91075" wrap="square" tIns="9107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697">
                  <a:solidFill>
                    <a:srgbClr val="0942A1"/>
                  </a:solidFill>
                  <a:latin typeface="Roboto"/>
                  <a:ea typeface="Roboto"/>
                  <a:cs typeface="Roboto"/>
                  <a:sym typeface="Roboto"/>
                </a:rPr>
                <a:t>M</a:t>
              </a:r>
              <a:r>
                <a:rPr lang="es" sz="697">
                  <a:solidFill>
                    <a:srgbClr val="0942A1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sz="697">
                <a:solidFill>
                  <a:srgbClr val="0942A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85" name="Google Shape;885;p85"/>
            <p:cNvSpPr txBox="1"/>
            <p:nvPr/>
          </p:nvSpPr>
          <p:spPr>
            <a:xfrm>
              <a:off x="4595225" y="2506850"/>
              <a:ext cx="331200" cy="17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075" lIns="91075" spcFirstLastPara="1" rIns="91075" wrap="square" tIns="9107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697">
                  <a:solidFill>
                    <a:srgbClr val="0942A1"/>
                  </a:solidFill>
                  <a:latin typeface="Roboto"/>
                  <a:ea typeface="Roboto"/>
                  <a:cs typeface="Roboto"/>
                  <a:sym typeface="Roboto"/>
                </a:rPr>
                <a:t>M</a:t>
              </a:r>
              <a:r>
                <a:rPr lang="es" sz="697">
                  <a:solidFill>
                    <a:srgbClr val="0942A1"/>
                  </a:solidFill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 sz="697">
                <a:solidFill>
                  <a:srgbClr val="0942A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86" name="Google Shape;886;p85"/>
            <p:cNvSpPr txBox="1"/>
            <p:nvPr/>
          </p:nvSpPr>
          <p:spPr>
            <a:xfrm>
              <a:off x="5061028" y="2506850"/>
              <a:ext cx="331200" cy="17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075" lIns="91075" spcFirstLastPara="1" rIns="91075" wrap="square" tIns="9107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697">
                  <a:solidFill>
                    <a:srgbClr val="0942A1"/>
                  </a:solidFill>
                  <a:latin typeface="Roboto"/>
                  <a:ea typeface="Roboto"/>
                  <a:cs typeface="Roboto"/>
                  <a:sym typeface="Roboto"/>
                </a:rPr>
                <a:t>M</a:t>
              </a:r>
              <a:r>
                <a:rPr lang="es" sz="697">
                  <a:solidFill>
                    <a:srgbClr val="0942A1"/>
                  </a:solidFill>
                  <a:latin typeface="Roboto"/>
                  <a:ea typeface="Roboto"/>
                  <a:cs typeface="Roboto"/>
                  <a:sym typeface="Roboto"/>
                </a:rPr>
                <a:t>3</a:t>
              </a:r>
              <a:endParaRPr sz="697">
                <a:solidFill>
                  <a:srgbClr val="0942A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87" name="Google Shape;887;p85"/>
            <p:cNvSpPr txBox="1"/>
            <p:nvPr/>
          </p:nvSpPr>
          <p:spPr>
            <a:xfrm>
              <a:off x="5565837" y="2506850"/>
              <a:ext cx="331200" cy="17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075" lIns="91075" spcFirstLastPara="1" rIns="91075" wrap="square" tIns="9107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697">
                  <a:solidFill>
                    <a:srgbClr val="0942A1"/>
                  </a:solidFill>
                  <a:latin typeface="Roboto"/>
                  <a:ea typeface="Roboto"/>
                  <a:cs typeface="Roboto"/>
                  <a:sym typeface="Roboto"/>
                </a:rPr>
                <a:t>M</a:t>
              </a:r>
              <a:r>
                <a:rPr lang="es" sz="697">
                  <a:solidFill>
                    <a:srgbClr val="0942A1"/>
                  </a:solidFill>
                  <a:latin typeface="Roboto"/>
                  <a:ea typeface="Roboto"/>
                  <a:cs typeface="Roboto"/>
                  <a:sym typeface="Roboto"/>
                </a:rPr>
                <a:t>4</a:t>
              </a:r>
              <a:endParaRPr sz="697">
                <a:solidFill>
                  <a:srgbClr val="0942A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888" name="Google Shape;888;p85"/>
            <p:cNvCxnSpPr/>
            <p:nvPr/>
          </p:nvCxnSpPr>
          <p:spPr>
            <a:xfrm rot="10800000">
              <a:off x="4489375" y="2507000"/>
              <a:ext cx="0" cy="1848300"/>
            </a:xfrm>
            <a:prstGeom prst="straightConnector1">
              <a:avLst/>
            </a:prstGeom>
            <a:noFill/>
            <a:ln cap="flat" cmpd="sng" w="9525">
              <a:solidFill>
                <a:srgbClr val="0942A1"/>
              </a:solidFill>
              <a:prstDash val="dot"/>
              <a:round/>
              <a:headEnd len="sm" w="sm" type="none"/>
              <a:tailEnd len="sm" w="sm" type="none"/>
            </a:ln>
          </p:spPr>
        </p:cxnSp>
        <p:cxnSp>
          <p:nvCxnSpPr>
            <p:cNvPr id="889" name="Google Shape;889;p85"/>
            <p:cNvCxnSpPr/>
            <p:nvPr/>
          </p:nvCxnSpPr>
          <p:spPr>
            <a:xfrm rot="10800000">
              <a:off x="5000087" y="2507000"/>
              <a:ext cx="0" cy="1848300"/>
            </a:xfrm>
            <a:prstGeom prst="straightConnector1">
              <a:avLst/>
            </a:prstGeom>
            <a:noFill/>
            <a:ln cap="flat" cmpd="sng" w="9525">
              <a:solidFill>
                <a:srgbClr val="0942A1"/>
              </a:solidFill>
              <a:prstDash val="dot"/>
              <a:round/>
              <a:headEnd len="sm" w="sm" type="none"/>
              <a:tailEnd len="sm" w="sm" type="none"/>
            </a:ln>
          </p:spPr>
        </p:cxnSp>
        <p:cxnSp>
          <p:nvCxnSpPr>
            <p:cNvPr id="890" name="Google Shape;890;p85"/>
            <p:cNvCxnSpPr/>
            <p:nvPr/>
          </p:nvCxnSpPr>
          <p:spPr>
            <a:xfrm rot="10800000">
              <a:off x="5510800" y="2507000"/>
              <a:ext cx="0" cy="1848300"/>
            </a:xfrm>
            <a:prstGeom prst="straightConnector1">
              <a:avLst/>
            </a:prstGeom>
            <a:noFill/>
            <a:ln cap="flat" cmpd="sng" w="9525">
              <a:solidFill>
                <a:srgbClr val="0942A1"/>
              </a:solidFill>
              <a:prstDash val="dot"/>
              <a:round/>
              <a:headEnd len="sm" w="sm" type="none"/>
              <a:tailEnd len="sm" w="sm" type="none"/>
            </a:ln>
          </p:spPr>
        </p:cxnSp>
      </p:grpSp>
      <p:sp>
        <p:nvSpPr>
          <p:cNvPr id="891" name="Google Shape;891;p85"/>
          <p:cNvSpPr/>
          <p:nvPr/>
        </p:nvSpPr>
        <p:spPr>
          <a:xfrm>
            <a:off x="1399311" y="2789052"/>
            <a:ext cx="937500" cy="206400"/>
          </a:xfrm>
          <a:prstGeom prst="rect">
            <a:avLst/>
          </a:prstGeom>
          <a:solidFill>
            <a:srgbClr val="0942A1"/>
          </a:solidFill>
          <a:ln>
            <a:noFill/>
          </a:ln>
        </p:spPr>
        <p:txBody>
          <a:bodyPr anchorCtr="0" anchor="ctr" bIns="91075" lIns="91075" spcFirstLastPara="1" rIns="91075" wrap="square" tIns="910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896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FASE 1</a:t>
            </a:r>
            <a:endParaRPr b="1" sz="896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2" name="Google Shape;892;p85"/>
          <p:cNvSpPr/>
          <p:nvPr/>
        </p:nvSpPr>
        <p:spPr>
          <a:xfrm>
            <a:off x="5392288" y="4095685"/>
            <a:ext cx="2043900" cy="207300"/>
          </a:xfrm>
          <a:prstGeom prst="rect">
            <a:avLst/>
          </a:prstGeom>
          <a:solidFill>
            <a:srgbClr val="0E63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FASE 4</a:t>
            </a:r>
            <a:endParaRPr b="1" sz="9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3" name="Google Shape;893;p85"/>
          <p:cNvSpPr/>
          <p:nvPr/>
        </p:nvSpPr>
        <p:spPr>
          <a:xfrm>
            <a:off x="2336785" y="3215826"/>
            <a:ext cx="1521300" cy="206400"/>
          </a:xfrm>
          <a:prstGeom prst="rect">
            <a:avLst/>
          </a:prstGeom>
          <a:solidFill>
            <a:srgbClr val="0C57D3"/>
          </a:solidFill>
          <a:ln>
            <a:noFill/>
          </a:ln>
        </p:spPr>
        <p:txBody>
          <a:bodyPr anchorCtr="0" anchor="ctr" bIns="91075" lIns="91075" spcFirstLastPara="1" rIns="91075" wrap="square" tIns="910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896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FASE 2</a:t>
            </a:r>
            <a:endParaRPr b="1" sz="896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4" name="Google Shape;894;p85"/>
          <p:cNvSpPr/>
          <p:nvPr/>
        </p:nvSpPr>
        <p:spPr>
          <a:xfrm>
            <a:off x="2520339" y="2863603"/>
            <a:ext cx="66000" cy="573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075" lIns="91075" spcFirstLastPara="1" rIns="91075" wrap="square" tIns="910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5" name="Google Shape;895;p85"/>
          <p:cNvSpPr/>
          <p:nvPr/>
        </p:nvSpPr>
        <p:spPr>
          <a:xfrm>
            <a:off x="3555159" y="2863603"/>
            <a:ext cx="66000" cy="573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075" lIns="91075" spcFirstLastPara="1" rIns="91075" wrap="square" tIns="910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6" name="Google Shape;896;p85"/>
          <p:cNvSpPr/>
          <p:nvPr/>
        </p:nvSpPr>
        <p:spPr>
          <a:xfrm>
            <a:off x="3849257" y="3641055"/>
            <a:ext cx="1521300" cy="206400"/>
          </a:xfrm>
          <a:prstGeom prst="rect">
            <a:avLst/>
          </a:prstGeom>
          <a:solidFill>
            <a:srgbClr val="1C61D3"/>
          </a:solidFill>
          <a:ln>
            <a:noFill/>
          </a:ln>
        </p:spPr>
        <p:txBody>
          <a:bodyPr anchorCtr="0" anchor="ctr" bIns="91075" lIns="91075" spcFirstLastPara="1" rIns="91075" wrap="square" tIns="910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896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FASE 3</a:t>
            </a:r>
            <a:endParaRPr b="1" sz="896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0" name="Shape 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1" name="Google Shape;901;p86" title="Gemini_Generated_Image_23960g23960g2396.png"/>
          <p:cNvPicPr preferRelativeResize="0"/>
          <p:nvPr/>
        </p:nvPicPr>
        <p:blipFill rotWithShape="1">
          <a:blip r:embed="rId3">
            <a:alphaModFix/>
          </a:blip>
          <a:srcRect b="13454" l="18038" r="14680" t="16211"/>
          <a:stretch/>
        </p:blipFill>
        <p:spPr>
          <a:xfrm>
            <a:off x="8021825" y="233575"/>
            <a:ext cx="810483" cy="8473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02" name="Google Shape;902;p86"/>
          <p:cNvCxnSpPr/>
          <p:nvPr/>
        </p:nvCxnSpPr>
        <p:spPr>
          <a:xfrm flipH="1" rot="10800000">
            <a:off x="368150" y="718275"/>
            <a:ext cx="7241400" cy="12600"/>
          </a:xfrm>
          <a:prstGeom prst="straightConnector1">
            <a:avLst/>
          </a:prstGeom>
          <a:noFill/>
          <a:ln cap="flat" cmpd="sng" w="9525">
            <a:solidFill>
              <a:srgbClr val="4339D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03" name="Google Shape;903;p86"/>
          <p:cNvSpPr txBox="1"/>
          <p:nvPr>
            <p:ph type="title"/>
          </p:nvPr>
        </p:nvSpPr>
        <p:spPr>
          <a:xfrm>
            <a:off x="311700" y="2335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9.</a:t>
            </a:r>
            <a:r>
              <a:rPr lang="es">
                <a:solidFill>
                  <a:srgbClr val="4339DD"/>
                </a:solidFill>
              </a:rPr>
              <a:t>Plan de Implementación</a:t>
            </a:r>
            <a:endParaRPr>
              <a:solidFill>
                <a:srgbClr val="4339DD"/>
              </a:solidFill>
            </a:endParaRPr>
          </a:p>
        </p:txBody>
      </p:sp>
      <p:sp>
        <p:nvSpPr>
          <p:cNvPr id="904" name="Google Shape;904;p86"/>
          <p:cNvSpPr txBox="1"/>
          <p:nvPr/>
        </p:nvSpPr>
        <p:spPr>
          <a:xfrm>
            <a:off x="438300" y="806263"/>
            <a:ext cx="6787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chemeClr val="dk1"/>
                </a:solidFill>
              </a:rPr>
              <a:t>Recursos humanos y roles implicados</a:t>
            </a:r>
            <a:endParaRPr b="1" sz="1800">
              <a:solidFill>
                <a:schemeClr val="dk1"/>
              </a:solidFill>
            </a:endParaRPr>
          </a:p>
        </p:txBody>
      </p:sp>
      <p:graphicFrame>
        <p:nvGraphicFramePr>
          <p:cNvPr id="905" name="Google Shape;905;p86"/>
          <p:cNvGraphicFramePr/>
          <p:nvPr/>
        </p:nvGraphicFramePr>
        <p:xfrm>
          <a:off x="1083750" y="1267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{7D1FBF32-135F-4302-9BAD-346D19BFE09D}</a:tableStyleId>
              </a:tblPr>
              <a:tblGrid>
                <a:gridCol w="1497475"/>
                <a:gridCol w="867600"/>
                <a:gridCol w="1581450"/>
                <a:gridCol w="2421275"/>
              </a:tblGrid>
              <a:tr h="354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</a:rPr>
                        <a:t>Rol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39D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</a:rPr>
                        <a:t>Nº pax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39D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</a:rPr>
                        <a:t>Perfil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39D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</a:rPr>
                        <a:t>Responsabilidad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39DD"/>
                    </a:solidFill>
                  </a:tcPr>
                </a:tc>
              </a:tr>
              <a:tr h="327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Chief Data Officer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1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Dirección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Supervisión global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27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Data Engineers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2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Técnico Azure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ETL, Data Lake, Synapse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27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Data Analysts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2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BI / Power BI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Reporting, KPIs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27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Data Stewards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3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Negocio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Validación y calidad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27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Data Owners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4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Mandos intermedios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Responsables de dominio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27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IT Security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1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Infraestructura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Seguridad, RBAC, Key Vault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27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Formadores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2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Data Literacy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Capacitación del personal</a:t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906" name="Google Shape;906;p86"/>
          <p:cNvSpPr txBox="1"/>
          <p:nvPr/>
        </p:nvSpPr>
        <p:spPr>
          <a:xfrm>
            <a:off x="558750" y="4377925"/>
            <a:ext cx="802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El equipo total estaría formado por 15 personas durante los 12 meses de duración.</a:t>
            </a:r>
            <a:endParaRPr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0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1" name="Google Shape;911;p87" title="Gemini_Generated_Image_23960g23960g2396.png"/>
          <p:cNvPicPr preferRelativeResize="0"/>
          <p:nvPr/>
        </p:nvPicPr>
        <p:blipFill rotWithShape="1">
          <a:blip r:embed="rId3">
            <a:alphaModFix/>
          </a:blip>
          <a:srcRect b="13454" l="18038" r="14680" t="16211"/>
          <a:stretch/>
        </p:blipFill>
        <p:spPr>
          <a:xfrm>
            <a:off x="8021825" y="233575"/>
            <a:ext cx="810483" cy="8473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12" name="Google Shape;912;p87"/>
          <p:cNvCxnSpPr/>
          <p:nvPr/>
        </p:nvCxnSpPr>
        <p:spPr>
          <a:xfrm flipH="1" rot="10800000">
            <a:off x="368150" y="718275"/>
            <a:ext cx="7241400" cy="12600"/>
          </a:xfrm>
          <a:prstGeom prst="straightConnector1">
            <a:avLst/>
          </a:prstGeom>
          <a:noFill/>
          <a:ln cap="flat" cmpd="sng" w="9525">
            <a:solidFill>
              <a:srgbClr val="4339D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13" name="Google Shape;913;p87"/>
          <p:cNvSpPr txBox="1"/>
          <p:nvPr>
            <p:ph type="title"/>
          </p:nvPr>
        </p:nvSpPr>
        <p:spPr>
          <a:xfrm>
            <a:off x="311700" y="2335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9.</a:t>
            </a:r>
            <a:r>
              <a:rPr lang="es">
                <a:solidFill>
                  <a:srgbClr val="4339DD"/>
                </a:solidFill>
              </a:rPr>
              <a:t>Plan de Implementación</a:t>
            </a:r>
            <a:endParaRPr>
              <a:solidFill>
                <a:srgbClr val="4339DD"/>
              </a:solidFill>
            </a:endParaRPr>
          </a:p>
        </p:txBody>
      </p:sp>
      <p:sp>
        <p:nvSpPr>
          <p:cNvPr id="914" name="Google Shape;914;p87"/>
          <p:cNvSpPr txBox="1"/>
          <p:nvPr/>
        </p:nvSpPr>
        <p:spPr>
          <a:xfrm>
            <a:off x="438300" y="806263"/>
            <a:ext cx="6787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chemeClr val="dk1"/>
                </a:solidFill>
              </a:rPr>
              <a:t>Indicadores de avance y seguimiento del proyecto</a:t>
            </a:r>
            <a:endParaRPr b="1" sz="1800">
              <a:solidFill>
                <a:schemeClr val="dk1"/>
              </a:solidFill>
            </a:endParaRPr>
          </a:p>
        </p:txBody>
      </p:sp>
      <p:graphicFrame>
        <p:nvGraphicFramePr>
          <p:cNvPr id="915" name="Google Shape;915;p87"/>
          <p:cNvGraphicFramePr/>
          <p:nvPr/>
        </p:nvGraphicFramePr>
        <p:xfrm>
          <a:off x="642300" y="1685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{7D1FBF32-135F-4302-9BAD-346D19BFE09D}</a:tableStyleId>
              </a:tblPr>
              <a:tblGrid>
                <a:gridCol w="2254550"/>
                <a:gridCol w="2908350"/>
                <a:gridCol w="1160700"/>
                <a:gridCol w="917800"/>
              </a:tblGrid>
              <a:tr h="354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</a:rPr>
                        <a:t>KPI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39D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</a:rPr>
                        <a:t>Descripción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39D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</a:rPr>
                        <a:t>Frecuencia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39D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</a:rPr>
                        <a:t>Objetivo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39DD"/>
                    </a:solidFill>
                  </a:tcPr>
                </a:tc>
              </a:tr>
              <a:tr h="327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% de fuentes integradas en Data Lake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Nº de sistemas conectados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Mensual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100%</a:t>
                      </a:r>
                      <a:endParaRPr sz="1200"/>
                    </a:p>
                  </a:txBody>
                  <a:tcPr marT="91425" marB="91425" marR="91425" marL="91425" anchor="ctr"/>
                </a:tc>
              </a:tr>
              <a:tr h="327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% de datasets catalogados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Datasets registrados en Purview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Trimestral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&gt; 95%</a:t>
                      </a:r>
                      <a:endParaRPr sz="1200"/>
                    </a:p>
                  </a:txBody>
                  <a:tcPr marT="91425" marB="91425" marR="91425" marL="91425" anchor="ctr"/>
                </a:tc>
              </a:tr>
              <a:tr h="327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% de políticas implementadas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Normas activas en Sypnapse / Purview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Trimestral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&gt; 90%</a:t>
                      </a:r>
                      <a:endParaRPr sz="1200"/>
                    </a:p>
                  </a:txBody>
                  <a:tcPr marT="91425" marB="91425" marR="91425" marL="91425" anchor="ctr"/>
                </a:tc>
              </a:tr>
              <a:tr h="327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% de usuarios formados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Empleados con formación completada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Trimestral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&gt; 80%</a:t>
                      </a:r>
                      <a:endParaRPr sz="1200"/>
                    </a:p>
                  </a:txBody>
                  <a:tcPr marT="91425" marB="91425" marR="91425" marL="91425" anchor="ctr"/>
                </a:tc>
              </a:tr>
              <a:tr h="327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% de incidencias de calidad resueltas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Casos corregidos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Mensual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&gt; 85%</a:t>
                      </a:r>
                      <a:endParaRPr sz="1200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9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0" name="Google Shape;920;p88" title="Gemini_Generated_Image_23960g23960g2396.png"/>
          <p:cNvPicPr preferRelativeResize="0"/>
          <p:nvPr/>
        </p:nvPicPr>
        <p:blipFill rotWithShape="1">
          <a:blip r:embed="rId3">
            <a:alphaModFix/>
          </a:blip>
          <a:srcRect b="13454" l="18038" r="14680" t="16211"/>
          <a:stretch/>
        </p:blipFill>
        <p:spPr>
          <a:xfrm>
            <a:off x="8021825" y="233575"/>
            <a:ext cx="810483" cy="8473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21" name="Google Shape;921;p88"/>
          <p:cNvCxnSpPr/>
          <p:nvPr/>
        </p:nvCxnSpPr>
        <p:spPr>
          <a:xfrm flipH="1" rot="10800000">
            <a:off x="368150" y="718275"/>
            <a:ext cx="7241400" cy="12600"/>
          </a:xfrm>
          <a:prstGeom prst="straightConnector1">
            <a:avLst/>
          </a:prstGeom>
          <a:noFill/>
          <a:ln cap="flat" cmpd="sng" w="9525">
            <a:solidFill>
              <a:srgbClr val="4339D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22" name="Google Shape;922;p88"/>
          <p:cNvSpPr txBox="1"/>
          <p:nvPr>
            <p:ph type="title"/>
          </p:nvPr>
        </p:nvSpPr>
        <p:spPr>
          <a:xfrm>
            <a:off x="311700" y="2335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9.</a:t>
            </a:r>
            <a:r>
              <a:rPr lang="es">
                <a:solidFill>
                  <a:srgbClr val="4339DD"/>
                </a:solidFill>
              </a:rPr>
              <a:t>Plan de Implementación</a:t>
            </a:r>
            <a:endParaRPr>
              <a:solidFill>
                <a:srgbClr val="4339DD"/>
              </a:solidFill>
            </a:endParaRPr>
          </a:p>
        </p:txBody>
      </p:sp>
      <p:sp>
        <p:nvSpPr>
          <p:cNvPr id="923" name="Google Shape;923;p88"/>
          <p:cNvSpPr txBox="1"/>
          <p:nvPr/>
        </p:nvSpPr>
        <p:spPr>
          <a:xfrm>
            <a:off x="438300" y="806263"/>
            <a:ext cx="6787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chemeClr val="dk1"/>
                </a:solidFill>
              </a:rPr>
              <a:t>Presupuesto estimado del proyecto</a:t>
            </a:r>
            <a:endParaRPr b="1" sz="1800">
              <a:solidFill>
                <a:schemeClr val="dk1"/>
              </a:solidFill>
            </a:endParaRPr>
          </a:p>
        </p:txBody>
      </p:sp>
      <p:graphicFrame>
        <p:nvGraphicFramePr>
          <p:cNvPr id="924" name="Google Shape;924;p88"/>
          <p:cNvGraphicFramePr/>
          <p:nvPr/>
        </p:nvGraphicFramePr>
        <p:xfrm>
          <a:off x="670250" y="1343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{7D1FBF32-135F-4302-9BAD-346D19BFE09D}</a:tableStyleId>
              </a:tblPr>
              <a:tblGrid>
                <a:gridCol w="2254550"/>
                <a:gridCol w="2908350"/>
                <a:gridCol w="1160700"/>
              </a:tblGrid>
              <a:tr h="354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</a:rPr>
                        <a:t>Concepto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39D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</a:rPr>
                        <a:t>Descripción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39D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</a:rPr>
                        <a:t>Importe (€)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39DD"/>
                    </a:solidFill>
                  </a:tcPr>
                </a:tc>
              </a:tr>
              <a:tr h="327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Licencia Azure y Power BI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Synapse, Purview, ADF, AD Premium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90.000</a:t>
                      </a:r>
                      <a:endParaRPr sz="1200"/>
                    </a:p>
                  </a:txBody>
                  <a:tcPr marT="91425" marB="91425" marR="91425" marL="91425" anchor="ctr"/>
                </a:tc>
              </a:tr>
              <a:tr h="327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RRHH (internos y externos)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15 personas durante 12 meses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180.000</a:t>
                      </a:r>
                      <a:endParaRPr sz="1200"/>
                    </a:p>
                  </a:txBody>
                  <a:tcPr marT="91425" marB="91425" marR="91425" marL="91425" anchor="ctr"/>
                </a:tc>
              </a:tr>
              <a:tr h="327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Formación y cultura del dato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Cursos y talleres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25.000</a:t>
                      </a:r>
                      <a:endParaRPr sz="1200"/>
                    </a:p>
                  </a:txBody>
                  <a:tcPr marT="91425" marB="91425" marR="91425" marL="91425" anchor="ctr"/>
                </a:tc>
              </a:tr>
              <a:tr h="327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Consultoría y auditorías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Soporte DAMA-DMBOK y RGPD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30.000</a:t>
                      </a:r>
                      <a:endParaRPr sz="1200"/>
                    </a:p>
                  </a:txBody>
                  <a:tcPr marT="91425" marB="91425" marR="91425" marL="91425" anchor="ctr"/>
                </a:tc>
              </a:tr>
              <a:tr h="327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Contingencias (10%)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Riesgos o imprevistos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32.500</a:t>
                      </a:r>
                      <a:endParaRPr sz="1200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graphicFrame>
        <p:nvGraphicFramePr>
          <p:cNvPr id="925" name="Google Shape;925;p88"/>
          <p:cNvGraphicFramePr/>
          <p:nvPr/>
        </p:nvGraphicFramePr>
        <p:xfrm>
          <a:off x="670250" y="3568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{7D1FBF32-135F-4302-9BAD-346D19BFE09D}</a:tableStyleId>
              </a:tblPr>
              <a:tblGrid>
                <a:gridCol w="5162900"/>
                <a:gridCol w="11607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</a:rPr>
                        <a:t>Total estimado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4339D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</a:rPr>
                        <a:t>357.500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4339DD"/>
                    </a:solidFill>
                  </a:tcPr>
                </a:tc>
              </a:tr>
            </a:tbl>
          </a:graphicData>
        </a:graphic>
      </p:graphicFrame>
      <p:sp>
        <p:nvSpPr>
          <p:cNvPr id="926" name="Google Shape;926;p88"/>
          <p:cNvSpPr txBox="1"/>
          <p:nvPr/>
        </p:nvSpPr>
        <p:spPr>
          <a:xfrm>
            <a:off x="368150" y="4180700"/>
            <a:ext cx="802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Retorno esperado: El ahorro anual estimado es de 180.000€ en errores y reprocesos.</a:t>
            </a:r>
            <a:endParaRPr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0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1" name="Google Shape;931;p89" title="Gemini_Generated_Image_23960g23960g2396.png"/>
          <p:cNvPicPr preferRelativeResize="0"/>
          <p:nvPr/>
        </p:nvPicPr>
        <p:blipFill rotWithShape="1">
          <a:blip r:embed="rId3">
            <a:alphaModFix/>
          </a:blip>
          <a:srcRect b="13454" l="18038" r="14680" t="16211"/>
          <a:stretch/>
        </p:blipFill>
        <p:spPr>
          <a:xfrm>
            <a:off x="8021825" y="233575"/>
            <a:ext cx="810483" cy="8473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32" name="Google Shape;932;p89"/>
          <p:cNvCxnSpPr/>
          <p:nvPr/>
        </p:nvCxnSpPr>
        <p:spPr>
          <a:xfrm flipH="1" rot="10800000">
            <a:off x="368150" y="718275"/>
            <a:ext cx="7241400" cy="12600"/>
          </a:xfrm>
          <a:prstGeom prst="straightConnector1">
            <a:avLst/>
          </a:prstGeom>
          <a:noFill/>
          <a:ln cap="flat" cmpd="sng" w="9525">
            <a:solidFill>
              <a:srgbClr val="4339D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33" name="Google Shape;933;p89"/>
          <p:cNvSpPr txBox="1"/>
          <p:nvPr>
            <p:ph type="title"/>
          </p:nvPr>
        </p:nvSpPr>
        <p:spPr>
          <a:xfrm>
            <a:off x="311700" y="2335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9.</a:t>
            </a:r>
            <a:r>
              <a:rPr lang="es">
                <a:solidFill>
                  <a:srgbClr val="4339DD"/>
                </a:solidFill>
              </a:rPr>
              <a:t>Plan de Implementación</a:t>
            </a:r>
            <a:endParaRPr>
              <a:solidFill>
                <a:srgbClr val="4339DD"/>
              </a:solidFill>
            </a:endParaRPr>
          </a:p>
        </p:txBody>
      </p:sp>
      <p:sp>
        <p:nvSpPr>
          <p:cNvPr id="934" name="Google Shape;934;p89"/>
          <p:cNvSpPr txBox="1"/>
          <p:nvPr/>
        </p:nvSpPr>
        <p:spPr>
          <a:xfrm>
            <a:off x="438300" y="806263"/>
            <a:ext cx="6787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chemeClr val="dk1"/>
                </a:solidFill>
              </a:rPr>
              <a:t>Plan de mantenimiento y mejora continua</a:t>
            </a:r>
            <a:endParaRPr b="1" sz="1800">
              <a:solidFill>
                <a:schemeClr val="dk1"/>
              </a:solidFill>
            </a:endParaRPr>
          </a:p>
        </p:txBody>
      </p:sp>
      <p:sp>
        <p:nvSpPr>
          <p:cNvPr id="935" name="Google Shape;935;p89"/>
          <p:cNvSpPr txBox="1"/>
          <p:nvPr/>
        </p:nvSpPr>
        <p:spPr>
          <a:xfrm>
            <a:off x="438300" y="1343375"/>
            <a:ext cx="7320300" cy="3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/>
              <a:t>U</a:t>
            </a:r>
            <a:r>
              <a:rPr lang="es" sz="1600"/>
              <a:t>na vez implantado el Gobierno del Dato, se establece un plan anual de mantenimiento: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4339DD"/>
              </a:buClr>
              <a:buSzPts val="1600"/>
              <a:buChar char="❖"/>
            </a:pPr>
            <a:r>
              <a:rPr lang="es" sz="1600"/>
              <a:t>Revisión trimestral de KPIs y umbrales de calidad.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4339DD"/>
              </a:buClr>
              <a:buSzPts val="1600"/>
              <a:buChar char="❖"/>
            </a:pPr>
            <a:r>
              <a:rPr lang="es" sz="1600"/>
              <a:t>Auditorías semestrales de seguridad y RGPD.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4339DD"/>
              </a:buClr>
              <a:buSzPts val="1600"/>
              <a:buChar char="❖"/>
            </a:pPr>
            <a:r>
              <a:rPr lang="es" sz="1600"/>
              <a:t>Actualización del catálogo con nuevas fuentes o sistemas.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4339DD"/>
              </a:buClr>
              <a:buSzPts val="1600"/>
              <a:buChar char="❖"/>
            </a:pPr>
            <a:r>
              <a:rPr lang="es" sz="1600"/>
              <a:t>Programas anuales de formación y recertificación de roles.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4339DD"/>
              </a:buClr>
              <a:buSzPts val="1600"/>
              <a:buChar char="❖"/>
            </a:pPr>
            <a:r>
              <a:rPr lang="es" sz="1600"/>
              <a:t>Revisión presupuestaria y ROI.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4339DD"/>
              </a:buClr>
              <a:buSzPts val="1600"/>
              <a:buChar char="❖"/>
            </a:pPr>
            <a:r>
              <a:rPr lang="es" sz="1600"/>
              <a:t>Meta 2026: lograr la certificación ISO 8000 de Calidad de Datos.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9" name="Shape 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" name="Google Shape;940;p90"/>
          <p:cNvSpPr txBox="1"/>
          <p:nvPr>
            <p:ph idx="1" type="body"/>
          </p:nvPr>
        </p:nvSpPr>
        <p:spPr>
          <a:xfrm>
            <a:off x="846275" y="1921499"/>
            <a:ext cx="2565300" cy="130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2100">
                <a:solidFill>
                  <a:schemeClr val="dk1"/>
                </a:solidFill>
              </a:rPr>
              <a:t>Plan de Gobierno </a:t>
            </a:r>
            <a:endParaRPr sz="2100"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2100">
                <a:solidFill>
                  <a:schemeClr val="dk1"/>
                </a:solidFill>
              </a:rPr>
              <a:t>del Dato</a:t>
            </a:r>
            <a:endParaRPr sz="2100">
              <a:solidFill>
                <a:schemeClr val="dk1"/>
              </a:solidFill>
            </a:endParaRPr>
          </a:p>
        </p:txBody>
      </p:sp>
      <p:pic>
        <p:nvPicPr>
          <p:cNvPr id="941" name="Google Shape;941;p90" title="Gemini_Generated_Image_23960g23960g2396.png"/>
          <p:cNvPicPr preferRelativeResize="0"/>
          <p:nvPr/>
        </p:nvPicPr>
        <p:blipFill rotWithShape="1">
          <a:blip r:embed="rId3">
            <a:alphaModFix/>
          </a:blip>
          <a:srcRect b="13454" l="18038" r="14680" t="16211"/>
          <a:stretch/>
        </p:blipFill>
        <p:spPr>
          <a:xfrm>
            <a:off x="8021825" y="233575"/>
            <a:ext cx="810483" cy="847324"/>
          </a:xfrm>
          <a:prstGeom prst="rect">
            <a:avLst/>
          </a:prstGeom>
          <a:noFill/>
          <a:ln>
            <a:noFill/>
          </a:ln>
        </p:spPr>
      </p:pic>
      <p:sp>
        <p:nvSpPr>
          <p:cNvPr id="942" name="Google Shape;942;p90"/>
          <p:cNvSpPr txBox="1"/>
          <p:nvPr>
            <p:ph idx="1" type="body"/>
          </p:nvPr>
        </p:nvSpPr>
        <p:spPr>
          <a:xfrm>
            <a:off x="4023175" y="1996500"/>
            <a:ext cx="4636500" cy="48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 sz="2700">
                <a:solidFill>
                  <a:srgbClr val="4339DD"/>
                </a:solidFill>
              </a:rPr>
              <a:t>10</a:t>
            </a:r>
            <a:r>
              <a:rPr lang="es" sz="2700">
                <a:solidFill>
                  <a:srgbClr val="4339DD"/>
                </a:solidFill>
              </a:rPr>
              <a:t>. Conclusiones y recomendaciones</a:t>
            </a:r>
            <a:endParaRPr sz="2700">
              <a:solidFill>
                <a:srgbClr val="4339DD"/>
              </a:solidFill>
            </a:endParaRPr>
          </a:p>
        </p:txBody>
      </p:sp>
      <p:cxnSp>
        <p:nvCxnSpPr>
          <p:cNvPr id="943" name="Google Shape;943;p90"/>
          <p:cNvCxnSpPr/>
          <p:nvPr/>
        </p:nvCxnSpPr>
        <p:spPr>
          <a:xfrm flipH="1">
            <a:off x="3773225" y="1807500"/>
            <a:ext cx="25200" cy="1528500"/>
          </a:xfrm>
          <a:prstGeom prst="straightConnector1">
            <a:avLst/>
          </a:prstGeom>
          <a:noFill/>
          <a:ln cap="flat" cmpd="sng" w="9525">
            <a:solidFill>
              <a:srgbClr val="4339DD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7" name="Shape 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8" name="Google Shape;948;p91" title="Gemini_Generated_Image_23960g23960g2396.png"/>
          <p:cNvPicPr preferRelativeResize="0"/>
          <p:nvPr/>
        </p:nvPicPr>
        <p:blipFill rotWithShape="1">
          <a:blip r:embed="rId3">
            <a:alphaModFix/>
          </a:blip>
          <a:srcRect b="13454" l="18038" r="14680" t="16211"/>
          <a:stretch/>
        </p:blipFill>
        <p:spPr>
          <a:xfrm>
            <a:off x="8021825" y="233575"/>
            <a:ext cx="810483" cy="8473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49" name="Google Shape;949;p91"/>
          <p:cNvCxnSpPr/>
          <p:nvPr/>
        </p:nvCxnSpPr>
        <p:spPr>
          <a:xfrm flipH="1" rot="10800000">
            <a:off x="368150" y="718275"/>
            <a:ext cx="7241400" cy="12600"/>
          </a:xfrm>
          <a:prstGeom prst="straightConnector1">
            <a:avLst/>
          </a:prstGeom>
          <a:noFill/>
          <a:ln cap="flat" cmpd="sng" w="9525">
            <a:solidFill>
              <a:srgbClr val="4339D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50" name="Google Shape;950;p91"/>
          <p:cNvSpPr txBox="1"/>
          <p:nvPr>
            <p:ph type="title"/>
          </p:nvPr>
        </p:nvSpPr>
        <p:spPr>
          <a:xfrm>
            <a:off x="311700" y="2335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10.</a:t>
            </a:r>
            <a:r>
              <a:rPr lang="es">
                <a:solidFill>
                  <a:srgbClr val="4339DD"/>
                </a:solidFill>
              </a:rPr>
              <a:t>Conclusiones y recomendaciones</a:t>
            </a:r>
            <a:endParaRPr>
              <a:solidFill>
                <a:srgbClr val="4339DD"/>
              </a:solidFill>
            </a:endParaRPr>
          </a:p>
        </p:txBody>
      </p:sp>
      <p:sp>
        <p:nvSpPr>
          <p:cNvPr id="951" name="Google Shape;951;p91"/>
          <p:cNvSpPr txBox="1"/>
          <p:nvPr/>
        </p:nvSpPr>
        <p:spPr>
          <a:xfrm>
            <a:off x="438300" y="718263"/>
            <a:ext cx="6787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chemeClr val="dk1"/>
                </a:solidFill>
              </a:rPr>
              <a:t>Resultados obtenidos tras la implantación</a:t>
            </a:r>
            <a:endParaRPr b="1" sz="1800">
              <a:solidFill>
                <a:schemeClr val="dk1"/>
              </a:solidFill>
            </a:endParaRPr>
          </a:p>
        </p:txBody>
      </p:sp>
      <p:pic>
        <p:nvPicPr>
          <p:cNvPr id="952" name="Google Shape;952;p91" title="Puntuación obtenida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70900" y="1208300"/>
            <a:ext cx="4806525" cy="2972025"/>
          </a:xfrm>
          <a:prstGeom prst="rect">
            <a:avLst/>
          </a:prstGeom>
          <a:noFill/>
          <a:ln>
            <a:noFill/>
          </a:ln>
        </p:spPr>
      </p:pic>
      <p:sp>
        <p:nvSpPr>
          <p:cNvPr id="953" name="Google Shape;953;p91"/>
          <p:cNvSpPr txBox="1"/>
          <p:nvPr/>
        </p:nvSpPr>
        <p:spPr>
          <a:xfrm>
            <a:off x="368150" y="4180700"/>
            <a:ext cx="8026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La calidad y confiabilidad del dato han mejorado de manera significativa, permitiendo decisiones ágiles y fundamentadas.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1"/>
                </a:solidFill>
              </a:rPr>
              <a:t>Alcance del proyecto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es" sz="1600">
                <a:solidFill>
                  <a:schemeClr val="dk1"/>
                </a:solidFill>
              </a:rPr>
              <a:t>El modelo de Gobierno del Dato abarca los dominios de Clientes, Vehículos, Ventas, Postventa, Taller, RRHH y Finanzas.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es" sz="1600">
                <a:solidFill>
                  <a:schemeClr val="dk1"/>
                </a:solidFill>
              </a:rPr>
              <a:t>Se aplicará una arquitectura híbrida con Data Lake y Data Warehouse sobre Azure, integrando los sistemas actuales y estableciendo una capa de control y analítica unificada con Power BI.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2" name="Google Shape;132;p20" title="Gemini_Generated_Image_23960g23960g2396.png"/>
          <p:cNvPicPr preferRelativeResize="0"/>
          <p:nvPr/>
        </p:nvPicPr>
        <p:blipFill rotWithShape="1">
          <a:blip r:embed="rId3">
            <a:alphaModFix/>
          </a:blip>
          <a:srcRect b="13454" l="18038" r="14680" t="16211"/>
          <a:stretch/>
        </p:blipFill>
        <p:spPr>
          <a:xfrm>
            <a:off x="8021825" y="233575"/>
            <a:ext cx="810483" cy="847324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0"/>
          <p:cNvSpPr txBox="1"/>
          <p:nvPr>
            <p:ph type="title"/>
          </p:nvPr>
        </p:nvSpPr>
        <p:spPr>
          <a:xfrm>
            <a:off x="311700" y="227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1.</a:t>
            </a:r>
            <a:r>
              <a:rPr lang="es">
                <a:solidFill>
                  <a:srgbClr val="4339DD"/>
                </a:solidFill>
              </a:rPr>
              <a:t>Resumen Ejecutivo</a:t>
            </a:r>
            <a:endParaRPr>
              <a:solidFill>
                <a:srgbClr val="4339DD"/>
              </a:solidFill>
            </a:endParaRPr>
          </a:p>
        </p:txBody>
      </p:sp>
      <p:cxnSp>
        <p:nvCxnSpPr>
          <p:cNvPr id="134" name="Google Shape;134;p20"/>
          <p:cNvCxnSpPr/>
          <p:nvPr/>
        </p:nvCxnSpPr>
        <p:spPr>
          <a:xfrm flipH="1" rot="10800000">
            <a:off x="381375" y="731500"/>
            <a:ext cx="7241400" cy="12600"/>
          </a:xfrm>
          <a:prstGeom prst="straightConnector1">
            <a:avLst/>
          </a:prstGeom>
          <a:noFill/>
          <a:ln cap="flat" cmpd="sng" w="9525">
            <a:solidFill>
              <a:srgbClr val="4339DD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7" name="Shape 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8" name="Google Shape;958;p92" title="Gemini_Generated_Image_23960g23960g2396.png"/>
          <p:cNvPicPr preferRelativeResize="0"/>
          <p:nvPr/>
        </p:nvPicPr>
        <p:blipFill rotWithShape="1">
          <a:blip r:embed="rId3">
            <a:alphaModFix/>
          </a:blip>
          <a:srcRect b="13454" l="18038" r="14680" t="16211"/>
          <a:stretch/>
        </p:blipFill>
        <p:spPr>
          <a:xfrm>
            <a:off x="8021825" y="233575"/>
            <a:ext cx="810483" cy="8473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59" name="Google Shape;959;p92"/>
          <p:cNvCxnSpPr/>
          <p:nvPr/>
        </p:nvCxnSpPr>
        <p:spPr>
          <a:xfrm flipH="1" rot="10800000">
            <a:off x="368150" y="718275"/>
            <a:ext cx="7241400" cy="12600"/>
          </a:xfrm>
          <a:prstGeom prst="straightConnector1">
            <a:avLst/>
          </a:prstGeom>
          <a:noFill/>
          <a:ln cap="flat" cmpd="sng" w="9525">
            <a:solidFill>
              <a:srgbClr val="4339D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60" name="Google Shape;960;p92"/>
          <p:cNvSpPr txBox="1"/>
          <p:nvPr>
            <p:ph type="title"/>
          </p:nvPr>
        </p:nvSpPr>
        <p:spPr>
          <a:xfrm>
            <a:off x="311700" y="2335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10.</a:t>
            </a:r>
            <a:r>
              <a:rPr lang="es">
                <a:solidFill>
                  <a:srgbClr val="4339DD"/>
                </a:solidFill>
              </a:rPr>
              <a:t>Plan de Implementación</a:t>
            </a:r>
            <a:endParaRPr>
              <a:solidFill>
                <a:srgbClr val="4339DD"/>
              </a:solidFill>
            </a:endParaRPr>
          </a:p>
        </p:txBody>
      </p:sp>
      <p:sp>
        <p:nvSpPr>
          <p:cNvPr id="961" name="Google Shape;961;p92"/>
          <p:cNvSpPr txBox="1"/>
          <p:nvPr/>
        </p:nvSpPr>
        <p:spPr>
          <a:xfrm>
            <a:off x="438300" y="806263"/>
            <a:ext cx="6787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chemeClr val="dk1"/>
                </a:solidFill>
              </a:rPr>
              <a:t>Impacto organizativo del Gobierno del Dato</a:t>
            </a:r>
            <a:endParaRPr b="1" sz="1800">
              <a:solidFill>
                <a:schemeClr val="dk1"/>
              </a:solidFill>
            </a:endParaRPr>
          </a:p>
        </p:txBody>
      </p:sp>
      <p:sp>
        <p:nvSpPr>
          <p:cNvPr id="962" name="Google Shape;962;p92"/>
          <p:cNvSpPr txBox="1"/>
          <p:nvPr/>
        </p:nvSpPr>
        <p:spPr>
          <a:xfrm>
            <a:off x="438300" y="1343375"/>
            <a:ext cx="7320300" cy="28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/>
              <a:t>El proyecto ha generado un impacto transversal en toda la compañía: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4339DD"/>
              </a:buClr>
              <a:buSzPts val="1600"/>
              <a:buChar char="❖"/>
            </a:pPr>
            <a:r>
              <a:rPr lang="es" sz="1600"/>
              <a:t>Mejora en la eficiencia operativa: reducción de tareas manuales y reprocesos.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4339DD"/>
              </a:buClr>
              <a:buSzPts val="1600"/>
              <a:buChar char="❖"/>
            </a:pPr>
            <a:r>
              <a:rPr lang="es" sz="1600"/>
              <a:t>Decisiones más rápidas y precisas: dashboards actualizados y alineados con negocio.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4339DD"/>
              </a:buClr>
              <a:buSzPts val="1600"/>
              <a:buChar char="❖"/>
            </a:pPr>
            <a:r>
              <a:rPr lang="es" sz="1600"/>
              <a:t>Cumplimiento normativo reforzado: auditorías superadas sin incidencias.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4339DD"/>
              </a:buClr>
              <a:buSzPts val="1600"/>
              <a:buChar char="❖"/>
            </a:pPr>
            <a:r>
              <a:rPr lang="es" sz="1600"/>
              <a:t>Mayor compromiso del personal: aumento de la alfabetización en datos y colaboración interdepartamental.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4339DD"/>
              </a:buClr>
              <a:buSzPts val="1600"/>
              <a:buChar char="❖"/>
            </a:pPr>
            <a:r>
              <a:rPr lang="es" sz="1600"/>
              <a:t>La empresa pasa de una cultura reactiva a una cultura proactiva y basada en datos.</a:t>
            </a:r>
            <a:endParaRPr sz="1600"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6" name="Shape 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7" name="Google Shape;967;p93" title="Gemini_Generated_Image_23960g23960g2396.png"/>
          <p:cNvPicPr preferRelativeResize="0"/>
          <p:nvPr/>
        </p:nvPicPr>
        <p:blipFill rotWithShape="1">
          <a:blip r:embed="rId3">
            <a:alphaModFix/>
          </a:blip>
          <a:srcRect b="13454" l="18038" r="14680" t="16211"/>
          <a:stretch/>
        </p:blipFill>
        <p:spPr>
          <a:xfrm>
            <a:off x="8021825" y="233575"/>
            <a:ext cx="810483" cy="8473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68" name="Google Shape;968;p93"/>
          <p:cNvCxnSpPr/>
          <p:nvPr/>
        </p:nvCxnSpPr>
        <p:spPr>
          <a:xfrm flipH="1" rot="10800000">
            <a:off x="368150" y="718275"/>
            <a:ext cx="7241400" cy="12600"/>
          </a:xfrm>
          <a:prstGeom prst="straightConnector1">
            <a:avLst/>
          </a:prstGeom>
          <a:noFill/>
          <a:ln cap="flat" cmpd="sng" w="9525">
            <a:solidFill>
              <a:srgbClr val="4339D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69" name="Google Shape;969;p93"/>
          <p:cNvSpPr txBox="1"/>
          <p:nvPr>
            <p:ph type="title"/>
          </p:nvPr>
        </p:nvSpPr>
        <p:spPr>
          <a:xfrm>
            <a:off x="311700" y="2335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10.</a:t>
            </a:r>
            <a:r>
              <a:rPr lang="es">
                <a:solidFill>
                  <a:srgbClr val="4339DD"/>
                </a:solidFill>
              </a:rPr>
              <a:t>Plan de Implementación</a:t>
            </a:r>
            <a:endParaRPr>
              <a:solidFill>
                <a:srgbClr val="4339DD"/>
              </a:solidFill>
            </a:endParaRPr>
          </a:p>
        </p:txBody>
      </p:sp>
      <p:sp>
        <p:nvSpPr>
          <p:cNvPr id="970" name="Google Shape;970;p93"/>
          <p:cNvSpPr txBox="1"/>
          <p:nvPr/>
        </p:nvSpPr>
        <p:spPr>
          <a:xfrm>
            <a:off x="438300" y="806263"/>
            <a:ext cx="6787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chemeClr val="dk1"/>
                </a:solidFill>
              </a:rPr>
              <a:t>Lecciones aprendidas</a:t>
            </a:r>
            <a:endParaRPr b="1" sz="1800">
              <a:solidFill>
                <a:schemeClr val="dk1"/>
              </a:solidFill>
            </a:endParaRPr>
          </a:p>
        </p:txBody>
      </p:sp>
      <p:graphicFrame>
        <p:nvGraphicFramePr>
          <p:cNvPr id="971" name="Google Shape;971;p93"/>
          <p:cNvGraphicFramePr/>
          <p:nvPr/>
        </p:nvGraphicFramePr>
        <p:xfrm>
          <a:off x="782825" y="1426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{7D1FBF32-135F-4302-9BAD-346D19BFE09D}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</a:rPr>
                        <a:t>Lecci</a:t>
                      </a:r>
                      <a:r>
                        <a:rPr b="1" lang="es">
                          <a:solidFill>
                            <a:schemeClr val="lt1"/>
                          </a:solidFill>
                        </a:rPr>
                        <a:t>ón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4339D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</a:rPr>
                        <a:t>Descripci</a:t>
                      </a:r>
                      <a:r>
                        <a:rPr b="1" lang="es">
                          <a:solidFill>
                            <a:schemeClr val="lt1"/>
                          </a:solidFill>
                        </a:rPr>
                        <a:t>ón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4339D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</a:rPr>
                        <a:t>Aplicaci</a:t>
                      </a:r>
                      <a:r>
                        <a:rPr b="1" lang="es">
                          <a:solidFill>
                            <a:schemeClr val="lt1"/>
                          </a:solidFill>
                        </a:rPr>
                        <a:t>ón futura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4339DD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El dato es un activo estrat</a:t>
                      </a:r>
                      <a:r>
                        <a:rPr lang="es" sz="1200"/>
                        <a:t>égico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No es solo un subproducto del negocio, sino su base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Mantener inversión en infraestructura</a:t>
                      </a:r>
                      <a:endParaRPr sz="1200"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La calidad requiere disciplina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Validar y medir de forma continua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KPIs y auditorías trimestrales</a:t>
                      </a:r>
                      <a:endParaRPr sz="1200"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Los roles son clave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Sin responsables definidos, no hay control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Reforzar la figura del Steward</a:t>
                      </a:r>
                      <a:endParaRPr sz="1200"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La cultura del dato es progresiva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se construye con formación y comunicación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Programas anuales Data Literacy</a:t>
                      </a:r>
                      <a:endParaRPr sz="1200"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La tecnología debe servir al negocio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Azure se adapta a necesidades reales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Mantener arquitectura flexible</a:t>
                      </a:r>
                      <a:endParaRPr sz="1200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5" name="Shape 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6" name="Google Shape;976;p94" title="Gemini_Generated_Image_23960g23960g2396.png"/>
          <p:cNvPicPr preferRelativeResize="0"/>
          <p:nvPr/>
        </p:nvPicPr>
        <p:blipFill rotWithShape="1">
          <a:blip r:embed="rId3">
            <a:alphaModFix/>
          </a:blip>
          <a:srcRect b="13454" l="18038" r="14680" t="16211"/>
          <a:stretch/>
        </p:blipFill>
        <p:spPr>
          <a:xfrm>
            <a:off x="8021825" y="233575"/>
            <a:ext cx="810483" cy="8473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77" name="Google Shape;977;p94"/>
          <p:cNvCxnSpPr/>
          <p:nvPr/>
        </p:nvCxnSpPr>
        <p:spPr>
          <a:xfrm flipH="1" rot="10800000">
            <a:off x="368150" y="718275"/>
            <a:ext cx="7241400" cy="12600"/>
          </a:xfrm>
          <a:prstGeom prst="straightConnector1">
            <a:avLst/>
          </a:prstGeom>
          <a:noFill/>
          <a:ln cap="flat" cmpd="sng" w="9525">
            <a:solidFill>
              <a:srgbClr val="4339D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78" name="Google Shape;978;p94"/>
          <p:cNvSpPr txBox="1"/>
          <p:nvPr>
            <p:ph type="title"/>
          </p:nvPr>
        </p:nvSpPr>
        <p:spPr>
          <a:xfrm>
            <a:off x="311700" y="2335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10.</a:t>
            </a:r>
            <a:r>
              <a:rPr lang="es">
                <a:solidFill>
                  <a:srgbClr val="4339DD"/>
                </a:solidFill>
              </a:rPr>
              <a:t>Plan de Implementación</a:t>
            </a:r>
            <a:endParaRPr>
              <a:solidFill>
                <a:srgbClr val="4339DD"/>
              </a:solidFill>
            </a:endParaRPr>
          </a:p>
        </p:txBody>
      </p:sp>
      <p:sp>
        <p:nvSpPr>
          <p:cNvPr id="979" name="Google Shape;979;p94"/>
          <p:cNvSpPr txBox="1"/>
          <p:nvPr/>
        </p:nvSpPr>
        <p:spPr>
          <a:xfrm>
            <a:off x="438300" y="806263"/>
            <a:ext cx="6787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chemeClr val="dk1"/>
                </a:solidFill>
              </a:rPr>
              <a:t>Próximos pasos</a:t>
            </a:r>
            <a:endParaRPr b="1" sz="1800">
              <a:solidFill>
                <a:schemeClr val="dk1"/>
              </a:solidFill>
            </a:endParaRPr>
          </a:p>
        </p:txBody>
      </p:sp>
      <p:sp>
        <p:nvSpPr>
          <p:cNvPr id="980" name="Google Shape;980;p94"/>
          <p:cNvSpPr txBox="1"/>
          <p:nvPr/>
        </p:nvSpPr>
        <p:spPr>
          <a:xfrm>
            <a:off x="438300" y="1343375"/>
            <a:ext cx="7320300" cy="3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/>
              <a:t>Tras el primer año de implantación del Gobierno del Dato, Galai Cars plantea los siguientes pasos estratégicos: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4339DD"/>
              </a:buClr>
              <a:buSzPts val="1600"/>
              <a:buChar char="❖"/>
            </a:pPr>
            <a:r>
              <a:rPr lang="es" sz="1600"/>
              <a:t>Automatización avanzada: aplicar CI/CD para pipelines de datos (DevOps).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4339DD"/>
              </a:buClr>
              <a:buSzPts val="1600"/>
              <a:buChar char="❖"/>
            </a:pPr>
            <a:r>
              <a:rPr lang="es" sz="1600"/>
              <a:t>Analítica predictiva: incorporar modelos de machine learning (Azure ML).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4339DD"/>
              </a:buClr>
              <a:buSzPts val="1600"/>
              <a:buChar char="❖"/>
            </a:pPr>
            <a:r>
              <a:rPr lang="es" sz="1600"/>
              <a:t>Integración IoT: conectar datos de telemetría de vehículos al Data Lake.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4339DD"/>
              </a:buClr>
              <a:buSzPts val="1600"/>
              <a:buChar char="❖"/>
            </a:pPr>
            <a:r>
              <a:rPr lang="es" sz="1600"/>
              <a:t>Data Marketplace interno: compartir datasets validados entre áreas.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4339DD"/>
              </a:buClr>
              <a:buSzPts val="1600"/>
              <a:buChar char="❖"/>
            </a:pPr>
            <a:r>
              <a:rPr lang="es" sz="1600"/>
              <a:t>Certificación ISO 8000 e ISO 38505.</a:t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/>
              <a:t>Meta 2027: consolidar a Galai Cars como referente en gestión y calidad del dato en el sector automotriz.</a:t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4" name="Shape 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" name="Google Shape;985;p95"/>
          <p:cNvSpPr txBox="1"/>
          <p:nvPr>
            <p:ph idx="4294967295" type="ctrTitle"/>
          </p:nvPr>
        </p:nvSpPr>
        <p:spPr>
          <a:xfrm>
            <a:off x="311700" y="2966300"/>
            <a:ext cx="8520600" cy="97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Plan de Gobierno del Dato</a:t>
            </a:r>
            <a:endParaRPr/>
          </a:p>
        </p:txBody>
      </p:sp>
      <p:sp>
        <p:nvSpPr>
          <p:cNvPr id="986" name="Google Shape;986;p95"/>
          <p:cNvSpPr txBox="1"/>
          <p:nvPr>
            <p:ph idx="4294967295" type="subTitle"/>
          </p:nvPr>
        </p:nvSpPr>
        <p:spPr>
          <a:xfrm>
            <a:off x="332988" y="3508350"/>
            <a:ext cx="8637900" cy="147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Proyecto</a:t>
            </a:r>
            <a:r>
              <a:rPr lang="es">
                <a:solidFill>
                  <a:srgbClr val="4339DD"/>
                </a:solidFill>
              </a:rPr>
              <a:t> Galai</a:t>
            </a:r>
            <a:r>
              <a:rPr lang="es">
                <a:solidFill>
                  <a:schemeClr val="dk1"/>
                </a:solidFill>
              </a:rPr>
              <a:t>Cars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900">
                <a:solidFill>
                  <a:schemeClr val="dk1"/>
                </a:solidFill>
              </a:rPr>
              <a:t>​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900"/>
              <a:t>Para realizar comentarios sobre este documento, diríjase a DataTeam@galaicars.es</a:t>
            </a:r>
            <a:endParaRPr sz="900"/>
          </a:p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987" name="Google Shape;987;p95" title="Gemini_Generated_Image_23960g23960g2396.png"/>
          <p:cNvPicPr preferRelativeResize="0"/>
          <p:nvPr/>
        </p:nvPicPr>
        <p:blipFill rotWithShape="1">
          <a:blip r:embed="rId3">
            <a:alphaModFix/>
          </a:blip>
          <a:srcRect b="13454" l="18038" r="14680" t="16211"/>
          <a:stretch/>
        </p:blipFill>
        <p:spPr>
          <a:xfrm>
            <a:off x="3776100" y="709075"/>
            <a:ext cx="1751675" cy="1831276"/>
          </a:xfrm>
          <a:prstGeom prst="rect">
            <a:avLst/>
          </a:prstGeom>
          <a:noFill/>
          <a:ln>
            <a:noFill/>
          </a:ln>
        </p:spPr>
      </p:pic>
      <p:sp>
        <p:nvSpPr>
          <p:cNvPr id="988" name="Google Shape;988;p95"/>
          <p:cNvSpPr txBox="1"/>
          <p:nvPr/>
        </p:nvSpPr>
        <p:spPr>
          <a:xfrm>
            <a:off x="938375" y="2540350"/>
            <a:ext cx="7427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800">
                <a:solidFill>
                  <a:schemeClr val="dk1"/>
                </a:solidFill>
              </a:rPr>
              <a:t>“Los datos son el motor silencioso que impulsa las mejores decisiones”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21" title="Gemini_Generated_Image_23960g23960g2396.png"/>
          <p:cNvPicPr preferRelativeResize="0"/>
          <p:nvPr/>
        </p:nvPicPr>
        <p:blipFill rotWithShape="1">
          <a:blip r:embed="rId3">
            <a:alphaModFix/>
          </a:blip>
          <a:srcRect b="13454" l="18038" r="14680" t="16211"/>
          <a:stretch/>
        </p:blipFill>
        <p:spPr>
          <a:xfrm>
            <a:off x="8021825" y="233575"/>
            <a:ext cx="810483" cy="847324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1"/>
          <p:cNvSpPr txBox="1"/>
          <p:nvPr>
            <p:ph type="title"/>
          </p:nvPr>
        </p:nvSpPr>
        <p:spPr>
          <a:xfrm>
            <a:off x="311700" y="227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1.</a:t>
            </a:r>
            <a:r>
              <a:rPr lang="es">
                <a:solidFill>
                  <a:srgbClr val="4339DD"/>
                </a:solidFill>
              </a:rPr>
              <a:t>Resumen Ejecutivo</a:t>
            </a:r>
            <a:endParaRPr>
              <a:solidFill>
                <a:srgbClr val="4339DD"/>
              </a:solidFill>
            </a:endParaRPr>
          </a:p>
        </p:txBody>
      </p:sp>
      <p:cxnSp>
        <p:nvCxnSpPr>
          <p:cNvPr id="141" name="Google Shape;141;p21"/>
          <p:cNvCxnSpPr/>
          <p:nvPr/>
        </p:nvCxnSpPr>
        <p:spPr>
          <a:xfrm flipH="1" rot="10800000">
            <a:off x="381375" y="731500"/>
            <a:ext cx="7241400" cy="12600"/>
          </a:xfrm>
          <a:prstGeom prst="straightConnector1">
            <a:avLst/>
          </a:prstGeom>
          <a:noFill/>
          <a:ln cap="flat" cmpd="sng" w="9525">
            <a:solidFill>
              <a:srgbClr val="4339DD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42" name="Google Shape;142;p21" title="Puntuación obtenida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93975" y="924125"/>
            <a:ext cx="5365707" cy="3317799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1"/>
          <p:cNvSpPr txBox="1"/>
          <p:nvPr/>
        </p:nvSpPr>
        <p:spPr>
          <a:xfrm>
            <a:off x="430350" y="4241925"/>
            <a:ext cx="8283300" cy="6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chemeClr val="dk1"/>
                </a:solidFill>
              </a:rPr>
              <a:t>Los resultados esperados reflejan una mejora notable en la calidad, trazabilidad y confianza de los datos operativos.</a:t>
            </a:r>
            <a:endParaRPr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